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62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5C7C37-9F9E-E043-9288-D1C99D37F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2D939C7-2ED3-704F-BEFB-E2C415895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3B34C2-07B5-6F40-9FFC-2969FE415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8A8A-3CE8-AD42-9F64-2EE59F845A15}" type="datetimeFigureOut">
              <a:rPr kumimoji="1" lang="ja-JP" altLang="en-US" smtClean="0"/>
              <a:t>2020/9/27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6A51DF-109B-594B-B3DC-5C90C39E2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0CEBFE-6D45-8A45-B098-94E164743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0E4F-0EE6-0047-9F6E-7F2FA5A91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034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97C0F1-A7CF-8F45-B10B-EA97654F9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D5AD49C-63DD-3E42-BAFF-F30EAF43B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27DBFD-0670-D845-97D8-2103CC3CF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8A8A-3CE8-AD42-9F64-2EE59F845A15}" type="datetimeFigureOut">
              <a:rPr kumimoji="1" lang="ja-JP" altLang="en-US" smtClean="0"/>
              <a:t>2020/9/27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A19BB6-42A9-964B-839B-9EB83B023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692A93-177A-544F-BA29-E53EBCD2E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0E4F-0EE6-0047-9F6E-7F2FA5A91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300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0EA00E6-4C2C-0B40-9172-6C2025A38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A2CA566-A839-D54C-B26C-CD6185BEF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442698-ED0E-E446-84B4-3F988EBD7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8A8A-3CE8-AD42-9F64-2EE59F845A15}" type="datetimeFigureOut">
              <a:rPr kumimoji="1" lang="ja-JP" altLang="en-US" smtClean="0"/>
              <a:t>2020/9/27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A94132-E006-6E47-8525-70E307E5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74F043-D533-E444-A7E4-56B5AE5BA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0E4F-0EE6-0047-9F6E-7F2FA5A91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601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305144-8C5D-3B45-98C5-C15483286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3F6D9A-A024-A047-967A-DB8741472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73060F-3527-7540-A186-4B0580E37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8A8A-3CE8-AD42-9F64-2EE59F845A15}" type="datetimeFigureOut">
              <a:rPr kumimoji="1" lang="ja-JP" altLang="en-US" smtClean="0"/>
              <a:t>2020/9/27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531C00-EAE5-974C-9C82-B8E8A99E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ADD61A-D335-1E42-A176-B9EF114AC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0E4F-0EE6-0047-9F6E-7F2FA5A91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61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3D9853-929F-244D-AC35-68CB1EBEA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C7F0594-95F9-6A42-8E17-832FE866E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17BFF4-3A06-0844-BE44-3B73C3775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8A8A-3CE8-AD42-9F64-2EE59F845A15}" type="datetimeFigureOut">
              <a:rPr kumimoji="1" lang="ja-JP" altLang="en-US" smtClean="0"/>
              <a:t>2020/9/27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1DC780-2765-AA4F-A3FE-8A13622A5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F42DFF-9460-6E47-8712-E7FA9063C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0E4F-0EE6-0047-9F6E-7F2FA5A91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1900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D9484E-AFF6-B244-85DC-E892E1AAB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6F0E80-D2D8-9744-A44E-130D33D46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E8B8626-9659-8B4D-A840-CD2F291EA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1D6E91-78B8-4C4C-8F85-6BBF42CD8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8A8A-3CE8-AD42-9F64-2EE59F845A15}" type="datetimeFigureOut">
              <a:rPr kumimoji="1" lang="ja-JP" altLang="en-US" smtClean="0"/>
              <a:t>2020/9/27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06D9A3-7A98-0243-AD02-4F31FB55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FD1D4C-14CB-014B-ADFB-D06052095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0E4F-0EE6-0047-9F6E-7F2FA5A91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8091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0315F1-543C-6547-9454-2A5325644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CC3848-334A-3E4B-BB1D-71C561EE8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81AD87-221C-C142-A7A4-30BBFE1AD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EEC8204-C429-604E-AD4F-2FF5E6588B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DAA2FDD-0321-7B48-A4F0-6BF0AF22D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F791579-ECA5-7B41-8D14-0E026394B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8A8A-3CE8-AD42-9F64-2EE59F845A15}" type="datetimeFigureOut">
              <a:rPr kumimoji="1" lang="ja-JP" altLang="en-US" smtClean="0"/>
              <a:t>2020/9/27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89C0CBD-67F7-AD4E-A801-34780D03E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14A650C-2EEB-0D4B-B7DB-CD6626CA5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0E4F-0EE6-0047-9F6E-7F2FA5A91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279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1D1A63-2F4B-5444-B06A-E0A4C2C64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A4FFDBB-CB29-5A4D-9955-03D36860B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8A8A-3CE8-AD42-9F64-2EE59F845A15}" type="datetimeFigureOut">
              <a:rPr kumimoji="1" lang="ja-JP" altLang="en-US" smtClean="0"/>
              <a:t>2020/9/27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8B6B58D-2D79-114C-967E-8283E8F76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3C3A1A2-EBB2-EF42-886E-EFC1E95BC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0E4F-0EE6-0047-9F6E-7F2FA5A91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741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656615B-5084-FE42-9469-EE5A20A2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8A8A-3CE8-AD42-9F64-2EE59F845A15}" type="datetimeFigureOut">
              <a:rPr kumimoji="1" lang="ja-JP" altLang="en-US" smtClean="0"/>
              <a:t>2020/9/27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CD6AF30-089C-8F48-8317-8DFD011E4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7372698-2D05-6841-A4F4-ADE3A63C2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0E4F-0EE6-0047-9F6E-7F2FA5A91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542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0D7368-5824-7D46-BBBB-F20BCFADF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C01349-1F2D-3F42-9530-2D6E46C8F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5858A22-04A7-124E-A68D-C92BF957E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24B2620-887F-7A4F-8C33-8587413B5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8A8A-3CE8-AD42-9F64-2EE59F845A15}" type="datetimeFigureOut">
              <a:rPr kumimoji="1" lang="ja-JP" altLang="en-US" smtClean="0"/>
              <a:t>2020/9/27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935CBA-A1D6-324C-B0CA-9305D3C61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450DDE2-84FD-6B4B-A17B-F4D1F5253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0E4F-0EE6-0047-9F6E-7F2FA5A91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3018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D7A75A-E40A-5045-993C-5901A5D02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772237F-64CF-F245-B7A6-C03D9BE726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044C677-AAB7-F642-9158-7D2B39CE2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DF10A4-93A0-4547-861D-5755521F0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8A8A-3CE8-AD42-9F64-2EE59F845A15}" type="datetimeFigureOut">
              <a:rPr kumimoji="1" lang="ja-JP" altLang="en-US" smtClean="0"/>
              <a:t>2020/9/27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4C54411-E9CE-2C44-9763-5EFF93E89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5888C7B-76C7-0842-BA56-22409EEEB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0E4F-0EE6-0047-9F6E-7F2FA5A91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6228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1CF9454-DDF3-CE42-B556-C7B562513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DA3C64-0E40-3942-9595-713D51F60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48CF17-1807-C548-8969-AD84E0056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78A8A-3CE8-AD42-9F64-2EE59F845A15}" type="datetimeFigureOut">
              <a:rPr kumimoji="1" lang="ja-JP" altLang="en-US" smtClean="0"/>
              <a:t>2020/9/27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BDA281-5502-BA4C-87C9-E6A61740F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310A71-EA7E-5B44-9699-26C0690CC7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10E4F-0EE6-0047-9F6E-7F2FA5A91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2736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0BDDF3-333A-DE45-8607-FACCFDEEE2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SV_parser</a:t>
            </a:r>
            <a:r>
              <a:rPr kumimoji="1" lang="en-US" altLang="ja-JP" dirty="0"/>
              <a:t>(</a:t>
            </a:r>
            <a:r>
              <a:rPr lang="ja-JP" altLang="en-US"/>
              <a:t>仮</a:t>
            </a:r>
            <a:r>
              <a:rPr lang="en-US" altLang="ja-JP" dirty="0"/>
              <a:t>)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BDD5131-A6A0-D44E-AD70-534EFF0639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9687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432A0A-FB5A-5E43-81CA-4A48A6F38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SV_parser</a:t>
            </a:r>
            <a:r>
              <a:rPr kumimoji="1" lang="ja-JP" altLang="en-US"/>
              <a:t>の概略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9444CB-83D2-3242-B2AB-22C8DEF4B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SV</a:t>
            </a:r>
            <a:r>
              <a:rPr kumimoji="1" lang="ja-JP" altLang="en-US"/>
              <a:t>解析における</a:t>
            </a:r>
            <a:r>
              <a:rPr kumimoji="1" lang="en-US" altLang="ja-JP" dirty="0"/>
              <a:t>Robust</a:t>
            </a:r>
            <a:r>
              <a:rPr kumimoji="1" lang="ja-JP" altLang="en-US"/>
              <a:t>なデータフローを実現する</a:t>
            </a:r>
            <a:endParaRPr kumimoji="1" lang="en-US" altLang="ja-JP" dirty="0"/>
          </a:p>
          <a:p>
            <a:r>
              <a:rPr kumimoji="1" lang="en-US" altLang="ja-JP" dirty="0"/>
              <a:t>Python</a:t>
            </a:r>
            <a:r>
              <a:rPr kumimoji="1" lang="ja-JP" altLang="en-US"/>
              <a:t>純正でコーディング</a:t>
            </a:r>
            <a:endParaRPr kumimoji="1" lang="en-US" altLang="ja-JP" dirty="0"/>
          </a:p>
          <a:p>
            <a:r>
              <a:rPr lang="en-US" altLang="ja-JP" dirty="0"/>
              <a:t>Pandas-like data structure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74783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C03F6B-0A2F-004F-B1D5-507AC2D99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実現したい機能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5B47F2-28F9-864C-A398-22B6833B4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情報の喪失がない</a:t>
            </a:r>
            <a:r>
              <a:rPr kumimoji="1" lang="en-US" altLang="ja-JP" dirty="0"/>
              <a:t>VCF &lt;--&gt; BEDPE</a:t>
            </a:r>
            <a:r>
              <a:rPr kumimoji="1" lang="ja-JP" altLang="en-US"/>
              <a:t>の相互変換</a:t>
            </a:r>
            <a:endParaRPr kumimoji="1" lang="en-US" altLang="ja-JP" dirty="0"/>
          </a:p>
          <a:p>
            <a:r>
              <a:rPr kumimoji="1" lang="en-US" altLang="ja-JP" dirty="0"/>
              <a:t>Pandas</a:t>
            </a:r>
            <a:r>
              <a:rPr kumimoji="1" lang="ja-JP" altLang="en-US"/>
              <a:t>のような操作感</a:t>
            </a:r>
            <a:endParaRPr kumimoji="1" lang="en-US" altLang="ja-JP" dirty="0"/>
          </a:p>
          <a:p>
            <a:r>
              <a:rPr lang="en-US" altLang="ja-JP" dirty="0"/>
              <a:t>Manta, </a:t>
            </a:r>
            <a:r>
              <a:rPr lang="en-US" altLang="ja-JP" dirty="0" err="1"/>
              <a:t>Delly</a:t>
            </a:r>
            <a:r>
              <a:rPr lang="en-US" altLang="ja-JP" dirty="0"/>
              <a:t>, GRIDSS, LUMPY</a:t>
            </a:r>
            <a:r>
              <a:rPr lang="ja-JP" altLang="en-US"/>
              <a:t>等</a:t>
            </a:r>
            <a:r>
              <a:rPr lang="en-US" altLang="ja-JP" dirty="0"/>
              <a:t>SV caller</a:t>
            </a:r>
            <a:r>
              <a:rPr lang="ja-JP" altLang="en-US"/>
              <a:t>の結果をマージ</a:t>
            </a:r>
            <a:endParaRPr lang="en-US" altLang="ja-JP" dirty="0"/>
          </a:p>
          <a:p>
            <a:pPr lvl="1"/>
            <a:r>
              <a:rPr lang="ja-JP" altLang="en-US"/>
              <a:t>ユーザ定義により新たな</a:t>
            </a:r>
            <a:r>
              <a:rPr lang="en-US" altLang="ja-JP" dirty="0"/>
              <a:t>caller-specific</a:t>
            </a:r>
            <a:r>
              <a:rPr lang="ja-JP" altLang="en-US"/>
              <a:t>な処理を追加可能（できれば）</a:t>
            </a:r>
            <a:endParaRPr lang="en-US" altLang="ja-JP" dirty="0"/>
          </a:p>
          <a:p>
            <a:r>
              <a:rPr kumimoji="1" lang="ja-JP" altLang="en-US"/>
              <a:t>直感的なフィルタリング機能</a:t>
            </a:r>
            <a:endParaRPr kumimoji="1" lang="en-US" altLang="ja-JP" dirty="0"/>
          </a:p>
          <a:p>
            <a:r>
              <a:rPr kumimoji="1" lang="ja-JP" altLang="en-US"/>
              <a:t>データベースに基づいた</a:t>
            </a:r>
            <a:r>
              <a:rPr lang="ja-JP" altLang="en-US"/>
              <a:t>変異の</a:t>
            </a:r>
            <a:r>
              <a:rPr kumimoji="1" lang="ja-JP" altLang="en-US"/>
              <a:t>アノテーション</a:t>
            </a:r>
            <a:endParaRPr kumimoji="1" lang="en-US" altLang="ja-JP" dirty="0"/>
          </a:p>
          <a:p>
            <a:pPr lvl="1"/>
            <a:r>
              <a:rPr lang="ja-JP" altLang="en-US"/>
              <a:t>変異を受けた遺伝子、および融合遺伝子候補の抽出</a:t>
            </a:r>
            <a:endParaRPr lang="en-US" altLang="ja-JP" dirty="0"/>
          </a:p>
          <a:p>
            <a:r>
              <a:rPr kumimoji="1" lang="en-US" altLang="ja-JP" dirty="0"/>
              <a:t>SV phasing</a:t>
            </a:r>
            <a:r>
              <a:rPr kumimoji="1" lang="ja-JP" altLang="en-US"/>
              <a:t>機能（できれば）</a:t>
            </a:r>
            <a:endParaRPr kumimoji="1" lang="en-US" altLang="ja-JP" dirty="0"/>
          </a:p>
          <a:p>
            <a:pPr lvl="1"/>
            <a:r>
              <a:rPr lang="en-US" altLang="ja-JP" dirty="0"/>
              <a:t>SV signature </a:t>
            </a:r>
            <a:r>
              <a:rPr lang="ja-JP" altLang="en-US"/>
              <a:t>解析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9403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>
            <a:extLst>
              <a:ext uri="{FF2B5EF4-FFF2-40B4-BE49-F238E27FC236}">
                <a16:creationId xmlns:a16="http://schemas.microsoft.com/office/drawing/2014/main" id="{93480A33-6398-0547-AA4C-C2FDE4E40704}"/>
              </a:ext>
            </a:extLst>
          </p:cNvPr>
          <p:cNvSpPr/>
          <p:nvPr/>
        </p:nvSpPr>
        <p:spPr>
          <a:xfrm>
            <a:off x="527612" y="574486"/>
            <a:ext cx="1858297" cy="91440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VCF format</a:t>
            </a:r>
          </a:p>
          <a:p>
            <a:pPr algn="ctr"/>
            <a:r>
              <a:rPr lang="en-US" altLang="ja-JP" dirty="0"/>
              <a:t>(ex. manta)</a:t>
            </a:r>
            <a:endParaRPr kumimoji="1" lang="en-US" altLang="ja-JP" dirty="0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6AFC3C72-7555-994D-B6F2-8DA8A4D13C18}"/>
              </a:ext>
            </a:extLst>
          </p:cNvPr>
          <p:cNvSpPr/>
          <p:nvPr/>
        </p:nvSpPr>
        <p:spPr>
          <a:xfrm>
            <a:off x="527612" y="1797242"/>
            <a:ext cx="1858297" cy="91440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BEDPE</a:t>
            </a:r>
            <a:r>
              <a:rPr kumimoji="1" lang="en-US" altLang="ja-JP" dirty="0"/>
              <a:t> format</a:t>
            </a: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78A9055D-170C-DB44-A749-39BBAFD27F9C}"/>
              </a:ext>
            </a:extLst>
          </p:cNvPr>
          <p:cNvSpPr/>
          <p:nvPr/>
        </p:nvSpPr>
        <p:spPr>
          <a:xfrm>
            <a:off x="3259661" y="555220"/>
            <a:ext cx="2009025" cy="19267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Core </a:t>
            </a:r>
          </a:p>
          <a:p>
            <a:pPr algn="ctr"/>
            <a:r>
              <a:rPr lang="en-US" altLang="ja-JP" sz="1400" dirty="0"/>
              <a:t>Python Object</a:t>
            </a:r>
            <a:endParaRPr kumimoji="1" lang="ja-JP" altLang="en-US" sz="140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96AC701-53EA-F74D-BC1E-E0B23982818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385909" y="1031686"/>
            <a:ext cx="772094" cy="269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6DF71C86-D34B-0344-AFAD-C1933E1E6C4C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385909" y="1844590"/>
            <a:ext cx="723109" cy="409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角丸四角形 24">
            <a:extLst>
              <a:ext uri="{FF2B5EF4-FFF2-40B4-BE49-F238E27FC236}">
                <a16:creationId xmlns:a16="http://schemas.microsoft.com/office/drawing/2014/main" id="{24BDB9D0-DD80-E340-BABA-585AAB4E9C78}"/>
              </a:ext>
            </a:extLst>
          </p:cNvPr>
          <p:cNvSpPr/>
          <p:nvPr/>
        </p:nvSpPr>
        <p:spPr>
          <a:xfrm>
            <a:off x="9806090" y="2005390"/>
            <a:ext cx="1858297" cy="91440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VCF format</a:t>
            </a:r>
          </a:p>
        </p:txBody>
      </p:sp>
      <p:sp>
        <p:nvSpPr>
          <p:cNvPr id="29" name="角丸四角形 28">
            <a:extLst>
              <a:ext uri="{FF2B5EF4-FFF2-40B4-BE49-F238E27FC236}">
                <a16:creationId xmlns:a16="http://schemas.microsoft.com/office/drawing/2014/main" id="{6C66CEEB-B79A-5244-8276-1B716D52C914}"/>
              </a:ext>
            </a:extLst>
          </p:cNvPr>
          <p:cNvSpPr/>
          <p:nvPr/>
        </p:nvSpPr>
        <p:spPr>
          <a:xfrm>
            <a:off x="9806089" y="3481011"/>
            <a:ext cx="1858297" cy="91440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BEDPE</a:t>
            </a:r>
            <a:r>
              <a:rPr kumimoji="1" lang="en-US" altLang="ja-JP" dirty="0"/>
              <a:t> format</a:t>
            </a:r>
          </a:p>
        </p:txBody>
      </p:sp>
      <p:sp>
        <p:nvSpPr>
          <p:cNvPr id="41" name="角丸四角形 40">
            <a:extLst>
              <a:ext uri="{FF2B5EF4-FFF2-40B4-BE49-F238E27FC236}">
                <a16:creationId xmlns:a16="http://schemas.microsoft.com/office/drawing/2014/main" id="{1119ECD3-5405-1E4D-8A96-90B797674A8A}"/>
              </a:ext>
            </a:extLst>
          </p:cNvPr>
          <p:cNvSpPr/>
          <p:nvPr/>
        </p:nvSpPr>
        <p:spPr>
          <a:xfrm>
            <a:off x="527612" y="3872858"/>
            <a:ext cx="1858297" cy="91440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VCF format</a:t>
            </a:r>
          </a:p>
          <a:p>
            <a:pPr algn="ctr"/>
            <a:r>
              <a:rPr lang="en-US" altLang="ja-JP" dirty="0"/>
              <a:t>(ex. </a:t>
            </a:r>
            <a:r>
              <a:rPr lang="en-US" altLang="ja-JP" dirty="0" err="1"/>
              <a:t>Delly</a:t>
            </a:r>
            <a:r>
              <a:rPr lang="en-US" altLang="ja-JP" dirty="0"/>
              <a:t>)</a:t>
            </a:r>
            <a:endParaRPr kumimoji="1" lang="en-US" altLang="ja-JP" dirty="0"/>
          </a:p>
        </p:txBody>
      </p:sp>
      <p:sp>
        <p:nvSpPr>
          <p:cNvPr id="42" name="角丸四角形 41">
            <a:extLst>
              <a:ext uri="{FF2B5EF4-FFF2-40B4-BE49-F238E27FC236}">
                <a16:creationId xmlns:a16="http://schemas.microsoft.com/office/drawing/2014/main" id="{E6D9F300-341C-864E-8AA6-737B6690B503}"/>
              </a:ext>
            </a:extLst>
          </p:cNvPr>
          <p:cNvSpPr/>
          <p:nvPr/>
        </p:nvSpPr>
        <p:spPr>
          <a:xfrm>
            <a:off x="527612" y="5095614"/>
            <a:ext cx="1858297" cy="91440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BEDPE</a:t>
            </a:r>
            <a:r>
              <a:rPr kumimoji="1" lang="en-US" altLang="ja-JP" dirty="0"/>
              <a:t> format</a:t>
            </a: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AA10B495-F53A-664D-BA6C-68925AE0BD44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2385909" y="4330058"/>
            <a:ext cx="772094" cy="269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5563A048-8F9C-BA4A-AB15-6520737D4D0F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2385909" y="5142962"/>
            <a:ext cx="723109" cy="409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円/楕円 45">
            <a:extLst>
              <a:ext uri="{FF2B5EF4-FFF2-40B4-BE49-F238E27FC236}">
                <a16:creationId xmlns:a16="http://schemas.microsoft.com/office/drawing/2014/main" id="{15566D12-33B3-4249-A16B-24D970E817E2}"/>
              </a:ext>
            </a:extLst>
          </p:cNvPr>
          <p:cNvSpPr/>
          <p:nvPr/>
        </p:nvSpPr>
        <p:spPr>
          <a:xfrm>
            <a:off x="3390290" y="4083290"/>
            <a:ext cx="2009025" cy="19267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Core </a:t>
            </a:r>
          </a:p>
          <a:p>
            <a:pPr algn="ctr"/>
            <a:r>
              <a:rPr lang="en-US" altLang="ja-JP" sz="1400" dirty="0"/>
              <a:t>Python Object</a:t>
            </a:r>
            <a:endParaRPr kumimoji="1" lang="ja-JP" altLang="en-US" sz="140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CCC31132-5572-F341-81FE-AAC29C8098DE}"/>
              </a:ext>
            </a:extLst>
          </p:cNvPr>
          <p:cNvCxnSpPr>
            <a:cxnSpLocks/>
          </p:cNvCxnSpPr>
          <p:nvPr/>
        </p:nvCxnSpPr>
        <p:spPr>
          <a:xfrm flipV="1">
            <a:off x="5443309" y="3777410"/>
            <a:ext cx="652691" cy="878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208596F2-6FD7-7C43-BDDA-C6A6AE1E2DC8}"/>
              </a:ext>
            </a:extLst>
          </p:cNvPr>
          <p:cNvCxnSpPr>
            <a:cxnSpLocks/>
          </p:cNvCxnSpPr>
          <p:nvPr/>
        </p:nvCxnSpPr>
        <p:spPr>
          <a:xfrm>
            <a:off x="5370344" y="1844590"/>
            <a:ext cx="772094" cy="12360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円/楕円 52">
            <a:extLst>
              <a:ext uri="{FF2B5EF4-FFF2-40B4-BE49-F238E27FC236}">
                <a16:creationId xmlns:a16="http://schemas.microsoft.com/office/drawing/2014/main" id="{5685801F-15DA-F04A-BF80-3427E764B01F}"/>
              </a:ext>
            </a:extLst>
          </p:cNvPr>
          <p:cNvSpPr/>
          <p:nvPr/>
        </p:nvSpPr>
        <p:spPr>
          <a:xfrm>
            <a:off x="6256954" y="2670205"/>
            <a:ext cx="2009025" cy="19267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Core </a:t>
            </a:r>
          </a:p>
          <a:p>
            <a:pPr algn="ctr"/>
            <a:r>
              <a:rPr lang="en-US" altLang="ja-JP" sz="1400" dirty="0"/>
              <a:t>Python Object</a:t>
            </a:r>
            <a:endParaRPr kumimoji="1" lang="ja-JP" altLang="en-US" sz="140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7A802282-0EBA-2542-B8B8-804D8B3EC21E}"/>
              </a:ext>
            </a:extLst>
          </p:cNvPr>
          <p:cNvSpPr txBox="1"/>
          <p:nvPr/>
        </p:nvSpPr>
        <p:spPr>
          <a:xfrm>
            <a:off x="5240343" y="3272648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Merge</a:t>
            </a:r>
            <a:endParaRPr kumimoji="1" lang="ja-JP" altLang="en-US" sz="1600"/>
          </a:p>
        </p:txBody>
      </p:sp>
      <p:pic>
        <p:nvPicPr>
          <p:cNvPr id="59" name="グラフィックス 58" descr="データベース">
            <a:extLst>
              <a:ext uri="{FF2B5EF4-FFF2-40B4-BE49-F238E27FC236}">
                <a16:creationId xmlns:a16="http://schemas.microsoft.com/office/drawing/2014/main" id="{B8D8A321-E9FB-B343-BF59-17A34753D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5888" y="117286"/>
            <a:ext cx="914400" cy="914400"/>
          </a:xfrm>
          <a:prstGeom prst="rect">
            <a:avLst/>
          </a:prstGeom>
        </p:spPr>
      </p:pic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4B32B88A-BC9A-CF49-8300-88F94062208E}"/>
              </a:ext>
            </a:extLst>
          </p:cNvPr>
          <p:cNvCxnSpPr>
            <a:cxnSpLocks/>
          </p:cNvCxnSpPr>
          <p:nvPr/>
        </p:nvCxnSpPr>
        <p:spPr>
          <a:xfrm flipH="1">
            <a:off x="7193087" y="1166304"/>
            <a:ext cx="1" cy="13191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E2B99B2D-32BB-864A-B9D8-AD4191371880}"/>
              </a:ext>
            </a:extLst>
          </p:cNvPr>
          <p:cNvSpPr txBox="1"/>
          <p:nvPr/>
        </p:nvSpPr>
        <p:spPr>
          <a:xfrm>
            <a:off x="7512031" y="406851"/>
            <a:ext cx="4588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Database (</a:t>
            </a:r>
            <a:r>
              <a:rPr lang="en-US" altLang="ja-JP" dirty="0" err="1"/>
              <a:t>Genbank</a:t>
            </a:r>
            <a:r>
              <a:rPr lang="en-US" altLang="ja-JP" dirty="0"/>
              <a:t>, </a:t>
            </a:r>
            <a:r>
              <a:rPr lang="en-US" altLang="ja-JP" dirty="0" err="1"/>
              <a:t>RefSeq</a:t>
            </a:r>
            <a:r>
              <a:rPr lang="en-US" altLang="ja-JP" dirty="0"/>
              <a:t>, </a:t>
            </a:r>
            <a:r>
              <a:rPr lang="en-US" altLang="ja-JP" dirty="0" err="1"/>
              <a:t>OncoKB</a:t>
            </a:r>
            <a:r>
              <a:rPr lang="en-US" altLang="ja-JP" dirty="0"/>
              <a:t>, ...)</a:t>
            </a:r>
            <a:endParaRPr kumimoji="1" lang="ja-JP" altLang="en-US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B5ADDD2A-238A-5E46-A568-3BD716DD1A37}"/>
              </a:ext>
            </a:extLst>
          </p:cNvPr>
          <p:cNvSpPr txBox="1"/>
          <p:nvPr/>
        </p:nvSpPr>
        <p:spPr>
          <a:xfrm>
            <a:off x="7261466" y="1752708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annotation</a:t>
            </a:r>
            <a:endParaRPr kumimoji="1" lang="ja-JP" altLang="en-US"/>
          </a:p>
        </p:txBody>
      </p: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9D1607AE-8E9F-4047-BA2F-84649A2796CE}"/>
              </a:ext>
            </a:extLst>
          </p:cNvPr>
          <p:cNvCxnSpPr>
            <a:cxnSpLocks/>
          </p:cNvCxnSpPr>
          <p:nvPr/>
        </p:nvCxnSpPr>
        <p:spPr>
          <a:xfrm flipV="1">
            <a:off x="8265980" y="2670205"/>
            <a:ext cx="1320472" cy="4103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21B41B68-0143-AC4C-A534-140683A49DFF}"/>
              </a:ext>
            </a:extLst>
          </p:cNvPr>
          <p:cNvCxnSpPr>
            <a:cxnSpLocks/>
          </p:cNvCxnSpPr>
          <p:nvPr/>
        </p:nvCxnSpPr>
        <p:spPr>
          <a:xfrm>
            <a:off x="8380495" y="3719359"/>
            <a:ext cx="1205957" cy="3137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45F5907B-633F-6A48-9D35-5FEDD5EDCDB5}"/>
              </a:ext>
            </a:extLst>
          </p:cNvPr>
          <p:cNvCxnSpPr>
            <a:cxnSpLocks/>
          </p:cNvCxnSpPr>
          <p:nvPr/>
        </p:nvCxnSpPr>
        <p:spPr>
          <a:xfrm>
            <a:off x="8232406" y="4395411"/>
            <a:ext cx="1354046" cy="11574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角丸四角形 85">
            <a:extLst>
              <a:ext uri="{FF2B5EF4-FFF2-40B4-BE49-F238E27FC236}">
                <a16:creationId xmlns:a16="http://schemas.microsoft.com/office/drawing/2014/main" id="{AFD9490C-97CE-EA4F-A31F-DC9D8EF0C800}"/>
              </a:ext>
            </a:extLst>
          </p:cNvPr>
          <p:cNvSpPr/>
          <p:nvPr/>
        </p:nvSpPr>
        <p:spPr>
          <a:xfrm>
            <a:off x="9806089" y="5142962"/>
            <a:ext cx="1858297" cy="91440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Visualization</a:t>
            </a:r>
          </a:p>
        </p:txBody>
      </p:sp>
      <p:sp>
        <p:nvSpPr>
          <p:cNvPr id="89" name="上カーブ矢印 88">
            <a:extLst>
              <a:ext uri="{FF2B5EF4-FFF2-40B4-BE49-F238E27FC236}">
                <a16:creationId xmlns:a16="http://schemas.microsoft.com/office/drawing/2014/main" id="{5640CF6F-18B9-9A41-8A81-B56827EEEB12}"/>
              </a:ext>
            </a:extLst>
          </p:cNvPr>
          <p:cNvSpPr/>
          <p:nvPr/>
        </p:nvSpPr>
        <p:spPr>
          <a:xfrm rot="21308049">
            <a:off x="6779675" y="4693182"/>
            <a:ext cx="1190183" cy="457200"/>
          </a:xfrm>
          <a:prstGeom prst="curvedUpArrow">
            <a:avLst>
              <a:gd name="adj1" fmla="val 12250"/>
              <a:gd name="adj2" fmla="val 40308"/>
              <a:gd name="adj3" fmla="val 2177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5AAACA5D-2CAB-6B4F-89FC-3BFC1954F5C6}"/>
              </a:ext>
            </a:extLst>
          </p:cNvPr>
          <p:cNvSpPr txBox="1"/>
          <p:nvPr/>
        </p:nvSpPr>
        <p:spPr>
          <a:xfrm>
            <a:off x="6068114" y="5386357"/>
            <a:ext cx="2584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Phasing</a:t>
            </a:r>
          </a:p>
          <a:p>
            <a:pPr algn="ctr"/>
            <a:r>
              <a:rPr kumimoji="1" lang="en-US" altLang="ja-JP" dirty="0"/>
              <a:t>Fusion gene screening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0133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9FBA16-8694-054A-B8E4-24AE6BEC1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SV</a:t>
            </a:r>
            <a:r>
              <a:rPr kumimoji="1" lang="ja-JP" altLang="en-US"/>
              <a:t>解析において重要な情報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835BAA-FDF9-DB48-AE9B-1A5E73DEC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ブレイクポイントのポジション</a:t>
            </a:r>
            <a:endParaRPr lang="en-US" altLang="ja-JP" dirty="0"/>
          </a:p>
          <a:p>
            <a:r>
              <a:rPr lang="ja-JP" altLang="en-US"/>
              <a:t>変異クラス</a:t>
            </a:r>
            <a:endParaRPr lang="en-US" altLang="ja-JP" dirty="0"/>
          </a:p>
          <a:p>
            <a:r>
              <a:rPr lang="ja-JP" altLang="en-US"/>
              <a:t>変異の長さ</a:t>
            </a:r>
            <a:endParaRPr lang="en-US" altLang="ja-JP" dirty="0"/>
          </a:p>
          <a:p>
            <a:r>
              <a:rPr lang="ja-JP" altLang="en-US"/>
              <a:t>マイクロホモロジーの長さ</a:t>
            </a:r>
            <a:endParaRPr lang="en-US" altLang="ja-JP" dirty="0"/>
          </a:p>
          <a:p>
            <a:r>
              <a:rPr kumimoji="1" lang="ja-JP" altLang="en-US"/>
              <a:t>サポートリード数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Paired read</a:t>
            </a:r>
          </a:p>
          <a:p>
            <a:pPr lvl="1"/>
            <a:r>
              <a:rPr kumimoji="1" lang="en-US" altLang="ja-JP" dirty="0"/>
              <a:t>Split read</a:t>
            </a:r>
          </a:p>
          <a:p>
            <a:r>
              <a:rPr kumimoji="1" lang="en-US" altLang="ja-JP" dirty="0"/>
              <a:t>VAF</a:t>
            </a:r>
          </a:p>
          <a:p>
            <a:r>
              <a:rPr kumimoji="1" lang="en-US" altLang="ja-JP" dirty="0"/>
              <a:t>Caller</a:t>
            </a:r>
            <a:r>
              <a:rPr kumimoji="1" lang="ja-JP" altLang="en-US"/>
              <a:t>によって付けられたスコア</a:t>
            </a:r>
            <a:endParaRPr kumimoji="1"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1691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2DAD75-7666-BB46-BB8E-6EACBE901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中間オブジェクトのデータ構成をどうするか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CC3A9B-DF0F-7C4B-B757-12BE1433B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Tidy data</a:t>
            </a:r>
            <a:r>
              <a:rPr kumimoji="1" lang="ja-JP" altLang="en-US"/>
              <a:t>化</a:t>
            </a:r>
            <a:r>
              <a:rPr kumimoji="1" lang="en-US" altLang="ja-JP" dirty="0"/>
              <a:t>?</a:t>
            </a:r>
          </a:p>
          <a:p>
            <a:r>
              <a:rPr lang="en-US" altLang="ja-JP" dirty="0"/>
              <a:t>Wide</a:t>
            </a:r>
            <a:r>
              <a:rPr lang="ja-JP" altLang="en-US"/>
              <a:t>にすると欠損が出る</a:t>
            </a:r>
            <a:endParaRPr lang="en-US" altLang="ja-JP" dirty="0"/>
          </a:p>
          <a:p>
            <a:r>
              <a:rPr lang="en-US" altLang="ja-JP" dirty="0"/>
              <a:t>Sqlite3?</a:t>
            </a:r>
          </a:p>
          <a:p>
            <a:r>
              <a:rPr kumimoji="1" lang="en-US" altLang="ja-JP" dirty="0"/>
              <a:t>RDB</a:t>
            </a:r>
            <a:r>
              <a:rPr kumimoji="1" lang="ja-JP" altLang="en-US"/>
              <a:t>形式のオブジェクト？</a:t>
            </a:r>
            <a:endParaRPr kumimoji="1" lang="en-US" altLang="ja-JP" dirty="0"/>
          </a:p>
          <a:p>
            <a:r>
              <a:rPr lang="ja-JP" altLang="en-US"/>
              <a:t>オブジェクト指向型データベース</a:t>
            </a:r>
            <a:r>
              <a:rPr lang="en-US" altLang="ja-JP" dirty="0"/>
              <a:t>? (Python</a:t>
            </a:r>
            <a:r>
              <a:rPr lang="ja-JP" altLang="en-US"/>
              <a:t>っぽい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8274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62EDE4-065E-F54D-86BD-994577FE1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ソフトの存在意義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4EE365-969E-F44B-BBAB-C541CAF13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VCF</a:t>
            </a:r>
            <a:r>
              <a:rPr kumimoji="1" lang="ja-JP" altLang="en-US"/>
              <a:t>ファイルのフィルタリング処理は</a:t>
            </a:r>
            <a:r>
              <a:rPr lang="ja-JP" altLang="en-US"/>
              <a:t>コーディング</a:t>
            </a:r>
            <a:r>
              <a:rPr kumimoji="1" lang="ja-JP" altLang="en-US"/>
              <a:t>時間がかかる</a:t>
            </a:r>
            <a:endParaRPr kumimoji="1" lang="en-US" altLang="ja-JP" dirty="0"/>
          </a:p>
          <a:p>
            <a:r>
              <a:rPr lang="ja-JP" altLang="en-US"/>
              <a:t>インフォマティシャン個々人でスクリプトを書いている状況で、分野全体としての時間ロスが大きい（はず）</a:t>
            </a:r>
            <a:endParaRPr lang="en-US" altLang="ja-JP" dirty="0"/>
          </a:p>
          <a:p>
            <a:r>
              <a:rPr kumimoji="1" lang="en-US" altLang="ja-JP" dirty="0"/>
              <a:t>SV</a:t>
            </a:r>
            <a:r>
              <a:rPr kumimoji="1" lang="ja-JP" altLang="en-US"/>
              <a:t>の</a:t>
            </a:r>
            <a:r>
              <a:rPr kumimoji="1" lang="en-US" altLang="ja-JP" dirty="0"/>
              <a:t>3</a:t>
            </a:r>
            <a:r>
              <a:rPr kumimoji="1" lang="ja-JP" altLang="en-US"/>
              <a:t>次解析をスクリプト言語上で支援するツールが少ない</a:t>
            </a:r>
            <a:endParaRPr kumimoji="1" lang="en-US" altLang="ja-JP" dirty="0"/>
          </a:p>
          <a:p>
            <a:r>
              <a:rPr lang="en-US" altLang="ja-JP" dirty="0"/>
              <a:t>merge, annotation</a:t>
            </a:r>
          </a:p>
          <a:p>
            <a:r>
              <a:rPr kumimoji="1" lang="en-US" altLang="ja-JP" dirty="0"/>
              <a:t>Python</a:t>
            </a:r>
            <a:r>
              <a:rPr kumimoji="1" lang="ja-JP" altLang="en-US"/>
              <a:t>ワールドに載せることによる拡張性</a:t>
            </a:r>
          </a:p>
        </p:txBody>
      </p:sp>
    </p:spTree>
    <p:extLst>
      <p:ext uri="{BB962C8B-B14F-4D97-AF65-F5344CB8AC3E}">
        <p14:creationId xmlns:p14="http://schemas.microsoft.com/office/powerpoint/2010/main" val="4256033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DD84E5-B1A1-0A4C-916B-B63DF156B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主な競合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CA4BDA-CBD3-3745-B4A4-1F6816EA8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PyVCF</a:t>
            </a:r>
            <a:r>
              <a:rPr kumimoji="1" lang="en-US" altLang="ja-JP" dirty="0"/>
              <a:t>(</a:t>
            </a:r>
            <a:r>
              <a:rPr kumimoji="1" lang="ja-JP" altLang="en-US"/>
              <a:t>依存することにした</a:t>
            </a:r>
            <a:r>
              <a:rPr kumimoji="1" lang="en-US" altLang="ja-JP" dirty="0"/>
              <a:t>)</a:t>
            </a:r>
          </a:p>
          <a:p>
            <a:r>
              <a:rPr lang="en-US" altLang="ja-JP" dirty="0"/>
              <a:t>VCF Explorer(GUI</a:t>
            </a:r>
            <a:r>
              <a:rPr lang="ja-JP" altLang="en-US"/>
              <a:t>ソフト。</a:t>
            </a:r>
            <a:r>
              <a:rPr lang="en-US" altLang="ja-JP" dirty="0"/>
              <a:t>SV</a:t>
            </a:r>
            <a:r>
              <a:rPr lang="ja-JP" altLang="en-US"/>
              <a:t>特化ではない</a:t>
            </a:r>
            <a:r>
              <a:rPr lang="en-US" altLang="ja-JP" dirty="0"/>
              <a:t>)</a:t>
            </a:r>
          </a:p>
          <a:p>
            <a:r>
              <a:rPr kumimoji="1" lang="en-US" altLang="ja-JP" dirty="0" err="1"/>
              <a:t>Annot</a:t>
            </a:r>
            <a:r>
              <a:rPr lang="en-US" altLang="ja-JP" dirty="0" err="1"/>
              <a:t>SV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5032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9117</TotalTime>
  <Words>300</Words>
  <Application>Microsoft Macintosh PowerPoint</Application>
  <PresentationFormat>ワイド画面</PresentationFormat>
  <Paragraphs>61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SV_parser(仮)</vt:lpstr>
      <vt:lpstr>SV_parserの概略</vt:lpstr>
      <vt:lpstr>実現したい機能</vt:lpstr>
      <vt:lpstr>PowerPoint プレゼンテーション</vt:lpstr>
      <vt:lpstr>SV解析において重要な情報</vt:lpstr>
      <vt:lpstr>中間オブジェクトのデータ構成をどうするか</vt:lpstr>
      <vt:lpstr>ソフトの存在意義</vt:lpstr>
      <vt:lpstr>主な競合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SV_parser(仮)</dc:title>
  <dc:creator>杉田 一毅</dc:creator>
  <cp:lastModifiedBy>杉田 一毅</cp:lastModifiedBy>
  <cp:revision>31</cp:revision>
  <dcterms:created xsi:type="dcterms:W3CDTF">2020-09-12T17:04:59Z</dcterms:created>
  <dcterms:modified xsi:type="dcterms:W3CDTF">2020-09-28T03:55:40Z</dcterms:modified>
</cp:coreProperties>
</file>