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7A2E2F-CA2C-4EDD-9923-7B84D6271CB0}" v="1103" dt="2023-08-11T14:46:59.8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vandro Alves" userId="S::evandro.alves@cebrap.org.br::36eab3e3-58a1-44bb-8c46-69e0cccc3231" providerId="AD" clId="Web-{BA7A2E2F-CA2C-4EDD-9923-7B84D6271CB0}"/>
    <pc:docChg chg="addSld modSld sldOrd">
      <pc:chgData name="Evandro Alves" userId="S::evandro.alves@cebrap.org.br::36eab3e3-58a1-44bb-8c46-69e0cccc3231" providerId="AD" clId="Web-{BA7A2E2F-CA2C-4EDD-9923-7B84D6271CB0}" dt="2023-08-11T14:46:59.816" v="878"/>
      <pc:docMkLst>
        <pc:docMk/>
      </pc:docMkLst>
      <pc:sldChg chg="addSp delSp modSp mod setBg">
        <pc:chgData name="Evandro Alves" userId="S::evandro.alves@cebrap.org.br::36eab3e3-58a1-44bb-8c46-69e0cccc3231" providerId="AD" clId="Web-{BA7A2E2F-CA2C-4EDD-9923-7B84D6271CB0}" dt="2023-08-11T14:36:22.394" v="796"/>
        <pc:sldMkLst>
          <pc:docMk/>
          <pc:sldMk cId="2210866551" sldId="256"/>
        </pc:sldMkLst>
        <pc:spChg chg="mod">
          <ac:chgData name="Evandro Alves" userId="S::evandro.alves@cebrap.org.br::36eab3e3-58a1-44bb-8c46-69e0cccc3231" providerId="AD" clId="Web-{BA7A2E2F-CA2C-4EDD-9923-7B84D6271CB0}" dt="2023-08-11T14:36:22.394" v="796"/>
          <ac:spMkLst>
            <pc:docMk/>
            <pc:sldMk cId="2210866551" sldId="256"/>
            <ac:spMk id="2" creationId="{00000000-0000-0000-0000-000000000000}"/>
          </ac:spMkLst>
        </pc:spChg>
        <pc:spChg chg="mod">
          <ac:chgData name="Evandro Alves" userId="S::evandro.alves@cebrap.org.br::36eab3e3-58a1-44bb-8c46-69e0cccc3231" providerId="AD" clId="Web-{BA7A2E2F-CA2C-4EDD-9923-7B84D6271CB0}" dt="2023-08-11T14:36:22.394" v="796"/>
          <ac:spMkLst>
            <pc:docMk/>
            <pc:sldMk cId="2210866551" sldId="256"/>
            <ac:spMk id="3" creationId="{00000000-0000-0000-0000-000000000000}"/>
          </ac:spMkLst>
        </pc:spChg>
        <pc:spChg chg="add del">
          <ac:chgData name="Evandro Alves" userId="S::evandro.alves@cebrap.org.br::36eab3e3-58a1-44bb-8c46-69e0cccc3231" providerId="AD" clId="Web-{BA7A2E2F-CA2C-4EDD-9923-7B84D6271CB0}" dt="2023-08-11T14:36:22.394" v="796"/>
          <ac:spMkLst>
            <pc:docMk/>
            <pc:sldMk cId="2210866551" sldId="256"/>
            <ac:spMk id="9" creationId="{5A59F003-E00A-43F9-91DC-CC54E3B87466}"/>
          </ac:spMkLst>
        </pc:spChg>
        <pc:spChg chg="add del">
          <ac:chgData name="Evandro Alves" userId="S::evandro.alves@cebrap.org.br::36eab3e3-58a1-44bb-8c46-69e0cccc3231" providerId="AD" clId="Web-{BA7A2E2F-CA2C-4EDD-9923-7B84D6271CB0}" dt="2023-08-11T14:36:22.394" v="796"/>
          <ac:spMkLst>
            <pc:docMk/>
            <pc:sldMk cId="2210866551" sldId="256"/>
            <ac:spMk id="11" creationId="{D74A4382-E3AD-430A-9A1F-DFA3E0E77A7D}"/>
          </ac:spMkLst>
        </pc:spChg>
        <pc:spChg chg="add del">
          <ac:chgData name="Evandro Alves" userId="S::evandro.alves@cebrap.org.br::36eab3e3-58a1-44bb-8c46-69e0cccc3231" providerId="AD" clId="Web-{BA7A2E2F-CA2C-4EDD-9923-7B84D6271CB0}" dt="2023-08-11T14:36:22.394" v="796"/>
          <ac:spMkLst>
            <pc:docMk/>
            <pc:sldMk cId="2210866551" sldId="256"/>
            <ac:spMk id="13" creationId="{79F40191-0F44-4FD1-82CC-ACB507C14BE6}"/>
          </ac:spMkLst>
        </pc:spChg>
        <pc:picChg chg="add del">
          <ac:chgData name="Evandro Alves" userId="S::evandro.alves@cebrap.org.br::36eab3e3-58a1-44bb-8c46-69e0cccc3231" providerId="AD" clId="Web-{BA7A2E2F-CA2C-4EDD-9923-7B84D6271CB0}" dt="2023-08-11T14:36:22.394" v="796"/>
          <ac:picMkLst>
            <pc:docMk/>
            <pc:sldMk cId="2210866551" sldId="256"/>
            <ac:picMk id="5" creationId="{FC2036DF-F4B5-D85E-FC5A-48DEFA398032}"/>
          </ac:picMkLst>
        </pc:picChg>
      </pc:sldChg>
      <pc:sldChg chg="addSp delSp modSp new mod setBg">
        <pc:chgData name="Evandro Alves" userId="S::evandro.alves@cebrap.org.br::36eab3e3-58a1-44bb-8c46-69e0cccc3231" providerId="AD" clId="Web-{BA7A2E2F-CA2C-4EDD-9923-7B84D6271CB0}" dt="2023-08-11T14:43:24.654" v="861" actId="14100"/>
        <pc:sldMkLst>
          <pc:docMk/>
          <pc:sldMk cId="1824263664" sldId="257"/>
        </pc:sldMkLst>
        <pc:spChg chg="del">
          <ac:chgData name="Evandro Alves" userId="S::evandro.alves@cebrap.org.br::36eab3e3-58a1-44bb-8c46-69e0cccc3231" providerId="AD" clId="Web-{BA7A2E2F-CA2C-4EDD-9923-7B84D6271CB0}" dt="2023-08-11T13:57:51.712" v="56"/>
          <ac:spMkLst>
            <pc:docMk/>
            <pc:sldMk cId="1824263664" sldId="257"/>
            <ac:spMk id="2" creationId="{4B8E8C66-9ADE-1BEA-22FB-D316CB4AF451}"/>
          </ac:spMkLst>
        </pc:spChg>
        <pc:spChg chg="del">
          <ac:chgData name="Evandro Alves" userId="S::evandro.alves@cebrap.org.br::36eab3e3-58a1-44bb-8c46-69e0cccc3231" providerId="AD" clId="Web-{BA7A2E2F-CA2C-4EDD-9923-7B84D6271CB0}" dt="2023-08-11T13:57:44.602" v="53"/>
          <ac:spMkLst>
            <pc:docMk/>
            <pc:sldMk cId="1824263664" sldId="257"/>
            <ac:spMk id="3" creationId="{A423D3FF-D482-7E48-8377-8BFDB1F1A7C8}"/>
          </ac:spMkLst>
        </pc:spChg>
        <pc:spChg chg="add mod">
          <ac:chgData name="Evandro Alves" userId="S::evandro.alves@cebrap.org.br::36eab3e3-58a1-44bb-8c46-69e0cccc3231" providerId="AD" clId="Web-{BA7A2E2F-CA2C-4EDD-9923-7B84D6271CB0}" dt="2023-08-11T14:43:24.654" v="861" actId="14100"/>
          <ac:spMkLst>
            <pc:docMk/>
            <pc:sldMk cId="1824263664" sldId="257"/>
            <ac:spMk id="5" creationId="{C8EBBF52-94A9-338B-65FB-AD6D3B43D151}"/>
          </ac:spMkLst>
        </pc:spChg>
        <pc:grpChg chg="add del">
          <ac:chgData name="Evandro Alves" userId="S::evandro.alves@cebrap.org.br::36eab3e3-58a1-44bb-8c46-69e0cccc3231" providerId="AD" clId="Web-{BA7A2E2F-CA2C-4EDD-9923-7B84D6271CB0}" dt="2023-08-11T14:36:20.191" v="795"/>
          <ac:grpSpMkLst>
            <pc:docMk/>
            <pc:sldMk cId="1824263664" sldId="257"/>
            <ac:grpSpMk id="10" creationId="{114ED94A-C85D-4CD3-4205-438D21CE6B38}"/>
          </ac:grpSpMkLst>
        </pc:grpChg>
        <pc:picChg chg="add mod ord">
          <ac:chgData name="Evandro Alves" userId="S::evandro.alves@cebrap.org.br::36eab3e3-58a1-44bb-8c46-69e0cccc3231" providerId="AD" clId="Web-{BA7A2E2F-CA2C-4EDD-9923-7B84D6271CB0}" dt="2023-08-11T14:43:23.389" v="860" actId="1076"/>
          <ac:picMkLst>
            <pc:docMk/>
            <pc:sldMk cId="1824263664" sldId="257"/>
            <ac:picMk id="4" creationId="{1313DA32-33D4-137C-6380-9630C1777A57}"/>
          </ac:picMkLst>
        </pc:picChg>
      </pc:sldChg>
      <pc:sldChg chg="modSp new">
        <pc:chgData name="Evandro Alves" userId="S::evandro.alves@cebrap.org.br::36eab3e3-58a1-44bb-8c46-69e0cccc3231" providerId="AD" clId="Web-{BA7A2E2F-CA2C-4EDD-9923-7B84D6271CB0}" dt="2023-08-11T14:38:21.616" v="805" actId="20577"/>
        <pc:sldMkLst>
          <pc:docMk/>
          <pc:sldMk cId="3810068575" sldId="258"/>
        </pc:sldMkLst>
        <pc:spChg chg="mod">
          <ac:chgData name="Evandro Alves" userId="S::evandro.alves@cebrap.org.br::36eab3e3-58a1-44bb-8c46-69e0cccc3231" providerId="AD" clId="Web-{BA7A2E2F-CA2C-4EDD-9923-7B84D6271CB0}" dt="2023-08-11T14:11:17.106" v="351" actId="20577"/>
          <ac:spMkLst>
            <pc:docMk/>
            <pc:sldMk cId="3810068575" sldId="258"/>
            <ac:spMk id="2" creationId="{D88E2748-4369-EC20-C354-6194F757DA33}"/>
          </ac:spMkLst>
        </pc:spChg>
        <pc:spChg chg="mod">
          <ac:chgData name="Evandro Alves" userId="S::evandro.alves@cebrap.org.br::36eab3e3-58a1-44bb-8c46-69e0cccc3231" providerId="AD" clId="Web-{BA7A2E2F-CA2C-4EDD-9923-7B84D6271CB0}" dt="2023-08-11T14:38:21.616" v="805" actId="20577"/>
          <ac:spMkLst>
            <pc:docMk/>
            <pc:sldMk cId="3810068575" sldId="258"/>
            <ac:spMk id="3" creationId="{9B895C82-0CBE-9A5F-F5FB-6182E6932981}"/>
          </ac:spMkLst>
        </pc:spChg>
      </pc:sldChg>
      <pc:sldChg chg="modSp new">
        <pc:chgData name="Evandro Alves" userId="S::evandro.alves@cebrap.org.br::36eab3e3-58a1-44bb-8c46-69e0cccc3231" providerId="AD" clId="Web-{BA7A2E2F-CA2C-4EDD-9923-7B84D6271CB0}" dt="2023-08-11T14:33:55.437" v="746" actId="20577"/>
        <pc:sldMkLst>
          <pc:docMk/>
          <pc:sldMk cId="761726236" sldId="259"/>
        </pc:sldMkLst>
        <pc:spChg chg="mod">
          <ac:chgData name="Evandro Alves" userId="S::evandro.alves@cebrap.org.br::36eab3e3-58a1-44bb-8c46-69e0cccc3231" providerId="AD" clId="Web-{BA7A2E2F-CA2C-4EDD-9923-7B84D6271CB0}" dt="2023-08-11T14:25:52.019" v="512" actId="20577"/>
          <ac:spMkLst>
            <pc:docMk/>
            <pc:sldMk cId="761726236" sldId="259"/>
            <ac:spMk id="2" creationId="{2491DF2E-68EB-A43F-9A54-3B5727A074E6}"/>
          </ac:spMkLst>
        </pc:spChg>
        <pc:spChg chg="mod">
          <ac:chgData name="Evandro Alves" userId="S::evandro.alves@cebrap.org.br::36eab3e3-58a1-44bb-8c46-69e0cccc3231" providerId="AD" clId="Web-{BA7A2E2F-CA2C-4EDD-9923-7B84D6271CB0}" dt="2023-08-11T14:33:55.437" v="746" actId="20577"/>
          <ac:spMkLst>
            <pc:docMk/>
            <pc:sldMk cId="761726236" sldId="259"/>
            <ac:spMk id="3" creationId="{73B74E93-FB10-99C9-C1D6-2ADD7CE5CFF1}"/>
          </ac:spMkLst>
        </pc:spChg>
      </pc:sldChg>
      <pc:sldChg chg="addSp delSp modSp new mod ord setBg">
        <pc:chgData name="Evandro Alves" userId="S::evandro.alves@cebrap.org.br::36eab3e3-58a1-44bb-8c46-69e0cccc3231" providerId="AD" clId="Web-{BA7A2E2F-CA2C-4EDD-9923-7B84D6271CB0}" dt="2023-08-11T14:46:59.816" v="878"/>
        <pc:sldMkLst>
          <pc:docMk/>
          <pc:sldMk cId="913454008" sldId="260"/>
        </pc:sldMkLst>
        <pc:spChg chg="del">
          <ac:chgData name="Evandro Alves" userId="S::evandro.alves@cebrap.org.br::36eab3e3-58a1-44bb-8c46-69e0cccc3231" providerId="AD" clId="Web-{BA7A2E2F-CA2C-4EDD-9923-7B84D6271CB0}" dt="2023-08-11T14:27:25.896" v="532"/>
          <ac:spMkLst>
            <pc:docMk/>
            <pc:sldMk cId="913454008" sldId="260"/>
            <ac:spMk id="2" creationId="{F25733C9-5610-D5B5-0B49-C945F1C3FFDC}"/>
          </ac:spMkLst>
        </pc:spChg>
        <pc:spChg chg="del">
          <ac:chgData name="Evandro Alves" userId="S::evandro.alves@cebrap.org.br::36eab3e3-58a1-44bb-8c46-69e0cccc3231" providerId="AD" clId="Web-{BA7A2E2F-CA2C-4EDD-9923-7B84D6271CB0}" dt="2023-08-11T14:27:28.099" v="533"/>
          <ac:spMkLst>
            <pc:docMk/>
            <pc:sldMk cId="913454008" sldId="260"/>
            <ac:spMk id="3" creationId="{C0D8809B-DE7B-89EF-924A-4303DB1A3DA0}"/>
          </ac:spMkLst>
        </pc:spChg>
        <pc:spChg chg="add">
          <ac:chgData name="Evandro Alves" userId="S::evandro.alves@cebrap.org.br::36eab3e3-58a1-44bb-8c46-69e0cccc3231" providerId="AD" clId="Web-{BA7A2E2F-CA2C-4EDD-9923-7B84D6271CB0}" dt="2023-08-11T14:37:47.958" v="799"/>
          <ac:spMkLst>
            <pc:docMk/>
            <pc:sldMk cId="913454008" sldId="260"/>
            <ac:spMk id="9" creationId="{42A4FC2C-047E-45A5-965D-8E1E3BF09BC6}"/>
          </ac:spMkLst>
        </pc:spChg>
        <pc:picChg chg="add mod">
          <ac:chgData name="Evandro Alves" userId="S::evandro.alves@cebrap.org.br::36eab3e3-58a1-44bb-8c46-69e0cccc3231" providerId="AD" clId="Web-{BA7A2E2F-CA2C-4EDD-9923-7B84D6271CB0}" dt="2023-08-11T14:37:47.958" v="799"/>
          <ac:picMkLst>
            <pc:docMk/>
            <pc:sldMk cId="913454008" sldId="260"/>
            <ac:picMk id="4" creationId="{8479549F-0DF5-0F14-A95D-718103FA15EA}"/>
          </ac:picMkLst>
        </pc:picChg>
        <pc:picChg chg="add del mod">
          <ac:chgData name="Evandro Alves" userId="S::evandro.alves@cebrap.org.br::36eab3e3-58a1-44bb-8c46-69e0cccc3231" providerId="AD" clId="Web-{BA7A2E2F-CA2C-4EDD-9923-7B84D6271CB0}" dt="2023-08-11T14:46:57.019" v="876"/>
          <ac:picMkLst>
            <pc:docMk/>
            <pc:sldMk cId="913454008" sldId="260"/>
            <ac:picMk id="5" creationId="{358B4B1C-7A69-D131-245F-33C29A0E0625}"/>
          </ac:picMkLst>
        </pc:picChg>
        <pc:picChg chg="add del mod">
          <ac:chgData name="Evandro Alves" userId="S::evandro.alves@cebrap.org.br::36eab3e3-58a1-44bb-8c46-69e0cccc3231" providerId="AD" clId="Web-{BA7A2E2F-CA2C-4EDD-9923-7B84D6271CB0}" dt="2023-08-11T14:46:59.816" v="878"/>
          <ac:picMkLst>
            <pc:docMk/>
            <pc:sldMk cId="913454008" sldId="260"/>
            <ac:picMk id="6" creationId="{21A0FD26-32C9-AE52-775E-8C3A8335FC6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11.08.2023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11.08.2023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11.08.2023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11.08.2023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11.08.2023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11.08.2023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11.08.2023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11.08.2023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11.08.2023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11.08.2023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11.08.2023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11.08.2023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Questão</a:t>
            </a:r>
            <a:r>
              <a:rPr lang="de-DE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racial</a:t>
            </a:r>
            <a:r>
              <a:rPr lang="de-DE" dirty="0">
                <a:cs typeface="Calibri Light"/>
              </a:rPr>
              <a:t> na Agenda 2030 </a:t>
            </a:r>
            <a:r>
              <a:rPr lang="de-DE" dirty="0" err="1">
                <a:cs typeface="Calibri Light"/>
              </a:rPr>
              <a:t>brasileira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>
                <a:cs typeface="Calibri"/>
              </a:rPr>
              <a:t>Projeto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Afrodados</a:t>
            </a:r>
            <a:r>
              <a:rPr lang="de-DE" dirty="0">
                <a:cs typeface="Calibri"/>
              </a:rPr>
              <a:t> – </a:t>
            </a:r>
            <a:r>
              <a:rPr lang="de-DE" dirty="0" err="1">
                <a:cs typeface="Calibri"/>
              </a:rPr>
              <a:t>agosto</a:t>
            </a:r>
            <a:r>
              <a:rPr lang="de-DE" dirty="0">
                <a:cs typeface="Calibri"/>
              </a:rPr>
              <a:t> de 2023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1313DA32-33D4-137C-6380-9630C1777A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5203" y="1480569"/>
            <a:ext cx="6439290" cy="3891263"/>
          </a:xfr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8EBBF52-94A9-338B-65FB-AD6D3B43D151}"/>
              </a:ext>
            </a:extLst>
          </p:cNvPr>
          <p:cNvSpPr txBox="1"/>
          <p:nvPr/>
        </p:nvSpPr>
        <p:spPr>
          <a:xfrm>
            <a:off x="473827" y="1016105"/>
            <a:ext cx="4800159" cy="48320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cs typeface="Calibri"/>
              </a:rPr>
              <a:t>Estudo de 2018 de Arilson </a:t>
            </a:r>
            <a:r>
              <a:rPr lang="pt-BR" sz="2400" err="1">
                <a:cs typeface="Calibri"/>
              </a:rPr>
              <a:t>Favareto</a:t>
            </a:r>
            <a:r>
              <a:rPr lang="pt-BR" sz="2400" dirty="0">
                <a:cs typeface="Calibri"/>
              </a:rPr>
              <a:t> (UFABC/CEBRAP) abordou a inserção brasileira na Agenda 2030 e aponta que:</a:t>
            </a:r>
          </a:p>
          <a:p>
            <a:endParaRPr lang="pt-BR" sz="2400" dirty="0">
              <a:cs typeface="Calibri"/>
            </a:endParaRPr>
          </a:p>
          <a:p>
            <a:pPr marL="342900" indent="-342900">
              <a:buAutoNum type="arabicParenR"/>
            </a:pPr>
            <a:r>
              <a:rPr lang="pt-BR" sz="2400" i="1" dirty="0">
                <a:latin typeface="Cambria"/>
                <a:ea typeface="Cambria"/>
                <a:cs typeface="Calibri"/>
              </a:rPr>
              <a:t>O Brasil não vai alcançar as metas</a:t>
            </a:r>
          </a:p>
          <a:p>
            <a:pPr marL="342900" indent="-342900">
              <a:buAutoNum type="arabicParenR"/>
            </a:pPr>
            <a:r>
              <a:rPr lang="pt-BR" sz="2400" i="1" dirty="0">
                <a:latin typeface="Cambria"/>
                <a:ea typeface="Cambria"/>
                <a:cs typeface="Calibri"/>
              </a:rPr>
              <a:t>Há uma diferença significativa entre ambiente urbano e ambiente rural/interiorano</a:t>
            </a:r>
          </a:p>
          <a:p>
            <a:pPr marL="342900" indent="-342900">
              <a:buAutoNum type="arabicParenR"/>
            </a:pPr>
            <a:r>
              <a:rPr lang="pt-BR" sz="2400" i="1" dirty="0">
                <a:latin typeface="Cambria"/>
                <a:ea typeface="Cambria"/>
                <a:cs typeface="Arial"/>
              </a:rPr>
              <a:t>Há uma diferença </a:t>
            </a:r>
            <a:r>
              <a:rPr lang="pt-BR" sz="2400" i="1" dirty="0">
                <a:latin typeface="Cambria"/>
                <a:ea typeface="+mn-lt"/>
                <a:cs typeface="+mn-lt"/>
              </a:rPr>
              <a:t>significativa </a:t>
            </a:r>
            <a:r>
              <a:rPr lang="pt-BR" sz="2400" i="1" dirty="0">
                <a:latin typeface="Cambria"/>
                <a:ea typeface="Cambria"/>
                <a:cs typeface="Arial"/>
              </a:rPr>
              <a:t>entre os biomas brasileiros</a:t>
            </a:r>
          </a:p>
          <a:p>
            <a:endParaRPr lang="pt-BR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4263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8E2748-4369-EC20-C354-6194F757D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E quanto à raça?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895C82-0CBE-9A5F-F5FB-6182E6932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 algn="just">
              <a:buNone/>
            </a:pPr>
            <a:r>
              <a:rPr lang="pt-BR" sz="2400" i="1" dirty="0">
                <a:latin typeface="Cambria"/>
                <a:ea typeface="+mn-lt"/>
                <a:cs typeface="+mn-lt"/>
              </a:rPr>
              <a:t>"Estamos particularmente desapontados com o fato de que </a:t>
            </a:r>
            <a:r>
              <a:rPr lang="pt-BR" sz="2400" b="1" i="1" dirty="0">
                <a:latin typeface="Cambria"/>
                <a:ea typeface="+mn-lt"/>
                <a:cs typeface="+mn-lt"/>
              </a:rPr>
              <a:t>os </a:t>
            </a:r>
            <a:r>
              <a:rPr lang="pt-BR" sz="2400" b="1" i="1" err="1">
                <a:latin typeface="Cambria"/>
                <a:ea typeface="+mn-lt"/>
                <a:cs typeface="+mn-lt"/>
              </a:rPr>
              <a:t>ODS's</a:t>
            </a:r>
            <a:r>
              <a:rPr lang="pt-BR" sz="2400" b="1" i="1" dirty="0">
                <a:latin typeface="Cambria"/>
                <a:ea typeface="+mn-lt"/>
                <a:cs typeface="+mn-lt"/>
              </a:rPr>
              <a:t>, as metas e os indicadores globais são perturbadoramente silenciosos sobre a erradicação do racismo sistêmico e da discriminação racial e étnica</a:t>
            </a:r>
            <a:r>
              <a:rPr lang="pt-BR" sz="2400" i="1" dirty="0">
                <a:latin typeface="Cambria"/>
                <a:ea typeface="+mn-lt"/>
                <a:cs typeface="+mn-lt"/>
              </a:rPr>
              <a:t>, que constituem barreiras globais ao desenvolvimento humano e ao cumprimento dos direitos humanos ao longo da vida. Apesar do apelo de vários especialistas em direitos humanos da ONU por </a:t>
            </a:r>
            <a:r>
              <a:rPr lang="pt-BR" sz="2400" b="1" i="1" dirty="0">
                <a:latin typeface="Cambria"/>
                <a:ea typeface="+mn-lt"/>
                <a:cs typeface="+mn-lt"/>
              </a:rPr>
              <a:t>dados desagregados para grupos protegidos pela lei internacional</a:t>
            </a:r>
            <a:r>
              <a:rPr lang="pt-BR" sz="2400" i="1" dirty="0">
                <a:latin typeface="Cambria"/>
                <a:ea typeface="+mn-lt"/>
                <a:cs typeface="+mn-lt"/>
              </a:rPr>
              <a:t> (por exemplo, o Escritório do Alto Comissariado para os Direitos Humanos, o Comitê para a Eliminação de Todas as Formas de Discriminação Racial e o Grupo de Trabalho de Especialistas em Pessoas de Ascendência Africana), e apesar de um mandato para dados desagregados estar incluído na Estrutura dos </a:t>
            </a:r>
            <a:r>
              <a:rPr lang="pt-BR" sz="2400" i="1" err="1">
                <a:latin typeface="Cambria"/>
                <a:ea typeface="+mn-lt"/>
                <a:cs typeface="+mn-lt"/>
              </a:rPr>
              <a:t>ODS's</a:t>
            </a:r>
            <a:r>
              <a:rPr lang="pt-BR" sz="2400" i="1" dirty="0">
                <a:latin typeface="Cambria"/>
                <a:ea typeface="+mn-lt"/>
                <a:cs typeface="+mn-lt"/>
              </a:rPr>
              <a:t>, </a:t>
            </a:r>
            <a:r>
              <a:rPr lang="pt-BR" sz="2400" b="1" i="1" dirty="0">
                <a:latin typeface="Cambria"/>
                <a:ea typeface="+mn-lt"/>
                <a:cs typeface="+mn-lt"/>
              </a:rPr>
              <a:t>apenas uma atenção limitada foi focada na desagregação em alguns dos contextos mais desumanos de discriminação - a discriminação que afeta as populações raciais e étnicas</a:t>
            </a:r>
            <a:r>
              <a:rPr lang="pt-BR" sz="2400" i="1" dirty="0">
                <a:latin typeface="Cambria"/>
                <a:ea typeface="+mn-lt"/>
                <a:cs typeface="+mn-lt"/>
              </a:rPr>
              <a:t>." </a:t>
            </a:r>
            <a:endParaRPr lang="pt-BR" sz="2400" i="1">
              <a:latin typeface="Cambria"/>
              <a:ea typeface="Cambria"/>
              <a:cs typeface="Calibri"/>
            </a:endParaRPr>
          </a:p>
          <a:p>
            <a:pPr marL="0" indent="0" algn="just">
              <a:buNone/>
            </a:pPr>
            <a:endParaRPr lang="pt-BR" sz="2400" i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dirty="0">
                <a:ea typeface="+mn-lt"/>
                <a:cs typeface="+mn-lt"/>
              </a:rPr>
              <a:t>(Society for </a:t>
            </a:r>
            <a:r>
              <a:rPr lang="pt-BR" dirty="0" err="1">
                <a:ea typeface="+mn-lt"/>
                <a:cs typeface="+mn-lt"/>
              </a:rPr>
              <a:t>the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Psychological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Study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of</a:t>
            </a:r>
            <a:r>
              <a:rPr lang="pt-BR" dirty="0">
                <a:ea typeface="+mn-lt"/>
                <a:cs typeface="+mn-lt"/>
              </a:rPr>
              <a:t> Social </a:t>
            </a:r>
            <a:r>
              <a:rPr lang="pt-BR" dirty="0" err="1">
                <a:ea typeface="+mn-lt"/>
                <a:cs typeface="+mn-lt"/>
              </a:rPr>
              <a:t>Issues</a:t>
            </a:r>
            <a:r>
              <a:rPr lang="pt-BR" dirty="0">
                <a:ea typeface="+mn-lt"/>
                <a:cs typeface="+mn-lt"/>
              </a:rPr>
              <a:t> - SPSSI, 2020)</a:t>
            </a:r>
            <a:endParaRPr lang="pt-BR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10068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Imagem 3" descr="Homem de barba e bigode&#10;&#10;Descrição gerada automaticamente">
            <a:extLst>
              <a:ext uri="{FF2B5EF4-FFF2-40B4-BE49-F238E27FC236}">
                <a16:creationId xmlns:a16="http://schemas.microsoft.com/office/drawing/2014/main" id="{8479549F-0DF5-0F14-A95D-718103FA15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16" r="-1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5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358B4B1C-7A69-D131-245F-33C29A0E0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3268" y="5146228"/>
            <a:ext cx="2743200" cy="154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454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91DF2E-68EB-A43F-9A54-3B5727A07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Contribuição do </a:t>
            </a:r>
            <a:r>
              <a:rPr lang="pt-BR" dirty="0" err="1">
                <a:cs typeface="Calibri Light"/>
              </a:rPr>
              <a:t>Afrodados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B74E93-FB10-99C9-C1D6-2ADD7CE5C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Preparação de um painel de monitoramento </a:t>
            </a:r>
            <a:r>
              <a:rPr lang="pt-BR" dirty="0" err="1">
                <a:ea typeface="+mn-lt"/>
                <a:cs typeface="+mn-lt"/>
              </a:rPr>
              <a:t>racializado</a:t>
            </a:r>
            <a:r>
              <a:rPr lang="pt-BR" dirty="0">
                <a:ea typeface="+mn-lt"/>
                <a:cs typeface="+mn-lt"/>
              </a:rPr>
              <a:t> da Agenda 2030 brasileira que possa ser acessado na internet </a:t>
            </a:r>
          </a:p>
          <a:p>
            <a:r>
              <a:rPr lang="pt-BR" dirty="0">
                <a:cs typeface="Calibri"/>
              </a:rPr>
              <a:t>Momentos de desenvolvimento: </a:t>
            </a:r>
          </a:p>
          <a:p>
            <a:pPr lvl="1"/>
            <a:r>
              <a:rPr lang="pt-BR" dirty="0">
                <a:ea typeface="+mn-lt"/>
                <a:cs typeface="+mn-lt"/>
              </a:rPr>
              <a:t>Revisão das metas, </a:t>
            </a:r>
            <a:r>
              <a:rPr lang="pt-BR" dirty="0" err="1">
                <a:ea typeface="+mn-lt"/>
                <a:cs typeface="+mn-lt"/>
              </a:rPr>
              <a:t>sub-metas</a:t>
            </a:r>
            <a:r>
              <a:rPr lang="pt-BR" dirty="0">
                <a:ea typeface="+mn-lt"/>
                <a:cs typeface="+mn-lt"/>
              </a:rPr>
              <a:t> e indicadores da agenda</a:t>
            </a:r>
            <a:endParaRPr lang="pt-BR" dirty="0">
              <a:cs typeface="Calibri"/>
            </a:endParaRPr>
          </a:p>
          <a:p>
            <a:pPr lvl="1"/>
            <a:r>
              <a:rPr lang="pt-BR" dirty="0">
                <a:ea typeface="+mn-lt"/>
                <a:cs typeface="+mn-lt"/>
              </a:rPr>
              <a:t>Priorização de ODS a serem trabalhados</a:t>
            </a:r>
            <a:endParaRPr lang="pt-BR" dirty="0">
              <a:cs typeface="Calibri"/>
            </a:endParaRPr>
          </a:p>
          <a:p>
            <a:pPr lvl="1"/>
            <a:r>
              <a:rPr lang="pt-BR" dirty="0">
                <a:ea typeface="+mn-lt"/>
                <a:cs typeface="+mn-lt"/>
              </a:rPr>
              <a:t>Construção de indicadores </a:t>
            </a:r>
            <a:r>
              <a:rPr lang="pt-BR" dirty="0" err="1">
                <a:ea typeface="+mn-lt"/>
                <a:cs typeface="+mn-lt"/>
              </a:rPr>
              <a:t>racializados</a:t>
            </a:r>
            <a:r>
              <a:rPr lang="pt-BR" dirty="0">
                <a:ea typeface="+mn-lt"/>
                <a:cs typeface="+mn-lt"/>
              </a:rPr>
              <a:t> para as metas e/ou </a:t>
            </a:r>
            <a:r>
              <a:rPr lang="pt-BR" dirty="0" err="1">
                <a:ea typeface="+mn-lt"/>
                <a:cs typeface="+mn-lt"/>
              </a:rPr>
              <a:t>sub-metas</a:t>
            </a:r>
            <a:endParaRPr lang="pt-BR" dirty="0">
              <a:ea typeface="+mn-lt"/>
              <a:cs typeface="+mn-lt"/>
            </a:endParaRPr>
          </a:p>
          <a:p>
            <a:pPr lvl="1"/>
            <a:r>
              <a:rPr lang="pt-BR" dirty="0">
                <a:ea typeface="+mn-lt"/>
                <a:cs typeface="+mn-lt"/>
              </a:rPr>
              <a:t>Levantamento dos dados necessários e prospecção de parcerias</a:t>
            </a:r>
            <a:endParaRPr lang="pt-BR" dirty="0">
              <a:cs typeface="Calibri"/>
            </a:endParaRPr>
          </a:p>
          <a:p>
            <a:r>
              <a:rPr lang="pt-BR" dirty="0">
                <a:cs typeface="Calibri"/>
              </a:rPr>
              <a:t>Extremamente necessária e bem-vinda uma apropriação desta agenda de pesquisa pelos pesquisadores do </a:t>
            </a:r>
            <a:r>
              <a:rPr lang="pt-BR" dirty="0" err="1">
                <a:cs typeface="Calibri"/>
              </a:rPr>
              <a:t>AfroCebrap</a:t>
            </a:r>
            <a:r>
              <a:rPr lang="pt-BR" dirty="0">
                <a:cs typeface="Calibri"/>
              </a:rPr>
              <a:t>, sendo desejável pensarmos integrações possíveis com projetos em curso</a:t>
            </a:r>
          </a:p>
        </p:txBody>
      </p:sp>
    </p:spTree>
    <p:extLst>
      <p:ext uri="{BB962C8B-B14F-4D97-AF65-F5344CB8AC3E}">
        <p14:creationId xmlns:p14="http://schemas.microsoft.com/office/powerpoint/2010/main" val="7617262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Questão racial na Agenda 2030 brasileira</vt:lpstr>
      <vt:lpstr>Apresentação do PowerPoint</vt:lpstr>
      <vt:lpstr>E quanto à raça?</vt:lpstr>
      <vt:lpstr>Apresentação do PowerPoint</vt:lpstr>
      <vt:lpstr>Contribuição do Afrodados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206</cp:revision>
  <dcterms:created xsi:type="dcterms:W3CDTF">2023-08-11T13:54:45Z</dcterms:created>
  <dcterms:modified xsi:type="dcterms:W3CDTF">2023-08-11T14:47:04Z</dcterms:modified>
</cp:coreProperties>
</file>