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8" r:id="rId5"/>
    <p:sldId id="259" r:id="rId6"/>
    <p:sldId id="269" r:id="rId7"/>
    <p:sldId id="271" r:id="rId8"/>
    <p:sldId id="266" r:id="rId9"/>
    <p:sldId id="272" r:id="rId10"/>
    <p:sldId id="273" r:id="rId11"/>
    <p:sldId id="277" r:id="rId12"/>
    <p:sldId id="274" r:id="rId13"/>
    <p:sldId id="287" r:id="rId14"/>
    <p:sldId id="296" r:id="rId15"/>
    <p:sldId id="297" r:id="rId16"/>
    <p:sldId id="267" r:id="rId17"/>
    <p:sldId id="275" r:id="rId18"/>
    <p:sldId id="293" r:id="rId19"/>
    <p:sldId id="294" r:id="rId20"/>
    <p:sldId id="268" r:id="rId21"/>
    <p:sldId id="265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54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7" name="文本框 136"/>
          <p:cNvSpPr txBox="1"/>
          <p:nvPr/>
        </p:nvSpPr>
        <p:spPr>
          <a:xfrm>
            <a:off x="3510280" y="1981835"/>
            <a:ext cx="50101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8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Skip Lists</a:t>
            </a:r>
            <a:endParaRPr lang="en-US" altLang="zh-CN" sz="8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8520430" y="5504180"/>
            <a:ext cx="2457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Group 16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3130" y="3375025"/>
            <a:ext cx="69843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latin typeface="微软雅黑 Light" panose="020B0502040204020203" charset="-122"/>
                <a:ea typeface="微软雅黑 Light" panose="020B0502040204020203" charset="-122"/>
              </a:rPr>
              <a:t>Project  6  Presentation</a:t>
            </a:r>
            <a:endParaRPr lang="en-US" altLang="zh-CN" sz="4400" b="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2" name="文本框 1"/>
          <p:cNvSpPr txBox="1"/>
          <p:nvPr/>
        </p:nvSpPr>
        <p:spPr>
          <a:xfrm>
            <a:off x="534670" y="347345"/>
            <a:ext cx="2660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Delete</a:t>
            </a:r>
            <a:endParaRPr lang="en-US" altLang="zh-CN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26815" y="33591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-INF</a:t>
            </a:r>
            <a:endParaRPr lang="en-US" altLang="zh-CN" sz="1000"/>
          </a:p>
        </p:txBody>
      </p:sp>
      <p:sp>
        <p:nvSpPr>
          <p:cNvPr id="18" name="椭圆 17"/>
          <p:cNvSpPr/>
          <p:nvPr/>
        </p:nvSpPr>
        <p:spPr>
          <a:xfrm>
            <a:off x="4557395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662670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23" name="椭圆 22"/>
          <p:cNvSpPr/>
          <p:nvPr/>
        </p:nvSpPr>
        <p:spPr>
          <a:xfrm>
            <a:off x="3726815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zh-CN" altLang="en-US" sz="1000"/>
          </a:p>
        </p:txBody>
      </p:sp>
      <p:sp>
        <p:nvSpPr>
          <p:cNvPr id="27" name="椭圆 26"/>
          <p:cNvSpPr/>
          <p:nvPr/>
        </p:nvSpPr>
        <p:spPr>
          <a:xfrm>
            <a:off x="3726815" y="43268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en-US" altLang="zh-CN" sz="1000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841615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018020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32</a:t>
            </a:r>
            <a:endParaRPr lang="en-US" altLang="zh-CN" sz="1200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203315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386705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14</a:t>
            </a:r>
            <a:endParaRPr lang="en-US" altLang="zh-CN" sz="1200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1155680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54" name="椭圆 53"/>
          <p:cNvSpPr/>
          <p:nvPr/>
        </p:nvSpPr>
        <p:spPr>
          <a:xfrm>
            <a:off x="10314305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117</a:t>
            </a:r>
            <a:endParaRPr lang="en-US" altLang="zh-CN" sz="1200"/>
          </a:p>
        </p:txBody>
      </p:sp>
      <p:sp>
        <p:nvSpPr>
          <p:cNvPr id="55" name="椭圆 54"/>
          <p:cNvSpPr/>
          <p:nvPr/>
        </p:nvSpPr>
        <p:spPr>
          <a:xfrm>
            <a:off x="9483090" y="51993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85</a:t>
            </a:r>
            <a:endParaRPr lang="en-US" altLang="zh-CN" sz="1200"/>
          </a:p>
        </p:txBody>
      </p:sp>
      <p:sp>
        <p:nvSpPr>
          <p:cNvPr id="56" name="椭圆 55"/>
          <p:cNvSpPr/>
          <p:nvPr/>
        </p:nvSpPr>
        <p:spPr>
          <a:xfrm>
            <a:off x="4557395" y="43268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203315" y="43268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203315" y="33591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841615" y="43268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7841615" y="33591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662670" y="43268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62" name="椭圆 61"/>
          <p:cNvSpPr/>
          <p:nvPr/>
        </p:nvSpPr>
        <p:spPr>
          <a:xfrm>
            <a:off x="11155680" y="43268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63" name="椭圆 62"/>
          <p:cNvSpPr/>
          <p:nvPr/>
        </p:nvSpPr>
        <p:spPr>
          <a:xfrm>
            <a:off x="11155680" y="33591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378960" y="3689985"/>
            <a:ext cx="1824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6"/>
            <a:endCxn id="60" idx="2"/>
          </p:cNvCxnSpPr>
          <p:nvPr/>
        </p:nvCxnSpPr>
        <p:spPr>
          <a:xfrm>
            <a:off x="6855460" y="3689985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6"/>
            <a:endCxn id="63" idx="2"/>
          </p:cNvCxnSpPr>
          <p:nvPr/>
        </p:nvCxnSpPr>
        <p:spPr>
          <a:xfrm>
            <a:off x="8493760" y="3689985"/>
            <a:ext cx="2661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4"/>
            <a:endCxn id="27" idx="0"/>
          </p:cNvCxnSpPr>
          <p:nvPr/>
        </p:nvCxnSpPr>
        <p:spPr>
          <a:xfrm>
            <a:off x="4053205" y="402082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7" idx="4"/>
            <a:endCxn id="23" idx="0"/>
          </p:cNvCxnSpPr>
          <p:nvPr/>
        </p:nvCxnSpPr>
        <p:spPr>
          <a:xfrm>
            <a:off x="4053205" y="49885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6"/>
            <a:endCxn id="56" idx="2"/>
          </p:cNvCxnSpPr>
          <p:nvPr/>
        </p:nvCxnSpPr>
        <p:spPr>
          <a:xfrm>
            <a:off x="4378960" y="465772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6" idx="6"/>
            <a:endCxn id="57" idx="2"/>
          </p:cNvCxnSpPr>
          <p:nvPr/>
        </p:nvCxnSpPr>
        <p:spPr>
          <a:xfrm>
            <a:off x="5209540" y="4657725"/>
            <a:ext cx="993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7" idx="6"/>
            <a:endCxn id="59" idx="2"/>
          </p:cNvCxnSpPr>
          <p:nvPr/>
        </p:nvCxnSpPr>
        <p:spPr>
          <a:xfrm>
            <a:off x="6855460" y="4657725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9" idx="6"/>
            <a:endCxn id="61" idx="2"/>
          </p:cNvCxnSpPr>
          <p:nvPr/>
        </p:nvCxnSpPr>
        <p:spPr>
          <a:xfrm>
            <a:off x="8493760" y="4657725"/>
            <a:ext cx="16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1" idx="6"/>
            <a:endCxn id="62" idx="2"/>
          </p:cNvCxnSpPr>
          <p:nvPr/>
        </p:nvCxnSpPr>
        <p:spPr>
          <a:xfrm>
            <a:off x="9314815" y="4657725"/>
            <a:ext cx="184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3" idx="6"/>
            <a:endCxn id="18" idx="2"/>
          </p:cNvCxnSpPr>
          <p:nvPr/>
        </p:nvCxnSpPr>
        <p:spPr>
          <a:xfrm>
            <a:off x="4378960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201920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024880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855460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663180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8484235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9314815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10146030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0966450" y="55302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8" idx="4"/>
            <a:endCxn id="57" idx="0"/>
          </p:cNvCxnSpPr>
          <p:nvPr/>
        </p:nvCxnSpPr>
        <p:spPr>
          <a:xfrm>
            <a:off x="6529705" y="402082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8167370" y="402082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6" idx="4"/>
            <a:endCxn id="18" idx="0"/>
          </p:cNvCxnSpPr>
          <p:nvPr/>
        </p:nvCxnSpPr>
        <p:spPr>
          <a:xfrm>
            <a:off x="4883785" y="49885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6529705" y="49885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8167370" y="49885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8989060" y="49885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94965" y="350583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2894965" y="447357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2894965" y="534606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5948680" y="2675890"/>
            <a:ext cx="539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Example : delete 71 </a:t>
            </a:r>
            <a:endParaRPr lang="en-US" altLang="zh-CN"/>
          </a:p>
        </p:txBody>
      </p:sp>
      <p:sp>
        <p:nvSpPr>
          <p:cNvPr id="93" name="右箭头 92"/>
          <p:cNvSpPr/>
          <p:nvPr/>
        </p:nvSpPr>
        <p:spPr>
          <a:xfrm>
            <a:off x="4378325" y="3634105"/>
            <a:ext cx="1824990" cy="1117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右箭头 93"/>
          <p:cNvSpPr/>
          <p:nvPr/>
        </p:nvSpPr>
        <p:spPr>
          <a:xfrm>
            <a:off x="6825615" y="3651885"/>
            <a:ext cx="1036955" cy="76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右箭头 94"/>
          <p:cNvSpPr/>
          <p:nvPr/>
        </p:nvSpPr>
        <p:spPr>
          <a:xfrm rot="5400000" flipV="1">
            <a:off x="7995920" y="4142105"/>
            <a:ext cx="342265" cy="996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rot="5400000" flipV="1">
            <a:off x="7996555" y="5043805"/>
            <a:ext cx="342265" cy="996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右箭头 96"/>
          <p:cNvSpPr/>
          <p:nvPr/>
        </p:nvSpPr>
        <p:spPr>
          <a:xfrm flipV="1">
            <a:off x="8407400" y="5480050"/>
            <a:ext cx="342265" cy="996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十字星 97"/>
          <p:cNvSpPr/>
          <p:nvPr/>
        </p:nvSpPr>
        <p:spPr>
          <a:xfrm>
            <a:off x="8167370" y="3420110"/>
            <a:ext cx="287655" cy="30797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十字星 98"/>
          <p:cNvSpPr/>
          <p:nvPr/>
        </p:nvSpPr>
        <p:spPr>
          <a:xfrm>
            <a:off x="8167370" y="5264785"/>
            <a:ext cx="287655" cy="30797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十字星 99"/>
          <p:cNvSpPr/>
          <p:nvPr/>
        </p:nvSpPr>
        <p:spPr>
          <a:xfrm>
            <a:off x="8167370" y="4363085"/>
            <a:ext cx="287655" cy="30797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59" idx="6"/>
            <a:endCxn id="62" idx="2"/>
          </p:cNvCxnSpPr>
          <p:nvPr/>
        </p:nvCxnSpPr>
        <p:spPr>
          <a:xfrm>
            <a:off x="8493760" y="4657725"/>
            <a:ext cx="2661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7" idx="1"/>
          </p:cNvCxnSpPr>
          <p:nvPr/>
        </p:nvCxnSpPr>
        <p:spPr>
          <a:xfrm flipV="1">
            <a:off x="8407400" y="5524500"/>
            <a:ext cx="108394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01955" y="1197610"/>
            <a:ext cx="4193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When delete K:</a:t>
            </a:r>
            <a:endParaRPr lang="en-US" altLang="zh-CN"/>
          </a:p>
          <a:p>
            <a:r>
              <a:rPr lang="en-US" altLang="zh-CN"/>
              <a:t>We just need to find k on every levels and delete them.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100" grpId="0" animBg="1"/>
      <p:bldP spid="100" grpId="1" animBg="1"/>
      <p:bldP spid="99" grpId="0" animBg="1"/>
      <p:bldP spid="99" grpId="1" animBg="1"/>
      <p:bldP spid="61" grpId="0" animBg="1"/>
      <p:bldP spid="61" grpId="1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8" name="文本框 7"/>
          <p:cNvSpPr txBox="1"/>
          <p:nvPr/>
        </p:nvSpPr>
        <p:spPr>
          <a:xfrm>
            <a:off x="433070" y="445770"/>
            <a:ext cx="87191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Proof of operation time bounding in skip list</a:t>
            </a:r>
            <a:endParaRPr lang="en-US" altLang="zh-CN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433070" y="1129665"/>
            <a:ext cx="9102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First, we prove that the expected height of skip list is O(logn).</a:t>
            </a:r>
            <a:endParaRPr lang="zh-CN" altLang="en-US" sz="2400" b="1"/>
          </a:p>
        </p:txBody>
      </p:sp>
      <p:pic>
        <p:nvPicPr>
          <p:cNvPr id="10" name="图片 9" descr="截屏2020-06-02 下午1.58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825625"/>
            <a:ext cx="10058400" cy="4656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8" name="文本框 7"/>
          <p:cNvSpPr txBox="1"/>
          <p:nvPr/>
        </p:nvSpPr>
        <p:spPr>
          <a:xfrm>
            <a:off x="433070" y="445770"/>
            <a:ext cx="87191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Proof of operation time bounding in skip list</a:t>
            </a:r>
            <a:endParaRPr lang="en-US" altLang="zh-CN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433070" y="1129665"/>
            <a:ext cx="10426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Second,</a:t>
            </a:r>
            <a:r>
              <a:rPr lang="zh-CN" altLang="en-US" sz="2400" b="1"/>
              <a:t> we prove that the </a:t>
            </a:r>
            <a:r>
              <a:rPr lang="en-US" altLang="zh-CN" sz="2400" b="1"/>
              <a:t>average number of </a:t>
            </a:r>
            <a:r>
              <a:rPr lang="zh-CN" altLang="en-US" sz="2400" b="1"/>
              <a:t>steps on every level is </a:t>
            </a:r>
            <a:r>
              <a:rPr lang="en-US" altLang="zh-CN" sz="2400" b="1"/>
              <a:t>2</a:t>
            </a:r>
            <a:r>
              <a:rPr lang="zh-CN" altLang="en-US" sz="2400" b="1"/>
              <a:t>.</a:t>
            </a:r>
            <a:endParaRPr lang="zh-CN" altLang="en-US" sz="2400" b="1"/>
          </a:p>
        </p:txBody>
      </p:sp>
      <p:pic>
        <p:nvPicPr>
          <p:cNvPr id="2" name="图片 1" descr="截屏2020-06-02 下午2.0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2146935"/>
            <a:ext cx="11001375" cy="3035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2555" y="5241290"/>
            <a:ext cx="9539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Suppose Ci refers to expected steps to go up i levels. Because for every step, the probablility of going up is 1/2 and the probability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8" name="文本框 7"/>
          <p:cNvSpPr txBox="1"/>
          <p:nvPr/>
        </p:nvSpPr>
        <p:spPr>
          <a:xfrm>
            <a:off x="433070" y="445770"/>
            <a:ext cx="61925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Time complexity(average case)</a:t>
            </a:r>
            <a:endParaRPr lang="en-US" altLang="zh-CN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433070" y="1129665"/>
            <a:ext cx="88607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/>
              <a:t>Total steps = Expected height * Average steps on each level</a:t>
            </a:r>
            <a:endParaRPr lang="en-US" sz="2400" b="1"/>
          </a:p>
          <a:p>
            <a:pPr algn="l"/>
            <a:r>
              <a:rPr lang="en-US" sz="2400" b="1"/>
              <a:t>                    = O(logn) * 2</a:t>
            </a:r>
            <a:endParaRPr lang="en-US" sz="2400" b="1"/>
          </a:p>
          <a:p>
            <a:pPr algn="l"/>
            <a:r>
              <a:rPr lang="en-US" sz="2400" b="1"/>
              <a:t>                    = O(logn)</a:t>
            </a:r>
            <a:endParaRPr 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433070" y="2609215"/>
            <a:ext cx="36169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Space complexity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3583940"/>
            <a:ext cx="10694035" cy="2541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03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5880735" y="2708910"/>
            <a:ext cx="615886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5400" b="1" u="sng" dirty="0">
                <a:solidFill>
                  <a:schemeClr val="bg2">
                    <a:lumMod val="50000"/>
                  </a:schemeClr>
                </a:solidFill>
                <a:sym typeface="+mn-ea"/>
              </a:rPr>
              <a:t>Testing Result</a:t>
            </a:r>
            <a:endParaRPr lang="en-US" altLang="zh-CN" sz="5400" b="1" u="sng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pic>
        <p:nvPicPr>
          <p:cNvPr id="2" name="图片 1" descr="截屏2020-06-02 下午1.37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635" y="447040"/>
            <a:ext cx="8411210" cy="5964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980" y="447040"/>
            <a:ext cx="2474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Test Program</a:t>
            </a:r>
            <a:endParaRPr lang="en-US" altLang="zh-CN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84455" y="1508125"/>
            <a:ext cx="3574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A. Construct skip list of size n by </a:t>
            </a:r>
            <a:endParaRPr lang="en-US" altLang="zh-CN"/>
          </a:p>
          <a:p>
            <a:r>
              <a:rPr lang="en-US" altLang="zh-CN"/>
              <a:t>inserting n items. (Not start timing now)</a:t>
            </a:r>
            <a:endParaRPr lang="en-US" altLang="zh-CN"/>
          </a:p>
          <a:p>
            <a:r>
              <a:rPr lang="en-US" altLang="zh-CN"/>
              <a:t>B. Search an inserted item, insert</a:t>
            </a:r>
            <a:endParaRPr lang="en-US" altLang="zh-CN"/>
          </a:p>
          <a:p>
            <a:r>
              <a:rPr lang="en-US" altLang="zh-CN"/>
              <a:t>a random item and delete it.( Repeat for many times)</a:t>
            </a:r>
            <a:endParaRPr lang="en-US" altLang="zh-CN"/>
          </a:p>
          <a:p>
            <a:r>
              <a:rPr lang="en-US" altLang="zh-CN"/>
              <a:t>C.Calculate average time for every skip list operation.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pic>
        <p:nvPicPr>
          <p:cNvPr id="2" name="图片 1" descr="截屏2020-06-02 下午1.44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127635"/>
            <a:ext cx="8798560" cy="6186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pic>
        <p:nvPicPr>
          <p:cNvPr id="2" name="图片 1" descr="截屏2020-06-02 下午1.45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228600"/>
            <a:ext cx="9293225" cy="4993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2550" y="5669280"/>
            <a:ext cx="10698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From the figure, because the R^2 equals 0.9035</a:t>
            </a:r>
            <a:r>
              <a:rPr lang="en-US" altLang="zh-CN"/>
              <a:t>,</a:t>
            </a:r>
            <a:endParaRPr lang="en-US" altLang="zh-CN"/>
          </a:p>
          <a:p>
            <a:pPr algn="l"/>
            <a:r>
              <a:rPr lang="zh-CN" altLang="en-US"/>
              <a:t> we can say that single operation run time of skip list is promotional to logn (n is the size of skip list). </a:t>
            </a:r>
            <a:endParaRPr lang="zh-CN" altLang="en-US"/>
          </a:p>
          <a:p>
            <a:pPr algn="l"/>
            <a:r>
              <a:rPr lang="zh-CN" altLang="en-US"/>
              <a:t>Experimentally, we can get the conclusion that the expected time for the skip list operations is O(logn).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04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5880735" y="2708910"/>
            <a:ext cx="615886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5400" b="1" u="sng" dirty="0">
                <a:solidFill>
                  <a:schemeClr val="bg2">
                    <a:lumMod val="50000"/>
                  </a:schemeClr>
                </a:solidFill>
                <a:sym typeface="+mn-ea"/>
              </a:rPr>
              <a:t>Looking Forward</a:t>
            </a:r>
            <a:endParaRPr lang="en-US" altLang="zh-CN" sz="5400" b="1" u="sng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2" name="文本框 1"/>
          <p:cNvSpPr txBox="1"/>
          <p:nvPr/>
        </p:nvSpPr>
        <p:spPr>
          <a:xfrm>
            <a:off x="317500" y="557530"/>
            <a:ext cx="9464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p = 1/2 ? Further possible improvements</a:t>
            </a:r>
            <a:endParaRPr lang="en-US" altLang="zh-CN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91770" y="1259840"/>
            <a:ext cx="99631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Usually, the going upper probability p is set to be 1/2 because symmetry always works well. </a:t>
            </a:r>
            <a:endParaRPr lang="zh-CN" altLang="en-US"/>
          </a:p>
          <a:p>
            <a:pPr algn="l"/>
            <a:r>
              <a:rPr lang="zh-CN" altLang="en-US"/>
              <a:t>However, that may not be true thereotically and experimentally. </a:t>
            </a:r>
            <a:endParaRPr lang="zh-CN" altLang="en-US"/>
          </a:p>
          <a:p>
            <a:pPr algn="l"/>
            <a:r>
              <a:rPr lang="zh-CN" altLang="en-US"/>
              <a:t>Refering to some essays, it's not easy to illustrate rigorous details of choosing the best p. </a:t>
            </a:r>
            <a:endParaRPr lang="zh-CN" altLang="en-US"/>
          </a:p>
          <a:p>
            <a:pPr algn="l"/>
            <a:r>
              <a:rPr lang="zh-CN" altLang="en-US"/>
              <a:t>The following is a picture extracted from Pugh W. Skip lists: a probabilistic alternative to balanced trees[J]. Communications of the ACM, 1990, 33(6): 668-676.</a:t>
            </a:r>
            <a:endParaRPr lang="zh-CN" altLang="en-US"/>
          </a:p>
        </p:txBody>
      </p:sp>
      <p:pic>
        <p:nvPicPr>
          <p:cNvPr id="5" name="图片 4" descr="截屏2020-06-02 下午1.53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36215"/>
            <a:ext cx="7656195" cy="3750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92720" y="3981450"/>
            <a:ext cx="42532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From the table, we can know that p=1/e </a:t>
            </a:r>
            <a:endParaRPr lang="zh-CN" altLang="en-US"/>
          </a:p>
          <a:p>
            <a:pPr algn="l"/>
            <a:r>
              <a:rPr lang="zh-CN" altLang="en-US"/>
              <a:t>works best in the value above when </a:t>
            </a:r>
            <a:endParaRPr lang="zh-CN" altLang="en-US"/>
          </a:p>
          <a:p>
            <a:pPr algn="l"/>
            <a:r>
              <a:rPr lang="zh-CN" altLang="en-US"/>
              <a:t>considering time bound. </a:t>
            </a:r>
            <a:endParaRPr lang="zh-CN" altLang="en-US"/>
          </a:p>
          <a:p>
            <a:pPr algn="l"/>
            <a:r>
              <a:rPr lang="zh-CN" altLang="en-US"/>
              <a:t>For a better implement, p=1/e </a:t>
            </a:r>
            <a:endParaRPr lang="zh-CN" altLang="en-US"/>
          </a:p>
          <a:p>
            <a:pPr algn="l"/>
            <a:r>
              <a:rPr lang="zh-CN" altLang="en-US"/>
              <a:t>might be more efficient </a:t>
            </a:r>
            <a:endParaRPr lang="zh-CN" altLang="en-US"/>
          </a:p>
          <a:p>
            <a:pPr algn="l"/>
            <a:r>
              <a:rPr lang="zh-CN" altLang="en-US"/>
              <a:t>but it need some complex math proof.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434340" y="799465"/>
            <a:ext cx="4933315" cy="5809615"/>
            <a:chOff x="10537" y="825"/>
            <a:chExt cx="7769" cy="9149"/>
          </a:xfrm>
        </p:grpSpPr>
        <p:sp>
          <p:nvSpPr>
            <p:cNvPr id="89" name="ïšľîḍe"/>
            <p:cNvSpPr/>
            <p:nvPr/>
          </p:nvSpPr>
          <p:spPr bwMode="auto">
            <a:xfrm>
              <a:off x="11843" y="1514"/>
              <a:ext cx="422" cy="422"/>
            </a:xfrm>
            <a:custGeom>
              <a:avLst/>
              <a:gdLst/>
              <a:ahLst/>
              <a:cxnLst>
                <a:cxn ang="0">
                  <a:pos x="46" y="46"/>
                </a:cxn>
                <a:cxn ang="0">
                  <a:pos x="27" y="54"/>
                </a:cxn>
                <a:cxn ang="0">
                  <a:pos x="8" y="46"/>
                </a:cxn>
                <a:cxn ang="0">
                  <a:pos x="0" y="27"/>
                </a:cxn>
                <a:cxn ang="0">
                  <a:pos x="8" y="8"/>
                </a:cxn>
                <a:cxn ang="0">
                  <a:pos x="27" y="0"/>
                </a:cxn>
                <a:cxn ang="0">
                  <a:pos x="46" y="8"/>
                </a:cxn>
                <a:cxn ang="0">
                  <a:pos x="54" y="27"/>
                </a:cxn>
                <a:cxn ang="0">
                  <a:pos x="46" y="46"/>
                </a:cxn>
              </a:cxnLst>
              <a:rect l="0" t="0" r="r" b="b"/>
              <a:pathLst>
                <a:path w="54" h="54">
                  <a:moveTo>
                    <a:pt x="46" y="46"/>
                  </a:moveTo>
                  <a:cubicBezTo>
                    <a:pt x="41" y="51"/>
                    <a:pt x="34" y="54"/>
                    <a:pt x="27" y="54"/>
                  </a:cubicBezTo>
                  <a:cubicBezTo>
                    <a:pt x="20" y="54"/>
                    <a:pt x="13" y="51"/>
                    <a:pt x="8" y="46"/>
                  </a:cubicBezTo>
                  <a:cubicBezTo>
                    <a:pt x="3" y="41"/>
                    <a:pt x="0" y="34"/>
                    <a:pt x="0" y="27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3"/>
                    <a:pt x="20" y="0"/>
                    <a:pt x="27" y="0"/>
                  </a:cubicBezTo>
                  <a:cubicBezTo>
                    <a:pt x="34" y="0"/>
                    <a:pt x="41" y="3"/>
                    <a:pt x="46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34"/>
                    <a:pt x="51" y="41"/>
                    <a:pt x="46" y="4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0" name="iṣľïḓé"/>
            <p:cNvSpPr/>
            <p:nvPr/>
          </p:nvSpPr>
          <p:spPr bwMode="auto">
            <a:xfrm>
              <a:off x="14250" y="825"/>
              <a:ext cx="612" cy="612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39" y="0"/>
                </a:cxn>
                <a:cxn ang="0">
                  <a:pos x="66" y="11"/>
                </a:cxn>
                <a:cxn ang="0">
                  <a:pos x="78" y="39"/>
                </a:cxn>
                <a:cxn ang="0">
                  <a:pos x="66" y="66"/>
                </a:cxn>
                <a:cxn ang="0">
                  <a:pos x="39" y="78"/>
                </a:cxn>
                <a:cxn ang="0">
                  <a:pos x="11" y="66"/>
                </a:cxn>
                <a:cxn ang="0">
                  <a:pos x="0" y="39"/>
                </a:cxn>
                <a:cxn ang="0">
                  <a:pos x="11" y="11"/>
                </a:cxn>
              </a:cxnLst>
              <a:rect l="0" t="0" r="r" b="b"/>
              <a:pathLst>
                <a:path w="78" h="78">
                  <a:moveTo>
                    <a:pt x="11" y="11"/>
                  </a:moveTo>
                  <a:cubicBezTo>
                    <a:pt x="19" y="4"/>
                    <a:pt x="28" y="0"/>
                    <a:pt x="39" y="0"/>
                  </a:cubicBezTo>
                  <a:cubicBezTo>
                    <a:pt x="50" y="0"/>
                    <a:pt x="59" y="4"/>
                    <a:pt x="66" y="11"/>
                  </a:cubicBezTo>
                  <a:cubicBezTo>
                    <a:pt x="74" y="19"/>
                    <a:pt x="78" y="28"/>
                    <a:pt x="78" y="39"/>
                  </a:cubicBezTo>
                  <a:cubicBezTo>
                    <a:pt x="78" y="50"/>
                    <a:pt x="74" y="59"/>
                    <a:pt x="66" y="66"/>
                  </a:cubicBezTo>
                  <a:cubicBezTo>
                    <a:pt x="59" y="74"/>
                    <a:pt x="50" y="78"/>
                    <a:pt x="39" y="78"/>
                  </a:cubicBezTo>
                  <a:cubicBezTo>
                    <a:pt x="28" y="78"/>
                    <a:pt x="19" y="74"/>
                    <a:pt x="11" y="66"/>
                  </a:cubicBezTo>
                  <a:cubicBezTo>
                    <a:pt x="4" y="59"/>
                    <a:pt x="0" y="50"/>
                    <a:pt x="0" y="39"/>
                  </a:cubicBezTo>
                  <a:cubicBezTo>
                    <a:pt x="0" y="28"/>
                    <a:pt x="4" y="19"/>
                    <a:pt x="11" y="1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1" name="îśľïḓé"/>
            <p:cNvSpPr/>
            <p:nvPr/>
          </p:nvSpPr>
          <p:spPr bwMode="auto">
            <a:xfrm>
              <a:off x="13391" y="2039"/>
              <a:ext cx="350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2" name="ïṡļïḑè"/>
            <p:cNvSpPr/>
            <p:nvPr/>
          </p:nvSpPr>
          <p:spPr bwMode="auto">
            <a:xfrm>
              <a:off x="16312" y="1725"/>
              <a:ext cx="345" cy="34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3" name="işḻídê"/>
            <p:cNvSpPr/>
            <p:nvPr/>
          </p:nvSpPr>
          <p:spPr bwMode="auto">
            <a:xfrm>
              <a:off x="16122" y="3042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4" name="îşļîḓe"/>
            <p:cNvSpPr/>
            <p:nvPr/>
          </p:nvSpPr>
          <p:spPr bwMode="auto">
            <a:xfrm>
              <a:off x="17376" y="4471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5" name="ïṧľiďe"/>
            <p:cNvSpPr/>
            <p:nvPr/>
          </p:nvSpPr>
          <p:spPr bwMode="auto">
            <a:xfrm>
              <a:off x="15926" y="4471"/>
              <a:ext cx="345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6" name="í$1ïḋé"/>
            <p:cNvSpPr/>
            <p:nvPr/>
          </p:nvSpPr>
          <p:spPr bwMode="auto">
            <a:xfrm>
              <a:off x="11699" y="4487"/>
              <a:ext cx="345" cy="345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7" name="iṧ1iďe"/>
            <p:cNvSpPr/>
            <p:nvPr/>
          </p:nvSpPr>
          <p:spPr bwMode="auto">
            <a:xfrm>
              <a:off x="12789" y="4368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8" name="íşliḍè"/>
            <p:cNvSpPr/>
            <p:nvPr/>
          </p:nvSpPr>
          <p:spPr bwMode="auto">
            <a:xfrm>
              <a:off x="14641" y="5639"/>
              <a:ext cx="566" cy="56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" y="10"/>
                </a:cxn>
                <a:cxn ang="0">
                  <a:pos x="36" y="0"/>
                </a:cxn>
                <a:cxn ang="0">
                  <a:pos x="62" y="10"/>
                </a:cxn>
                <a:cxn ang="0">
                  <a:pos x="72" y="36"/>
                </a:cxn>
                <a:cxn ang="0">
                  <a:pos x="62" y="61"/>
                </a:cxn>
                <a:cxn ang="0">
                  <a:pos x="36" y="72"/>
                </a:cxn>
                <a:cxn ang="0">
                  <a:pos x="11" y="61"/>
                </a:cxn>
                <a:cxn ang="0">
                  <a:pos x="0" y="36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26"/>
                    <a:pt x="4" y="17"/>
                    <a:pt x="11" y="10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6" y="0"/>
                    <a:pt x="55" y="3"/>
                    <a:pt x="62" y="10"/>
                  </a:cubicBezTo>
                  <a:cubicBezTo>
                    <a:pt x="69" y="17"/>
                    <a:pt x="72" y="26"/>
                    <a:pt x="72" y="36"/>
                  </a:cubicBezTo>
                  <a:cubicBezTo>
                    <a:pt x="72" y="46"/>
                    <a:pt x="69" y="54"/>
                    <a:pt x="62" y="61"/>
                  </a:cubicBezTo>
                  <a:cubicBezTo>
                    <a:pt x="55" y="68"/>
                    <a:pt x="46" y="72"/>
                    <a:pt x="36" y="72"/>
                  </a:cubicBezTo>
                  <a:cubicBezTo>
                    <a:pt x="26" y="72"/>
                    <a:pt x="18" y="68"/>
                    <a:pt x="11" y="61"/>
                  </a:cubicBezTo>
                  <a:cubicBezTo>
                    <a:pt x="4" y="54"/>
                    <a:pt x="0" y="46"/>
                    <a:pt x="0" y="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9" name="íŝļíḍê"/>
            <p:cNvSpPr/>
            <p:nvPr/>
          </p:nvSpPr>
          <p:spPr bwMode="auto">
            <a:xfrm>
              <a:off x="16404" y="5793"/>
              <a:ext cx="345" cy="35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0" name="ïSļídê"/>
            <p:cNvSpPr/>
            <p:nvPr/>
          </p:nvSpPr>
          <p:spPr bwMode="auto">
            <a:xfrm>
              <a:off x="17402" y="6281"/>
              <a:ext cx="247" cy="252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</a:cxnLst>
              <a:rect l="0" t="0" r="r" b="b"/>
              <a:pathLst>
                <a:path w="32" h="32">
                  <a:moveTo>
                    <a:pt x="5" y="27"/>
                  </a:moveTo>
                  <a:cubicBezTo>
                    <a:pt x="1" y="24"/>
                    <a:pt x="0" y="20"/>
                    <a:pt x="0" y="16"/>
                  </a:cubicBezTo>
                  <a:cubicBezTo>
                    <a:pt x="0" y="11"/>
                    <a:pt x="1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1" name="iṧľíḑè"/>
            <p:cNvSpPr/>
            <p:nvPr/>
          </p:nvSpPr>
          <p:spPr bwMode="auto">
            <a:xfrm>
              <a:off x="10923" y="5700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2" name="íṩḷíḍe"/>
            <p:cNvSpPr/>
            <p:nvPr/>
          </p:nvSpPr>
          <p:spPr bwMode="auto">
            <a:xfrm>
              <a:off x="11956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3" name="ïś1íḋé"/>
            <p:cNvSpPr/>
            <p:nvPr/>
          </p:nvSpPr>
          <p:spPr bwMode="auto">
            <a:xfrm>
              <a:off x="13442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4" name="ïṣľïḓe"/>
            <p:cNvSpPr/>
            <p:nvPr/>
          </p:nvSpPr>
          <p:spPr bwMode="auto">
            <a:xfrm>
              <a:off x="12836" y="5459"/>
              <a:ext cx="555" cy="555"/>
            </a:xfrm>
            <a:custGeom>
              <a:avLst/>
              <a:gdLst/>
              <a:ahLst/>
              <a:cxnLst>
                <a:cxn ang="0">
                  <a:pos x="61" y="10"/>
                </a:cxn>
                <a:cxn ang="0">
                  <a:pos x="71" y="35"/>
                </a:cxn>
                <a:cxn ang="0">
                  <a:pos x="61" y="60"/>
                </a:cxn>
                <a:cxn ang="0">
                  <a:pos x="36" y="71"/>
                </a:cxn>
                <a:cxn ang="0">
                  <a:pos x="10" y="60"/>
                </a:cxn>
                <a:cxn ang="0">
                  <a:pos x="0" y="35"/>
                </a:cxn>
                <a:cxn ang="0">
                  <a:pos x="10" y="10"/>
                </a:cxn>
                <a:cxn ang="0">
                  <a:pos x="36" y="0"/>
                </a:cxn>
                <a:cxn ang="0">
                  <a:pos x="61" y="10"/>
                </a:cxn>
              </a:cxnLst>
              <a:rect l="0" t="0" r="r" b="b"/>
              <a:pathLst>
                <a:path w="71" h="71">
                  <a:moveTo>
                    <a:pt x="61" y="10"/>
                  </a:moveTo>
                  <a:cubicBezTo>
                    <a:pt x="68" y="17"/>
                    <a:pt x="71" y="26"/>
                    <a:pt x="71" y="35"/>
                  </a:cubicBezTo>
                  <a:cubicBezTo>
                    <a:pt x="71" y="45"/>
                    <a:pt x="68" y="54"/>
                    <a:pt x="61" y="60"/>
                  </a:cubicBezTo>
                  <a:cubicBezTo>
                    <a:pt x="54" y="68"/>
                    <a:pt x="45" y="71"/>
                    <a:pt x="36" y="71"/>
                  </a:cubicBezTo>
                  <a:cubicBezTo>
                    <a:pt x="26" y="71"/>
                    <a:pt x="17" y="68"/>
                    <a:pt x="10" y="60"/>
                  </a:cubicBezTo>
                  <a:cubicBezTo>
                    <a:pt x="3" y="54"/>
                    <a:pt x="0" y="45"/>
                    <a:pt x="0" y="35"/>
                  </a:cubicBezTo>
                  <a:cubicBezTo>
                    <a:pt x="0" y="26"/>
                    <a:pt x="3" y="17"/>
                    <a:pt x="10" y="10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5" y="0"/>
                    <a:pt x="54" y="3"/>
                    <a:pt x="61" y="1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5" name="îšḷiďe"/>
            <p:cNvSpPr/>
            <p:nvPr/>
          </p:nvSpPr>
          <p:spPr bwMode="auto">
            <a:xfrm>
              <a:off x="17124" y="8256"/>
              <a:ext cx="252" cy="25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cubicBezTo>
                    <a:pt x="0" y="11"/>
                    <a:pt x="2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6" name="ïŝḷiďe"/>
            <p:cNvSpPr/>
            <p:nvPr/>
          </p:nvSpPr>
          <p:spPr bwMode="auto">
            <a:xfrm>
              <a:off x="14641" y="7017"/>
              <a:ext cx="252" cy="252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</a:cxnLst>
              <a:rect l="0" t="0" r="r" b="b"/>
              <a:pathLst>
                <a:path w="32" h="32">
                  <a:moveTo>
                    <a:pt x="5" y="4"/>
                  </a:move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ubicBezTo>
                    <a:pt x="0" y="11"/>
                    <a:pt x="2" y="8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7" name="îSlïďe"/>
            <p:cNvSpPr/>
            <p:nvPr/>
          </p:nvSpPr>
          <p:spPr bwMode="auto">
            <a:xfrm>
              <a:off x="15762" y="6940"/>
              <a:ext cx="406" cy="40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</a:cxnLst>
              <a:rect l="0" t="0" r="r" b="b"/>
              <a:pathLst>
                <a:path w="52" h="52">
                  <a:moveTo>
                    <a:pt x="44" y="7"/>
                  </a:move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8" name="îSlíḍe"/>
            <p:cNvSpPr/>
            <p:nvPr/>
          </p:nvSpPr>
          <p:spPr bwMode="auto">
            <a:xfrm>
              <a:off x="15972" y="8184"/>
              <a:ext cx="406" cy="411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</a:cxnLst>
              <a:rect l="0" t="0" r="r" b="b"/>
              <a:pathLst>
                <a:path w="52" h="52">
                  <a:moveTo>
                    <a:pt x="44" y="44"/>
                  </a:move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9" name="ïṩḷïḑè"/>
            <p:cNvSpPr/>
            <p:nvPr/>
          </p:nvSpPr>
          <p:spPr bwMode="auto">
            <a:xfrm>
              <a:off x="14358" y="8333"/>
              <a:ext cx="504" cy="504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9" y="54"/>
                </a:cxn>
                <a:cxn ang="0">
                  <a:pos x="0" y="32"/>
                </a:cxn>
                <a:cxn ang="0">
                  <a:pos x="9" y="9"/>
                </a:cxn>
                <a:cxn ang="0">
                  <a:pos x="32" y="0"/>
                </a:cxn>
                <a:cxn ang="0">
                  <a:pos x="54" y="9"/>
                </a:cxn>
                <a:cxn ang="0">
                  <a:pos x="64" y="32"/>
                </a:cxn>
                <a:cxn ang="0">
                  <a:pos x="54" y="54"/>
                </a:cxn>
                <a:cxn ang="0">
                  <a:pos x="32" y="64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23" y="64"/>
                    <a:pt x="16" y="61"/>
                    <a:pt x="9" y="54"/>
                  </a:cubicBezTo>
                  <a:cubicBezTo>
                    <a:pt x="3" y="48"/>
                    <a:pt x="0" y="40"/>
                    <a:pt x="0" y="32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8" y="3"/>
                    <a:pt x="54" y="9"/>
                  </a:cubicBezTo>
                  <a:cubicBezTo>
                    <a:pt x="61" y="15"/>
                    <a:pt x="64" y="23"/>
                    <a:pt x="64" y="32"/>
                  </a:cubicBezTo>
                  <a:cubicBezTo>
                    <a:pt x="64" y="40"/>
                    <a:pt x="61" y="48"/>
                    <a:pt x="54" y="54"/>
                  </a:cubicBezTo>
                  <a:cubicBezTo>
                    <a:pt x="48" y="61"/>
                    <a:pt x="41" y="64"/>
                    <a:pt x="32" y="6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0" name="î$1iḓê"/>
            <p:cNvSpPr/>
            <p:nvPr/>
          </p:nvSpPr>
          <p:spPr bwMode="auto">
            <a:xfrm>
              <a:off x="17273" y="7228"/>
              <a:ext cx="391" cy="396"/>
            </a:xfrm>
            <a:custGeom>
              <a:avLst/>
              <a:gdLst/>
              <a:ahLst/>
              <a:cxnLst>
                <a:cxn ang="0">
                  <a:pos x="42" y="7"/>
                </a:cxn>
                <a:cxn ang="0">
                  <a:pos x="50" y="25"/>
                </a:cxn>
                <a:cxn ang="0">
                  <a:pos x="42" y="42"/>
                </a:cxn>
                <a:cxn ang="0">
                  <a:pos x="25" y="50"/>
                </a:cxn>
                <a:cxn ang="0">
                  <a:pos x="7" y="42"/>
                </a:cxn>
                <a:cxn ang="0">
                  <a:pos x="0" y="25"/>
                </a:cxn>
                <a:cxn ang="0">
                  <a:pos x="7" y="7"/>
                </a:cxn>
                <a:cxn ang="0">
                  <a:pos x="25" y="0"/>
                </a:cxn>
                <a:cxn ang="0">
                  <a:pos x="42" y="7"/>
                </a:cxn>
              </a:cxnLst>
              <a:rect l="0" t="0" r="r" b="b"/>
              <a:pathLst>
                <a:path w="50" h="50">
                  <a:moveTo>
                    <a:pt x="42" y="7"/>
                  </a:moveTo>
                  <a:cubicBezTo>
                    <a:pt x="47" y="12"/>
                    <a:pt x="50" y="18"/>
                    <a:pt x="50" y="25"/>
                  </a:cubicBezTo>
                  <a:cubicBezTo>
                    <a:pt x="50" y="32"/>
                    <a:pt x="47" y="37"/>
                    <a:pt x="42" y="42"/>
                  </a:cubicBezTo>
                  <a:cubicBezTo>
                    <a:pt x="38" y="47"/>
                    <a:pt x="32" y="50"/>
                    <a:pt x="25" y="50"/>
                  </a:cubicBezTo>
                  <a:cubicBezTo>
                    <a:pt x="18" y="50"/>
                    <a:pt x="12" y="47"/>
                    <a:pt x="7" y="42"/>
                  </a:cubicBezTo>
                  <a:cubicBezTo>
                    <a:pt x="2" y="37"/>
                    <a:pt x="0" y="32"/>
                    <a:pt x="0" y="25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2"/>
                    <a:pt x="18" y="0"/>
                    <a:pt x="25" y="0"/>
                  </a:cubicBezTo>
                  <a:cubicBezTo>
                    <a:pt x="32" y="0"/>
                    <a:pt x="38" y="2"/>
                    <a:pt x="42" y="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1" name="îSļîḋé"/>
            <p:cNvSpPr/>
            <p:nvPr/>
          </p:nvSpPr>
          <p:spPr bwMode="auto">
            <a:xfrm>
              <a:off x="13196" y="8184"/>
              <a:ext cx="370" cy="370"/>
            </a:xfrm>
            <a:custGeom>
              <a:avLst/>
              <a:gdLst/>
              <a:ahLst/>
              <a:cxnLst>
                <a:cxn ang="0">
                  <a:pos x="40" y="6"/>
                </a:cxn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</a:cxnLst>
              <a:rect l="0" t="0" r="r" b="b"/>
              <a:pathLst>
                <a:path w="47" h="47">
                  <a:moveTo>
                    <a:pt x="40" y="6"/>
                  </a:moveTo>
                  <a:cubicBezTo>
                    <a:pt x="45" y="11"/>
                    <a:pt x="47" y="17"/>
                    <a:pt x="47" y="23"/>
                  </a:cubicBezTo>
                  <a:cubicBezTo>
                    <a:pt x="47" y="30"/>
                    <a:pt x="45" y="35"/>
                    <a:pt x="40" y="40"/>
                  </a:cubicBezTo>
                  <a:cubicBezTo>
                    <a:pt x="36" y="45"/>
                    <a:pt x="30" y="47"/>
                    <a:pt x="24" y="47"/>
                  </a:cubicBezTo>
                  <a:cubicBezTo>
                    <a:pt x="17" y="47"/>
                    <a:pt x="12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30" y="0"/>
                    <a:pt x="36" y="2"/>
                    <a:pt x="40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2" name="íŝľïḓè"/>
            <p:cNvSpPr/>
            <p:nvPr/>
          </p:nvSpPr>
          <p:spPr bwMode="auto">
            <a:xfrm>
              <a:off x="15474" y="9583"/>
              <a:ext cx="365" cy="365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3" name="íşḷíḋé"/>
            <p:cNvSpPr/>
            <p:nvPr/>
          </p:nvSpPr>
          <p:spPr bwMode="auto">
            <a:xfrm>
              <a:off x="12265" y="8462"/>
              <a:ext cx="319" cy="319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</a:cxnLst>
              <a:rect l="0" t="0" r="r" b="b"/>
              <a:pathLst>
                <a:path w="41" h="41">
                  <a:moveTo>
                    <a:pt x="41" y="20"/>
                  </a:move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4" name="ïśľïḍè"/>
            <p:cNvSpPr/>
            <p:nvPr/>
          </p:nvSpPr>
          <p:spPr bwMode="auto">
            <a:xfrm>
              <a:off x="13196" y="9629"/>
              <a:ext cx="324" cy="319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</a:cxnLst>
              <a:rect l="0" t="0" r="r" b="b"/>
              <a:pathLst>
                <a:path w="41" h="41">
                  <a:moveTo>
                    <a:pt x="35" y="6"/>
                  </a:move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5" name="íSlíḓé"/>
            <p:cNvSpPr/>
            <p:nvPr/>
          </p:nvSpPr>
          <p:spPr bwMode="auto">
            <a:xfrm>
              <a:off x="14265" y="9629"/>
              <a:ext cx="319" cy="31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6" name="iṩlídê"/>
            <p:cNvSpPr/>
            <p:nvPr/>
          </p:nvSpPr>
          <p:spPr bwMode="auto">
            <a:xfrm>
              <a:off x="17962" y="5834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7" name="ísḷîďé"/>
            <p:cNvSpPr/>
            <p:nvPr/>
          </p:nvSpPr>
          <p:spPr bwMode="auto">
            <a:xfrm>
              <a:off x="17181" y="3170"/>
              <a:ext cx="468" cy="46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0" y="0"/>
                </a:cxn>
                <a:cxn ang="0">
                  <a:pos x="51" y="8"/>
                </a:cxn>
                <a:cxn ang="0">
                  <a:pos x="60" y="30"/>
                </a:cxn>
                <a:cxn ang="0">
                  <a:pos x="51" y="51"/>
                </a:cxn>
                <a:cxn ang="0">
                  <a:pos x="30" y="60"/>
                </a:cxn>
                <a:cxn ang="0">
                  <a:pos x="9" y="51"/>
                </a:cxn>
              </a:cxnLst>
              <a:rect l="0" t="0" r="r" b="b"/>
              <a:pathLst>
                <a:path w="60" h="60">
                  <a:moveTo>
                    <a:pt x="9" y="51"/>
                  </a:moveTo>
                  <a:cubicBezTo>
                    <a:pt x="3" y="45"/>
                    <a:pt x="0" y="38"/>
                    <a:pt x="0" y="30"/>
                  </a:cubicBezTo>
                  <a:cubicBezTo>
                    <a:pt x="0" y="22"/>
                    <a:pt x="3" y="14"/>
                    <a:pt x="9" y="8"/>
                  </a:cubicBezTo>
                  <a:cubicBezTo>
                    <a:pt x="15" y="3"/>
                    <a:pt x="22" y="0"/>
                    <a:pt x="30" y="0"/>
                  </a:cubicBezTo>
                  <a:cubicBezTo>
                    <a:pt x="38" y="0"/>
                    <a:pt x="45" y="3"/>
                    <a:pt x="51" y="8"/>
                  </a:cubicBezTo>
                  <a:cubicBezTo>
                    <a:pt x="57" y="14"/>
                    <a:pt x="60" y="22"/>
                    <a:pt x="60" y="30"/>
                  </a:cubicBezTo>
                  <a:cubicBezTo>
                    <a:pt x="60" y="38"/>
                    <a:pt x="57" y="45"/>
                    <a:pt x="51" y="51"/>
                  </a:cubicBezTo>
                  <a:cubicBezTo>
                    <a:pt x="45" y="57"/>
                    <a:pt x="38" y="60"/>
                    <a:pt x="30" y="60"/>
                  </a:cubicBezTo>
                  <a:cubicBezTo>
                    <a:pt x="22" y="60"/>
                    <a:pt x="15" y="57"/>
                    <a:pt x="9" y="5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8" name="îšļíḍé"/>
            <p:cNvSpPr/>
            <p:nvPr/>
          </p:nvSpPr>
          <p:spPr bwMode="auto">
            <a:xfrm>
              <a:off x="14594" y="2563"/>
              <a:ext cx="658" cy="658"/>
            </a:xfrm>
            <a:custGeom>
              <a:avLst/>
              <a:gdLst/>
              <a:ahLst/>
              <a:cxnLst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</a:cxnLst>
              <a:rect l="0" t="0" r="r" b="b"/>
              <a:pathLst>
                <a:path w="84" h="84">
                  <a:moveTo>
                    <a:pt x="72" y="12"/>
                  </a:move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9" name="î$ḻíḋè"/>
            <p:cNvSpPr/>
            <p:nvPr/>
          </p:nvSpPr>
          <p:spPr bwMode="auto">
            <a:xfrm>
              <a:off x="12368" y="3057"/>
              <a:ext cx="658" cy="658"/>
            </a:xfrm>
            <a:custGeom>
              <a:avLst/>
              <a:gdLst/>
              <a:ahLst/>
              <a:cxnLst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0" name="íšļidè"/>
            <p:cNvSpPr/>
            <p:nvPr/>
          </p:nvSpPr>
          <p:spPr bwMode="auto">
            <a:xfrm>
              <a:off x="10537" y="3499"/>
              <a:ext cx="478" cy="478"/>
            </a:xfrm>
            <a:custGeom>
              <a:avLst/>
              <a:gdLst/>
              <a:ahLst/>
              <a:cxnLst>
                <a:cxn ang="0">
                  <a:pos x="9" y="52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1" y="0"/>
                </a:cxn>
                <a:cxn ang="0">
                  <a:pos x="52" y="8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</a:cxnLst>
              <a:rect l="0" t="0" r="r" b="b"/>
              <a:pathLst>
                <a:path w="61" h="61">
                  <a:moveTo>
                    <a:pt x="9" y="52"/>
                  </a:move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9" y="0"/>
                    <a:pt x="46" y="3"/>
                    <a:pt x="52" y="8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1" name="íS1îďè"/>
            <p:cNvSpPr/>
            <p:nvPr/>
          </p:nvSpPr>
          <p:spPr bwMode="auto">
            <a:xfrm>
              <a:off x="14018" y="3998"/>
              <a:ext cx="663" cy="658"/>
            </a:xfrm>
            <a:custGeom>
              <a:avLst/>
              <a:gdLst/>
              <a:ahLst/>
              <a:cxnLst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</a:cxnLst>
              <a:rect l="0" t="0" r="r" b="b"/>
              <a:pathLst>
                <a:path w="84" h="84">
                  <a:moveTo>
                    <a:pt x="12" y="71"/>
                  </a:move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2" name="ïşḻïďe"/>
            <p:cNvSpPr/>
            <p:nvPr/>
          </p:nvSpPr>
          <p:spPr bwMode="auto">
            <a:xfrm>
              <a:off x="12188" y="9604"/>
              <a:ext cx="365" cy="37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498715" y="648335"/>
            <a:ext cx="3429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2">
                    <a:lumMod val="50000"/>
                  </a:schemeClr>
                </a:solidFill>
              </a:rPr>
              <a:t>catalog</a:t>
            </a:r>
            <a:endParaRPr lang="zh-CN" altLang="en-US" sz="5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98571" y="5236035"/>
            <a:ext cx="347980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Looking Forward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8571" y="4176220"/>
            <a:ext cx="317881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Testing Results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98571" y="3082115"/>
            <a:ext cx="210185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Algorithm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98571" y="2005155"/>
            <a:ext cx="255333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72275" y="200533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20" name="椭圆 19"/>
          <p:cNvSpPr/>
          <p:nvPr/>
        </p:nvSpPr>
        <p:spPr>
          <a:xfrm>
            <a:off x="6772275" y="3082290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21" name="椭圆 20"/>
          <p:cNvSpPr/>
          <p:nvPr/>
        </p:nvSpPr>
        <p:spPr>
          <a:xfrm>
            <a:off x="6772275" y="5236210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4</a:t>
            </a:r>
            <a:endParaRPr lang="en-US" altLang="zh-CN" sz="3200"/>
          </a:p>
        </p:txBody>
      </p:sp>
      <p:sp>
        <p:nvSpPr>
          <p:cNvPr id="22" name="椭圆 21"/>
          <p:cNvSpPr/>
          <p:nvPr/>
        </p:nvSpPr>
        <p:spPr>
          <a:xfrm>
            <a:off x="6772275" y="415925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3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7" name="文本框 136"/>
          <p:cNvSpPr txBox="1"/>
          <p:nvPr/>
        </p:nvSpPr>
        <p:spPr>
          <a:xfrm>
            <a:off x="3510280" y="1981835"/>
            <a:ext cx="50101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8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THANKS</a:t>
            </a:r>
            <a:endParaRPr lang="en-US" altLang="zh-CN" sz="8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8520430" y="5504180"/>
            <a:ext cx="2457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50000"/>
                  </a:schemeClr>
                </a:solidFill>
              </a:rPr>
              <a:t>Group 16</a:t>
            </a:r>
            <a:endParaRPr lang="en-US" altLang="zh-CN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53130" y="3375025"/>
            <a:ext cx="69843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latin typeface="微软雅黑 Light" panose="020B0502040204020203" charset="-122"/>
                <a:ea typeface="微软雅黑 Light" panose="020B0502040204020203" charset="-122"/>
              </a:rPr>
              <a:t>Project  6  Presentation</a:t>
            </a:r>
            <a:endParaRPr lang="en-US" altLang="zh-CN" sz="4400" b="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01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5880735" y="2708910"/>
            <a:ext cx="615886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5400" b="1" u="sng" dirty="0">
                <a:solidFill>
                  <a:schemeClr val="bg2">
                    <a:lumMod val="50000"/>
                  </a:schemeClr>
                </a:solidFill>
                <a:sym typeface="+mn-ea"/>
              </a:rPr>
              <a:t>Introduction</a:t>
            </a:r>
            <a:endParaRPr lang="en-US" altLang="zh-CN" sz="5400" b="1" u="sng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8" name="文本框 7"/>
          <p:cNvSpPr txBox="1"/>
          <p:nvPr/>
        </p:nvSpPr>
        <p:spPr>
          <a:xfrm>
            <a:off x="896620" y="2163445"/>
            <a:ext cx="5504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Skip Lists</a:t>
            </a:r>
            <a:endParaRPr lang="en-US" altLang="zh-CN" sz="3600"/>
          </a:p>
        </p:txBody>
      </p:sp>
      <p:sp>
        <p:nvSpPr>
          <p:cNvPr id="9" name="文本框 8"/>
          <p:cNvSpPr txBox="1"/>
          <p:nvPr/>
        </p:nvSpPr>
        <p:spPr>
          <a:xfrm>
            <a:off x="896620" y="2895600"/>
            <a:ext cx="96875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Skip list is a data structure that supports searching </a:t>
            </a:r>
            <a:r>
              <a:rPr lang="en-US" altLang="zh-CN" sz="2800"/>
              <a:t>,</a:t>
            </a:r>
            <a:r>
              <a:rPr lang="zh-CN" altLang="en-US" sz="2800"/>
              <a:t> insertion </a:t>
            </a:r>
            <a:r>
              <a:rPr lang="en-US" altLang="zh-CN" sz="2800"/>
              <a:t>and deletion </a:t>
            </a:r>
            <a:r>
              <a:rPr lang="zh-CN" altLang="en-US" sz="2800"/>
              <a:t> in O(logN) expected time.</a:t>
            </a:r>
            <a:endParaRPr lang="zh-CN" altLang="en-US" sz="2800"/>
          </a:p>
          <a:p>
            <a:r>
              <a:rPr lang="zh-CN" altLang="en-US" sz="2800"/>
              <a:t>A </a:t>
            </a:r>
            <a:r>
              <a:rPr lang="en-US" altLang="zh-CN" sz="2800"/>
              <a:t>S</a:t>
            </a:r>
            <a:r>
              <a:rPr lang="zh-CN" altLang="en-US" sz="2800"/>
              <a:t>kip </a:t>
            </a:r>
            <a:r>
              <a:rPr lang="en-US" altLang="zh-CN" sz="2800"/>
              <a:t>List</a:t>
            </a:r>
            <a:r>
              <a:rPr lang="zh-CN" altLang="en-US" sz="2800"/>
              <a:t> is an ordered list that can be binary searched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4376420" y="1266825"/>
            <a:ext cx="495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altLang="zh-CN" sz="36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2" name="椭圆 1"/>
          <p:cNvSpPr/>
          <p:nvPr/>
        </p:nvSpPr>
        <p:spPr>
          <a:xfrm>
            <a:off x="1148715" y="8064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-INF</a:t>
            </a:r>
            <a:endParaRPr lang="en-US" altLang="zh-CN" sz="1000"/>
          </a:p>
        </p:txBody>
      </p:sp>
      <p:sp>
        <p:nvSpPr>
          <p:cNvPr id="3" name="椭圆 2"/>
          <p:cNvSpPr/>
          <p:nvPr/>
        </p:nvSpPr>
        <p:spPr>
          <a:xfrm>
            <a:off x="1979295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084570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5" name="椭圆 4"/>
          <p:cNvSpPr/>
          <p:nvPr/>
        </p:nvSpPr>
        <p:spPr>
          <a:xfrm>
            <a:off x="1148715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zh-CN" altLang="en-US" sz="1000"/>
          </a:p>
        </p:txBody>
      </p:sp>
      <p:sp>
        <p:nvSpPr>
          <p:cNvPr id="6" name="椭圆 5"/>
          <p:cNvSpPr/>
          <p:nvPr/>
        </p:nvSpPr>
        <p:spPr>
          <a:xfrm>
            <a:off x="1148715" y="17741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en-US" altLang="zh-CN" sz="1000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63515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439920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32</a:t>
            </a:r>
            <a:endParaRPr lang="en-US" altLang="zh-CN" sz="1200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25215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08605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14</a:t>
            </a:r>
            <a:endParaRPr lang="en-US" altLang="zh-CN" sz="120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77580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7736205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117</a:t>
            </a:r>
            <a:endParaRPr lang="en-US" altLang="zh-CN" sz="1200"/>
          </a:p>
        </p:txBody>
      </p:sp>
      <p:sp>
        <p:nvSpPr>
          <p:cNvPr id="13" name="椭圆 12"/>
          <p:cNvSpPr/>
          <p:nvPr/>
        </p:nvSpPr>
        <p:spPr>
          <a:xfrm>
            <a:off x="6904990" y="264668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85</a:t>
            </a:r>
            <a:endParaRPr lang="en-US" altLang="zh-CN" sz="1200"/>
          </a:p>
        </p:txBody>
      </p:sp>
      <p:sp>
        <p:nvSpPr>
          <p:cNvPr id="14" name="椭圆 13"/>
          <p:cNvSpPr/>
          <p:nvPr/>
        </p:nvSpPr>
        <p:spPr>
          <a:xfrm>
            <a:off x="1979295" y="17741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25215" y="17741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625215" y="8064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63515" y="17741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263515" y="8064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84570" y="17741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20" name="椭圆 19"/>
          <p:cNvSpPr/>
          <p:nvPr/>
        </p:nvSpPr>
        <p:spPr>
          <a:xfrm>
            <a:off x="8577580" y="17741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21" name="椭圆 20"/>
          <p:cNvSpPr/>
          <p:nvPr/>
        </p:nvSpPr>
        <p:spPr>
          <a:xfrm>
            <a:off x="8577580" y="8064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800860" y="1137285"/>
            <a:ext cx="1824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6"/>
            <a:endCxn id="18" idx="2"/>
          </p:cNvCxnSpPr>
          <p:nvPr/>
        </p:nvCxnSpPr>
        <p:spPr>
          <a:xfrm>
            <a:off x="4277360" y="1137285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21" idx="2"/>
          </p:cNvCxnSpPr>
          <p:nvPr/>
        </p:nvCxnSpPr>
        <p:spPr>
          <a:xfrm>
            <a:off x="5915660" y="1137285"/>
            <a:ext cx="2661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4"/>
            <a:endCxn id="6" idx="0"/>
          </p:cNvCxnSpPr>
          <p:nvPr/>
        </p:nvCxnSpPr>
        <p:spPr>
          <a:xfrm>
            <a:off x="1475105" y="146812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4"/>
            <a:endCxn id="5" idx="0"/>
          </p:cNvCxnSpPr>
          <p:nvPr/>
        </p:nvCxnSpPr>
        <p:spPr>
          <a:xfrm>
            <a:off x="1475105" y="24358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6"/>
            <a:endCxn id="14" idx="2"/>
          </p:cNvCxnSpPr>
          <p:nvPr/>
        </p:nvCxnSpPr>
        <p:spPr>
          <a:xfrm>
            <a:off x="1800860" y="210502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6"/>
            <a:endCxn id="15" idx="2"/>
          </p:cNvCxnSpPr>
          <p:nvPr/>
        </p:nvCxnSpPr>
        <p:spPr>
          <a:xfrm>
            <a:off x="2631440" y="2105025"/>
            <a:ext cx="993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6"/>
            <a:endCxn id="17" idx="2"/>
          </p:cNvCxnSpPr>
          <p:nvPr/>
        </p:nvCxnSpPr>
        <p:spPr>
          <a:xfrm>
            <a:off x="4277360" y="2105025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6"/>
            <a:endCxn id="19" idx="2"/>
          </p:cNvCxnSpPr>
          <p:nvPr/>
        </p:nvCxnSpPr>
        <p:spPr>
          <a:xfrm>
            <a:off x="5915660" y="2105025"/>
            <a:ext cx="16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9" idx="6"/>
            <a:endCxn id="20" idx="2"/>
          </p:cNvCxnSpPr>
          <p:nvPr/>
        </p:nvCxnSpPr>
        <p:spPr>
          <a:xfrm>
            <a:off x="6736715" y="2105025"/>
            <a:ext cx="184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6"/>
            <a:endCxn id="3" idx="2"/>
          </p:cNvCxnSpPr>
          <p:nvPr/>
        </p:nvCxnSpPr>
        <p:spPr>
          <a:xfrm>
            <a:off x="1800860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23820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446780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77360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085080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906135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736715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567930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388350" y="297751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6" idx="4"/>
            <a:endCxn id="15" idx="0"/>
          </p:cNvCxnSpPr>
          <p:nvPr/>
        </p:nvCxnSpPr>
        <p:spPr>
          <a:xfrm>
            <a:off x="3951605" y="146812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89270" y="146812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4"/>
            <a:endCxn id="3" idx="0"/>
          </p:cNvCxnSpPr>
          <p:nvPr/>
        </p:nvCxnSpPr>
        <p:spPr>
          <a:xfrm>
            <a:off x="2305685" y="24358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951605" y="24358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589270" y="24358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410960" y="243586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71145" y="294005"/>
            <a:ext cx="890270" cy="34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Top</a:t>
            </a:r>
            <a:endParaRPr lang="en-US" altLang="zh-CN"/>
          </a:p>
        </p:txBody>
      </p:sp>
      <p:cxnSp>
        <p:nvCxnSpPr>
          <p:cNvPr id="52" name="直接箭头连接符 51"/>
          <p:cNvCxnSpPr>
            <a:endCxn id="2" idx="1"/>
          </p:cNvCxnSpPr>
          <p:nvPr/>
        </p:nvCxnSpPr>
        <p:spPr>
          <a:xfrm>
            <a:off x="1151255" y="640080"/>
            <a:ext cx="92710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16865" y="95313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316865" y="192087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316865" y="279336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2949575" y="3981450"/>
            <a:ext cx="883158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800" b="1"/>
              <a:t>Properties: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The bottom linked list contains all the elements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If an element appears in a linked list at Level i, it also appears in lists below Level i.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Each node contains two Pointers, one to the next element in the same list and one to the element at the next level below.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02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5888990" y="2708910"/>
            <a:ext cx="615886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5400" b="1" u="sng" dirty="0">
                <a:solidFill>
                  <a:schemeClr val="bg2">
                    <a:lumMod val="50000"/>
                  </a:schemeClr>
                </a:solidFill>
                <a:sym typeface="+mn-ea"/>
              </a:rPr>
              <a:t>Algorithm</a:t>
            </a:r>
            <a:endParaRPr lang="en-US" altLang="zh-CN" sz="5400" b="1" u="sng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3778885" y="336740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-INF</a:t>
            </a:r>
            <a:endParaRPr lang="en-US" altLang="zh-CN" sz="1000"/>
          </a:p>
        </p:txBody>
      </p:sp>
      <p:sp>
        <p:nvSpPr>
          <p:cNvPr id="5" name="椭圆 4"/>
          <p:cNvSpPr/>
          <p:nvPr/>
        </p:nvSpPr>
        <p:spPr>
          <a:xfrm>
            <a:off x="4609465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714740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3778885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zh-CN" altLang="en-US" sz="1000"/>
          </a:p>
        </p:txBody>
      </p:sp>
      <p:sp>
        <p:nvSpPr>
          <p:cNvPr id="8" name="椭圆 7"/>
          <p:cNvSpPr/>
          <p:nvPr/>
        </p:nvSpPr>
        <p:spPr>
          <a:xfrm>
            <a:off x="3778885" y="4335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en-US" altLang="zh-CN" sz="1000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93685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70090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32</a:t>
            </a:r>
            <a:endParaRPr lang="en-US" altLang="zh-CN" sz="120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55385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38775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14</a:t>
            </a:r>
            <a:endParaRPr lang="en-US" altLang="zh-CN" sz="1200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207750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14" name="椭圆 13"/>
          <p:cNvSpPr/>
          <p:nvPr/>
        </p:nvSpPr>
        <p:spPr>
          <a:xfrm>
            <a:off x="10366375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117</a:t>
            </a:r>
            <a:endParaRPr lang="en-US" altLang="zh-CN" sz="1200"/>
          </a:p>
        </p:txBody>
      </p:sp>
      <p:sp>
        <p:nvSpPr>
          <p:cNvPr id="15" name="椭圆 14"/>
          <p:cNvSpPr/>
          <p:nvPr/>
        </p:nvSpPr>
        <p:spPr>
          <a:xfrm>
            <a:off x="9535160" y="520763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85</a:t>
            </a:r>
            <a:endParaRPr lang="en-US" altLang="zh-CN" sz="1200"/>
          </a:p>
        </p:txBody>
      </p:sp>
      <p:sp>
        <p:nvSpPr>
          <p:cNvPr id="16" name="椭圆 15"/>
          <p:cNvSpPr/>
          <p:nvPr/>
        </p:nvSpPr>
        <p:spPr>
          <a:xfrm>
            <a:off x="4609465" y="4335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55385" y="4335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55385" y="336740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93685" y="4335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93685" y="336740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714740" y="4335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22" name="椭圆 21"/>
          <p:cNvSpPr/>
          <p:nvPr/>
        </p:nvSpPr>
        <p:spPr>
          <a:xfrm>
            <a:off x="11207750" y="4335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11207750" y="336740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431030" y="3698240"/>
            <a:ext cx="1824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20" idx="2"/>
          </p:cNvCxnSpPr>
          <p:nvPr/>
        </p:nvCxnSpPr>
        <p:spPr>
          <a:xfrm>
            <a:off x="6907530" y="3698240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6"/>
            <a:endCxn id="23" idx="2"/>
          </p:cNvCxnSpPr>
          <p:nvPr/>
        </p:nvCxnSpPr>
        <p:spPr>
          <a:xfrm>
            <a:off x="8545830" y="3698240"/>
            <a:ext cx="2661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4"/>
            <a:endCxn id="8" idx="0"/>
          </p:cNvCxnSpPr>
          <p:nvPr/>
        </p:nvCxnSpPr>
        <p:spPr>
          <a:xfrm>
            <a:off x="4105275" y="402907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4"/>
            <a:endCxn id="7" idx="0"/>
          </p:cNvCxnSpPr>
          <p:nvPr/>
        </p:nvCxnSpPr>
        <p:spPr>
          <a:xfrm>
            <a:off x="4105275" y="499681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16" idx="2"/>
          </p:cNvCxnSpPr>
          <p:nvPr/>
        </p:nvCxnSpPr>
        <p:spPr>
          <a:xfrm>
            <a:off x="4431030" y="466598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6"/>
            <a:endCxn id="17" idx="2"/>
          </p:cNvCxnSpPr>
          <p:nvPr/>
        </p:nvCxnSpPr>
        <p:spPr>
          <a:xfrm>
            <a:off x="5261610" y="4665980"/>
            <a:ext cx="993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6"/>
            <a:endCxn id="19" idx="2"/>
          </p:cNvCxnSpPr>
          <p:nvPr/>
        </p:nvCxnSpPr>
        <p:spPr>
          <a:xfrm>
            <a:off x="6907530" y="4665980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6"/>
            <a:endCxn id="21" idx="2"/>
          </p:cNvCxnSpPr>
          <p:nvPr/>
        </p:nvCxnSpPr>
        <p:spPr>
          <a:xfrm>
            <a:off x="8545830" y="4665980"/>
            <a:ext cx="16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6"/>
            <a:endCxn id="22" idx="2"/>
          </p:cNvCxnSpPr>
          <p:nvPr/>
        </p:nvCxnSpPr>
        <p:spPr>
          <a:xfrm>
            <a:off x="9366885" y="4665980"/>
            <a:ext cx="184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5" idx="2"/>
          </p:cNvCxnSpPr>
          <p:nvPr/>
        </p:nvCxnSpPr>
        <p:spPr>
          <a:xfrm>
            <a:off x="4431030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253990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76950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907530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715250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536305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366885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198100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018520" y="553847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4"/>
            <a:endCxn id="17" idx="0"/>
          </p:cNvCxnSpPr>
          <p:nvPr/>
        </p:nvCxnSpPr>
        <p:spPr>
          <a:xfrm>
            <a:off x="6581775" y="402907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19440" y="402907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4"/>
            <a:endCxn id="5" idx="0"/>
          </p:cNvCxnSpPr>
          <p:nvPr/>
        </p:nvCxnSpPr>
        <p:spPr>
          <a:xfrm>
            <a:off x="4935855" y="499681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581775" y="499681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219440" y="499681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9041130" y="499681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47035" y="3514090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2947035" y="4481830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2947035" y="5354320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555625" y="252730"/>
            <a:ext cx="4210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Search</a:t>
            </a:r>
            <a:endParaRPr lang="en-US" altLang="zh-CN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61670" y="1034415"/>
            <a:ext cx="5492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When search for k: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If k = key, done!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 If k &lt; next key, go down a level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 If k ≥ next key, go right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66310" y="2489200"/>
            <a:ext cx="490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Example : find 117</a:t>
            </a:r>
            <a:endParaRPr lang="en-US" altLang="zh-CN"/>
          </a:p>
        </p:txBody>
      </p:sp>
      <p:sp>
        <p:nvSpPr>
          <p:cNvPr id="58" name="右箭头 57"/>
          <p:cNvSpPr/>
          <p:nvPr/>
        </p:nvSpPr>
        <p:spPr>
          <a:xfrm>
            <a:off x="4486910" y="3642995"/>
            <a:ext cx="1712595" cy="1104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6903085" y="3642360"/>
            <a:ext cx="986155" cy="7683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 rot="5400000" flipV="1">
            <a:off x="8035290" y="4175125"/>
            <a:ext cx="368935" cy="76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8568690" y="4612640"/>
            <a:ext cx="146050" cy="1066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5400000">
            <a:off x="8902700" y="5053330"/>
            <a:ext cx="274955" cy="96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9328785" y="5490210"/>
            <a:ext cx="216535" cy="96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10179050" y="5490210"/>
            <a:ext cx="216535" cy="965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4" grpId="0"/>
      <p:bldP spid="55" grpId="0"/>
      <p:bldP spid="56" grpId="0"/>
      <p:bldP spid="57" grpId="0"/>
      <p:bldP spid="4" grpId="1" animBg="1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54" grpId="1"/>
      <p:bldP spid="55" grpId="1"/>
      <p:bldP spid="56" grpId="1"/>
      <p:bldP spid="57" grpId="1"/>
      <p:bldP spid="58" grpId="0" animBg="1"/>
      <p:bldP spid="58" grpId="1" animBg="1"/>
      <p:bldP spid="59" grpId="0" animBg="1"/>
      <p:bldP spid="59" grpId="1" animBg="1"/>
      <p:bldP spid="60" grpId="0" bldLvl="0" animBg="1"/>
      <p:bldP spid="60" grpId="1" animBg="1"/>
      <p:bldP spid="61" grpId="0" bldLvl="0" animBg="1"/>
      <p:bldP spid="61" grpId="1" animBg="1"/>
      <p:bldP spid="62" grpId="0" bldLvl="0" animBg="1"/>
      <p:bldP spid="62" grpId="1" animBg="1"/>
      <p:bldP spid="63" grpId="0" bldLvl="0" animBg="1"/>
      <p:bldP spid="63" grpId="1" animBg="1"/>
      <p:bldP spid="64" grpId="0" bldLvl="0" animBg="1"/>
      <p:bldP spid="6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2" name="文本框 1"/>
          <p:cNvSpPr txBox="1"/>
          <p:nvPr/>
        </p:nvSpPr>
        <p:spPr>
          <a:xfrm>
            <a:off x="608330" y="312420"/>
            <a:ext cx="2440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Insert</a:t>
            </a:r>
            <a:endParaRPr lang="en-US" altLang="zh-CN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345" y="1377950"/>
            <a:ext cx="805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Perfect Skip Lists are too structured to support efficient updates.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e expect 1/2 the items to be carried up to the next level</a:t>
            </a:r>
            <a:r>
              <a:rPr lang="en-US" altLang="zh-CN"/>
              <a:t>.</a:t>
            </a:r>
            <a:endParaRPr lang="zh-CN" altLang="en-US"/>
          </a:p>
          <a:p>
            <a:r>
              <a:rPr lang="en-US" altLang="zh-CN"/>
              <a:t>So when we want to insert one element we can use random coin flips to determine K(how many levels the element occupies) .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726815" y="375412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-INF</a:t>
            </a:r>
            <a:endParaRPr lang="en-US" altLang="zh-CN" sz="1000"/>
          </a:p>
        </p:txBody>
      </p:sp>
      <p:sp>
        <p:nvSpPr>
          <p:cNvPr id="5" name="椭圆 4"/>
          <p:cNvSpPr/>
          <p:nvPr/>
        </p:nvSpPr>
        <p:spPr>
          <a:xfrm>
            <a:off x="4557395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662670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3726815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zh-CN" altLang="en-US" sz="1000"/>
          </a:p>
        </p:txBody>
      </p:sp>
      <p:sp>
        <p:nvSpPr>
          <p:cNvPr id="8" name="椭圆 7"/>
          <p:cNvSpPr/>
          <p:nvPr/>
        </p:nvSpPr>
        <p:spPr>
          <a:xfrm>
            <a:off x="3726815" y="472186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en-US" altLang="zh-CN" sz="1000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41615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18020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32</a:t>
            </a:r>
            <a:endParaRPr lang="en-US" altLang="zh-CN" sz="120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03315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86705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14</a:t>
            </a:r>
            <a:endParaRPr lang="en-US" altLang="zh-CN" sz="1200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55680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15" name="椭圆 14"/>
          <p:cNvSpPr/>
          <p:nvPr/>
        </p:nvSpPr>
        <p:spPr>
          <a:xfrm>
            <a:off x="9483090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85</a:t>
            </a:r>
            <a:endParaRPr lang="en-US" altLang="zh-CN" sz="1200"/>
          </a:p>
        </p:txBody>
      </p:sp>
      <p:sp>
        <p:nvSpPr>
          <p:cNvPr id="16" name="椭圆 15"/>
          <p:cNvSpPr/>
          <p:nvPr/>
        </p:nvSpPr>
        <p:spPr>
          <a:xfrm>
            <a:off x="4557395" y="472186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03315" y="472186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03315" y="375412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41615" y="472186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41615" y="375412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662670" y="472186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22" name="椭圆 21"/>
          <p:cNvSpPr/>
          <p:nvPr/>
        </p:nvSpPr>
        <p:spPr>
          <a:xfrm>
            <a:off x="11155680" y="472186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11155680" y="375412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78960" y="4084955"/>
            <a:ext cx="1824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20" idx="2"/>
          </p:cNvCxnSpPr>
          <p:nvPr/>
        </p:nvCxnSpPr>
        <p:spPr>
          <a:xfrm>
            <a:off x="6855460" y="4084955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6"/>
            <a:endCxn id="23" idx="2"/>
          </p:cNvCxnSpPr>
          <p:nvPr/>
        </p:nvCxnSpPr>
        <p:spPr>
          <a:xfrm>
            <a:off x="8493760" y="4084955"/>
            <a:ext cx="2661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4"/>
            <a:endCxn id="8" idx="0"/>
          </p:cNvCxnSpPr>
          <p:nvPr/>
        </p:nvCxnSpPr>
        <p:spPr>
          <a:xfrm>
            <a:off x="4053205" y="441579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4"/>
            <a:endCxn id="7" idx="0"/>
          </p:cNvCxnSpPr>
          <p:nvPr/>
        </p:nvCxnSpPr>
        <p:spPr>
          <a:xfrm>
            <a:off x="4053205" y="538353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16" idx="2"/>
          </p:cNvCxnSpPr>
          <p:nvPr/>
        </p:nvCxnSpPr>
        <p:spPr>
          <a:xfrm>
            <a:off x="4378960" y="505269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6"/>
            <a:endCxn id="17" idx="2"/>
          </p:cNvCxnSpPr>
          <p:nvPr/>
        </p:nvCxnSpPr>
        <p:spPr>
          <a:xfrm>
            <a:off x="5209540" y="5052695"/>
            <a:ext cx="993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6"/>
            <a:endCxn id="19" idx="2"/>
          </p:cNvCxnSpPr>
          <p:nvPr/>
        </p:nvCxnSpPr>
        <p:spPr>
          <a:xfrm>
            <a:off x="6855460" y="5052695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6"/>
            <a:endCxn id="21" idx="2"/>
          </p:cNvCxnSpPr>
          <p:nvPr/>
        </p:nvCxnSpPr>
        <p:spPr>
          <a:xfrm>
            <a:off x="8493760" y="5052695"/>
            <a:ext cx="16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6"/>
            <a:endCxn id="22" idx="2"/>
          </p:cNvCxnSpPr>
          <p:nvPr/>
        </p:nvCxnSpPr>
        <p:spPr>
          <a:xfrm>
            <a:off x="9314815" y="5052695"/>
            <a:ext cx="184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5" idx="2"/>
          </p:cNvCxnSpPr>
          <p:nvPr/>
        </p:nvCxnSpPr>
        <p:spPr>
          <a:xfrm>
            <a:off x="4378960" y="592518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201920" y="592518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024880" y="592518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855460" y="592518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663180" y="592518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484235" y="592518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314815" y="5925185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3" idx="2"/>
          </p:cNvCxnSpPr>
          <p:nvPr/>
        </p:nvCxnSpPr>
        <p:spPr>
          <a:xfrm>
            <a:off x="10146030" y="592518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4"/>
            <a:endCxn id="17" idx="0"/>
          </p:cNvCxnSpPr>
          <p:nvPr/>
        </p:nvCxnSpPr>
        <p:spPr>
          <a:xfrm>
            <a:off x="6529705" y="441579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167370" y="441579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4"/>
            <a:endCxn id="5" idx="0"/>
          </p:cNvCxnSpPr>
          <p:nvPr/>
        </p:nvCxnSpPr>
        <p:spPr>
          <a:xfrm>
            <a:off x="4883785" y="538353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529705" y="538353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167370" y="538353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989060" y="5383530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894965" y="390080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2894965" y="486854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2894965" y="5741035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5539740" y="2873375"/>
            <a:ext cx="494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Example:insert 117,K=2</a:t>
            </a:r>
            <a:endParaRPr lang="en-US" altLang="zh-CN"/>
          </a:p>
        </p:txBody>
      </p:sp>
      <p:sp>
        <p:nvSpPr>
          <p:cNvPr id="58" name="右箭头 57"/>
          <p:cNvSpPr/>
          <p:nvPr/>
        </p:nvSpPr>
        <p:spPr>
          <a:xfrm>
            <a:off x="4434840" y="4029710"/>
            <a:ext cx="1712595" cy="1104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6855460" y="4000500"/>
            <a:ext cx="986155" cy="16954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5400000">
            <a:off x="7963535" y="4494530"/>
            <a:ext cx="408305" cy="1492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5400000">
            <a:off x="8834120" y="5463540"/>
            <a:ext cx="309880" cy="1492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8444865" y="5008245"/>
            <a:ext cx="217170" cy="76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9314815" y="5848985"/>
            <a:ext cx="217170" cy="76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十字星 59"/>
          <p:cNvSpPr/>
          <p:nvPr/>
        </p:nvSpPr>
        <p:spPr>
          <a:xfrm>
            <a:off x="8167370" y="3792220"/>
            <a:ext cx="227330" cy="2374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十字星 60"/>
          <p:cNvSpPr/>
          <p:nvPr/>
        </p:nvSpPr>
        <p:spPr>
          <a:xfrm>
            <a:off x="9817100" y="5611495"/>
            <a:ext cx="227330" cy="2374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十字星 61"/>
          <p:cNvSpPr/>
          <p:nvPr/>
        </p:nvSpPr>
        <p:spPr>
          <a:xfrm>
            <a:off x="8989060" y="4770755"/>
            <a:ext cx="227330" cy="2374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324465" y="559435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1177</a:t>
            </a:r>
            <a:endParaRPr lang="en-US" altLang="zh-CN" sz="1200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0324465" y="471551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117</a:t>
            </a:r>
            <a:endParaRPr lang="en-US" altLang="zh-CN" sz="1200">
              <a:sym typeface="+mn-ea"/>
            </a:endParaRPr>
          </a:p>
        </p:txBody>
      </p:sp>
      <p:cxnSp>
        <p:nvCxnSpPr>
          <p:cNvPr id="65" name="直接箭头连接符 64"/>
          <p:cNvCxnSpPr>
            <a:stCxn id="21" idx="6"/>
            <a:endCxn id="64" idx="2"/>
          </p:cNvCxnSpPr>
          <p:nvPr/>
        </p:nvCxnSpPr>
        <p:spPr>
          <a:xfrm flipV="1">
            <a:off x="9314815" y="5046345"/>
            <a:ext cx="10096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4" idx="4"/>
            <a:endCxn id="63" idx="0"/>
          </p:cNvCxnSpPr>
          <p:nvPr/>
        </p:nvCxnSpPr>
        <p:spPr>
          <a:xfrm>
            <a:off x="10650855" y="5377180"/>
            <a:ext cx="0" cy="21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5" idx="6"/>
            <a:endCxn id="63" idx="2"/>
          </p:cNvCxnSpPr>
          <p:nvPr/>
        </p:nvCxnSpPr>
        <p:spPr>
          <a:xfrm>
            <a:off x="10135235" y="5925185"/>
            <a:ext cx="189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4" grpId="0"/>
      <p:bldP spid="55" grpId="0"/>
      <p:bldP spid="56" grpId="0"/>
      <p:bldP spid="45" grpId="0"/>
      <p:bldP spid="4" grpId="1" animBg="1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54" grpId="1"/>
      <p:bldP spid="55" grpId="1"/>
      <p:bldP spid="56" grpId="1"/>
      <p:bldP spid="45" grpId="1"/>
      <p:bldP spid="58" grpId="0" bldLvl="0" animBg="1"/>
      <p:bldP spid="58" grpId="1" animBg="1"/>
      <p:bldP spid="50" grpId="0" bldLvl="0" animBg="1"/>
      <p:bldP spid="50" grpId="1" animBg="1"/>
      <p:bldP spid="51" grpId="0" bldLvl="0" animBg="1"/>
      <p:bldP spid="51" grpId="1" animBg="1"/>
      <p:bldP spid="52" grpId="0" bldLvl="0" animBg="1"/>
      <p:bldP spid="52" grpId="1" animBg="1"/>
      <p:bldP spid="53" grpId="0" bldLvl="0" animBg="1"/>
      <p:bldP spid="53" grpId="1" animBg="1"/>
      <p:bldP spid="59" grpId="0" bldLvl="0" animBg="1"/>
      <p:bldP spid="59" grpId="1" animBg="1"/>
      <p:bldP spid="60" grpId="0" animBg="1"/>
      <p:bldP spid="60" grpId="1" animBg="1"/>
      <p:bldP spid="62" grpId="0" animBg="1"/>
      <p:bldP spid="62" grpId="1" animBg="1"/>
      <p:bldP spid="61" grpId="0" animBg="1"/>
      <p:bldP spid="61" grpId="1" animBg="1"/>
      <p:bldP spid="63" grpId="0" bldLvl="0" animBg="1"/>
      <p:bldP spid="63" grpId="1" animBg="1"/>
      <p:bldP spid="64" grpId="0" bldLvl="0" animBg="1"/>
      <p:bldP spid="6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2" name="文本框 1"/>
          <p:cNvSpPr txBox="1"/>
          <p:nvPr/>
        </p:nvSpPr>
        <p:spPr>
          <a:xfrm>
            <a:off x="608330" y="312420"/>
            <a:ext cx="2440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Insert</a:t>
            </a:r>
            <a:endParaRPr lang="en-US" altLang="zh-CN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635" y="895985"/>
            <a:ext cx="805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 K&gt;maxlevel  </a:t>
            </a:r>
            <a:endParaRPr lang="en-US" altLang="zh-CN"/>
          </a:p>
          <a:p>
            <a:r>
              <a:rPr lang="en-US" altLang="zh-CN"/>
              <a:t>maxlevel = K;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2835910" y="361505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-INF</a:t>
            </a:r>
            <a:endParaRPr lang="en-US" altLang="zh-CN" sz="1000"/>
          </a:p>
        </p:txBody>
      </p:sp>
      <p:sp>
        <p:nvSpPr>
          <p:cNvPr id="5" name="椭圆 4"/>
          <p:cNvSpPr/>
          <p:nvPr/>
        </p:nvSpPr>
        <p:spPr>
          <a:xfrm>
            <a:off x="3666490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71765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2835910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zh-CN" altLang="en-US" sz="1000"/>
          </a:p>
        </p:txBody>
      </p:sp>
      <p:sp>
        <p:nvSpPr>
          <p:cNvPr id="8" name="椭圆 7"/>
          <p:cNvSpPr/>
          <p:nvPr/>
        </p:nvSpPr>
        <p:spPr>
          <a:xfrm>
            <a:off x="2835910" y="458279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-INF</a:t>
            </a:r>
            <a:endParaRPr lang="en-US" altLang="zh-CN" sz="1000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50710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27115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32</a:t>
            </a:r>
            <a:endParaRPr lang="en-US" altLang="zh-CN" sz="120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12410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95800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14</a:t>
            </a:r>
            <a:endParaRPr lang="en-US" altLang="zh-CN" sz="1200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64775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15" name="椭圆 14"/>
          <p:cNvSpPr/>
          <p:nvPr/>
        </p:nvSpPr>
        <p:spPr>
          <a:xfrm>
            <a:off x="8592185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85</a:t>
            </a:r>
            <a:endParaRPr lang="en-US" altLang="zh-CN" sz="1200"/>
          </a:p>
        </p:txBody>
      </p:sp>
      <p:sp>
        <p:nvSpPr>
          <p:cNvPr id="16" name="椭圆 15"/>
          <p:cNvSpPr/>
          <p:nvPr/>
        </p:nvSpPr>
        <p:spPr>
          <a:xfrm>
            <a:off x="3666490" y="458279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7</a:t>
            </a:r>
            <a:endParaRPr lang="en-US" altLang="zh-CN" sz="1200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12410" y="458279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12410" y="361505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21</a:t>
            </a:r>
            <a:endParaRPr lang="en-US" altLang="zh-CN" sz="1200"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950710" y="458279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950710" y="361505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37</a:t>
            </a:r>
            <a:endParaRPr lang="en-US" altLang="zh-CN" sz="1200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71765" y="458279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/>
              <a:t>71</a:t>
            </a:r>
            <a:endParaRPr lang="en-US" altLang="zh-CN" sz="1200"/>
          </a:p>
        </p:txBody>
      </p:sp>
      <p:sp>
        <p:nvSpPr>
          <p:cNvPr id="22" name="椭圆 21"/>
          <p:cNvSpPr/>
          <p:nvPr/>
        </p:nvSpPr>
        <p:spPr>
          <a:xfrm>
            <a:off x="10264775" y="458279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10264775" y="361505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88055" y="3945890"/>
            <a:ext cx="1824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20" idx="2"/>
          </p:cNvCxnSpPr>
          <p:nvPr/>
        </p:nvCxnSpPr>
        <p:spPr>
          <a:xfrm>
            <a:off x="5964555" y="3945890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6"/>
            <a:endCxn id="23" idx="2"/>
          </p:cNvCxnSpPr>
          <p:nvPr/>
        </p:nvCxnSpPr>
        <p:spPr>
          <a:xfrm>
            <a:off x="7602855" y="3945890"/>
            <a:ext cx="2661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4"/>
            <a:endCxn id="8" idx="0"/>
          </p:cNvCxnSpPr>
          <p:nvPr/>
        </p:nvCxnSpPr>
        <p:spPr>
          <a:xfrm>
            <a:off x="3162300" y="427672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4"/>
            <a:endCxn id="7" idx="0"/>
          </p:cNvCxnSpPr>
          <p:nvPr/>
        </p:nvCxnSpPr>
        <p:spPr>
          <a:xfrm>
            <a:off x="3162300" y="524446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6"/>
            <a:endCxn id="16" idx="2"/>
          </p:cNvCxnSpPr>
          <p:nvPr/>
        </p:nvCxnSpPr>
        <p:spPr>
          <a:xfrm>
            <a:off x="3488055" y="491363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6"/>
            <a:endCxn id="17" idx="2"/>
          </p:cNvCxnSpPr>
          <p:nvPr/>
        </p:nvCxnSpPr>
        <p:spPr>
          <a:xfrm>
            <a:off x="4318635" y="4913630"/>
            <a:ext cx="993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6"/>
            <a:endCxn id="19" idx="2"/>
          </p:cNvCxnSpPr>
          <p:nvPr/>
        </p:nvCxnSpPr>
        <p:spPr>
          <a:xfrm>
            <a:off x="5964555" y="4913630"/>
            <a:ext cx="986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6"/>
            <a:endCxn id="21" idx="2"/>
          </p:cNvCxnSpPr>
          <p:nvPr/>
        </p:nvCxnSpPr>
        <p:spPr>
          <a:xfrm>
            <a:off x="7602855" y="4913630"/>
            <a:ext cx="16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6"/>
            <a:endCxn id="22" idx="2"/>
          </p:cNvCxnSpPr>
          <p:nvPr/>
        </p:nvCxnSpPr>
        <p:spPr>
          <a:xfrm>
            <a:off x="8423910" y="4913630"/>
            <a:ext cx="184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6"/>
            <a:endCxn id="5" idx="2"/>
          </p:cNvCxnSpPr>
          <p:nvPr/>
        </p:nvCxnSpPr>
        <p:spPr>
          <a:xfrm>
            <a:off x="3488055" y="578612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11015" y="578612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133975" y="578612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964555" y="578612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772275" y="578612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593330" y="578612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423910" y="5786120"/>
            <a:ext cx="17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3" idx="2"/>
          </p:cNvCxnSpPr>
          <p:nvPr/>
        </p:nvCxnSpPr>
        <p:spPr>
          <a:xfrm>
            <a:off x="9255125" y="5786120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4"/>
            <a:endCxn id="17" idx="0"/>
          </p:cNvCxnSpPr>
          <p:nvPr/>
        </p:nvCxnSpPr>
        <p:spPr>
          <a:xfrm>
            <a:off x="5638800" y="427672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276465" y="427672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4"/>
            <a:endCxn id="5" idx="0"/>
          </p:cNvCxnSpPr>
          <p:nvPr/>
        </p:nvCxnSpPr>
        <p:spPr>
          <a:xfrm>
            <a:off x="3992880" y="524446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800" y="524446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276465" y="524446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098155" y="524446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04060" y="3761740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2004060" y="4729480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2004060" y="5601970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805680" y="2191385"/>
            <a:ext cx="494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Example:insert 117,K=4</a:t>
            </a:r>
            <a:endParaRPr lang="en-US" altLang="zh-CN"/>
          </a:p>
        </p:txBody>
      </p:sp>
      <p:sp>
        <p:nvSpPr>
          <p:cNvPr id="58" name="右箭头 57"/>
          <p:cNvSpPr/>
          <p:nvPr/>
        </p:nvSpPr>
        <p:spPr>
          <a:xfrm>
            <a:off x="3543935" y="3890645"/>
            <a:ext cx="1712595" cy="1104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5964555" y="3861435"/>
            <a:ext cx="986155" cy="16954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5400000">
            <a:off x="7072630" y="4355465"/>
            <a:ext cx="408305" cy="1492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5400000">
            <a:off x="7943215" y="5324475"/>
            <a:ext cx="309880" cy="1492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7553960" y="4869180"/>
            <a:ext cx="217170" cy="76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8423910" y="5709920"/>
            <a:ext cx="217170" cy="762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十字星 59"/>
          <p:cNvSpPr/>
          <p:nvPr/>
        </p:nvSpPr>
        <p:spPr>
          <a:xfrm>
            <a:off x="7276465" y="3653155"/>
            <a:ext cx="227330" cy="2374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十字星 60"/>
          <p:cNvSpPr/>
          <p:nvPr/>
        </p:nvSpPr>
        <p:spPr>
          <a:xfrm>
            <a:off x="8926195" y="5472430"/>
            <a:ext cx="227330" cy="2374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十字星 61"/>
          <p:cNvSpPr/>
          <p:nvPr/>
        </p:nvSpPr>
        <p:spPr>
          <a:xfrm>
            <a:off x="8098155" y="4631690"/>
            <a:ext cx="227330" cy="2374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433560" y="545528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1177</a:t>
            </a:r>
            <a:endParaRPr lang="en-US" altLang="zh-CN" sz="1200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433560" y="45764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117</a:t>
            </a:r>
            <a:endParaRPr lang="en-US" altLang="zh-CN" sz="1200">
              <a:sym typeface="+mn-ea"/>
            </a:endParaRPr>
          </a:p>
        </p:txBody>
      </p:sp>
      <p:cxnSp>
        <p:nvCxnSpPr>
          <p:cNvPr id="65" name="直接箭头连接符 64"/>
          <p:cNvCxnSpPr>
            <a:stCxn id="21" idx="6"/>
            <a:endCxn id="64" idx="2"/>
          </p:cNvCxnSpPr>
          <p:nvPr/>
        </p:nvCxnSpPr>
        <p:spPr>
          <a:xfrm flipV="1">
            <a:off x="8423910" y="4907280"/>
            <a:ext cx="10096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4" idx="4"/>
            <a:endCxn id="63" idx="0"/>
          </p:cNvCxnSpPr>
          <p:nvPr/>
        </p:nvCxnSpPr>
        <p:spPr>
          <a:xfrm>
            <a:off x="9759950" y="5238115"/>
            <a:ext cx="0" cy="21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5" idx="6"/>
            <a:endCxn id="63" idx="2"/>
          </p:cNvCxnSpPr>
          <p:nvPr/>
        </p:nvCxnSpPr>
        <p:spPr>
          <a:xfrm>
            <a:off x="9244330" y="5786120"/>
            <a:ext cx="189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836545" y="2684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-INF</a:t>
            </a:r>
            <a:endParaRPr lang="en-US" altLang="zh-CN" sz="1000"/>
          </a:p>
        </p:txBody>
      </p:sp>
      <p:sp>
        <p:nvSpPr>
          <p:cNvPr id="57" name="椭圆 56"/>
          <p:cNvSpPr/>
          <p:nvPr/>
        </p:nvSpPr>
        <p:spPr>
          <a:xfrm>
            <a:off x="10264775" y="2684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INF</a:t>
            </a:r>
            <a:endParaRPr lang="en-US" altLang="zh-CN" sz="1000"/>
          </a:p>
        </p:txBody>
      </p:sp>
      <p:sp>
        <p:nvSpPr>
          <p:cNvPr id="68" name="椭圆 67"/>
          <p:cNvSpPr/>
          <p:nvPr/>
        </p:nvSpPr>
        <p:spPr>
          <a:xfrm>
            <a:off x="9433560" y="3615690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117</a:t>
            </a:r>
            <a:endParaRPr lang="en-US" altLang="zh-CN" sz="1200">
              <a:sym typeface="+mn-ea"/>
            </a:endParaRPr>
          </a:p>
        </p:txBody>
      </p:sp>
      <p:cxnSp>
        <p:nvCxnSpPr>
          <p:cNvPr id="69" name="直接箭头连接符 68"/>
          <p:cNvCxnSpPr>
            <a:stCxn id="20" idx="6"/>
            <a:endCxn id="68" idx="2"/>
          </p:cNvCxnSpPr>
          <p:nvPr/>
        </p:nvCxnSpPr>
        <p:spPr>
          <a:xfrm>
            <a:off x="7602855" y="3945890"/>
            <a:ext cx="18307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59315" y="4270375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9432925" y="2684145"/>
            <a:ext cx="652145" cy="661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117</a:t>
            </a:r>
            <a:endParaRPr lang="en-US" altLang="zh-CN" sz="1000"/>
          </a:p>
        </p:txBody>
      </p:sp>
      <p:cxnSp>
        <p:nvCxnSpPr>
          <p:cNvPr id="72" name="直接箭头连接符 71"/>
          <p:cNvCxnSpPr>
            <a:stCxn id="14" idx="6"/>
            <a:endCxn id="71" idx="2"/>
          </p:cNvCxnSpPr>
          <p:nvPr/>
        </p:nvCxnSpPr>
        <p:spPr>
          <a:xfrm>
            <a:off x="3488690" y="3014980"/>
            <a:ext cx="5944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6"/>
            <a:endCxn id="57" idx="2"/>
          </p:cNvCxnSpPr>
          <p:nvPr/>
        </p:nvCxnSpPr>
        <p:spPr>
          <a:xfrm>
            <a:off x="10085070" y="3014980"/>
            <a:ext cx="179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1" idx="4"/>
            <a:endCxn id="68" idx="0"/>
          </p:cNvCxnSpPr>
          <p:nvPr/>
        </p:nvCxnSpPr>
        <p:spPr>
          <a:xfrm>
            <a:off x="9759315" y="3345815"/>
            <a:ext cx="63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4" idx="4"/>
            <a:endCxn id="4" idx="0"/>
          </p:cNvCxnSpPr>
          <p:nvPr/>
        </p:nvCxnSpPr>
        <p:spPr>
          <a:xfrm flipH="1">
            <a:off x="3162300" y="3345815"/>
            <a:ext cx="635" cy="269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04060" y="283083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54" grpId="0"/>
      <p:bldP spid="55" grpId="0"/>
      <p:bldP spid="56" grpId="0"/>
      <p:bldP spid="45" grpId="0"/>
      <p:bldP spid="4" grpId="1" animBg="1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54" grpId="1"/>
      <p:bldP spid="55" grpId="1"/>
      <p:bldP spid="56" grpId="1"/>
      <p:bldP spid="45" grpId="1"/>
      <p:bldP spid="58" grpId="0" bldLvl="0" animBg="1"/>
      <p:bldP spid="58" grpId="1" animBg="1"/>
      <p:bldP spid="50" grpId="0" bldLvl="0" animBg="1"/>
      <p:bldP spid="50" grpId="1" animBg="1"/>
      <p:bldP spid="51" grpId="0" bldLvl="0" animBg="1"/>
      <p:bldP spid="51" grpId="1" animBg="1"/>
      <p:bldP spid="52" grpId="0" bldLvl="0" animBg="1"/>
      <p:bldP spid="52" grpId="1" animBg="1"/>
      <p:bldP spid="53" grpId="0" bldLvl="0" animBg="1"/>
      <p:bldP spid="53" grpId="1" animBg="1"/>
      <p:bldP spid="59" grpId="0" bldLvl="0" animBg="1"/>
      <p:bldP spid="59" grpId="1" animBg="1"/>
      <p:bldP spid="60" grpId="0" bldLvl="0" animBg="1"/>
      <p:bldP spid="60" grpId="1" animBg="1"/>
      <p:bldP spid="62" grpId="0" bldLvl="0" animBg="1"/>
      <p:bldP spid="62" grpId="1" animBg="1"/>
      <p:bldP spid="61" grpId="0" bldLvl="0" animBg="1"/>
      <p:bldP spid="61" grpId="1" animBg="1"/>
      <p:bldP spid="63" grpId="0" bldLvl="0" animBg="1"/>
      <p:bldP spid="63" grpId="1" animBg="1"/>
      <p:bldP spid="64" grpId="0" bldLvl="0" animBg="1"/>
      <p:bldP spid="64" grpId="1" animBg="1"/>
      <p:bldP spid="14" grpId="0" bldLvl="0" animBg="1"/>
      <p:bldP spid="14" grpId="1" animBg="1"/>
      <p:bldP spid="57" grpId="0" bldLvl="0" animBg="1"/>
      <p:bldP spid="57" grpId="1" animBg="1"/>
      <p:bldP spid="68" grpId="0" bldLvl="0" animBg="1"/>
      <p:bldP spid="68" grpId="1" animBg="1"/>
      <p:bldP spid="71" grpId="0" bldLvl="0" animBg="1"/>
      <p:bldP spid="71" grpId="1" animBg="1"/>
      <p:bldP spid="76" grpId="0"/>
      <p:bldP spid="7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WPS 演示</Application>
  <PresentationFormat>宽屏</PresentationFormat>
  <Paragraphs>381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Wingdings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YFS</cp:lastModifiedBy>
  <cp:revision>34</cp:revision>
  <dcterms:created xsi:type="dcterms:W3CDTF">2020-06-02T06:07:00Z</dcterms:created>
  <dcterms:modified xsi:type="dcterms:W3CDTF">2020-06-02T14:39:48Z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