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7" r:id="rId2"/>
    <p:sldMasterId id="2147483731" r:id="rId3"/>
    <p:sldMasterId id="2147483733" r:id="rId4"/>
    <p:sldMasterId id="2147483737" r:id="rId5"/>
    <p:sldMasterId id="2147483739" r:id="rId6"/>
  </p:sldMasterIdLst>
  <p:notesMasterIdLst>
    <p:notesMasterId r:id="rId17"/>
  </p:notesMasterIdLst>
  <p:handoutMasterIdLst>
    <p:handoutMasterId r:id="rId18"/>
  </p:handoutMasterIdLst>
  <p:sldIdLst>
    <p:sldId id="806" r:id="rId7"/>
    <p:sldId id="918" r:id="rId8"/>
    <p:sldId id="924" r:id="rId9"/>
    <p:sldId id="925" r:id="rId10"/>
    <p:sldId id="922" r:id="rId11"/>
    <p:sldId id="919" r:id="rId12"/>
    <p:sldId id="920" r:id="rId13"/>
    <p:sldId id="921" r:id="rId14"/>
    <p:sldId id="926" r:id="rId15"/>
    <p:sldId id="923" r:id="rId16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1">
          <p15:clr>
            <a:srgbClr val="A4A3A4"/>
          </p15:clr>
        </p15:guide>
        <p15:guide id="2" orient="horz" pos="1444">
          <p15:clr>
            <a:srgbClr val="A4A3A4"/>
          </p15:clr>
        </p15:guide>
        <p15:guide id="3" orient="horz" pos="677">
          <p15:clr>
            <a:srgbClr val="A4A3A4"/>
          </p15:clr>
        </p15:guide>
        <p15:guide id="4" orient="horz" pos="1874">
          <p15:clr>
            <a:srgbClr val="A4A3A4"/>
          </p15:clr>
        </p15:guide>
        <p15:guide id="5" orient="horz" pos="3529">
          <p15:clr>
            <a:srgbClr val="A4A3A4"/>
          </p15:clr>
        </p15:guide>
        <p15:guide id="6" orient="horz" pos="1445">
          <p15:clr>
            <a:srgbClr val="A4A3A4"/>
          </p15:clr>
        </p15:guide>
        <p15:guide id="7" orient="horz" pos="2834">
          <p15:clr>
            <a:srgbClr val="A4A3A4"/>
          </p15:clr>
        </p15:guide>
        <p15:guide id="8" pos="163">
          <p15:clr>
            <a:srgbClr val="A4A3A4"/>
          </p15:clr>
        </p15:guide>
        <p15:guide id="9" pos="16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nda Smith" initials="GS" lastIdx="2" clrIdx="0">
    <p:extLst>
      <p:ext uri="{19B8F6BF-5375-455C-9EA6-DF929625EA0E}">
        <p15:presenceInfo xmlns:p15="http://schemas.microsoft.com/office/powerpoint/2012/main" userId="S-1-5-21-1367098092-924401858-475923621-16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6600"/>
    <a:srgbClr val="C3D0EF"/>
    <a:srgbClr val="2A4E9F"/>
    <a:srgbClr val="FF3300"/>
    <a:srgbClr val="FF9933"/>
    <a:srgbClr val="0000FF"/>
    <a:srgbClr val="CC66FF"/>
    <a:srgbClr val="CC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88493" autoAdjust="0"/>
  </p:normalViewPr>
  <p:slideViewPr>
    <p:cSldViewPr snapToGrid="0">
      <p:cViewPr varScale="1">
        <p:scale>
          <a:sx n="64" d="100"/>
          <a:sy n="64" d="100"/>
        </p:scale>
        <p:origin x="1740" y="60"/>
      </p:cViewPr>
      <p:guideLst>
        <p:guide orient="horz" pos="3991"/>
        <p:guide orient="horz" pos="1444"/>
        <p:guide orient="horz" pos="677"/>
        <p:guide orient="horz" pos="1874"/>
        <p:guide orient="horz" pos="3529"/>
        <p:guide orient="horz" pos="1445"/>
        <p:guide orient="horz" pos="2834"/>
        <p:guide pos="163"/>
        <p:guide pos="16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D5D45-F9F1-4C5F-B216-41AD0B0F3EF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77E3C97-8765-41D9-9586-2214925F2344}">
      <dgm:prSet phldrT="[Texto]" custT="1"/>
      <dgm:spPr/>
      <dgm:t>
        <a:bodyPr/>
        <a:lstStyle/>
        <a:p>
          <a:r>
            <a:rPr lang="es-ES" sz="2400" dirty="0">
              <a:latin typeface="Arial Narrow" panose="020B0606020202030204" pitchFamily="34" charset="0"/>
              <a:ea typeface="+mn-ea"/>
              <a:cs typeface="+mn-cs"/>
            </a:rPr>
            <a:t>MISION</a:t>
          </a:r>
          <a:endParaRPr lang="es-AR" sz="2400" dirty="0"/>
        </a:p>
      </dgm:t>
    </dgm:pt>
    <dgm:pt modelId="{8E71566A-5139-42C4-8CEF-17D0BA628484}" type="parTrans" cxnId="{38D19FD8-4300-46DE-AB18-956FE30AFD89}">
      <dgm:prSet/>
      <dgm:spPr/>
      <dgm:t>
        <a:bodyPr/>
        <a:lstStyle/>
        <a:p>
          <a:endParaRPr lang="es-AR" sz="1800"/>
        </a:p>
      </dgm:t>
    </dgm:pt>
    <dgm:pt modelId="{37A431FA-216C-4EDC-A3B6-B2680015D57B}" type="sibTrans" cxnId="{38D19FD8-4300-46DE-AB18-956FE30AFD89}">
      <dgm:prSet/>
      <dgm:spPr/>
      <dgm:t>
        <a:bodyPr/>
        <a:lstStyle/>
        <a:p>
          <a:endParaRPr lang="es-AR" sz="1800"/>
        </a:p>
      </dgm:t>
    </dgm:pt>
    <dgm:pt modelId="{6C664F6A-4ED0-40A7-8810-BE1456FE8590}">
      <dgm:prSet phldrT="[Texto]" custT="1"/>
      <dgm:spPr/>
      <dgm:t>
        <a:bodyPr/>
        <a:lstStyle/>
        <a:p>
          <a:r>
            <a:rPr lang="es-AR" sz="1600" dirty="0">
              <a:solidFill>
                <a:srgbClr val="002060"/>
              </a:solidFill>
              <a:latin typeface="Arial Narrow" panose="020B0606020202030204" pitchFamily="34" charset="0"/>
            </a:rPr>
            <a:t>Recopilar, difundir e intercambiar conocimientos técnicos sobre la exploración, desarrollo y la producción de recursos de petróleo y gas, y tecnologías relacionadas para el beneficio público; y brindar oportunidades a los profesionales para mejorar su competencia técnica y profesional.</a:t>
          </a:r>
          <a:endParaRPr lang="es-AR" sz="1600" dirty="0"/>
        </a:p>
      </dgm:t>
    </dgm:pt>
    <dgm:pt modelId="{E47A9896-1CCD-408E-A650-0E875B98940F}" type="parTrans" cxnId="{A444A76F-573B-4A2E-8685-4ED9BDE37F50}">
      <dgm:prSet/>
      <dgm:spPr/>
      <dgm:t>
        <a:bodyPr/>
        <a:lstStyle/>
        <a:p>
          <a:endParaRPr lang="es-AR" sz="1800"/>
        </a:p>
      </dgm:t>
    </dgm:pt>
    <dgm:pt modelId="{16948ABB-793D-469F-BCBB-37AA5018AD1B}" type="sibTrans" cxnId="{A444A76F-573B-4A2E-8685-4ED9BDE37F50}">
      <dgm:prSet/>
      <dgm:spPr/>
      <dgm:t>
        <a:bodyPr/>
        <a:lstStyle/>
        <a:p>
          <a:endParaRPr lang="es-AR" sz="1800"/>
        </a:p>
      </dgm:t>
    </dgm:pt>
    <dgm:pt modelId="{B5EC2AE7-96A5-4E6F-BA2F-CEF62C759437}">
      <dgm:prSet phldrT="[Texto]" custT="1"/>
      <dgm:spPr/>
      <dgm:t>
        <a:bodyPr/>
        <a:lstStyle/>
        <a:p>
          <a:r>
            <a:rPr lang="es-ES" sz="2400" dirty="0">
              <a:latin typeface="Arial Narrow" panose="020B0606020202030204" pitchFamily="34" charset="0"/>
              <a:ea typeface="+mn-ea"/>
              <a:cs typeface="+mn-cs"/>
            </a:rPr>
            <a:t>VISION</a:t>
          </a:r>
          <a:endParaRPr lang="es-AR" sz="2400" dirty="0"/>
        </a:p>
      </dgm:t>
    </dgm:pt>
    <dgm:pt modelId="{0714FD61-21BD-4C74-8D30-AE725CD40BB1}" type="parTrans" cxnId="{1075C796-F8A1-4328-BB27-79D04948BFD6}">
      <dgm:prSet/>
      <dgm:spPr/>
      <dgm:t>
        <a:bodyPr/>
        <a:lstStyle/>
        <a:p>
          <a:endParaRPr lang="es-AR"/>
        </a:p>
      </dgm:t>
    </dgm:pt>
    <dgm:pt modelId="{BCD994A5-B638-4722-A77B-2E2F38547915}" type="sibTrans" cxnId="{1075C796-F8A1-4328-BB27-79D04948BFD6}">
      <dgm:prSet/>
      <dgm:spPr/>
      <dgm:t>
        <a:bodyPr/>
        <a:lstStyle/>
        <a:p>
          <a:endParaRPr lang="es-AR"/>
        </a:p>
      </dgm:t>
    </dgm:pt>
    <dgm:pt modelId="{A8281CDE-9D19-47E7-A534-D95442E7739E}">
      <dgm:prSet phldrT="[Texto]" custT="1"/>
      <dgm:spPr/>
      <dgm:t>
        <a:bodyPr/>
        <a:lstStyle/>
        <a:p>
          <a:r>
            <a:rPr lang="es-AR" sz="1600" dirty="0">
              <a:solidFill>
                <a:srgbClr val="17316A"/>
              </a:solidFill>
              <a:latin typeface="Arial Narrow" panose="020B0606020202030204" pitchFamily="34" charset="0"/>
            </a:rPr>
            <a:t>Mejorar las capacidades de la comunidad de petróleo y gas para satisfacer las demandas de energía del mundo de una manera segura, ambientalmente responsable y sostenible</a:t>
          </a:r>
          <a:endParaRPr lang="es-AR" sz="1600" dirty="0"/>
        </a:p>
      </dgm:t>
    </dgm:pt>
    <dgm:pt modelId="{7D1A75B6-EE5E-48F5-8E01-8CBD48B8EA66}" type="parTrans" cxnId="{22D6F502-3050-42D9-80F1-7C2D3E775C16}">
      <dgm:prSet/>
      <dgm:spPr/>
      <dgm:t>
        <a:bodyPr/>
        <a:lstStyle/>
        <a:p>
          <a:endParaRPr lang="es-AR"/>
        </a:p>
      </dgm:t>
    </dgm:pt>
    <dgm:pt modelId="{658483A3-470B-49DE-BBD6-BFF6DA937114}" type="sibTrans" cxnId="{22D6F502-3050-42D9-80F1-7C2D3E775C16}">
      <dgm:prSet/>
      <dgm:spPr/>
      <dgm:t>
        <a:bodyPr/>
        <a:lstStyle/>
        <a:p>
          <a:endParaRPr lang="es-AR"/>
        </a:p>
      </dgm:t>
    </dgm:pt>
    <dgm:pt modelId="{DCF26717-B61A-4E6D-B285-B6C2DDD5A98E}" type="pres">
      <dgm:prSet presAssocID="{334D5D45-F9F1-4C5F-B216-41AD0B0F3EF7}" presName="Name0" presStyleCnt="0">
        <dgm:presLayoutVars>
          <dgm:dir/>
          <dgm:animLvl val="lvl"/>
          <dgm:resizeHandles val="exact"/>
        </dgm:presLayoutVars>
      </dgm:prSet>
      <dgm:spPr/>
    </dgm:pt>
    <dgm:pt modelId="{4D589BAA-E714-43A0-8AFD-DCF0531C14D8}" type="pres">
      <dgm:prSet presAssocID="{A77E3C97-8765-41D9-9586-2214925F2344}" presName="linNode" presStyleCnt="0"/>
      <dgm:spPr/>
    </dgm:pt>
    <dgm:pt modelId="{760BACE7-8F2C-4063-B937-AE22DC5DC7F1}" type="pres">
      <dgm:prSet presAssocID="{A77E3C97-8765-41D9-9586-2214925F2344}" presName="parentText" presStyleLbl="node1" presStyleIdx="0" presStyleCnt="2" custScaleX="48669" custScaleY="72411">
        <dgm:presLayoutVars>
          <dgm:chMax val="1"/>
          <dgm:bulletEnabled val="1"/>
        </dgm:presLayoutVars>
      </dgm:prSet>
      <dgm:spPr/>
    </dgm:pt>
    <dgm:pt modelId="{7BE5A4A2-E275-40FE-A28B-D161A0ED20B5}" type="pres">
      <dgm:prSet presAssocID="{A77E3C97-8765-41D9-9586-2214925F2344}" presName="descendantText" presStyleLbl="alignAccFollowNode1" presStyleIdx="0" presStyleCnt="2" custScaleX="110544" custScaleY="71277">
        <dgm:presLayoutVars>
          <dgm:bulletEnabled val="1"/>
        </dgm:presLayoutVars>
      </dgm:prSet>
      <dgm:spPr/>
    </dgm:pt>
    <dgm:pt modelId="{93B49A1D-9980-4C8E-B633-C96EA5C3C102}" type="pres">
      <dgm:prSet presAssocID="{37A431FA-216C-4EDC-A3B6-B2680015D57B}" presName="sp" presStyleCnt="0"/>
      <dgm:spPr/>
    </dgm:pt>
    <dgm:pt modelId="{F6F806BF-7AA5-4685-87C1-46C1BD373AB0}" type="pres">
      <dgm:prSet presAssocID="{B5EC2AE7-96A5-4E6F-BA2F-CEF62C759437}" presName="linNode" presStyleCnt="0"/>
      <dgm:spPr/>
    </dgm:pt>
    <dgm:pt modelId="{7A5BB92F-1E37-4F16-8FE8-EF9605CA4F6C}" type="pres">
      <dgm:prSet presAssocID="{B5EC2AE7-96A5-4E6F-BA2F-CEF62C759437}" presName="parentText" presStyleLbl="node1" presStyleIdx="1" presStyleCnt="2" custScaleX="48669" custScaleY="72411">
        <dgm:presLayoutVars>
          <dgm:chMax val="1"/>
          <dgm:bulletEnabled val="1"/>
        </dgm:presLayoutVars>
      </dgm:prSet>
      <dgm:spPr/>
    </dgm:pt>
    <dgm:pt modelId="{AB1C854A-92C7-4CF2-8724-EE4D04E6427B}" type="pres">
      <dgm:prSet presAssocID="{B5EC2AE7-96A5-4E6F-BA2F-CEF62C759437}" presName="descendantText" presStyleLbl="alignAccFollowNode1" presStyleIdx="1" presStyleCnt="2" custScaleX="110544" custScaleY="71277">
        <dgm:presLayoutVars>
          <dgm:bulletEnabled val="1"/>
        </dgm:presLayoutVars>
      </dgm:prSet>
      <dgm:spPr/>
    </dgm:pt>
  </dgm:ptLst>
  <dgm:cxnLst>
    <dgm:cxn modelId="{22D6F502-3050-42D9-80F1-7C2D3E775C16}" srcId="{B5EC2AE7-96A5-4E6F-BA2F-CEF62C759437}" destId="{A8281CDE-9D19-47E7-A534-D95442E7739E}" srcOrd="0" destOrd="0" parTransId="{7D1A75B6-EE5E-48F5-8E01-8CBD48B8EA66}" sibTransId="{658483A3-470B-49DE-BBD6-BFF6DA937114}"/>
    <dgm:cxn modelId="{3E62855F-F547-450F-B00B-9C5647725D6E}" type="presOf" srcId="{334D5D45-F9F1-4C5F-B216-41AD0B0F3EF7}" destId="{DCF26717-B61A-4E6D-B285-B6C2DDD5A98E}" srcOrd="0" destOrd="0" presId="urn:microsoft.com/office/officeart/2005/8/layout/vList5"/>
    <dgm:cxn modelId="{D1985842-303F-4EB3-968E-3211BCACC0BB}" type="presOf" srcId="{A8281CDE-9D19-47E7-A534-D95442E7739E}" destId="{AB1C854A-92C7-4CF2-8724-EE4D04E6427B}" srcOrd="0" destOrd="0" presId="urn:microsoft.com/office/officeart/2005/8/layout/vList5"/>
    <dgm:cxn modelId="{A444A76F-573B-4A2E-8685-4ED9BDE37F50}" srcId="{A77E3C97-8765-41D9-9586-2214925F2344}" destId="{6C664F6A-4ED0-40A7-8810-BE1456FE8590}" srcOrd="0" destOrd="0" parTransId="{E47A9896-1CCD-408E-A650-0E875B98940F}" sibTransId="{16948ABB-793D-469F-BCBB-37AA5018AD1B}"/>
    <dgm:cxn modelId="{15911853-4CBC-449D-A3C9-B8E1A2EA7AAE}" type="presOf" srcId="{A77E3C97-8765-41D9-9586-2214925F2344}" destId="{760BACE7-8F2C-4063-B937-AE22DC5DC7F1}" srcOrd="0" destOrd="0" presId="urn:microsoft.com/office/officeart/2005/8/layout/vList5"/>
    <dgm:cxn modelId="{1075C796-F8A1-4328-BB27-79D04948BFD6}" srcId="{334D5D45-F9F1-4C5F-B216-41AD0B0F3EF7}" destId="{B5EC2AE7-96A5-4E6F-BA2F-CEF62C759437}" srcOrd="1" destOrd="0" parTransId="{0714FD61-21BD-4C74-8D30-AE725CD40BB1}" sibTransId="{BCD994A5-B638-4722-A77B-2E2F38547915}"/>
    <dgm:cxn modelId="{B4ED1DA6-AE39-4646-97A4-A12FC0A86D34}" type="presOf" srcId="{6C664F6A-4ED0-40A7-8810-BE1456FE8590}" destId="{7BE5A4A2-E275-40FE-A28B-D161A0ED20B5}" srcOrd="0" destOrd="0" presId="urn:microsoft.com/office/officeart/2005/8/layout/vList5"/>
    <dgm:cxn modelId="{38D19FD8-4300-46DE-AB18-956FE30AFD89}" srcId="{334D5D45-F9F1-4C5F-B216-41AD0B0F3EF7}" destId="{A77E3C97-8765-41D9-9586-2214925F2344}" srcOrd="0" destOrd="0" parTransId="{8E71566A-5139-42C4-8CEF-17D0BA628484}" sibTransId="{37A431FA-216C-4EDC-A3B6-B2680015D57B}"/>
    <dgm:cxn modelId="{D1E23AE8-9093-465A-B3D8-543C8F9AB5B4}" type="presOf" srcId="{B5EC2AE7-96A5-4E6F-BA2F-CEF62C759437}" destId="{7A5BB92F-1E37-4F16-8FE8-EF9605CA4F6C}" srcOrd="0" destOrd="0" presId="urn:microsoft.com/office/officeart/2005/8/layout/vList5"/>
    <dgm:cxn modelId="{9B1D4428-2D0A-4D6B-86FB-3542CB4AFD7E}" type="presParOf" srcId="{DCF26717-B61A-4E6D-B285-B6C2DDD5A98E}" destId="{4D589BAA-E714-43A0-8AFD-DCF0531C14D8}" srcOrd="0" destOrd="0" presId="urn:microsoft.com/office/officeart/2005/8/layout/vList5"/>
    <dgm:cxn modelId="{B6407743-4D86-492E-AD17-D122C9843C75}" type="presParOf" srcId="{4D589BAA-E714-43A0-8AFD-DCF0531C14D8}" destId="{760BACE7-8F2C-4063-B937-AE22DC5DC7F1}" srcOrd="0" destOrd="0" presId="urn:microsoft.com/office/officeart/2005/8/layout/vList5"/>
    <dgm:cxn modelId="{2E4F9958-C2CE-4D0A-B15C-76FA1F9E58DD}" type="presParOf" srcId="{4D589BAA-E714-43A0-8AFD-DCF0531C14D8}" destId="{7BE5A4A2-E275-40FE-A28B-D161A0ED20B5}" srcOrd="1" destOrd="0" presId="urn:microsoft.com/office/officeart/2005/8/layout/vList5"/>
    <dgm:cxn modelId="{870797F9-9555-42ED-A477-F3FA3C6CB35E}" type="presParOf" srcId="{DCF26717-B61A-4E6D-B285-B6C2DDD5A98E}" destId="{93B49A1D-9980-4C8E-B633-C96EA5C3C102}" srcOrd="1" destOrd="0" presId="urn:microsoft.com/office/officeart/2005/8/layout/vList5"/>
    <dgm:cxn modelId="{2E571107-F852-4BC5-BFFB-F6F7593B2370}" type="presParOf" srcId="{DCF26717-B61A-4E6D-B285-B6C2DDD5A98E}" destId="{F6F806BF-7AA5-4685-87C1-46C1BD373AB0}" srcOrd="2" destOrd="0" presId="urn:microsoft.com/office/officeart/2005/8/layout/vList5"/>
    <dgm:cxn modelId="{C54BA2BF-C0EA-4816-B41D-A200B6951429}" type="presParOf" srcId="{F6F806BF-7AA5-4685-87C1-46C1BD373AB0}" destId="{7A5BB92F-1E37-4F16-8FE8-EF9605CA4F6C}" srcOrd="0" destOrd="0" presId="urn:microsoft.com/office/officeart/2005/8/layout/vList5"/>
    <dgm:cxn modelId="{4C13F3B8-61E6-4831-A2BB-9ECA1126D749}" type="presParOf" srcId="{F6F806BF-7AA5-4685-87C1-46C1BD373AB0}" destId="{AB1C854A-92C7-4CF2-8724-EE4D04E642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4D5D45-F9F1-4C5F-B216-41AD0B0F3EF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77E3C97-8765-41D9-9586-2214925F2344}">
      <dgm:prSet phldrT="[Texto]" custT="1"/>
      <dgm:spPr/>
      <dgm:t>
        <a:bodyPr/>
        <a:lstStyle/>
        <a:p>
          <a:r>
            <a:rPr lang="es-ES" sz="2400" dirty="0">
              <a:latin typeface="Arial Narrow" panose="020B0606020202030204" pitchFamily="34" charset="0"/>
              <a:ea typeface="+mn-ea"/>
              <a:cs typeface="+mn-cs"/>
            </a:rPr>
            <a:t>MISION</a:t>
          </a:r>
          <a:endParaRPr lang="es-AR" sz="2400" dirty="0"/>
        </a:p>
      </dgm:t>
    </dgm:pt>
    <dgm:pt modelId="{8E71566A-5139-42C4-8CEF-17D0BA628484}" type="parTrans" cxnId="{38D19FD8-4300-46DE-AB18-956FE30AFD89}">
      <dgm:prSet/>
      <dgm:spPr/>
      <dgm:t>
        <a:bodyPr/>
        <a:lstStyle/>
        <a:p>
          <a:endParaRPr lang="es-AR" sz="1800"/>
        </a:p>
      </dgm:t>
    </dgm:pt>
    <dgm:pt modelId="{37A431FA-216C-4EDC-A3B6-B2680015D57B}" type="sibTrans" cxnId="{38D19FD8-4300-46DE-AB18-956FE30AFD89}">
      <dgm:prSet/>
      <dgm:spPr/>
      <dgm:t>
        <a:bodyPr/>
        <a:lstStyle/>
        <a:p>
          <a:endParaRPr lang="es-AR" sz="1800"/>
        </a:p>
      </dgm:t>
    </dgm:pt>
    <dgm:pt modelId="{6C664F6A-4ED0-40A7-8810-BE1456FE8590}">
      <dgm:prSet phldrT="[Texto]" custT="1"/>
      <dgm:spPr/>
      <dgm:t>
        <a:bodyPr/>
        <a:lstStyle/>
        <a:p>
          <a:r>
            <a:rPr lang="es-AR" sz="1600" dirty="0">
              <a:solidFill>
                <a:schemeClr val="bg1"/>
              </a:solidFill>
              <a:latin typeface="Arial Narrow" panose="020B0606020202030204" pitchFamily="34" charset="0"/>
            </a:rPr>
            <a:t>Promover diversidad de género en la industria energética.</a:t>
          </a:r>
          <a:endParaRPr lang="es-AR" sz="1600" dirty="0"/>
        </a:p>
      </dgm:t>
    </dgm:pt>
    <dgm:pt modelId="{E47A9896-1CCD-408E-A650-0E875B98940F}" type="parTrans" cxnId="{A444A76F-573B-4A2E-8685-4ED9BDE37F50}">
      <dgm:prSet/>
      <dgm:spPr/>
      <dgm:t>
        <a:bodyPr/>
        <a:lstStyle/>
        <a:p>
          <a:endParaRPr lang="es-AR" sz="1800"/>
        </a:p>
      </dgm:t>
    </dgm:pt>
    <dgm:pt modelId="{16948ABB-793D-469F-BCBB-37AA5018AD1B}" type="sibTrans" cxnId="{A444A76F-573B-4A2E-8685-4ED9BDE37F50}">
      <dgm:prSet/>
      <dgm:spPr/>
      <dgm:t>
        <a:bodyPr/>
        <a:lstStyle/>
        <a:p>
          <a:endParaRPr lang="es-AR" sz="1800"/>
        </a:p>
      </dgm:t>
    </dgm:pt>
    <dgm:pt modelId="{B5EC2AE7-96A5-4E6F-BA2F-CEF62C759437}">
      <dgm:prSet phldrT="[Texto]" custT="1"/>
      <dgm:spPr/>
      <dgm:t>
        <a:bodyPr/>
        <a:lstStyle/>
        <a:p>
          <a:r>
            <a:rPr lang="es-ES" sz="2400" dirty="0">
              <a:latin typeface="Arial Narrow" panose="020B0606020202030204" pitchFamily="34" charset="0"/>
              <a:ea typeface="+mn-ea"/>
              <a:cs typeface="+mn-cs"/>
            </a:rPr>
            <a:t>VISION</a:t>
          </a:r>
          <a:endParaRPr lang="es-AR" sz="2400" dirty="0"/>
        </a:p>
      </dgm:t>
    </dgm:pt>
    <dgm:pt modelId="{0714FD61-21BD-4C74-8D30-AE725CD40BB1}" type="parTrans" cxnId="{1075C796-F8A1-4328-BB27-79D04948BFD6}">
      <dgm:prSet/>
      <dgm:spPr/>
      <dgm:t>
        <a:bodyPr/>
        <a:lstStyle/>
        <a:p>
          <a:endParaRPr lang="es-AR"/>
        </a:p>
      </dgm:t>
    </dgm:pt>
    <dgm:pt modelId="{BCD994A5-B638-4722-A77B-2E2F38547915}" type="sibTrans" cxnId="{1075C796-F8A1-4328-BB27-79D04948BFD6}">
      <dgm:prSet/>
      <dgm:spPr/>
      <dgm:t>
        <a:bodyPr/>
        <a:lstStyle/>
        <a:p>
          <a:endParaRPr lang="es-AR"/>
        </a:p>
      </dgm:t>
    </dgm:pt>
    <dgm:pt modelId="{A8281CDE-9D19-47E7-A534-D95442E7739E}">
      <dgm:prSet phldrT="[Texto]" custT="1"/>
      <dgm:spPr/>
      <dgm:t>
        <a:bodyPr/>
        <a:lstStyle/>
        <a:p>
          <a:r>
            <a:rPr lang="es-AR" sz="1600" dirty="0">
              <a:solidFill>
                <a:schemeClr val="bg1"/>
              </a:solidFill>
              <a:latin typeface="Arial Narrow" panose="020B0606020202030204" pitchFamily="34" charset="0"/>
            </a:rPr>
            <a:t>Reforzando y motivando a las mujeres a desarrollar todo su potencial en la industria de la Energía.</a:t>
          </a:r>
          <a:endParaRPr lang="es-AR" sz="1600" dirty="0"/>
        </a:p>
      </dgm:t>
    </dgm:pt>
    <dgm:pt modelId="{7D1A75B6-EE5E-48F5-8E01-8CBD48B8EA66}" type="parTrans" cxnId="{22D6F502-3050-42D9-80F1-7C2D3E775C16}">
      <dgm:prSet/>
      <dgm:spPr/>
      <dgm:t>
        <a:bodyPr/>
        <a:lstStyle/>
        <a:p>
          <a:endParaRPr lang="es-AR"/>
        </a:p>
      </dgm:t>
    </dgm:pt>
    <dgm:pt modelId="{658483A3-470B-49DE-BBD6-BFF6DA937114}" type="sibTrans" cxnId="{22D6F502-3050-42D9-80F1-7C2D3E775C16}">
      <dgm:prSet/>
      <dgm:spPr/>
      <dgm:t>
        <a:bodyPr/>
        <a:lstStyle/>
        <a:p>
          <a:endParaRPr lang="es-AR"/>
        </a:p>
      </dgm:t>
    </dgm:pt>
    <dgm:pt modelId="{3212F3FA-18B1-4ACF-A48E-220587B2205A}">
      <dgm:prSet custT="1"/>
      <dgm:spPr/>
      <dgm:t>
        <a:bodyPr/>
        <a:lstStyle/>
        <a:p>
          <a:r>
            <a:rPr lang="es-AR" sz="1600" dirty="0">
              <a:solidFill>
                <a:schemeClr val="bg1"/>
              </a:solidFill>
              <a:latin typeface="Arial Narrow" panose="020B0606020202030204" pitchFamily="34" charset="0"/>
            </a:rPr>
            <a:t>Atraer, retener y comprometer a las mujeres en el campo de las Ciencias, Tecnología, Ingeniería y Matemáticas (STEM)</a:t>
          </a:r>
        </a:p>
      </dgm:t>
    </dgm:pt>
    <dgm:pt modelId="{ED766BB7-5600-4922-AE1E-D30A42D70CC6}" type="parTrans" cxnId="{17D80B51-B781-40D1-BB9D-8C26448BA42A}">
      <dgm:prSet/>
      <dgm:spPr/>
      <dgm:t>
        <a:bodyPr/>
        <a:lstStyle/>
        <a:p>
          <a:endParaRPr lang="es-AR"/>
        </a:p>
      </dgm:t>
    </dgm:pt>
    <dgm:pt modelId="{3812B4E2-9A37-4508-B5A0-34B3D3D66D39}" type="sibTrans" cxnId="{17D80B51-B781-40D1-BB9D-8C26448BA42A}">
      <dgm:prSet/>
      <dgm:spPr/>
      <dgm:t>
        <a:bodyPr/>
        <a:lstStyle/>
        <a:p>
          <a:endParaRPr lang="es-AR"/>
        </a:p>
      </dgm:t>
    </dgm:pt>
    <dgm:pt modelId="{4A44CE5E-E9C2-4D66-AF72-57E2424D7DAC}">
      <dgm:prSet custT="1"/>
      <dgm:spPr/>
      <dgm:t>
        <a:bodyPr/>
        <a:lstStyle/>
        <a:p>
          <a:r>
            <a:rPr lang="es-AR" sz="1600" dirty="0">
              <a:solidFill>
                <a:schemeClr val="bg1"/>
              </a:solidFill>
              <a:latin typeface="Arial Narrow" panose="020B0606020202030204" pitchFamily="34" charset="0"/>
            </a:rPr>
            <a:t>Promover oportunidades en roles de liderazgo y desarrollo.</a:t>
          </a:r>
        </a:p>
      </dgm:t>
    </dgm:pt>
    <dgm:pt modelId="{1296EB94-74EA-4A51-9F72-AA11442E07CE}" type="parTrans" cxnId="{C909B765-80BF-4466-902E-35A8BE88ADEE}">
      <dgm:prSet/>
      <dgm:spPr/>
      <dgm:t>
        <a:bodyPr/>
        <a:lstStyle/>
        <a:p>
          <a:endParaRPr lang="es-AR"/>
        </a:p>
      </dgm:t>
    </dgm:pt>
    <dgm:pt modelId="{C9D3F591-90AC-4A9F-8668-2F5EFDDCE712}" type="sibTrans" cxnId="{C909B765-80BF-4466-902E-35A8BE88ADEE}">
      <dgm:prSet/>
      <dgm:spPr/>
      <dgm:t>
        <a:bodyPr/>
        <a:lstStyle/>
        <a:p>
          <a:endParaRPr lang="es-AR"/>
        </a:p>
      </dgm:t>
    </dgm:pt>
    <dgm:pt modelId="{DCF26717-B61A-4E6D-B285-B6C2DDD5A98E}" type="pres">
      <dgm:prSet presAssocID="{334D5D45-F9F1-4C5F-B216-41AD0B0F3EF7}" presName="Name0" presStyleCnt="0">
        <dgm:presLayoutVars>
          <dgm:dir/>
          <dgm:animLvl val="lvl"/>
          <dgm:resizeHandles val="exact"/>
        </dgm:presLayoutVars>
      </dgm:prSet>
      <dgm:spPr/>
    </dgm:pt>
    <dgm:pt modelId="{4D589BAA-E714-43A0-8AFD-DCF0531C14D8}" type="pres">
      <dgm:prSet presAssocID="{A77E3C97-8765-41D9-9586-2214925F2344}" presName="linNode" presStyleCnt="0"/>
      <dgm:spPr/>
    </dgm:pt>
    <dgm:pt modelId="{760BACE7-8F2C-4063-B937-AE22DC5DC7F1}" type="pres">
      <dgm:prSet presAssocID="{A77E3C97-8765-41D9-9586-2214925F2344}" presName="parentText" presStyleLbl="node1" presStyleIdx="0" presStyleCnt="2" custScaleX="48669" custScaleY="72411">
        <dgm:presLayoutVars>
          <dgm:chMax val="1"/>
          <dgm:bulletEnabled val="1"/>
        </dgm:presLayoutVars>
      </dgm:prSet>
      <dgm:spPr/>
    </dgm:pt>
    <dgm:pt modelId="{7BE5A4A2-E275-40FE-A28B-D161A0ED20B5}" type="pres">
      <dgm:prSet presAssocID="{A77E3C97-8765-41D9-9586-2214925F2344}" presName="descendantText" presStyleLbl="alignAccFollowNode1" presStyleIdx="0" presStyleCnt="2" custScaleX="110544" custScaleY="71277" custLinFactNeighborX="-1798" custLinFactNeighborY="123">
        <dgm:presLayoutVars>
          <dgm:bulletEnabled val="1"/>
        </dgm:presLayoutVars>
      </dgm:prSet>
      <dgm:spPr/>
    </dgm:pt>
    <dgm:pt modelId="{93B49A1D-9980-4C8E-B633-C96EA5C3C102}" type="pres">
      <dgm:prSet presAssocID="{37A431FA-216C-4EDC-A3B6-B2680015D57B}" presName="sp" presStyleCnt="0"/>
      <dgm:spPr/>
    </dgm:pt>
    <dgm:pt modelId="{F6F806BF-7AA5-4685-87C1-46C1BD373AB0}" type="pres">
      <dgm:prSet presAssocID="{B5EC2AE7-96A5-4E6F-BA2F-CEF62C759437}" presName="linNode" presStyleCnt="0"/>
      <dgm:spPr/>
    </dgm:pt>
    <dgm:pt modelId="{7A5BB92F-1E37-4F16-8FE8-EF9605CA4F6C}" type="pres">
      <dgm:prSet presAssocID="{B5EC2AE7-96A5-4E6F-BA2F-CEF62C759437}" presName="parentText" presStyleLbl="node1" presStyleIdx="1" presStyleCnt="2" custScaleX="48669" custScaleY="72411">
        <dgm:presLayoutVars>
          <dgm:chMax val="1"/>
          <dgm:bulletEnabled val="1"/>
        </dgm:presLayoutVars>
      </dgm:prSet>
      <dgm:spPr/>
    </dgm:pt>
    <dgm:pt modelId="{AB1C854A-92C7-4CF2-8724-EE4D04E6427B}" type="pres">
      <dgm:prSet presAssocID="{B5EC2AE7-96A5-4E6F-BA2F-CEF62C759437}" presName="descendantText" presStyleLbl="alignAccFollowNode1" presStyleIdx="1" presStyleCnt="2" custScaleX="110544" custScaleY="71277">
        <dgm:presLayoutVars>
          <dgm:bulletEnabled val="1"/>
        </dgm:presLayoutVars>
      </dgm:prSet>
      <dgm:spPr/>
    </dgm:pt>
  </dgm:ptLst>
  <dgm:cxnLst>
    <dgm:cxn modelId="{22D6F502-3050-42D9-80F1-7C2D3E775C16}" srcId="{B5EC2AE7-96A5-4E6F-BA2F-CEF62C759437}" destId="{A8281CDE-9D19-47E7-A534-D95442E7739E}" srcOrd="0" destOrd="0" parTransId="{7D1A75B6-EE5E-48F5-8E01-8CBD48B8EA66}" sibTransId="{658483A3-470B-49DE-BBD6-BFF6DA937114}"/>
    <dgm:cxn modelId="{DA3DD609-910D-4712-B1AF-8EDE44941DBC}" type="presOf" srcId="{3212F3FA-18B1-4ACF-A48E-220587B2205A}" destId="{7BE5A4A2-E275-40FE-A28B-D161A0ED20B5}" srcOrd="0" destOrd="1" presId="urn:microsoft.com/office/officeart/2005/8/layout/vList5"/>
    <dgm:cxn modelId="{3E62855F-F547-450F-B00B-9C5647725D6E}" type="presOf" srcId="{334D5D45-F9F1-4C5F-B216-41AD0B0F3EF7}" destId="{DCF26717-B61A-4E6D-B285-B6C2DDD5A98E}" srcOrd="0" destOrd="0" presId="urn:microsoft.com/office/officeart/2005/8/layout/vList5"/>
    <dgm:cxn modelId="{D1985842-303F-4EB3-968E-3211BCACC0BB}" type="presOf" srcId="{A8281CDE-9D19-47E7-A534-D95442E7739E}" destId="{AB1C854A-92C7-4CF2-8724-EE4D04E6427B}" srcOrd="0" destOrd="0" presId="urn:microsoft.com/office/officeart/2005/8/layout/vList5"/>
    <dgm:cxn modelId="{C909B765-80BF-4466-902E-35A8BE88ADEE}" srcId="{A77E3C97-8765-41D9-9586-2214925F2344}" destId="{4A44CE5E-E9C2-4D66-AF72-57E2424D7DAC}" srcOrd="2" destOrd="0" parTransId="{1296EB94-74EA-4A51-9F72-AA11442E07CE}" sibTransId="{C9D3F591-90AC-4A9F-8668-2F5EFDDCE712}"/>
    <dgm:cxn modelId="{A444A76F-573B-4A2E-8685-4ED9BDE37F50}" srcId="{A77E3C97-8765-41D9-9586-2214925F2344}" destId="{6C664F6A-4ED0-40A7-8810-BE1456FE8590}" srcOrd="0" destOrd="0" parTransId="{E47A9896-1CCD-408E-A650-0E875B98940F}" sibTransId="{16948ABB-793D-469F-BCBB-37AA5018AD1B}"/>
    <dgm:cxn modelId="{17D80B51-B781-40D1-BB9D-8C26448BA42A}" srcId="{A77E3C97-8765-41D9-9586-2214925F2344}" destId="{3212F3FA-18B1-4ACF-A48E-220587B2205A}" srcOrd="1" destOrd="0" parTransId="{ED766BB7-5600-4922-AE1E-D30A42D70CC6}" sibTransId="{3812B4E2-9A37-4508-B5A0-34B3D3D66D39}"/>
    <dgm:cxn modelId="{15911853-4CBC-449D-A3C9-B8E1A2EA7AAE}" type="presOf" srcId="{A77E3C97-8765-41D9-9586-2214925F2344}" destId="{760BACE7-8F2C-4063-B937-AE22DC5DC7F1}" srcOrd="0" destOrd="0" presId="urn:microsoft.com/office/officeart/2005/8/layout/vList5"/>
    <dgm:cxn modelId="{1075C796-F8A1-4328-BB27-79D04948BFD6}" srcId="{334D5D45-F9F1-4C5F-B216-41AD0B0F3EF7}" destId="{B5EC2AE7-96A5-4E6F-BA2F-CEF62C759437}" srcOrd="1" destOrd="0" parTransId="{0714FD61-21BD-4C74-8D30-AE725CD40BB1}" sibTransId="{BCD994A5-B638-4722-A77B-2E2F38547915}"/>
    <dgm:cxn modelId="{91A7B1A0-CCF6-4247-AF24-85666DFFB277}" type="presOf" srcId="{4A44CE5E-E9C2-4D66-AF72-57E2424D7DAC}" destId="{7BE5A4A2-E275-40FE-A28B-D161A0ED20B5}" srcOrd="0" destOrd="2" presId="urn:microsoft.com/office/officeart/2005/8/layout/vList5"/>
    <dgm:cxn modelId="{B4ED1DA6-AE39-4646-97A4-A12FC0A86D34}" type="presOf" srcId="{6C664F6A-4ED0-40A7-8810-BE1456FE8590}" destId="{7BE5A4A2-E275-40FE-A28B-D161A0ED20B5}" srcOrd="0" destOrd="0" presId="urn:microsoft.com/office/officeart/2005/8/layout/vList5"/>
    <dgm:cxn modelId="{38D19FD8-4300-46DE-AB18-956FE30AFD89}" srcId="{334D5D45-F9F1-4C5F-B216-41AD0B0F3EF7}" destId="{A77E3C97-8765-41D9-9586-2214925F2344}" srcOrd="0" destOrd="0" parTransId="{8E71566A-5139-42C4-8CEF-17D0BA628484}" sibTransId="{37A431FA-216C-4EDC-A3B6-B2680015D57B}"/>
    <dgm:cxn modelId="{D1E23AE8-9093-465A-B3D8-543C8F9AB5B4}" type="presOf" srcId="{B5EC2AE7-96A5-4E6F-BA2F-CEF62C759437}" destId="{7A5BB92F-1E37-4F16-8FE8-EF9605CA4F6C}" srcOrd="0" destOrd="0" presId="urn:microsoft.com/office/officeart/2005/8/layout/vList5"/>
    <dgm:cxn modelId="{9B1D4428-2D0A-4D6B-86FB-3542CB4AFD7E}" type="presParOf" srcId="{DCF26717-B61A-4E6D-B285-B6C2DDD5A98E}" destId="{4D589BAA-E714-43A0-8AFD-DCF0531C14D8}" srcOrd="0" destOrd="0" presId="urn:microsoft.com/office/officeart/2005/8/layout/vList5"/>
    <dgm:cxn modelId="{B6407743-4D86-492E-AD17-D122C9843C75}" type="presParOf" srcId="{4D589BAA-E714-43A0-8AFD-DCF0531C14D8}" destId="{760BACE7-8F2C-4063-B937-AE22DC5DC7F1}" srcOrd="0" destOrd="0" presId="urn:microsoft.com/office/officeart/2005/8/layout/vList5"/>
    <dgm:cxn modelId="{2E4F9958-C2CE-4D0A-B15C-76FA1F9E58DD}" type="presParOf" srcId="{4D589BAA-E714-43A0-8AFD-DCF0531C14D8}" destId="{7BE5A4A2-E275-40FE-A28B-D161A0ED20B5}" srcOrd="1" destOrd="0" presId="urn:microsoft.com/office/officeart/2005/8/layout/vList5"/>
    <dgm:cxn modelId="{870797F9-9555-42ED-A477-F3FA3C6CB35E}" type="presParOf" srcId="{DCF26717-B61A-4E6D-B285-B6C2DDD5A98E}" destId="{93B49A1D-9980-4C8E-B633-C96EA5C3C102}" srcOrd="1" destOrd="0" presId="urn:microsoft.com/office/officeart/2005/8/layout/vList5"/>
    <dgm:cxn modelId="{2E571107-F852-4BC5-BFFB-F6F7593B2370}" type="presParOf" srcId="{DCF26717-B61A-4E6D-B285-B6C2DDD5A98E}" destId="{F6F806BF-7AA5-4685-87C1-46C1BD373AB0}" srcOrd="2" destOrd="0" presId="urn:microsoft.com/office/officeart/2005/8/layout/vList5"/>
    <dgm:cxn modelId="{C54BA2BF-C0EA-4816-B41D-A200B6951429}" type="presParOf" srcId="{F6F806BF-7AA5-4685-87C1-46C1BD373AB0}" destId="{7A5BB92F-1E37-4F16-8FE8-EF9605CA4F6C}" srcOrd="0" destOrd="0" presId="urn:microsoft.com/office/officeart/2005/8/layout/vList5"/>
    <dgm:cxn modelId="{4C13F3B8-61E6-4831-A2BB-9ECA1126D749}" type="presParOf" srcId="{F6F806BF-7AA5-4685-87C1-46C1BD373AB0}" destId="{AB1C854A-92C7-4CF2-8724-EE4D04E642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5A4A2-E275-40FE-A28B-D161A0ED20B5}">
      <dsp:nvSpPr>
        <dsp:cNvPr id="0" name=""/>
        <dsp:cNvSpPr/>
      </dsp:nvSpPr>
      <dsp:spPr>
        <a:xfrm rot="5400000">
          <a:off x="3641815" y="-1801154"/>
          <a:ext cx="1168361" cy="50881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rgbClr val="002060"/>
              </a:solidFill>
              <a:latin typeface="Arial Narrow" panose="020B0606020202030204" pitchFamily="34" charset="0"/>
            </a:rPr>
            <a:t>Recopilar, difundir e intercambiar conocimientos técnicos sobre la exploración, desarrollo y la producción de recursos de petróleo y gas, y tecnologías relacionadas para el beneficio público; y brindar oportunidades a los profesionales para mejorar su competencia técnica y profesional.</a:t>
          </a:r>
          <a:endParaRPr lang="es-AR" sz="1600" kern="1200" dirty="0"/>
        </a:p>
      </dsp:txBody>
      <dsp:txXfrm rot="-5400000">
        <a:off x="1681925" y="215771"/>
        <a:ext cx="5031108" cy="1054291"/>
      </dsp:txXfrm>
    </dsp:sp>
    <dsp:sp modelId="{760BACE7-8F2C-4063-B937-AE22DC5DC7F1}">
      <dsp:nvSpPr>
        <dsp:cNvPr id="0" name=""/>
        <dsp:cNvSpPr/>
      </dsp:nvSpPr>
      <dsp:spPr>
        <a:xfrm>
          <a:off x="421841" y="1073"/>
          <a:ext cx="1260083" cy="14836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Arial Narrow" panose="020B0606020202030204" pitchFamily="34" charset="0"/>
              <a:ea typeface="+mn-ea"/>
              <a:cs typeface="+mn-cs"/>
            </a:rPr>
            <a:t>MISION</a:t>
          </a:r>
          <a:endParaRPr lang="es-AR" sz="2400" kern="1200" dirty="0"/>
        </a:p>
      </dsp:txBody>
      <dsp:txXfrm>
        <a:off x="483353" y="62585"/>
        <a:ext cx="1137059" cy="1360663"/>
      </dsp:txXfrm>
    </dsp:sp>
    <dsp:sp modelId="{AB1C854A-92C7-4CF2-8724-EE4D04E6427B}">
      <dsp:nvSpPr>
        <dsp:cNvPr id="0" name=""/>
        <dsp:cNvSpPr/>
      </dsp:nvSpPr>
      <dsp:spPr>
        <a:xfrm rot="5400000">
          <a:off x="3641815" y="-215017"/>
          <a:ext cx="1168361" cy="50881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rgbClr val="17316A"/>
              </a:solidFill>
              <a:latin typeface="Arial Narrow" panose="020B0606020202030204" pitchFamily="34" charset="0"/>
            </a:rPr>
            <a:t>Mejorar las capacidades de la comunidad de petróleo y gas para satisfacer las demandas de energía del mundo de una manera segura, ambientalmente responsable y sostenible</a:t>
          </a:r>
          <a:endParaRPr lang="es-AR" sz="1600" kern="1200" dirty="0"/>
        </a:p>
      </dsp:txBody>
      <dsp:txXfrm rot="-5400000">
        <a:off x="1681925" y="1801908"/>
        <a:ext cx="5031108" cy="1054291"/>
      </dsp:txXfrm>
    </dsp:sp>
    <dsp:sp modelId="{7A5BB92F-1E37-4F16-8FE8-EF9605CA4F6C}">
      <dsp:nvSpPr>
        <dsp:cNvPr id="0" name=""/>
        <dsp:cNvSpPr/>
      </dsp:nvSpPr>
      <dsp:spPr>
        <a:xfrm>
          <a:off x="421841" y="1587210"/>
          <a:ext cx="1260083" cy="14836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Arial Narrow" panose="020B0606020202030204" pitchFamily="34" charset="0"/>
              <a:ea typeface="+mn-ea"/>
              <a:cs typeface="+mn-cs"/>
            </a:rPr>
            <a:t>VISION</a:t>
          </a:r>
          <a:endParaRPr lang="es-AR" sz="2400" kern="1200" dirty="0"/>
        </a:p>
      </dsp:txBody>
      <dsp:txXfrm>
        <a:off x="483353" y="1648722"/>
        <a:ext cx="1137059" cy="1360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5A4A2-E275-40FE-A28B-D161A0ED20B5}">
      <dsp:nvSpPr>
        <dsp:cNvPr id="0" name=""/>
        <dsp:cNvSpPr/>
      </dsp:nvSpPr>
      <dsp:spPr>
        <a:xfrm rot="5400000">
          <a:off x="2959960" y="-1494624"/>
          <a:ext cx="921681" cy="41645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chemeClr val="bg1"/>
              </a:solidFill>
              <a:latin typeface="Arial Narrow" panose="020B0606020202030204" pitchFamily="34" charset="0"/>
            </a:rPr>
            <a:t>Promover diversidad de género en la industria energética.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chemeClr val="bg1"/>
              </a:solidFill>
              <a:latin typeface="Arial Narrow" panose="020B0606020202030204" pitchFamily="34" charset="0"/>
            </a:rPr>
            <a:t>Atraer, retener y comprometer a las mujeres en el campo de las Ciencias, Tecnología, Ingeniería y Matemáticas (STEM)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chemeClr val="bg1"/>
              </a:solidFill>
              <a:latin typeface="Arial Narrow" panose="020B0606020202030204" pitchFamily="34" charset="0"/>
            </a:rPr>
            <a:t>Promover oportunidades en roles de liderazgo y desarrollo.</a:t>
          </a:r>
        </a:p>
      </dsp:txBody>
      <dsp:txXfrm rot="-5400000">
        <a:off x="1338524" y="171805"/>
        <a:ext cx="4119562" cy="831695"/>
      </dsp:txXfrm>
    </dsp:sp>
    <dsp:sp modelId="{760BACE7-8F2C-4063-B937-AE22DC5DC7F1}">
      <dsp:nvSpPr>
        <dsp:cNvPr id="0" name=""/>
        <dsp:cNvSpPr/>
      </dsp:nvSpPr>
      <dsp:spPr>
        <a:xfrm>
          <a:off x="345269" y="846"/>
          <a:ext cx="1031355" cy="11704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Arial Narrow" panose="020B0606020202030204" pitchFamily="34" charset="0"/>
              <a:ea typeface="+mn-ea"/>
              <a:cs typeface="+mn-cs"/>
            </a:rPr>
            <a:t>MISION</a:t>
          </a:r>
          <a:endParaRPr lang="es-AR" sz="2400" kern="1200" dirty="0"/>
        </a:p>
      </dsp:txBody>
      <dsp:txXfrm>
        <a:off x="395616" y="51193"/>
        <a:ext cx="930661" cy="1069737"/>
      </dsp:txXfrm>
    </dsp:sp>
    <dsp:sp modelId="{AB1C854A-92C7-4CF2-8724-EE4D04E6427B}">
      <dsp:nvSpPr>
        <dsp:cNvPr id="0" name=""/>
        <dsp:cNvSpPr/>
      </dsp:nvSpPr>
      <dsp:spPr>
        <a:xfrm rot="5400000">
          <a:off x="2998061" y="-244964"/>
          <a:ext cx="921681" cy="41645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chemeClr val="bg1"/>
              </a:solidFill>
              <a:latin typeface="Arial Narrow" panose="020B0606020202030204" pitchFamily="34" charset="0"/>
            </a:rPr>
            <a:t>Reforzando y motivando a las mujeres a desarrollar todo su potencial en la industria de la Energía.</a:t>
          </a:r>
          <a:endParaRPr lang="es-AR" sz="1600" kern="1200" dirty="0"/>
        </a:p>
      </dsp:txBody>
      <dsp:txXfrm rot="-5400000">
        <a:off x="1376625" y="1421465"/>
        <a:ext cx="4119562" cy="831695"/>
      </dsp:txXfrm>
    </dsp:sp>
    <dsp:sp modelId="{7A5BB92F-1E37-4F16-8FE8-EF9605CA4F6C}">
      <dsp:nvSpPr>
        <dsp:cNvPr id="0" name=""/>
        <dsp:cNvSpPr/>
      </dsp:nvSpPr>
      <dsp:spPr>
        <a:xfrm>
          <a:off x="345269" y="1252097"/>
          <a:ext cx="1031355" cy="11704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Arial Narrow" panose="020B0606020202030204" pitchFamily="34" charset="0"/>
              <a:ea typeface="+mn-ea"/>
              <a:cs typeface="+mn-cs"/>
            </a:rPr>
            <a:t>VISION</a:t>
          </a:r>
          <a:endParaRPr lang="es-AR" sz="2400" kern="1200" dirty="0"/>
        </a:p>
      </dsp:txBody>
      <dsp:txXfrm>
        <a:off x="395616" y="1302444"/>
        <a:ext cx="930661" cy="106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59E16-7C0F-49FC-8805-A6D61A1C0520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73EAE-FE38-44D8-9669-3036E8ECA9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4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BCA89120-ABE4-4486-A561-D5A11B8453BD}" type="datetimeFigureOut">
              <a:rPr lang="en-US"/>
              <a:pPr>
                <a:defRPr/>
              </a:pPr>
              <a:t>6/22/2021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5BD2BC62-3F2B-4FC7-B5F9-5A2B4A62870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1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AFBF-3D0F-4704-99F4-764BC97B7B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7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AFBF-3D0F-4704-99F4-764BC97B7B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5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AFBF-3D0F-4704-99F4-764BC97B7B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5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45089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5548" y="2105762"/>
            <a:ext cx="8478208" cy="1392382"/>
          </a:xfrm>
          <a:noFill/>
        </p:spPr>
        <p:txBody>
          <a:bodyPr lIns="91440" tIns="45720" rIns="91440" bIns="45720" anchor="ctr" anchorCtr="0"/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43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98074" y="5099827"/>
            <a:ext cx="4713713" cy="947420"/>
          </a:xfrm>
        </p:spPr>
        <p:txBody>
          <a:bodyPr lIns="72000" tIns="72000" rIns="72000" bIns="72000" anchor="ctr"/>
          <a:lstStyle>
            <a:lvl1pPr marL="0" indent="0">
              <a:buFont typeface="Symbol" pitchFamily="18" charset="2"/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12" y="4721352"/>
            <a:ext cx="3067675" cy="1663175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0" y="4131253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FBBF-8C87-794F-8DA6-E3E00A120B1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635-2D41-9541-A109-202B134504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3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500">
                <a:solidFill>
                  <a:srgbClr val="FFFFFF"/>
                </a:solidFill>
              </a:defRPr>
            </a:lvl3pPr>
            <a:lvl4pPr>
              <a:defRPr sz="1350">
                <a:solidFill>
                  <a:srgbClr val="FFFFFF"/>
                </a:solidFill>
              </a:defRPr>
            </a:lvl4pPr>
            <a:lvl5pPr>
              <a:defRPr sz="1350">
                <a:solidFill>
                  <a:srgbClr val="FFFFFF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500">
                <a:solidFill>
                  <a:srgbClr val="FFFFFF"/>
                </a:solidFill>
              </a:defRPr>
            </a:lvl3pPr>
            <a:lvl4pPr>
              <a:defRPr sz="1350">
                <a:solidFill>
                  <a:srgbClr val="FFFFFF"/>
                </a:solidFill>
              </a:defRPr>
            </a:lvl4pPr>
            <a:lvl5pPr>
              <a:defRPr sz="1350">
                <a:solidFill>
                  <a:srgbClr val="FFFFFF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2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FBBF-8C87-794F-8DA6-E3E00A120B1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635-2D41-9541-A109-202B134504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9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1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7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83048"/>
            <a:ext cx="5111750" cy="4343115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1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500">
                <a:solidFill>
                  <a:srgbClr val="FFFFFF"/>
                </a:solidFill>
              </a:defRPr>
            </a:lvl4pPr>
            <a:lvl5pPr>
              <a:defRPr sz="1500">
                <a:solidFill>
                  <a:srgbClr val="FFFFFF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83048"/>
            <a:ext cx="3008313" cy="4343115"/>
          </a:xfrm>
        </p:spPr>
        <p:txBody>
          <a:bodyPr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64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57393"/>
            <a:ext cx="5486400" cy="2970182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20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2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073426"/>
            <a:ext cx="9144000" cy="32401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7917">
                <a:schemeClr val="tx2"/>
              </a:gs>
              <a:gs pos="57000">
                <a:schemeClr val="tx2"/>
              </a:gs>
              <a:gs pos="72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5547" y="2101643"/>
            <a:ext cx="8446677" cy="1392382"/>
          </a:xfrm>
          <a:noFill/>
        </p:spPr>
        <p:txBody>
          <a:bodyPr lIns="91440" tIns="45720" rIns="91440" bIns="45720" anchor="ctr" anchorCtr="0"/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43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98075" y="5099827"/>
            <a:ext cx="4713713" cy="947420"/>
          </a:xfrm>
        </p:spPr>
        <p:txBody>
          <a:bodyPr lIns="72000" tIns="72000" rIns="72000" bIns="72000" anchor="ctr"/>
          <a:lstStyle>
            <a:lvl1pPr marL="0" indent="0">
              <a:buFont typeface="Symbol" pitchFamily="18" charset="2"/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12" y="4721352"/>
            <a:ext cx="3067675" cy="1663175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0" y="3803261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83048"/>
            <a:ext cx="2057400" cy="4343115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83048"/>
            <a:ext cx="6019800" cy="4343115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88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28675" y="3243263"/>
            <a:ext cx="5898356" cy="297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331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8458" y="1673750"/>
            <a:ext cx="7895645" cy="472228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2994" y="34288"/>
            <a:ext cx="727700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13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21734" y="1792289"/>
            <a:ext cx="3017479" cy="4755611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97657" y="1792288"/>
            <a:ext cx="5456635" cy="475615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9933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033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8675" y="3175000"/>
            <a:ext cx="6024563" cy="3276600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03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6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0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4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75" y="1074738"/>
            <a:ext cx="8689975" cy="5367655"/>
          </a:xfrm>
        </p:spPr>
        <p:txBody>
          <a:bodyPr/>
          <a:lstStyle>
            <a:lvl1pPr marL="179388" indent="-1793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200"/>
            </a:lvl1pPr>
            <a:lvl2pPr marL="457200" indent="-195263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/>
            </a:lvl2pPr>
            <a:lvl3pPr>
              <a:lnSpc>
                <a:spcPct val="100000"/>
              </a:lnSpc>
              <a:spcAft>
                <a:spcPts val="300"/>
              </a:spcAft>
              <a:defRPr/>
            </a:lvl3pPr>
            <a:lvl4pPr>
              <a:lnSpc>
                <a:spcPct val="100000"/>
              </a:lnSpc>
              <a:spcAft>
                <a:spcPts val="300"/>
              </a:spcAft>
              <a:defRPr/>
            </a:lvl4pPr>
            <a:lvl5pPr>
              <a:lnSpc>
                <a:spcPct val="100000"/>
              </a:lnSpc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  <a:noFill/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944708"/>
            <a:ext cx="9144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3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0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4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83048"/>
            <a:ext cx="5111750" cy="4343115"/>
          </a:xfr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83048"/>
            <a:ext cx="3008313" cy="4343115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1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57393"/>
            <a:ext cx="5486400" cy="2970182"/>
          </a:xfr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3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83048"/>
            <a:ext cx="2057400" cy="4343115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83048"/>
            <a:ext cx="6019800" cy="4343115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4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763" y="1060451"/>
            <a:ext cx="4262437" cy="52654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/>
            </a:lvl2pPr>
            <a:lvl3pPr>
              <a:lnSpc>
                <a:spcPct val="100000"/>
              </a:lnSpc>
              <a:spcAft>
                <a:spcPts val="300"/>
              </a:spcAft>
              <a:defRPr sz="1600"/>
            </a:lvl3pPr>
            <a:lvl4pPr>
              <a:lnSpc>
                <a:spcPct val="100000"/>
              </a:lnSpc>
              <a:spcAft>
                <a:spcPts val="300"/>
              </a:spcAft>
              <a:defRPr sz="1400"/>
            </a:lvl4pPr>
            <a:lvl5pPr>
              <a:lnSpc>
                <a:spcPct val="100000"/>
              </a:lnSpc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599" y="1060451"/>
            <a:ext cx="4333875" cy="52654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/>
            </a:lvl2pPr>
            <a:lvl3pPr>
              <a:lnSpc>
                <a:spcPct val="100000"/>
              </a:lnSpc>
              <a:spcAft>
                <a:spcPts val="300"/>
              </a:spcAft>
              <a:defRPr sz="1600"/>
            </a:lvl3pPr>
            <a:lvl4pPr>
              <a:lnSpc>
                <a:spcPct val="100000"/>
              </a:lnSpc>
              <a:spcAft>
                <a:spcPts val="300"/>
              </a:spcAft>
              <a:defRPr sz="1400"/>
            </a:lvl4pPr>
            <a:lvl5pPr>
              <a:lnSpc>
                <a:spcPct val="100000"/>
              </a:lnSpc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278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032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475" y="1060450"/>
            <a:ext cx="4223296" cy="43497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63" y="1609388"/>
            <a:ext cx="4238625" cy="4726325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000"/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/>
            </a:lvl2pPr>
            <a:lvl3pPr>
              <a:lnSpc>
                <a:spcPct val="100000"/>
              </a:lnSpc>
              <a:spcAft>
                <a:spcPts val="300"/>
              </a:spcAft>
              <a:defRPr sz="1600"/>
            </a:lvl3pPr>
            <a:lvl4pPr>
              <a:lnSpc>
                <a:spcPct val="100000"/>
              </a:lnSpc>
              <a:spcAft>
                <a:spcPts val="300"/>
              </a:spcAft>
              <a:defRPr sz="1400"/>
            </a:lvl4pPr>
            <a:lvl5pPr>
              <a:lnSpc>
                <a:spcPct val="100000"/>
              </a:lnSpc>
              <a:spcAft>
                <a:spcPts val="3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9501" y="1060450"/>
            <a:ext cx="4337973" cy="42953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9625" y="1609388"/>
            <a:ext cx="4387850" cy="4726325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000"/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/>
            </a:lvl2pPr>
            <a:lvl3pPr>
              <a:lnSpc>
                <a:spcPct val="100000"/>
              </a:lnSpc>
              <a:spcAft>
                <a:spcPts val="300"/>
              </a:spcAft>
              <a:defRPr sz="1600"/>
            </a:lvl3pPr>
            <a:lvl4pPr>
              <a:lnSpc>
                <a:spcPct val="100000"/>
              </a:lnSpc>
              <a:spcAft>
                <a:spcPts val="300"/>
              </a:spcAft>
              <a:defRPr sz="1400"/>
            </a:lvl4pPr>
            <a:lvl5pPr>
              <a:lnSpc>
                <a:spcPct val="100000"/>
              </a:lnSpc>
              <a:spcAft>
                <a:spcPts val="3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2278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822788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PE Subtitl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rgbClr val="DEF5FA">
                  <a:lumMod val="75000"/>
                  <a:shade val="30000"/>
                  <a:satMod val="115000"/>
                </a:srgbClr>
              </a:gs>
              <a:gs pos="50000">
                <a:srgbClr val="DEF5FA">
                  <a:lumMod val="75000"/>
                  <a:shade val="67500"/>
                  <a:satMod val="115000"/>
                </a:srgbClr>
              </a:gs>
              <a:gs pos="100000">
                <a:srgbClr val="DEF5FA">
                  <a:lumMod val="75000"/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anchor="b" anchorCtr="1"/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90600"/>
            <a:ext cx="9144000" cy="1588"/>
          </a:xfrm>
          <a:prstGeom prst="line">
            <a:avLst/>
          </a:prstGeom>
          <a:ln w="177800" cap="rnd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6" descr="SPEInt_R_web_gif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115050"/>
            <a:ext cx="1295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1295400" y="2514600"/>
            <a:ext cx="6477000" cy="1295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buNone/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buNone/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buNone/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563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 Table Inse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9654A505-2DEE-4E59-B146-60D803E28CDD}" type="datetimeFigureOut">
              <a:rPr lang="en-US">
                <a:solidFill>
                  <a:prstClr val="black"/>
                </a:solidFill>
              </a:rPr>
              <a:pPr/>
              <a:t>6/22/2021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23913470-4968-4D2C-BF2C-BED52CEC2970}" type="slidenum">
              <a:rPr lang="en-US">
                <a:solidFill>
                  <a:prstClr val="black"/>
                </a:solidFill>
              </a:rPr>
              <a:pPr/>
              <a:t>‹Nº›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 descr="SPEInt.R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228600"/>
            <a:ext cx="1612392" cy="838200"/>
          </a:xfrm>
          <a:prstGeom prst="rect">
            <a:avLst/>
          </a:prstGeom>
        </p:spPr>
      </p:pic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81000" y="1143000"/>
            <a:ext cx="83820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6553200" cy="639762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50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7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1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952501"/>
          </a:xfrm>
          <a:prstGeom prst="rect">
            <a:avLst/>
          </a:prstGeom>
          <a:solidFill>
            <a:srgbClr val="184884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638655" y="6335713"/>
            <a:ext cx="377008" cy="40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0" hangingPunct="0">
              <a:tabLst>
                <a:tab pos="228600" algn="l"/>
              </a:tabLst>
              <a:defRPr/>
            </a:pPr>
            <a:fld id="{B94B2776-54A1-4D5B-B853-29BAD1C28370}" type="slidenum">
              <a:rPr kumimoji="1" lang="en-GB" altLang="en-US" sz="12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tabLst>
                  <a:tab pos="228600" algn="l"/>
                </a:tabLst>
                <a:defRPr/>
              </a:pPr>
              <a:t>‹Nº›</a:t>
            </a:fld>
            <a:r>
              <a:rPr kumimoji="1" lang="en-GB" altLang="en-US" sz="1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29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060451"/>
            <a:ext cx="8667750" cy="52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8" y="6392063"/>
            <a:ext cx="593376" cy="32170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901701" y="6544733"/>
            <a:ext cx="7643394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44708"/>
            <a:ext cx="9144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705" r:id="rId8"/>
    <p:sldLayoutId id="2147483706" r:id="rId9"/>
  </p:sldLayoutIdLst>
  <p:txStyles>
    <p:titleStyle>
      <a:lvl1pPr marL="179388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187325" indent="-187325" algn="l" rtl="0" eaLnBrk="1" fontAlgn="base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69875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 Narrow" pitchFamily="34" charset="0"/>
        <a:buChar char="─"/>
        <a:defRPr sz="1800">
          <a:solidFill>
            <a:schemeClr val="tx1"/>
          </a:solidFill>
          <a:latin typeface="+mn-lt"/>
        </a:defRPr>
      </a:lvl2pPr>
      <a:lvl3pPr marL="630238" indent="-180975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900113" marR="0" indent="-180975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34" charset="0"/>
        <a:buChar char="–"/>
        <a:tabLst/>
        <a:defRPr sz="1400">
          <a:solidFill>
            <a:schemeClr val="tx1"/>
          </a:solidFill>
          <a:latin typeface="+mn-lt"/>
        </a:defRPr>
      </a:lvl4pPr>
      <a:lvl5pPr marL="1079500" indent="-1793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17316A"/>
            </a:gs>
            <a:gs pos="100000">
              <a:schemeClr val="bg2">
                <a:shade val="30000"/>
                <a:satMod val="20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8562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5877"/>
            <a:ext cx="8229600" cy="43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49147" y="-23823"/>
            <a:ext cx="922955" cy="1254736"/>
            <a:chOff x="7649146" y="-23823"/>
            <a:chExt cx="922955" cy="1254736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146" y="-23823"/>
              <a:ext cx="922955" cy="125473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7649146" y="-23823"/>
              <a:ext cx="922955" cy="401391"/>
            </a:xfrm>
            <a:prstGeom prst="rect">
              <a:avLst/>
            </a:prstGeom>
            <a:solidFill>
              <a:srgbClr val="F79C1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7649146" y="411937"/>
              <a:ext cx="922955" cy="61740"/>
            </a:xfrm>
            <a:prstGeom prst="rect">
              <a:avLst/>
            </a:prstGeom>
            <a:solidFill>
              <a:srgbClr val="F79C1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2" name="Picture 11" descr="SPE_logo_CMYK_Rev.eps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02"/>
          <a:stretch/>
        </p:blipFill>
        <p:spPr>
          <a:xfrm>
            <a:off x="199433" y="5933749"/>
            <a:ext cx="1335545" cy="5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30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530" y="1477111"/>
            <a:ext cx="7380392" cy="1495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339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2994" y="34288"/>
            <a:ext cx="72770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Background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148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28530" y="1477111"/>
            <a:ext cx="7380392" cy="1495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Title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28530" y="3079789"/>
            <a:ext cx="7380392" cy="20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AU" sz="2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3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17316A"/>
            </a:gs>
            <a:gs pos="100000">
              <a:schemeClr val="bg2">
                <a:shade val="30000"/>
                <a:satMod val="20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8562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5876"/>
            <a:ext cx="8229600" cy="43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AFBBF-8C87-794F-8DA6-E3E00A120B1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6/22/2021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81635-2D41-9541-A109-202B13450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SPE_logo_Yellow_Rev.eps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8" y="1"/>
            <a:ext cx="1152352" cy="1341438"/>
          </a:xfrm>
          <a:prstGeom prst="rect">
            <a:avLst/>
          </a:prstGeom>
        </p:spPr>
      </p:pic>
      <p:pic>
        <p:nvPicPr>
          <p:cNvPr id="8" name="Picture 7" descr="SPE_logo_Yellow_Rev.eps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8" y="1"/>
            <a:ext cx="1152352" cy="13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3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groups/4682820/" TargetMode="External"/><Relationship Id="rId13" Type="http://schemas.openxmlformats.org/officeDocument/2006/relationships/image" Target="../media/image29.png"/><Relationship Id="rId3" Type="http://schemas.openxmlformats.org/officeDocument/2006/relationships/image" Target="../media/image21.jpg"/><Relationship Id="rId7" Type="http://schemas.openxmlformats.org/officeDocument/2006/relationships/image" Target="../media/image25.jpe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11" Type="http://schemas.openxmlformats.org/officeDocument/2006/relationships/hyperlink" Target="mailto:winspepatagonia@gmail.com" TargetMode="External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33350"/>
            <a:ext cx="7726166" cy="76200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Ciclo de Conferencias “ Transición Energética y Gestión de Emisiones”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" y="5474320"/>
            <a:ext cx="1578385" cy="15783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195" y="5914788"/>
            <a:ext cx="1530850" cy="8120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762" y="5914788"/>
            <a:ext cx="1669604" cy="7742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680" y="1385199"/>
            <a:ext cx="6172307" cy="40397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0441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755576" y="-36262"/>
            <a:ext cx="77308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solidFill>
                  <a:schemeClr val="bg1"/>
                </a:solidFill>
              </a:rPr>
              <a:t>Transición Energética y Gestión de Emisiones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203510"/>
            <a:ext cx="1197608" cy="5553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26" y="62895"/>
            <a:ext cx="1530850" cy="81201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6262"/>
            <a:ext cx="9230189" cy="69564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 bwMode="auto">
          <a:xfrm>
            <a:off x="252248" y="5476125"/>
            <a:ext cx="3020603" cy="565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s-ES" sz="1600" dirty="0">
                <a:latin typeface="+mj-lt"/>
              </a:rPr>
              <a:t>QR Encuesta</a:t>
            </a:r>
          </a:p>
          <a:p>
            <a:pPr algn="ctr" eaLnBrk="1" hangingPunct="1"/>
            <a:r>
              <a:rPr lang="es-ES" sz="1600" dirty="0">
                <a:latin typeface="+mj-lt"/>
              </a:rPr>
              <a:t>Mail </a:t>
            </a:r>
            <a:r>
              <a:rPr lang="es-ES" sz="1600" dirty="0" err="1">
                <a:latin typeface="+mj-lt"/>
              </a:rPr>
              <a:t>win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111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755576" y="-36262"/>
            <a:ext cx="77308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solidFill>
                  <a:schemeClr val="bg1"/>
                </a:solidFill>
              </a:rPr>
              <a:t>Transición Energética y Gestión de Emisiones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203510"/>
            <a:ext cx="1197608" cy="5553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26" y="62895"/>
            <a:ext cx="1530850" cy="81201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8477"/>
            <a:ext cx="9230189" cy="69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63229"/>
            <a:ext cx="6856248" cy="857250"/>
          </a:xfrm>
        </p:spPr>
        <p:txBody>
          <a:bodyPr>
            <a:normAutofit/>
          </a:bodyPr>
          <a:lstStyle/>
          <a:p>
            <a:r>
              <a:rPr lang="en-US" dirty="0"/>
              <a:t>SPE Patagonia Section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AC3CDAB-BF56-4E41-9E27-E0F9A8990F12}"/>
              </a:ext>
            </a:extLst>
          </p:cNvPr>
          <p:cNvSpPr/>
          <p:nvPr/>
        </p:nvSpPr>
        <p:spPr>
          <a:xfrm>
            <a:off x="360946" y="2014013"/>
            <a:ext cx="7278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sz="1800" b="1" dirty="0">
                <a:solidFill>
                  <a:srgbClr val="17316A"/>
                </a:solidFill>
              </a:rPr>
              <a:t>La </a:t>
            </a:r>
            <a:r>
              <a:rPr lang="es-AR" sz="1800" b="1" dirty="0" err="1">
                <a:solidFill>
                  <a:srgbClr val="17316A"/>
                </a:solidFill>
              </a:rPr>
              <a:t>Society</a:t>
            </a:r>
            <a:r>
              <a:rPr lang="es-AR" sz="1800" b="1" dirty="0">
                <a:solidFill>
                  <a:srgbClr val="17316A"/>
                </a:solidFill>
              </a:rPr>
              <a:t> </a:t>
            </a:r>
            <a:r>
              <a:rPr lang="es-AR" sz="1800" b="1" dirty="0" err="1">
                <a:solidFill>
                  <a:srgbClr val="17316A"/>
                </a:solidFill>
              </a:rPr>
              <a:t>of</a:t>
            </a:r>
            <a:r>
              <a:rPr lang="es-AR" sz="1800" b="1" dirty="0">
                <a:solidFill>
                  <a:srgbClr val="17316A"/>
                </a:solidFill>
              </a:rPr>
              <a:t> </a:t>
            </a:r>
            <a:r>
              <a:rPr lang="es-AR" sz="1800" b="1" dirty="0" err="1">
                <a:solidFill>
                  <a:srgbClr val="17316A"/>
                </a:solidFill>
              </a:rPr>
              <a:t>Petroleum</a:t>
            </a:r>
            <a:r>
              <a:rPr lang="es-AR" sz="1800" b="1" dirty="0">
                <a:solidFill>
                  <a:srgbClr val="17316A"/>
                </a:solidFill>
              </a:rPr>
              <a:t> </a:t>
            </a:r>
            <a:r>
              <a:rPr lang="es-AR" sz="1800" b="1" dirty="0" err="1">
                <a:solidFill>
                  <a:srgbClr val="17316A"/>
                </a:solidFill>
              </a:rPr>
              <a:t>Engineers</a:t>
            </a:r>
            <a:r>
              <a:rPr lang="es-AR" sz="1800" b="1" dirty="0">
                <a:solidFill>
                  <a:srgbClr val="17316A"/>
                </a:solidFill>
              </a:rPr>
              <a:t> (SPE) es una asociación profesional sin fines de lucro cuyos miembros se dedican a la exploración y producción de petróleo y gas.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5F7CDF9-FEEE-4721-BF22-006400B32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0425106"/>
              </p:ext>
            </p:extLst>
          </p:nvPr>
        </p:nvGraphicFramePr>
        <p:xfrm>
          <a:off x="-82193" y="3030877"/>
          <a:ext cx="7191910" cy="307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4C9A6240-E94C-4E3E-9F77-2652DEFACC8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3828" y="2449819"/>
            <a:ext cx="1431033" cy="1424644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58278C03-7308-4DE7-8430-266B32ABF036}"/>
              </a:ext>
            </a:extLst>
          </p:cNvPr>
          <p:cNvSpPr txBox="1"/>
          <p:nvPr/>
        </p:nvSpPr>
        <p:spPr>
          <a:xfrm>
            <a:off x="7807806" y="3715394"/>
            <a:ext cx="1336195" cy="203132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02060"/>
                </a:solidFill>
                <a:latin typeface="Arial Narrow" panose="020B0606020202030204" pitchFamily="34" charset="0"/>
              </a:rPr>
              <a:t>140.600 </a:t>
            </a:r>
            <a:r>
              <a:rPr lang="en-US" sz="1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Miembros</a:t>
            </a:r>
            <a:r>
              <a:rPr lang="en-US" sz="1200" dirty="0">
                <a:solidFill>
                  <a:srgbClr val="002060"/>
                </a:solidFill>
                <a:latin typeface="Arial Narrow" panose="020B0606020202030204" pitchFamily="34" charset="0"/>
              </a:rPr>
              <a:t>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02060"/>
                </a:solidFill>
                <a:latin typeface="Arial Narrow" panose="020B0606020202030204" pitchFamily="34" charset="0"/>
              </a:rPr>
              <a:t>144 </a:t>
            </a:r>
            <a:r>
              <a:rPr lang="en-US" sz="1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Países</a:t>
            </a:r>
            <a:r>
              <a:rPr lang="en-US" sz="1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02060"/>
                </a:solidFill>
                <a:latin typeface="Arial Narrow" panose="020B0606020202030204" pitchFamily="34" charset="0"/>
              </a:rPr>
              <a:t>203 </a:t>
            </a:r>
            <a:r>
              <a:rPr lang="en-US" sz="1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Secciones</a:t>
            </a:r>
            <a:r>
              <a:rPr lang="en-US" sz="1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02060"/>
                </a:solidFill>
                <a:latin typeface="Arial Narrow" panose="020B0606020202030204" pitchFamily="34" charset="0"/>
              </a:rPr>
              <a:t>411 </a:t>
            </a:r>
            <a:r>
              <a:rPr lang="en-US" sz="1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Capítulos</a:t>
            </a:r>
            <a:r>
              <a:rPr lang="en-US" sz="1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Estudiantiles</a:t>
            </a:r>
            <a:endParaRPr lang="en-US" sz="12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9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63229"/>
            <a:ext cx="6856248" cy="857250"/>
          </a:xfrm>
        </p:spPr>
        <p:txBody>
          <a:bodyPr>
            <a:normAutofit/>
          </a:bodyPr>
          <a:lstStyle/>
          <a:p>
            <a:r>
              <a:rPr lang="en-US" dirty="0" err="1"/>
              <a:t>Diversidad</a:t>
            </a:r>
            <a:r>
              <a:rPr lang="en-US" dirty="0"/>
              <a:t> &amp; </a:t>
            </a:r>
            <a:r>
              <a:rPr lang="en-US" dirty="0" err="1"/>
              <a:t>Inclusión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D22B4-8A0B-4EF1-AFD2-09ACA024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0" y="2050901"/>
            <a:ext cx="1109727" cy="169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1E4A355-9E04-4494-B3CC-64FE6A8E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48" y="2436660"/>
            <a:ext cx="1109728" cy="79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1D4FD3B4-0AA2-44A0-9F64-B4359CB3C65A}"/>
              </a:ext>
            </a:extLst>
          </p:cNvPr>
          <p:cNvGrpSpPr/>
          <p:nvPr/>
        </p:nvGrpSpPr>
        <p:grpSpPr>
          <a:xfrm>
            <a:off x="516482" y="2810957"/>
            <a:ext cx="2218154" cy="541409"/>
            <a:chOff x="609601" y="2707122"/>
            <a:chExt cx="3529262" cy="1066798"/>
          </a:xfrm>
        </p:grpSpPr>
        <p:cxnSp>
          <p:nvCxnSpPr>
            <p:cNvPr id="6" name="Straight Arrow Connector 28">
              <a:extLst>
                <a:ext uri="{FF2B5EF4-FFF2-40B4-BE49-F238E27FC236}">
                  <a16:creationId xmlns:a16="http://schemas.microsoft.com/office/drawing/2014/main" id="{86212E1A-3297-4065-B218-005F195515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1" y="2707122"/>
              <a:ext cx="1519238" cy="106679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29">
              <a:extLst>
                <a:ext uri="{FF2B5EF4-FFF2-40B4-BE49-F238E27FC236}">
                  <a16:creationId xmlns:a16="http://schemas.microsoft.com/office/drawing/2014/main" id="{91AB4693-563C-4DC8-AB14-A913D3A5C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839" y="3773920"/>
              <a:ext cx="2010024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B1B0DB-1EFB-4EA6-B025-8CA3D140DC85}"/>
              </a:ext>
            </a:extLst>
          </p:cNvPr>
          <p:cNvSpPr txBox="1"/>
          <p:nvPr/>
        </p:nvSpPr>
        <p:spPr>
          <a:xfrm>
            <a:off x="2533807" y="2381554"/>
            <a:ext cx="2796183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s-AR" sz="1350" b="1" dirty="0">
                <a:solidFill>
                  <a:schemeClr val="accent1"/>
                </a:solidFill>
              </a:rPr>
              <a:t>Capítulos Estudiantiles</a:t>
            </a:r>
            <a:endParaRPr lang="en-US" sz="1350" b="1" dirty="0">
              <a:solidFill>
                <a:schemeClr val="accent1"/>
              </a:solidFill>
            </a:endParaRP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s-AR" sz="1350" b="1" dirty="0">
                <a:solidFill>
                  <a:schemeClr val="accent1"/>
                </a:solidFill>
              </a:rPr>
              <a:t>Jóvenes Profesionales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s-AR" sz="1350" b="1" dirty="0">
                <a:solidFill>
                  <a:schemeClr val="accent1"/>
                </a:solidFill>
              </a:rPr>
              <a:t>Profesionales con Experiencia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s-AR" sz="1350" b="1" dirty="0">
                <a:solidFill>
                  <a:schemeClr val="accent1"/>
                </a:solidFill>
              </a:rPr>
              <a:t>D&amp;I</a:t>
            </a:r>
            <a:endParaRPr lang="en-US" sz="1350" dirty="0">
              <a:solidFill>
                <a:schemeClr val="bg1"/>
              </a:solidFill>
            </a:endParaRPr>
          </a:p>
        </p:txBody>
      </p:sp>
      <p:graphicFrame>
        <p:nvGraphicFramePr>
          <p:cNvPr id="24" name="Diagrama 23">
            <a:extLst>
              <a:ext uri="{FF2B5EF4-FFF2-40B4-BE49-F238E27FC236}">
                <a16:creationId xmlns:a16="http://schemas.microsoft.com/office/drawing/2014/main" id="{38B4DC13-D79D-4D9F-8FAE-75F2D9DF7D58}"/>
              </a:ext>
            </a:extLst>
          </p:cNvPr>
          <p:cNvGraphicFramePr/>
          <p:nvPr/>
        </p:nvGraphicFramePr>
        <p:xfrm>
          <a:off x="1727928" y="3505634"/>
          <a:ext cx="5886450" cy="242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Imagen 24">
            <a:extLst>
              <a:ext uri="{FF2B5EF4-FFF2-40B4-BE49-F238E27FC236}">
                <a16:creationId xmlns:a16="http://schemas.microsoft.com/office/drawing/2014/main" id="{D0B98290-E626-4E14-B5FB-6E92DAEA4DA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84" y="4242845"/>
            <a:ext cx="541784" cy="22721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BAF089C-E59E-4600-9DCE-FCDEEC428C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84" y="5464049"/>
            <a:ext cx="541784" cy="227211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7BF6C07-0AAD-4E03-A87F-AA3ED32CCA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42" y="3054590"/>
            <a:ext cx="541784" cy="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ble onda 8"/>
          <p:cNvSpPr/>
          <p:nvPr/>
        </p:nvSpPr>
        <p:spPr>
          <a:xfrm>
            <a:off x="1391216" y="1166406"/>
            <a:ext cx="7593960" cy="5304256"/>
          </a:xfrm>
          <a:prstGeom prst="doubleWave">
            <a:avLst>
              <a:gd name="adj1" fmla="val 6250"/>
              <a:gd name="adj2" fmla="val -5673"/>
            </a:avLst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rtlCol="0" anchor="ctr" anchorCtr="0">
            <a:noAutofit/>
          </a:bodyPr>
          <a:lstStyle/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Iniciación ( </a:t>
            </a:r>
            <a:r>
              <a:rPr lang="es-ES" sz="2000" b="1" dirty="0" err="1">
                <a:solidFill>
                  <a:schemeClr val="tx1"/>
                </a:solidFill>
              </a:rPr>
              <a:t>Flyer</a:t>
            </a:r>
            <a:r>
              <a:rPr lang="es-ES" sz="2000" b="1" dirty="0">
                <a:solidFill>
                  <a:schemeClr val="tx1"/>
                </a:solidFill>
              </a:rPr>
              <a:t>) Evangelina y música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Explicación del Zoom ( Rocío y </a:t>
            </a:r>
            <a:r>
              <a:rPr lang="es-ES" sz="2000" b="1" dirty="0" err="1">
                <a:solidFill>
                  <a:schemeClr val="tx1"/>
                </a:solidFill>
              </a:rPr>
              <a:t>Evan</a:t>
            </a:r>
            <a:r>
              <a:rPr lang="es-ES" sz="2000" b="1" dirty="0">
                <a:solidFill>
                  <a:schemeClr val="tx1"/>
                </a:solidFill>
              </a:rPr>
              <a:t> pautas de la reunión, Agradecimientos)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kern="1200" dirty="0">
                <a:solidFill>
                  <a:schemeClr val="tx1"/>
                </a:solidFill>
              </a:rPr>
              <a:t>Presentaciones ( Ferrante –Lou)  </a:t>
            </a:r>
            <a:r>
              <a:rPr lang="es-ES" sz="2000" b="1" dirty="0">
                <a:solidFill>
                  <a:schemeClr val="tx1"/>
                </a:solidFill>
              </a:rPr>
              <a:t>Qué es la SPE ( Ale-</a:t>
            </a:r>
            <a:r>
              <a:rPr lang="es-ES" sz="2000" b="1" dirty="0" err="1">
                <a:solidFill>
                  <a:schemeClr val="tx1"/>
                </a:solidFill>
              </a:rPr>
              <a:t>Evan</a:t>
            </a:r>
            <a:r>
              <a:rPr lang="es-ES" sz="2000" b="1" dirty="0">
                <a:solidFill>
                  <a:schemeClr val="tx1"/>
                </a:solidFill>
              </a:rPr>
              <a:t>).</a:t>
            </a:r>
            <a:endParaRPr lang="es-ES" sz="2000" b="1" kern="1200" dirty="0">
              <a:solidFill>
                <a:schemeClr val="tx1"/>
              </a:solidFill>
            </a:endParaRP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Introducción ( </a:t>
            </a:r>
            <a:r>
              <a:rPr lang="es-ES" sz="2000" b="1" dirty="0" err="1">
                <a:solidFill>
                  <a:schemeClr val="tx1"/>
                </a:solidFill>
              </a:rPr>
              <a:t>Evan</a:t>
            </a:r>
            <a:r>
              <a:rPr lang="es-ES" sz="2000" b="1" dirty="0">
                <a:solidFill>
                  <a:schemeClr val="tx1"/>
                </a:solidFill>
              </a:rPr>
              <a:t>- y Presenta Cesar)  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kern="1200" dirty="0">
                <a:solidFill>
                  <a:schemeClr val="accent2"/>
                </a:solidFill>
              </a:rPr>
              <a:t>Cesar Patiño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Presentación de Florencia y Federico ( Gaby Shell) 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kern="1200" dirty="0">
                <a:solidFill>
                  <a:schemeClr val="accent2"/>
                </a:solidFill>
              </a:rPr>
              <a:t>Florencia </a:t>
            </a:r>
            <a:r>
              <a:rPr lang="es-ES" sz="2000" b="1" kern="1200" dirty="0" err="1">
                <a:solidFill>
                  <a:schemeClr val="accent2"/>
                </a:solidFill>
              </a:rPr>
              <a:t>Arcieri</a:t>
            </a:r>
            <a:r>
              <a:rPr lang="es-ES" sz="2000" b="1" kern="1200" dirty="0">
                <a:solidFill>
                  <a:schemeClr val="accent2"/>
                </a:solidFill>
              </a:rPr>
              <a:t> y Federico Moyano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Presentación de Gabriela ( Ale ) 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kern="1200" dirty="0">
                <a:solidFill>
                  <a:schemeClr val="accent2"/>
                </a:solidFill>
              </a:rPr>
              <a:t>Gabriela </a:t>
            </a:r>
            <a:r>
              <a:rPr lang="es-ES" sz="2000" b="1" kern="1200" dirty="0" err="1">
                <a:solidFill>
                  <a:schemeClr val="accent2"/>
                </a:solidFill>
              </a:rPr>
              <a:t>Prete</a:t>
            </a:r>
            <a:endParaRPr lang="es-ES" sz="2000" b="1" kern="1200" dirty="0">
              <a:solidFill>
                <a:schemeClr val="accent2"/>
              </a:solidFill>
            </a:endParaRP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Placa de Redes SPE-D&amp;I y encuesta ( QR y Link) </a:t>
            </a:r>
            <a:endParaRPr lang="es-ES" sz="2000" b="1" kern="1200" dirty="0">
              <a:solidFill>
                <a:schemeClr val="tx1"/>
              </a:solidFill>
            </a:endParaRP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Apertura de Preguntas ( </a:t>
            </a:r>
            <a:r>
              <a:rPr lang="es-ES" sz="2000" b="1" dirty="0" err="1">
                <a:solidFill>
                  <a:schemeClr val="tx1"/>
                </a:solidFill>
              </a:rPr>
              <a:t>Heliana</a:t>
            </a:r>
            <a:r>
              <a:rPr lang="es-ES" sz="2000" b="1" dirty="0">
                <a:solidFill>
                  <a:schemeClr val="tx1"/>
                </a:solidFill>
              </a:rPr>
              <a:t> de Cesar-Gaby Shell Florencia – Luciana Federico –Ale Gabriela </a:t>
            </a:r>
            <a:r>
              <a:rPr lang="es-ES" sz="2000" b="1" dirty="0" err="1">
                <a:solidFill>
                  <a:schemeClr val="tx1"/>
                </a:solidFill>
              </a:rPr>
              <a:t>Prete</a:t>
            </a:r>
            <a:r>
              <a:rPr lang="es-ES" sz="2000" b="1" dirty="0">
                <a:solidFill>
                  <a:schemeClr val="tx1"/>
                </a:solidFill>
              </a:rPr>
              <a:t>-Placa con Foto de Disertantes) .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kern="1200" dirty="0">
                <a:solidFill>
                  <a:schemeClr val="tx1"/>
                </a:solidFill>
              </a:rPr>
              <a:t>Cierre</a:t>
            </a:r>
            <a:endParaRPr lang="en-US" sz="2000" b="1" kern="1200" dirty="0">
              <a:solidFill>
                <a:schemeClr val="tx1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755576" y="-36262"/>
            <a:ext cx="77308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solidFill>
                  <a:schemeClr val="bg1"/>
                </a:solidFill>
              </a:rPr>
              <a:t>Transición Energética y Gestión de Emisiones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203510"/>
            <a:ext cx="1197608" cy="5553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26" y="62895"/>
            <a:ext cx="1530850" cy="812016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0" y="758889"/>
            <a:ext cx="2126751" cy="84975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rtlCol="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dirty="0">
                <a:solidFill>
                  <a:schemeClr val="tx1"/>
                </a:solidFill>
              </a:rPr>
              <a:t>AGENDA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7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ble onda 8"/>
          <p:cNvSpPr/>
          <p:nvPr/>
        </p:nvSpPr>
        <p:spPr>
          <a:xfrm>
            <a:off x="1022625" y="1205895"/>
            <a:ext cx="6978869" cy="5304256"/>
          </a:xfrm>
          <a:prstGeom prst="doubleWave">
            <a:avLst>
              <a:gd name="adj1" fmla="val 6250"/>
              <a:gd name="adj2" fmla="val -5673"/>
            </a:avLst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rtlCol="0" anchor="ctr" anchorCtr="0">
            <a:noAutofit/>
          </a:bodyPr>
          <a:lstStyle/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BIO 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kern="1200" dirty="0">
                <a:solidFill>
                  <a:schemeClr val="tx1"/>
                </a:solidFill>
              </a:rPr>
              <a:t>Introducción acerca de que es GAIA en SPE. 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Los principales objetivos de GAIA LA&amp;C to 2021</a:t>
            </a: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755576" y="-36262"/>
            <a:ext cx="77308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solidFill>
                  <a:schemeClr val="bg1"/>
                </a:solidFill>
              </a:rPr>
              <a:t>Transición Energética y Gestión de Emisiones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203510"/>
            <a:ext cx="1197608" cy="5553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26" y="62895"/>
            <a:ext cx="1530850" cy="812016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52248" y="998661"/>
            <a:ext cx="2921876" cy="12086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rtlCol="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dirty="0">
                <a:solidFill>
                  <a:schemeClr val="tx1"/>
                </a:solidFill>
              </a:rPr>
              <a:t>Cesar Patiño ( 10-12 min)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ble onda 8"/>
          <p:cNvSpPr/>
          <p:nvPr/>
        </p:nvSpPr>
        <p:spPr>
          <a:xfrm>
            <a:off x="1022625" y="1205895"/>
            <a:ext cx="6978869" cy="5304256"/>
          </a:xfrm>
          <a:prstGeom prst="doubleWave">
            <a:avLst>
              <a:gd name="adj1" fmla="val 6250"/>
              <a:gd name="adj2" fmla="val -5673"/>
            </a:avLst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rtlCol="0" anchor="ctr" anchorCtr="0">
            <a:noAutofit/>
          </a:bodyPr>
          <a:lstStyle/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BIO</a:t>
            </a:r>
            <a:r>
              <a:rPr lang="es-ES" sz="2000" dirty="0">
                <a:solidFill>
                  <a:schemeClr val="tx1"/>
                </a:solidFill>
              </a:rPr>
              <a:t>. 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kern="1200" dirty="0">
                <a:solidFill>
                  <a:schemeClr val="tx1"/>
                </a:solidFill>
              </a:rPr>
              <a:t>Introducción acerca de Matriz energética Argentina. 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Qué son las emisiones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Cómo se cuantifican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Cómo se pueden reducir. 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El Mercado de los créditos de carbono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Cómo impactan estos en el proceso de transformación energética. </a:t>
            </a:r>
          </a:p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>
              <a:solidFill>
                <a:schemeClr val="tx1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755576" y="-36262"/>
            <a:ext cx="77308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solidFill>
                  <a:schemeClr val="bg1"/>
                </a:solidFill>
              </a:rPr>
              <a:t>Transición Energética y Gestión de Emisiones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203510"/>
            <a:ext cx="1197608" cy="5553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26" y="62895"/>
            <a:ext cx="1530850" cy="812016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52248" y="874911"/>
            <a:ext cx="2921876" cy="12086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rtlCol="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dirty="0">
                <a:solidFill>
                  <a:schemeClr val="tx1"/>
                </a:solidFill>
              </a:rPr>
              <a:t>Florencia </a:t>
            </a:r>
            <a:r>
              <a:rPr lang="es-ES" sz="2000" dirty="0" err="1">
                <a:solidFill>
                  <a:schemeClr val="tx1"/>
                </a:solidFill>
              </a:rPr>
              <a:t>Arcieri</a:t>
            </a:r>
            <a:r>
              <a:rPr lang="es-ES" sz="2000" dirty="0">
                <a:solidFill>
                  <a:schemeClr val="tx1"/>
                </a:solidFill>
              </a:rPr>
              <a:t> &amp; Federico Moyano ( 20-25 min) 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8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ble onda 8"/>
          <p:cNvSpPr/>
          <p:nvPr/>
        </p:nvSpPr>
        <p:spPr>
          <a:xfrm>
            <a:off x="851052" y="1205895"/>
            <a:ext cx="6978869" cy="5304256"/>
          </a:xfrm>
          <a:prstGeom prst="doubleWave">
            <a:avLst>
              <a:gd name="adj1" fmla="val 6250"/>
              <a:gd name="adj2" fmla="val -5673"/>
            </a:avLst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rtlCol="0" anchor="ctr" anchorCtr="0">
            <a:noAutofit/>
          </a:bodyPr>
          <a:lstStyle/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BIO.</a:t>
            </a:r>
            <a:endParaRPr lang="es-ES" sz="2000" dirty="0">
              <a:solidFill>
                <a:schemeClr val="tx1"/>
              </a:solidFill>
            </a:endParaRP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 Qué está haciendo Vista en material de emisiones.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Cuáles fueron las dificultades que debieron atravesar. 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ES" sz="2000" b="1" kern="1200" dirty="0">
                <a:solidFill>
                  <a:schemeClr val="tx1"/>
                </a:solidFill>
              </a:rPr>
              <a:t>En términos generales que nos cuente el caso de Vista , qué hace en materia de Gestión de emisiones</a:t>
            </a:r>
            <a:r>
              <a:rPr lang="es-ES" sz="2000" b="1" dirty="0">
                <a:solidFill>
                  <a:schemeClr val="tx1"/>
                </a:solidFill>
              </a:rPr>
              <a:t>. 1er Reporte de Sustentabilidad.</a:t>
            </a:r>
            <a:endParaRPr lang="en-US" sz="2000" b="1" kern="1200" dirty="0">
              <a:solidFill>
                <a:schemeClr val="tx1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755576" y="-36262"/>
            <a:ext cx="77308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solidFill>
                  <a:schemeClr val="bg1"/>
                </a:solidFill>
              </a:rPr>
              <a:t>Transición Energética y Gestión de Emisiones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203510"/>
            <a:ext cx="1197608" cy="5553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26" y="62895"/>
            <a:ext cx="1530850" cy="812016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52248" y="988151"/>
            <a:ext cx="2921876" cy="12086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rtlCol="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dirty="0">
                <a:solidFill>
                  <a:schemeClr val="tx1"/>
                </a:solidFill>
              </a:rPr>
              <a:t>Gabriela </a:t>
            </a:r>
            <a:r>
              <a:rPr lang="es-ES" sz="2000" dirty="0" err="1">
                <a:solidFill>
                  <a:schemeClr val="tx1"/>
                </a:solidFill>
              </a:rPr>
              <a:t>Prete</a:t>
            </a:r>
            <a:r>
              <a:rPr lang="es-ES" sz="2000" dirty="0">
                <a:solidFill>
                  <a:schemeClr val="tx1"/>
                </a:solidFill>
              </a:rPr>
              <a:t> ( 10-12 min) </a:t>
            </a:r>
            <a:endParaRPr lang="en-US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3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5428"/>
            <a:ext cx="9144000" cy="883646"/>
          </a:xfrm>
        </p:spPr>
        <p:txBody>
          <a:bodyPr>
            <a:normAutofit/>
          </a:bodyPr>
          <a:lstStyle/>
          <a:p>
            <a:r>
              <a:rPr lang="en-US" dirty="0"/>
              <a:t>REDES</a:t>
            </a:r>
          </a:p>
        </p:txBody>
      </p:sp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42E0A650-BC60-4FE8-8868-C8CB71F0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82" y="2852642"/>
            <a:ext cx="1704200" cy="7903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F4C27E07-BA2B-4903-9B63-EA21983A1E76}"/>
              </a:ext>
            </a:extLst>
          </p:cNvPr>
          <p:cNvGrpSpPr/>
          <p:nvPr/>
        </p:nvGrpSpPr>
        <p:grpSpPr>
          <a:xfrm>
            <a:off x="2654299" y="2745530"/>
            <a:ext cx="6489701" cy="2739707"/>
            <a:chOff x="3539066" y="2517707"/>
            <a:chExt cx="8652934" cy="365294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EF8EBB2C-396F-4189-AF4E-CA8B33B68D56}"/>
                </a:ext>
              </a:extLst>
            </p:cNvPr>
            <p:cNvGrpSpPr/>
            <p:nvPr/>
          </p:nvGrpSpPr>
          <p:grpSpPr>
            <a:xfrm>
              <a:off x="3539066" y="2517707"/>
              <a:ext cx="8652934" cy="3652942"/>
              <a:chOff x="1955422" y="2395077"/>
              <a:chExt cx="8944396" cy="3775572"/>
            </a:xfrm>
          </p:grpSpPr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722F002-A8F5-4453-B246-6B8FEC6A3E74}"/>
                  </a:ext>
                </a:extLst>
              </p:cNvPr>
              <p:cNvSpPr/>
              <p:nvPr/>
            </p:nvSpPr>
            <p:spPr>
              <a:xfrm>
                <a:off x="5346698" y="4685509"/>
                <a:ext cx="5553120" cy="397674"/>
              </a:xfrm>
              <a:prstGeom prst="rect">
                <a:avLst/>
              </a:prstGeom>
            </p:spPr>
            <p:txBody>
              <a:bodyPr wrap="square" lIns="45113" tIns="22556" rIns="45113" bIns="22556">
                <a:spAutoFit/>
              </a:bodyPr>
              <a:lstStyle/>
              <a:p>
                <a:pPr lvl="0"/>
                <a:r>
                  <a:rPr lang="es-ES" sz="1579" dirty="0">
                    <a:solidFill>
                      <a:srgbClr val="FF9900"/>
                    </a:solidFill>
                  </a:rPr>
                  <a:t>SPE Patagonia </a:t>
                </a:r>
                <a:r>
                  <a:rPr lang="es-ES" sz="1579" dirty="0" err="1">
                    <a:solidFill>
                      <a:srgbClr val="FF9900"/>
                    </a:solidFill>
                  </a:rPr>
                  <a:t>Section</a:t>
                </a:r>
                <a:endParaRPr lang="es-ES" sz="1579" dirty="0">
                  <a:solidFill>
                    <a:srgbClr val="FF9900"/>
                  </a:solidFill>
                </a:endParaRPr>
              </a:p>
            </p:txBody>
          </p: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45DFF28A-450E-4712-B291-D7B0B7CB8682}"/>
                  </a:ext>
                </a:extLst>
              </p:cNvPr>
              <p:cNvGrpSpPr/>
              <p:nvPr/>
            </p:nvGrpSpPr>
            <p:grpSpPr>
              <a:xfrm>
                <a:off x="1955422" y="2395077"/>
                <a:ext cx="7910695" cy="3775572"/>
                <a:chOff x="1955422" y="2395077"/>
                <a:chExt cx="7910695" cy="3775572"/>
              </a:xfrm>
            </p:grpSpPr>
            <p:pic>
              <p:nvPicPr>
                <p:cNvPr id="24" name="Imagen 23">
                  <a:extLst>
                    <a:ext uri="{FF2B5EF4-FFF2-40B4-BE49-F238E27FC236}">
                      <a16:creationId xmlns:a16="http://schemas.microsoft.com/office/drawing/2014/main" id="{ADD326D9-70F0-444E-9362-1CE246203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798284" y="2574220"/>
                  <a:ext cx="324763" cy="302679"/>
                </a:xfrm>
                <a:prstGeom prst="rect">
                  <a:avLst/>
                </a:prstGeom>
              </p:spPr>
            </p:pic>
            <p:pic>
              <p:nvPicPr>
                <p:cNvPr id="25" name="Imagen 24">
                  <a:extLst>
                    <a:ext uri="{FF2B5EF4-FFF2-40B4-BE49-F238E27FC236}">
                      <a16:creationId xmlns:a16="http://schemas.microsoft.com/office/drawing/2014/main" id="{D06EFD59-C395-4F46-BD1A-628D43329E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883976" y="4705340"/>
                  <a:ext cx="308148" cy="313260"/>
                </a:xfrm>
                <a:prstGeom prst="rect">
                  <a:avLst/>
                </a:prstGeom>
              </p:spPr>
            </p:pic>
            <p:pic>
              <p:nvPicPr>
                <p:cNvPr id="26" name="Imagen 25">
                  <a:extLst>
                    <a:ext uri="{FF2B5EF4-FFF2-40B4-BE49-F238E27FC236}">
                      <a16:creationId xmlns:a16="http://schemas.microsoft.com/office/drawing/2014/main" id="{B40EDC6B-DD83-4A9E-BBCE-2AD7CAD48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798284" y="2956822"/>
                  <a:ext cx="329427" cy="299655"/>
                </a:xfrm>
                <a:prstGeom prst="rect">
                  <a:avLst/>
                </a:prstGeom>
              </p:spPr>
            </p:pic>
            <p:pic>
              <p:nvPicPr>
                <p:cNvPr id="27" name="Picture 6" descr="Mail Drop: qué es y como utilizarlo para enviar archivos grandes en Mail">
                  <a:extLst>
                    <a:ext uri="{FF2B5EF4-FFF2-40B4-BE49-F238E27FC236}">
                      <a16:creationId xmlns:a16="http://schemas.microsoft.com/office/drawing/2014/main" id="{D59A70AF-9805-4651-B107-A5A10DBB13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4800691" y="3367210"/>
                  <a:ext cx="329427" cy="313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FA4AC63F-8E00-4568-A375-ACC6C23B2D98}"/>
                    </a:ext>
                  </a:extLst>
                </p:cNvPr>
                <p:cNvSpPr/>
                <p:nvPr/>
              </p:nvSpPr>
              <p:spPr>
                <a:xfrm>
                  <a:off x="5346698" y="5092489"/>
                  <a:ext cx="2513855" cy="397674"/>
                </a:xfrm>
                <a:prstGeom prst="rect">
                  <a:avLst/>
                </a:prstGeom>
              </p:spPr>
              <p:txBody>
                <a:bodyPr wrap="none" lIns="45113" tIns="22556" rIns="45113" bIns="22556">
                  <a:spAutoFit/>
                </a:bodyPr>
                <a:lstStyle/>
                <a:p>
                  <a:pPr lvl="0"/>
                  <a:r>
                    <a:rPr lang="en-US" sz="1579" dirty="0">
                      <a:solidFill>
                        <a:srgbClr val="FF9900"/>
                      </a:solidFill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SPE Patagonia Section</a:t>
                  </a:r>
                  <a:endParaRPr lang="es-ES" sz="1579" dirty="0">
                    <a:solidFill>
                      <a:srgbClr val="FF9900"/>
                    </a:solidFill>
                  </a:endParaRPr>
                </a:p>
              </p:txBody>
            </p:sp>
            <p:pic>
              <p:nvPicPr>
                <p:cNvPr id="29" name="Picture 8" descr="facebook - Iconos gratis de redes sociales">
                  <a:extLst>
                    <a:ext uri="{FF2B5EF4-FFF2-40B4-BE49-F238E27FC236}">
                      <a16:creationId xmlns:a16="http://schemas.microsoft.com/office/drawing/2014/main" id="{30F5A3C1-72EE-4022-B15F-A8E528D790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4779" t="1934" r="24822" b="2068"/>
                <a:stretch/>
              </p:blipFill>
              <p:spPr bwMode="auto">
                <a:xfrm>
                  <a:off x="4883976" y="5187815"/>
                  <a:ext cx="308148" cy="3081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Imagen 29">
                  <a:extLst>
                    <a:ext uri="{FF2B5EF4-FFF2-40B4-BE49-F238E27FC236}">
                      <a16:creationId xmlns:a16="http://schemas.microsoft.com/office/drawing/2014/main" id="{CD0A1C43-BE77-4997-B7A9-BF519E5F78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881771" y="5661936"/>
                  <a:ext cx="388250" cy="308140"/>
                </a:xfrm>
                <a:prstGeom prst="rect">
                  <a:avLst/>
                </a:prstGeom>
              </p:spPr>
            </p:pic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2190F664-3FC8-4137-B349-E58D375467E9}"/>
                    </a:ext>
                  </a:extLst>
                </p:cNvPr>
                <p:cNvSpPr/>
                <p:nvPr/>
              </p:nvSpPr>
              <p:spPr>
                <a:xfrm>
                  <a:off x="5346698" y="5587893"/>
                  <a:ext cx="1851056" cy="397674"/>
                </a:xfrm>
                <a:prstGeom prst="rect">
                  <a:avLst/>
                </a:prstGeom>
              </p:spPr>
              <p:txBody>
                <a:bodyPr wrap="none" lIns="45113" tIns="22556" rIns="45113" bIns="22556">
                  <a:spAutoFit/>
                </a:bodyPr>
                <a:lstStyle/>
                <a:p>
                  <a:pPr lvl="0"/>
                  <a:r>
                    <a:rPr lang="en-US" sz="1579" dirty="0">
                      <a:solidFill>
                        <a:srgbClr val="FF9900"/>
                      </a:solidFill>
                    </a:rPr>
                    <a:t>@</a:t>
                  </a:r>
                  <a:r>
                    <a:rPr lang="en-US" sz="1579" dirty="0" err="1">
                      <a:solidFill>
                        <a:srgbClr val="FF9900"/>
                      </a:solidFill>
                    </a:rPr>
                    <a:t>SPEPatagonia</a:t>
                  </a:r>
                  <a:endParaRPr lang="es-ES" sz="1579" dirty="0">
                    <a:solidFill>
                      <a:srgbClr val="FF9900"/>
                    </a:solidFill>
                  </a:endParaRPr>
                </a:p>
              </p:txBody>
            </p:sp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ACBE5143-4A93-4185-B1EB-E134E59578E2}"/>
                    </a:ext>
                  </a:extLst>
                </p:cNvPr>
                <p:cNvSpPr/>
                <p:nvPr/>
              </p:nvSpPr>
              <p:spPr>
                <a:xfrm>
                  <a:off x="5346699" y="2481190"/>
                  <a:ext cx="1557411" cy="397674"/>
                </a:xfrm>
                <a:prstGeom prst="rect">
                  <a:avLst/>
                </a:prstGeom>
              </p:spPr>
              <p:txBody>
                <a:bodyPr wrap="square" lIns="45113" tIns="22556" rIns="45113" bIns="22556">
                  <a:spAutoFit/>
                </a:bodyPr>
                <a:lstStyle/>
                <a:p>
                  <a:pPr lvl="0"/>
                  <a:r>
                    <a:rPr lang="en-US" sz="1579" dirty="0">
                      <a:solidFill>
                        <a:srgbClr val="FF9900"/>
                      </a:solidFill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Winpatagonia</a:t>
                  </a:r>
                  <a:endParaRPr lang="es-ES" sz="1579" dirty="0">
                    <a:solidFill>
                      <a:srgbClr val="FF9900"/>
                    </a:solidFill>
                  </a:endParaRPr>
                </a:p>
              </p:txBody>
            </p:sp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668C251E-F907-46F7-AF4E-30353CCD77A1}"/>
                    </a:ext>
                  </a:extLst>
                </p:cNvPr>
                <p:cNvSpPr/>
                <p:nvPr/>
              </p:nvSpPr>
              <p:spPr>
                <a:xfrm>
                  <a:off x="5346699" y="2938844"/>
                  <a:ext cx="2049001" cy="397674"/>
                </a:xfrm>
                <a:prstGeom prst="rect">
                  <a:avLst/>
                </a:prstGeom>
              </p:spPr>
              <p:txBody>
                <a:bodyPr wrap="square" lIns="45113" tIns="22556" rIns="45113" bIns="22556">
                  <a:spAutoFit/>
                </a:bodyPr>
                <a:lstStyle/>
                <a:p>
                  <a:pPr lvl="0"/>
                  <a:r>
                    <a:rPr lang="en-US" sz="1579" dirty="0">
                      <a:solidFill>
                        <a:srgbClr val="FF9900"/>
                      </a:solidFill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@Winpatagonia</a:t>
                  </a:r>
                  <a:endParaRPr lang="es-ES" sz="1579" dirty="0">
                    <a:solidFill>
                      <a:srgbClr val="FF9900"/>
                    </a:solidFill>
                  </a:endParaRPr>
                </a:p>
              </p:txBody>
            </p:sp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4515E2B7-66FD-4CF5-AD36-88CED2C438D9}"/>
                    </a:ext>
                  </a:extLst>
                </p:cNvPr>
                <p:cNvSpPr/>
                <p:nvPr/>
              </p:nvSpPr>
              <p:spPr>
                <a:xfrm>
                  <a:off x="5346698" y="3355415"/>
                  <a:ext cx="4519419" cy="397674"/>
                </a:xfrm>
                <a:prstGeom prst="rect">
                  <a:avLst/>
                </a:prstGeom>
              </p:spPr>
              <p:txBody>
                <a:bodyPr wrap="square" lIns="45113" tIns="22556" rIns="45113" bIns="22556">
                  <a:spAutoFit/>
                </a:bodyPr>
                <a:lstStyle/>
                <a:p>
                  <a:r>
                    <a:rPr lang="en-US" sz="1579" dirty="0">
                      <a:solidFill>
                        <a:srgbClr val="FF9900"/>
                      </a:solidFill>
                      <a:hlinkClick r:id="rId11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winspepatagonia@gmail.com</a:t>
                  </a:r>
                  <a:endParaRPr lang="en-US" sz="1579" dirty="0">
                    <a:solidFill>
                      <a:srgbClr val="FF9900"/>
                    </a:solidFill>
                  </a:endParaRPr>
                </a:p>
              </p:txBody>
            </p:sp>
            <p:pic>
              <p:nvPicPr>
                <p:cNvPr id="35" name="Imagen 34">
                  <a:extLst>
                    <a:ext uri="{FF2B5EF4-FFF2-40B4-BE49-F238E27FC236}">
                      <a16:creationId xmlns:a16="http://schemas.microsoft.com/office/drawing/2014/main" id="{0D74341E-B516-43B3-879B-8D14DFE5F3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60431" y="2395077"/>
                  <a:ext cx="2771775" cy="1657350"/>
                </a:xfrm>
                <a:prstGeom prst="rect">
                  <a:avLst/>
                </a:prstGeom>
              </p:spPr>
            </p:pic>
            <p:pic>
              <p:nvPicPr>
                <p:cNvPr id="36" name="Imagen 35">
                  <a:extLst>
                    <a:ext uri="{FF2B5EF4-FFF2-40B4-BE49-F238E27FC236}">
                      <a16:creationId xmlns:a16="http://schemas.microsoft.com/office/drawing/2014/main" id="{DDF92783-2743-4A9B-BED7-26417048AA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5422" y="4398999"/>
                  <a:ext cx="2771775" cy="1771650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72C9CEF4-4A6B-4B49-861D-D044FE6F85CA}"/>
                </a:ext>
              </a:extLst>
            </p:cNvPr>
            <p:cNvSpPr/>
            <p:nvPr/>
          </p:nvSpPr>
          <p:spPr>
            <a:xfrm>
              <a:off x="6855382" y="3849893"/>
              <a:ext cx="2995104" cy="384757"/>
            </a:xfrm>
            <a:prstGeom prst="rect">
              <a:avLst/>
            </a:prstGeom>
          </p:spPr>
          <p:txBody>
            <a:bodyPr wrap="square" lIns="45113" tIns="22556" rIns="45113" bIns="22556">
              <a:spAutoFit/>
            </a:bodyPr>
            <a:lstStyle/>
            <a:p>
              <a:r>
                <a:rPr lang="en-US" sz="1579" dirty="0">
                  <a:solidFill>
                    <a:srgbClr val="FF9900"/>
                  </a:solidFill>
                </a:rPr>
                <a:t>D&amp;I Patagonia</a:t>
              </a:r>
            </a:p>
          </p:txBody>
        </p: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43F7290C-4558-4F9F-89E3-0C7198C7C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49692" y="3918845"/>
              <a:ext cx="623281" cy="24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32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014 SPE Board PP Slide Template">
  <a:themeElements>
    <a:clrScheme name="Dunlop_SPE">
      <a:dk1>
        <a:sysClr val="windowText" lastClr="000000"/>
      </a:dk1>
      <a:lt1>
        <a:srgbClr val="FFFFFF"/>
      </a:lt1>
      <a:dk2>
        <a:srgbClr val="184884"/>
      </a:dk2>
      <a:lt2>
        <a:srgbClr val="FFFFFF"/>
      </a:lt2>
      <a:accent1>
        <a:srgbClr val="3366CC"/>
      </a:accent1>
      <a:accent2>
        <a:srgbClr val="D60000"/>
      </a:accent2>
      <a:accent3>
        <a:srgbClr val="009900"/>
      </a:accent3>
      <a:accent4>
        <a:srgbClr val="FFCC00"/>
      </a:accent4>
      <a:accent5>
        <a:srgbClr val="969696"/>
      </a:accent5>
      <a:accent6>
        <a:srgbClr val="0072BF"/>
      </a:accent6>
      <a:hlink>
        <a:srgbClr val="0072BF"/>
      </a:hlink>
      <a:folHlink>
        <a:srgbClr val="969696"/>
      </a:folHlink>
    </a:clrScheme>
    <a:fontScheme name="SP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spcFirstLastPara="0" vert="horz" wrap="square" lIns="6985" tIns="6985" rIns="6985" bIns="6985" numCol="1" spcCol="1270" anchor="ctr" anchorCtr="0">
        <a:noAutofit/>
      </a:bodyPr>
      <a:lstStyle>
        <a:defPPr algn="ctr" defTabSz="488950">
          <a:lnSpc>
            <a:spcPct val="90000"/>
          </a:lnSpc>
          <a:spcBef>
            <a:spcPct val="0"/>
          </a:spcBef>
          <a:spcAft>
            <a:spcPct val="35000"/>
          </a:spcAft>
          <a:defRPr sz="2000" kern="1200" dirty="0" smtClean="0">
            <a:solidFill>
              <a:schemeClr val="tx1"/>
            </a:solidFill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txDef>
      <a:spPr bwMode="auto">
        <a:solidFill>
          <a:schemeClr val="accent1">
            <a:lumMod val="20000"/>
            <a:lumOff val="80000"/>
          </a:schemeClr>
        </a:solidFill>
        <a:ln w="3175">
          <a:solidFill>
            <a:schemeClr val="accent1"/>
          </a:solidFill>
        </a:ln>
      </a:spPr>
      <a:bodyPr wrap="square" lIns="36000" tIns="36000" rIns="0" bIns="0">
        <a:noAutofit/>
      </a:bodyPr>
      <a:lstStyle>
        <a:defPPr algn="ctr" eaLnBrk="1" hangingPunct="1">
          <a:defRPr sz="160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PE Theme">
  <a:themeElements>
    <a:clrScheme name="SPE">
      <a:dk1>
        <a:srgbClr val="17316A"/>
      </a:dk1>
      <a:lt1>
        <a:sysClr val="window" lastClr="FFFFFF"/>
      </a:lt1>
      <a:dk2>
        <a:srgbClr val="17316A"/>
      </a:dk2>
      <a:lt2>
        <a:srgbClr val="FFFFFE"/>
      </a:lt2>
      <a:accent1>
        <a:srgbClr val="F0AB00"/>
      </a:accent1>
      <a:accent2>
        <a:srgbClr val="89C3E5"/>
      </a:accent2>
      <a:accent3>
        <a:srgbClr val="FCCF18"/>
      </a:accent3>
      <a:accent4>
        <a:srgbClr val="E66A3F"/>
      </a:accent4>
      <a:accent5>
        <a:srgbClr val="8EC02F"/>
      </a:accent5>
      <a:accent6>
        <a:srgbClr val="69A22E"/>
      </a:accent6>
      <a:hlink>
        <a:srgbClr val="F0AB00"/>
      </a:hlink>
      <a:folHlink>
        <a:srgbClr val="89C3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Oran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ackgroun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resentation Title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SPE Theme">
  <a:themeElements>
    <a:clrScheme name="SPE">
      <a:dk1>
        <a:srgbClr val="17316A"/>
      </a:dk1>
      <a:lt1>
        <a:sysClr val="window" lastClr="FFFFFF"/>
      </a:lt1>
      <a:dk2>
        <a:srgbClr val="17316A"/>
      </a:dk2>
      <a:lt2>
        <a:srgbClr val="FFFFFE"/>
      </a:lt2>
      <a:accent1>
        <a:srgbClr val="F0AB00"/>
      </a:accent1>
      <a:accent2>
        <a:srgbClr val="89C3E5"/>
      </a:accent2>
      <a:accent3>
        <a:srgbClr val="FCCF18"/>
      </a:accent3>
      <a:accent4>
        <a:srgbClr val="E66A3F"/>
      </a:accent4>
      <a:accent5>
        <a:srgbClr val="8EC02F"/>
      </a:accent5>
      <a:accent6>
        <a:srgbClr val="69A22E"/>
      </a:accent6>
      <a:hlink>
        <a:srgbClr val="F0AB00"/>
      </a:hlink>
      <a:folHlink>
        <a:srgbClr val="89C3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SPE Board PP Slide Template</Template>
  <TotalTime>31478</TotalTime>
  <Words>491</Words>
  <Application>Microsoft Office PowerPoint</Application>
  <PresentationFormat>Presentación en pantalla (4:3)</PresentationFormat>
  <Paragraphs>71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Arial</vt:lpstr>
      <vt:lpstr>Arial Narrow</vt:lpstr>
      <vt:lpstr>Calibri</vt:lpstr>
      <vt:lpstr>Symbol</vt:lpstr>
      <vt:lpstr>Wingdings</vt:lpstr>
      <vt:lpstr>2014 SPE Board PP Slide Template</vt:lpstr>
      <vt:lpstr>1_SPE Theme</vt:lpstr>
      <vt:lpstr>Title Orange</vt:lpstr>
      <vt:lpstr>Background 1</vt:lpstr>
      <vt:lpstr>Presentation Title White</vt:lpstr>
      <vt:lpstr>2_SPE Theme</vt:lpstr>
      <vt:lpstr>Ciclo de Conferencias “ Transición Energética y Gestión de Emisiones”</vt:lpstr>
      <vt:lpstr>Presentación de PowerPoint</vt:lpstr>
      <vt:lpstr>SPE Patagonia Section</vt:lpstr>
      <vt:lpstr>Diversidad &amp; Inclusión</vt:lpstr>
      <vt:lpstr>Presentación de PowerPoint</vt:lpstr>
      <vt:lpstr>Presentación de PowerPoint</vt:lpstr>
      <vt:lpstr>Presentación de PowerPoint</vt:lpstr>
      <vt:lpstr>Presentación de PowerPoint</vt:lpstr>
      <vt:lpstr>REDES</vt:lpstr>
      <vt:lpstr>Presentación de PowerPoint</vt:lpstr>
    </vt:vector>
  </TitlesOfParts>
  <Company>SPE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Byrne</dc:creator>
  <cp:lastModifiedBy>Cordero, Evangelina</cp:lastModifiedBy>
  <cp:revision>744</cp:revision>
  <cp:lastPrinted>2020-01-07T15:56:42Z</cp:lastPrinted>
  <dcterms:created xsi:type="dcterms:W3CDTF">2014-06-17T13:02:14Z</dcterms:created>
  <dcterms:modified xsi:type="dcterms:W3CDTF">2021-06-22T18:19:22Z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