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94" r:id="rId2"/>
    <p:sldMasterId id="2147483657" r:id="rId3"/>
    <p:sldMasterId id="2147483669" r:id="rId4"/>
    <p:sldMasterId id="2147483682" r:id="rId5"/>
  </p:sldMasterIdLst>
  <p:notesMasterIdLst>
    <p:notesMasterId r:id="rId21"/>
  </p:notesMasterIdLst>
  <p:handoutMasterIdLst>
    <p:handoutMasterId r:id="rId22"/>
  </p:handoutMasterIdLst>
  <p:sldIdLst>
    <p:sldId id="256" r:id="rId6"/>
    <p:sldId id="273" r:id="rId7"/>
    <p:sldId id="257" r:id="rId8"/>
    <p:sldId id="258" r:id="rId9"/>
    <p:sldId id="259" r:id="rId10"/>
    <p:sldId id="260" r:id="rId11"/>
    <p:sldId id="261" r:id="rId12"/>
    <p:sldId id="268" r:id="rId13"/>
    <p:sldId id="262" r:id="rId14"/>
    <p:sldId id="266" r:id="rId15"/>
    <p:sldId id="275" r:id="rId16"/>
    <p:sldId id="263" r:id="rId17"/>
    <p:sldId id="269" r:id="rId18"/>
    <p:sldId id="272" r:id="rId19"/>
    <p:sldId id="264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IjsbHZuOla5Eg3AjF2qF5OORj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84521" autoAdjust="0"/>
  </p:normalViewPr>
  <p:slideViewPr>
    <p:cSldViewPr snapToGrid="0">
      <p:cViewPr varScale="1">
        <p:scale>
          <a:sx n="61" d="100"/>
          <a:sy n="61" d="100"/>
        </p:scale>
        <p:origin x="166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dero, Evangelina Natalia" userId="0c597c74-2a81-42ba-8894-030918d8eb8f" providerId="ADAL" clId="{2293A593-62E7-4A51-A124-0FE1BF1E338A}"/>
    <pc:docChg chg="modSld">
      <pc:chgData name="Cordero, Evangelina Natalia" userId="0c597c74-2a81-42ba-8894-030918d8eb8f" providerId="ADAL" clId="{2293A593-62E7-4A51-A124-0FE1BF1E338A}" dt="2023-08-12T17:55:25.443" v="4" actId="20577"/>
      <pc:docMkLst>
        <pc:docMk/>
      </pc:docMkLst>
      <pc:sldChg chg="modSp mod">
        <pc:chgData name="Cordero, Evangelina Natalia" userId="0c597c74-2a81-42ba-8894-030918d8eb8f" providerId="ADAL" clId="{2293A593-62E7-4A51-A124-0FE1BF1E338A}" dt="2023-08-12T17:55:25.443" v="4" actId="20577"/>
        <pc:sldMkLst>
          <pc:docMk/>
          <pc:sldMk cId="0" sldId="256"/>
        </pc:sldMkLst>
        <pc:spChg chg="mod">
          <ac:chgData name="Cordero, Evangelina Natalia" userId="0c597c74-2a81-42ba-8894-030918d8eb8f" providerId="ADAL" clId="{2293A593-62E7-4A51-A124-0FE1BF1E338A}" dt="2023-08-12T17:55:25.443" v="4" actId="20577"/>
          <ac:spMkLst>
            <pc:docMk/>
            <pc:sldMk cId="0" sldId="256"/>
            <ac:spMk id="307" creationId="{00000000-0000-0000-0000-000000000000}"/>
          </ac:spMkLst>
        </pc:spChg>
      </pc:sldChg>
      <pc:sldChg chg="modSp mod">
        <pc:chgData name="Cordero, Evangelina Natalia" userId="0c597c74-2a81-42ba-8894-030918d8eb8f" providerId="ADAL" clId="{2293A593-62E7-4A51-A124-0FE1BF1E338A}" dt="2023-08-12T17:51:04.367" v="3" actId="14100"/>
        <pc:sldMkLst>
          <pc:docMk/>
          <pc:sldMk cId="0" sldId="263"/>
        </pc:sldMkLst>
        <pc:spChg chg="mod">
          <ac:chgData name="Cordero, Evangelina Natalia" userId="0c597c74-2a81-42ba-8894-030918d8eb8f" providerId="ADAL" clId="{2293A593-62E7-4A51-A124-0FE1BF1E338A}" dt="2023-08-12T17:51:04.367" v="3" actId="14100"/>
          <ac:spMkLst>
            <pc:docMk/>
            <pc:sldMk cId="0" sldId="263"/>
            <ac:spMk id="38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51A9E-00BF-46F5-B9B1-6FC09CD73B5C}" type="datetimeFigureOut">
              <a:rPr lang="es-AR" smtClean="0"/>
              <a:t>12/8/2023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57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41608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0164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849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1210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54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64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s-A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72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80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4729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699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En azul y negrita las carreras de Nqn, Rio Negro. En gris, ejemplos de carrera que no están en la zona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Detalle según Universidades Públicas, Sedes y localidad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UNCOMA Facultad de medicina (Cipolletti) 🡪 Medicina, Lic en Nutrición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UNCOMA Facultad de ciencias del ambiente y la salud (FACIAS) Nqn: Lic. Enfermería, Tec y Lic en H&amp;S en el trabajo, Lic en Saneamiento y Protec ambiental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/>
              <a:t>UNCOMA Facultad de ingeniería (FAIN) Nqn: Ing Civil, Química, Electrónica, Eléctrica, Mecánica, </a:t>
            </a:r>
            <a:r>
              <a:rPr lang="es-AR" sz="1200">
                <a:solidFill>
                  <a:schemeClr val="lt2"/>
                </a:solidFill>
              </a:rPr>
              <a:t>Lic. Cs Geológicas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</a:pPr>
            <a:r>
              <a:rPr lang="es-AR" sz="1200">
                <a:solidFill>
                  <a:schemeClr val="lt2"/>
                </a:solidFill>
              </a:rPr>
              <a:t>                                                               Zapala: Lic en tecnología Minera, </a:t>
            </a:r>
            <a:r>
              <a:rPr lang="es-AR" sz="1200">
                <a:solidFill>
                  <a:schemeClr val="lt2"/>
                </a:solidFill>
                <a:highlight>
                  <a:srgbClr val="FFFF00"/>
                </a:highlight>
              </a:rPr>
              <a:t>Tec. Plantas y análisis de menas, Tec. en topografía</a:t>
            </a:r>
            <a:r>
              <a:rPr lang="es-AR" sz="1200">
                <a:solidFill>
                  <a:schemeClr val="lt2"/>
                </a:solidFill>
              </a:rPr>
              <a:t> (zapala)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s-AR" sz="1200">
                <a:solidFill>
                  <a:schemeClr val="lt2"/>
                </a:solidFill>
              </a:rPr>
              <a:t>                                                               Bariloche: Ciclo básico Ingenierías, Lic. Cs Biológicas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s-AR" sz="1200">
                <a:solidFill>
                  <a:schemeClr val="lt2"/>
                </a:solidFill>
              </a:rPr>
              <a:t>UNCOMA Facultad de Cs Agrarias (FACA, Cinco Saltos): Ing. Agronómica, Tec. Desarrollo Agropecuario.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AR"/>
              <a:t>UNCOMA Facultad de informática (Nqn): </a:t>
            </a:r>
            <a:r>
              <a:rPr lang="es-AR" sz="1200">
                <a:solidFill>
                  <a:schemeClr val="lt2"/>
                </a:solidFill>
              </a:rPr>
              <a:t>Lic en Sist de Información, Lic en Cs de la Computación, Tec. Desarrollo web, Tec. Adm de Sist y Software libre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UNCOMA Facultad de economía (Nqn): </a:t>
            </a:r>
            <a:r>
              <a:rPr lang="es-AR" sz="1200">
                <a:solidFill>
                  <a:schemeClr val="lt2"/>
                </a:solidFill>
              </a:rPr>
              <a:t>Lic Administración, Lic. Matemática, Contador Público Nacional, Lic. Gestión y Adm Universitaria, Lic. Economía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UTN (Plaza Huincul): Ing Qca y eléctrica + Tec en Energías sust, Tec. Perf y terminación de pozos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UNRN (Gral Roca): Arquitectura, Lic Geología, Lic Paleontología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UNRN (Allen): Odontología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UNRN (Villa Regina): Ing Alimentos, Ing Biotecnología, Lic Adm Empresas, Lic Comercio Exterior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UNRN (Choele Choel): Medicina Veterinaria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UNRN (Viedma): Ing. Agronómica, Lic Cs Ambiente, Lic en Sistemas, Lic Kinesiología y Fisiatría, Lic. Nutrición, Contador Público,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UNRN (Bariloche): Ing Ambiental, Ing Computación, Ing Telecomunicaciones, Medicina, Lic Administración,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UNRN (El Bolsón): Lic en Agroecología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INSTITUTO BALSEIRO (Bariloche): Lic Física, Ing. Nuclear, Ing. Mecánica, Ing. Telecomunicaciones. Requieren ciclo básico+examen de ingreso.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3122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/>
              <a:t>En azul y negrita las carreras de </a:t>
            </a:r>
            <a:r>
              <a:rPr lang="es-AR" dirty="0" err="1"/>
              <a:t>Nqn</a:t>
            </a:r>
            <a:r>
              <a:rPr lang="es-AR" dirty="0"/>
              <a:t>, Rio Negro. En gris, ejemplos de carrera que no están en la zona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Detalle según Universidades Públicas, Sedes y localidad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UNCOMA Facultad de medicina (Cipolletti) 🡪 Medicina, </a:t>
            </a:r>
            <a:r>
              <a:rPr lang="es-AR" dirty="0" err="1"/>
              <a:t>Lic</a:t>
            </a:r>
            <a:r>
              <a:rPr lang="es-AR" dirty="0"/>
              <a:t> en Nutrición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UNCOMA Facultad de ciencias del ambiente y la salud (FACIAS) </a:t>
            </a:r>
            <a:r>
              <a:rPr lang="es-AR" dirty="0" err="1"/>
              <a:t>Nqn</a:t>
            </a:r>
            <a:r>
              <a:rPr lang="es-AR" dirty="0"/>
              <a:t>: Lic. Enfermería, </a:t>
            </a:r>
            <a:r>
              <a:rPr lang="es-AR" dirty="0" err="1"/>
              <a:t>Tec</a:t>
            </a:r>
            <a:r>
              <a:rPr lang="es-AR" dirty="0"/>
              <a:t> y </a:t>
            </a:r>
            <a:r>
              <a:rPr lang="es-AR" dirty="0" err="1"/>
              <a:t>Lic</a:t>
            </a:r>
            <a:r>
              <a:rPr lang="es-AR" dirty="0"/>
              <a:t> en H&amp;S en el trabajo, </a:t>
            </a:r>
            <a:r>
              <a:rPr lang="es-AR" dirty="0" err="1"/>
              <a:t>Lic</a:t>
            </a:r>
            <a:r>
              <a:rPr lang="es-AR" dirty="0"/>
              <a:t> en Saneamiento y </a:t>
            </a:r>
            <a:r>
              <a:rPr lang="es-AR" dirty="0" err="1"/>
              <a:t>Protec</a:t>
            </a:r>
            <a:r>
              <a:rPr lang="es-AR" dirty="0"/>
              <a:t> ambiental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/>
              <a:t>UNCOMA Facultad de ingeniería (FAIN) </a:t>
            </a:r>
            <a:r>
              <a:rPr lang="es-AR" dirty="0" err="1"/>
              <a:t>Nqn</a:t>
            </a:r>
            <a:r>
              <a:rPr lang="es-AR" dirty="0"/>
              <a:t>: Ing Civil, Química, Electrónica, Eléctrica, Mecánica, </a:t>
            </a:r>
            <a:r>
              <a:rPr lang="es-AR" sz="1200" dirty="0">
                <a:solidFill>
                  <a:schemeClr val="lt2"/>
                </a:solidFill>
              </a:rPr>
              <a:t>Lic. Cs Geológicas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</a:pPr>
            <a:r>
              <a:rPr lang="es-AR" sz="1200" dirty="0">
                <a:solidFill>
                  <a:schemeClr val="lt2"/>
                </a:solidFill>
              </a:rPr>
              <a:t>                                                               Zapala: </a:t>
            </a:r>
            <a:r>
              <a:rPr lang="es-AR" sz="1200" dirty="0" err="1">
                <a:solidFill>
                  <a:schemeClr val="lt2"/>
                </a:solidFill>
              </a:rPr>
              <a:t>Lic</a:t>
            </a:r>
            <a:r>
              <a:rPr lang="es-AR" sz="1200" dirty="0">
                <a:solidFill>
                  <a:schemeClr val="lt2"/>
                </a:solidFill>
              </a:rPr>
              <a:t> en tecnología Minera, </a:t>
            </a:r>
            <a:r>
              <a:rPr lang="es-AR" sz="1200" dirty="0" err="1">
                <a:solidFill>
                  <a:schemeClr val="lt2"/>
                </a:solidFill>
                <a:highlight>
                  <a:srgbClr val="FFFF00"/>
                </a:highlight>
              </a:rPr>
              <a:t>Tec</a:t>
            </a:r>
            <a:r>
              <a:rPr lang="es-AR" sz="1200" dirty="0">
                <a:solidFill>
                  <a:schemeClr val="lt2"/>
                </a:solidFill>
                <a:highlight>
                  <a:srgbClr val="FFFF00"/>
                </a:highlight>
              </a:rPr>
              <a:t>. Plantas y análisis de menas, </a:t>
            </a:r>
            <a:r>
              <a:rPr lang="es-AR" sz="1200" dirty="0" err="1">
                <a:solidFill>
                  <a:schemeClr val="lt2"/>
                </a:solidFill>
                <a:highlight>
                  <a:srgbClr val="FFFF00"/>
                </a:highlight>
              </a:rPr>
              <a:t>Tec</a:t>
            </a:r>
            <a:r>
              <a:rPr lang="es-AR" sz="1200" dirty="0">
                <a:solidFill>
                  <a:schemeClr val="lt2"/>
                </a:solidFill>
                <a:highlight>
                  <a:srgbClr val="FFFF00"/>
                </a:highlight>
              </a:rPr>
              <a:t>. en topografía</a:t>
            </a:r>
            <a:r>
              <a:rPr lang="es-AR" sz="1200" dirty="0">
                <a:solidFill>
                  <a:schemeClr val="lt2"/>
                </a:solidFill>
              </a:rPr>
              <a:t> (</a:t>
            </a:r>
            <a:r>
              <a:rPr lang="es-AR" sz="1200" dirty="0" err="1">
                <a:solidFill>
                  <a:schemeClr val="lt2"/>
                </a:solidFill>
              </a:rPr>
              <a:t>zapala</a:t>
            </a:r>
            <a:r>
              <a:rPr lang="es-AR" sz="1200" dirty="0">
                <a:solidFill>
                  <a:schemeClr val="lt2"/>
                </a:solidFill>
              </a:rPr>
              <a:t>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s-AR" sz="1200" dirty="0">
                <a:solidFill>
                  <a:schemeClr val="lt2"/>
                </a:solidFill>
              </a:rPr>
              <a:t>                                                               Bariloche: Ciclo básico Ingenierías, Lic. Cs Biológicas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s-AR" sz="1200" dirty="0">
                <a:solidFill>
                  <a:schemeClr val="lt2"/>
                </a:solidFill>
              </a:rPr>
              <a:t>UNCOMA Facultad de Cs Agrarias (FACA, Cinco Saltos): Ing. Agronómica, </a:t>
            </a:r>
            <a:r>
              <a:rPr lang="es-AR" sz="1200" dirty="0" err="1">
                <a:solidFill>
                  <a:schemeClr val="lt2"/>
                </a:solidFill>
              </a:rPr>
              <a:t>Tec</a:t>
            </a:r>
            <a:r>
              <a:rPr lang="es-AR" sz="1200" dirty="0">
                <a:solidFill>
                  <a:schemeClr val="lt2"/>
                </a:solidFill>
              </a:rPr>
              <a:t>. Desarrollo Agropecuario.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AR" dirty="0"/>
              <a:t>UNCOMA Facultad de informática (</a:t>
            </a:r>
            <a:r>
              <a:rPr lang="es-AR" dirty="0" err="1"/>
              <a:t>Nqn</a:t>
            </a:r>
            <a:r>
              <a:rPr lang="es-AR" dirty="0"/>
              <a:t>): </a:t>
            </a:r>
            <a:r>
              <a:rPr lang="es-AR" sz="1200" dirty="0" err="1">
                <a:solidFill>
                  <a:schemeClr val="lt2"/>
                </a:solidFill>
              </a:rPr>
              <a:t>Lic</a:t>
            </a:r>
            <a:r>
              <a:rPr lang="es-AR" sz="1200" dirty="0">
                <a:solidFill>
                  <a:schemeClr val="lt2"/>
                </a:solidFill>
              </a:rPr>
              <a:t> en </a:t>
            </a:r>
            <a:r>
              <a:rPr lang="es-AR" sz="1200" dirty="0" err="1">
                <a:solidFill>
                  <a:schemeClr val="lt2"/>
                </a:solidFill>
              </a:rPr>
              <a:t>Sist</a:t>
            </a:r>
            <a:r>
              <a:rPr lang="es-AR" sz="1200" dirty="0">
                <a:solidFill>
                  <a:schemeClr val="lt2"/>
                </a:solidFill>
              </a:rPr>
              <a:t> de Información, </a:t>
            </a:r>
            <a:r>
              <a:rPr lang="es-AR" sz="1200" dirty="0" err="1">
                <a:solidFill>
                  <a:schemeClr val="lt2"/>
                </a:solidFill>
              </a:rPr>
              <a:t>Lic</a:t>
            </a:r>
            <a:r>
              <a:rPr lang="es-AR" sz="1200" dirty="0">
                <a:solidFill>
                  <a:schemeClr val="lt2"/>
                </a:solidFill>
              </a:rPr>
              <a:t> en Cs de la Computación, </a:t>
            </a:r>
            <a:r>
              <a:rPr lang="es-AR" sz="1200" dirty="0" err="1">
                <a:solidFill>
                  <a:schemeClr val="lt2"/>
                </a:solidFill>
              </a:rPr>
              <a:t>Tec</a:t>
            </a:r>
            <a:r>
              <a:rPr lang="es-AR" sz="1200" dirty="0">
                <a:solidFill>
                  <a:schemeClr val="lt2"/>
                </a:solidFill>
              </a:rPr>
              <a:t>. Desarrollo web, </a:t>
            </a:r>
            <a:r>
              <a:rPr lang="es-AR" sz="1200" dirty="0" err="1">
                <a:solidFill>
                  <a:schemeClr val="lt2"/>
                </a:solidFill>
              </a:rPr>
              <a:t>Tec</a:t>
            </a:r>
            <a:r>
              <a:rPr lang="es-AR" sz="1200" dirty="0">
                <a:solidFill>
                  <a:schemeClr val="lt2"/>
                </a:solidFill>
              </a:rPr>
              <a:t>. </a:t>
            </a:r>
            <a:r>
              <a:rPr lang="es-AR" sz="1200" dirty="0" err="1">
                <a:solidFill>
                  <a:schemeClr val="lt2"/>
                </a:solidFill>
              </a:rPr>
              <a:t>Adm</a:t>
            </a:r>
            <a:r>
              <a:rPr lang="es-AR" sz="1200" dirty="0">
                <a:solidFill>
                  <a:schemeClr val="lt2"/>
                </a:solidFill>
              </a:rPr>
              <a:t> de </a:t>
            </a:r>
            <a:r>
              <a:rPr lang="es-AR" sz="1200" dirty="0" err="1">
                <a:solidFill>
                  <a:schemeClr val="lt2"/>
                </a:solidFill>
              </a:rPr>
              <a:t>Sist</a:t>
            </a:r>
            <a:r>
              <a:rPr lang="es-AR" sz="1200" dirty="0">
                <a:solidFill>
                  <a:schemeClr val="lt2"/>
                </a:solidFill>
              </a:rPr>
              <a:t> y Software libre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UNCOMA Facultad de economía (</a:t>
            </a:r>
            <a:r>
              <a:rPr lang="es-AR" dirty="0" err="1"/>
              <a:t>Nqn</a:t>
            </a:r>
            <a:r>
              <a:rPr lang="es-AR" dirty="0"/>
              <a:t>): </a:t>
            </a:r>
            <a:r>
              <a:rPr lang="es-AR" sz="1200" dirty="0" err="1">
                <a:solidFill>
                  <a:schemeClr val="lt2"/>
                </a:solidFill>
              </a:rPr>
              <a:t>Lic</a:t>
            </a:r>
            <a:r>
              <a:rPr lang="es-AR" sz="1200" dirty="0">
                <a:solidFill>
                  <a:schemeClr val="lt2"/>
                </a:solidFill>
              </a:rPr>
              <a:t> Administración, Lic. Matemática, Contador Público Nacional, Lic. Gestión y </a:t>
            </a:r>
            <a:r>
              <a:rPr lang="es-AR" sz="1200" dirty="0" err="1">
                <a:solidFill>
                  <a:schemeClr val="lt2"/>
                </a:solidFill>
              </a:rPr>
              <a:t>Adm</a:t>
            </a:r>
            <a:r>
              <a:rPr lang="es-AR" sz="1200" dirty="0">
                <a:solidFill>
                  <a:schemeClr val="lt2"/>
                </a:solidFill>
              </a:rPr>
              <a:t> Universitaria, Lic. Economía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UTN (Plaza </a:t>
            </a:r>
            <a:r>
              <a:rPr lang="es-AR" dirty="0" err="1"/>
              <a:t>Huincul</a:t>
            </a:r>
            <a:r>
              <a:rPr lang="es-AR" dirty="0"/>
              <a:t>): Ing </a:t>
            </a:r>
            <a:r>
              <a:rPr lang="es-AR" dirty="0" err="1"/>
              <a:t>Qca</a:t>
            </a:r>
            <a:r>
              <a:rPr lang="es-AR" dirty="0"/>
              <a:t> y eléctrica + </a:t>
            </a:r>
            <a:r>
              <a:rPr lang="es-AR" dirty="0" err="1"/>
              <a:t>Tec</a:t>
            </a:r>
            <a:r>
              <a:rPr lang="es-AR" dirty="0"/>
              <a:t> en Energías </a:t>
            </a:r>
            <a:r>
              <a:rPr lang="es-AR" dirty="0" err="1"/>
              <a:t>sust</a:t>
            </a:r>
            <a:r>
              <a:rPr lang="es-AR" dirty="0"/>
              <a:t>, </a:t>
            </a:r>
            <a:r>
              <a:rPr lang="es-AR" dirty="0" err="1"/>
              <a:t>Tec</a:t>
            </a:r>
            <a:r>
              <a:rPr lang="es-AR" dirty="0"/>
              <a:t>. </a:t>
            </a:r>
            <a:r>
              <a:rPr lang="es-AR" dirty="0" err="1"/>
              <a:t>Perf</a:t>
            </a:r>
            <a:r>
              <a:rPr lang="es-AR" dirty="0"/>
              <a:t> y terminación de pozos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UNRN (</a:t>
            </a:r>
            <a:r>
              <a:rPr lang="es-AR" dirty="0" err="1"/>
              <a:t>Gral</a:t>
            </a:r>
            <a:r>
              <a:rPr lang="es-AR" dirty="0"/>
              <a:t> Roca): Arquitectura, </a:t>
            </a:r>
            <a:r>
              <a:rPr lang="es-AR" dirty="0" err="1"/>
              <a:t>Lic</a:t>
            </a:r>
            <a:r>
              <a:rPr lang="es-AR" dirty="0"/>
              <a:t> Geología, </a:t>
            </a:r>
            <a:r>
              <a:rPr lang="es-AR" dirty="0" err="1"/>
              <a:t>Lic</a:t>
            </a:r>
            <a:r>
              <a:rPr lang="es-AR" dirty="0"/>
              <a:t> Paleontología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UNRN (Allen): Odontología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UNRN (Villa Regina): Ing Alimentos, Ing Biotecnología, </a:t>
            </a:r>
            <a:r>
              <a:rPr lang="es-AR" dirty="0" err="1"/>
              <a:t>Lic</a:t>
            </a:r>
            <a:r>
              <a:rPr lang="es-AR" dirty="0"/>
              <a:t> </a:t>
            </a:r>
            <a:r>
              <a:rPr lang="es-AR" dirty="0" err="1"/>
              <a:t>Adm</a:t>
            </a:r>
            <a:r>
              <a:rPr lang="es-AR" dirty="0"/>
              <a:t> Empresas, </a:t>
            </a:r>
            <a:r>
              <a:rPr lang="es-AR" dirty="0" err="1"/>
              <a:t>Lic</a:t>
            </a:r>
            <a:r>
              <a:rPr lang="es-AR" dirty="0"/>
              <a:t> Comercio Exterior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UNRN (</a:t>
            </a:r>
            <a:r>
              <a:rPr lang="es-AR" dirty="0" err="1"/>
              <a:t>Choele</a:t>
            </a:r>
            <a:r>
              <a:rPr lang="es-AR" dirty="0"/>
              <a:t> </a:t>
            </a:r>
            <a:r>
              <a:rPr lang="es-AR" dirty="0" err="1"/>
              <a:t>Choel</a:t>
            </a:r>
            <a:r>
              <a:rPr lang="es-AR" dirty="0"/>
              <a:t>): Medicina Veterinaria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UNRN (Viedma): Ing. Agronómica, </a:t>
            </a:r>
            <a:r>
              <a:rPr lang="es-AR" dirty="0" err="1"/>
              <a:t>Lic</a:t>
            </a:r>
            <a:r>
              <a:rPr lang="es-AR" dirty="0"/>
              <a:t> Cs Ambiente, </a:t>
            </a:r>
            <a:r>
              <a:rPr lang="es-AR" dirty="0" err="1"/>
              <a:t>Lic</a:t>
            </a:r>
            <a:r>
              <a:rPr lang="es-AR" dirty="0"/>
              <a:t> en Sistemas, </a:t>
            </a:r>
            <a:r>
              <a:rPr lang="es-AR" dirty="0" err="1"/>
              <a:t>Lic</a:t>
            </a:r>
            <a:r>
              <a:rPr lang="es-AR" dirty="0"/>
              <a:t> Kinesiología y Fisiatría, Lic. Nutrición, Contador Público,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UNRN (Bariloche): Ing Ambiental, Ing Computación, Ing Telecomunicaciones, Medicina, </a:t>
            </a:r>
            <a:r>
              <a:rPr lang="es-AR" dirty="0" err="1"/>
              <a:t>Lic</a:t>
            </a:r>
            <a:r>
              <a:rPr lang="es-AR" dirty="0"/>
              <a:t> Administración,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UNRN (El Bolsón): </a:t>
            </a:r>
            <a:r>
              <a:rPr lang="es-AR" dirty="0" err="1"/>
              <a:t>Lic</a:t>
            </a:r>
            <a:r>
              <a:rPr lang="es-AR" dirty="0"/>
              <a:t> en Agroecología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INSTITUTO BALSEIRO (Bariloche): </a:t>
            </a:r>
            <a:r>
              <a:rPr lang="es-AR" dirty="0" err="1"/>
              <a:t>Lic</a:t>
            </a:r>
            <a:r>
              <a:rPr lang="es-AR" dirty="0"/>
              <a:t> Física, Ing. Nuclear, Ing. Mecánica, Ing. Telecomunicaciones. Requieren ciclo </a:t>
            </a:r>
            <a:r>
              <a:rPr lang="es-AR" dirty="0" err="1"/>
              <a:t>básico+examen</a:t>
            </a:r>
            <a:r>
              <a:rPr lang="es-AR" dirty="0"/>
              <a:t> de ingreso.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360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Proyeccion</a:t>
            </a:r>
            <a:r>
              <a:rPr lang="es-ES" dirty="0"/>
              <a:t> vaca muerta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Capital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Empezo</a:t>
            </a:r>
            <a:r>
              <a:rPr lang="es-ES" dirty="0"/>
              <a:t>… con..  Hoy estamos con … proyección…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Matriz energética: </a:t>
            </a:r>
            <a:r>
              <a:rPr lang="es-ES" dirty="0" err="1"/>
              <a:t>petroleo</a:t>
            </a:r>
            <a:r>
              <a:rPr lang="es-ES" dirty="0"/>
              <a:t> va a seguir a pesar de esta matriz.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Carreras </a:t>
            </a:r>
            <a:r>
              <a:rPr lang="es-ES" dirty="0" err="1"/>
              <a:t>stem</a:t>
            </a:r>
            <a:r>
              <a:rPr lang="es-ES" dirty="0"/>
              <a:t> se replica en industrias</a:t>
            </a:r>
            <a:r>
              <a:rPr lang="es-ES" baseline="0" dirty="0"/>
              <a:t> de energías renovables.: sustentabilidad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/>
              <a:t>Profesionales para innovación y sustentabilidad.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/>
              <a:t>Se requiere profesionales, y mujeres, en este tipo de áreas funcionales.</a:t>
            </a:r>
          </a:p>
        </p:txBody>
      </p:sp>
      <p:sp>
        <p:nvSpPr>
          <p:cNvPr id="374" name="Google Shape;37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165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PAE: son becas para estudiantes de secundarias: https://www.robertorocca.org/es/becas/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Balseiro</a:t>
            </a:r>
            <a:r>
              <a:rPr lang="es-ES" dirty="0"/>
              <a:t>:</a:t>
            </a:r>
            <a:r>
              <a:rPr lang="es-ES" baseline="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/>
              <a:t>	carreras de grado comenzadas: https://www.ib.edu.ar/ingreso-a-carreras/becas.html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aseline="0" dirty="0"/>
              <a:t>	concurso monografías secundarios: https://www.ib.edu.ar/comunicacion-y-prensa/eventos/item/2248-concurso-de-monografias-beca-ib-para-estudiantes-de-ensenanza-media.html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u="sng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</p:txBody>
      </p:sp>
      <p:sp>
        <p:nvSpPr>
          <p:cNvPr id="381" name="Google Shape;38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795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313-0B14-4CD5-BBBD-90A5A704187C}" type="datetimeFigureOut">
              <a:rPr lang="es-AR" smtClean="0"/>
              <a:t>12/8/2023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D73-116A-4D9E-9F7D-6F3370E04E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809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313-0B14-4CD5-BBBD-90A5A704187C}" type="datetimeFigureOut">
              <a:rPr lang="es-AR" smtClean="0"/>
              <a:t>12/8/2023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D73-116A-4D9E-9F7D-6F3370E04E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9239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313-0B14-4CD5-BBBD-90A5A704187C}" type="datetimeFigureOut">
              <a:rPr lang="es-AR" smtClean="0"/>
              <a:t>12/8/2023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D73-116A-4D9E-9F7D-6F3370E04E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1765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313-0B14-4CD5-BBBD-90A5A704187C}" type="datetimeFigureOut">
              <a:rPr lang="es-AR" smtClean="0"/>
              <a:t>12/8/2023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D73-116A-4D9E-9F7D-6F3370E04E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374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313-0B14-4CD5-BBBD-90A5A704187C}" type="datetimeFigureOut">
              <a:rPr lang="es-AR" smtClean="0"/>
              <a:t>12/8/2023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D73-116A-4D9E-9F7D-6F3370E04E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1855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313-0B14-4CD5-BBBD-90A5A704187C}" type="datetimeFigureOut">
              <a:rPr lang="es-AR" smtClean="0"/>
              <a:t>12/8/2023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D73-116A-4D9E-9F7D-6F3370E04E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0656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313-0B14-4CD5-BBBD-90A5A704187C}" type="datetimeFigureOut">
              <a:rPr lang="es-AR" smtClean="0"/>
              <a:t>12/8/2023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D73-116A-4D9E-9F7D-6F3370E04E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3578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313-0B14-4CD5-BBBD-90A5A704187C}" type="datetimeFigureOut">
              <a:rPr lang="es-AR" smtClean="0"/>
              <a:t>12/8/2023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D73-116A-4D9E-9F7D-6F3370E04E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9417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313-0B14-4CD5-BBBD-90A5A704187C}" type="datetimeFigureOut">
              <a:rPr lang="es-AR" smtClean="0"/>
              <a:t>12/8/2023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D73-116A-4D9E-9F7D-6F3370E04E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4205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313-0B14-4CD5-BBBD-90A5A704187C}" type="datetimeFigureOut">
              <a:rPr lang="es-AR" smtClean="0"/>
              <a:t>12/8/2023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D73-116A-4D9E-9F7D-6F3370E04E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095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457201" y="546652"/>
            <a:ext cx="5168347" cy="87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457202" y="397565"/>
            <a:ext cx="5153185" cy="10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457200" y="1795877"/>
            <a:ext cx="8229600" cy="43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17316A"/>
              </a:buClr>
              <a:buSzPts val="3200"/>
              <a:buNone/>
              <a:defRPr>
                <a:solidFill>
                  <a:srgbClr val="17316A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7316A"/>
              </a:buClr>
              <a:buSzPts val="4000"/>
              <a:buFont typeface="Calibri"/>
              <a:buNone/>
              <a:defRPr sz="4000" b="1" cap="none">
                <a:solidFill>
                  <a:srgbClr val="17316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17316A"/>
              </a:buClr>
              <a:buSzPts val="2000"/>
              <a:buNone/>
              <a:defRPr sz="2000">
                <a:solidFill>
                  <a:srgbClr val="17316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457202" y="397565"/>
            <a:ext cx="5153185" cy="10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17316A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17316A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17316A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17316A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17316A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17316A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title"/>
          </p:nvPr>
        </p:nvSpPr>
        <p:spPr>
          <a:xfrm>
            <a:off x="457202" y="397565"/>
            <a:ext cx="5153185" cy="10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17316A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17316A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17316A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17316A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17316A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17316A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17316A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17316A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17316A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17316A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17316A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17316A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17316A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17316A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17316A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17316A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>
            <a:spLocks noGrp="1"/>
          </p:cNvSpPr>
          <p:nvPr>
            <p:ph type="title"/>
          </p:nvPr>
        </p:nvSpPr>
        <p:spPr>
          <a:xfrm>
            <a:off x="457202" y="397565"/>
            <a:ext cx="5153185" cy="10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body" idx="1"/>
          </p:nvPr>
        </p:nvSpPr>
        <p:spPr>
          <a:xfrm>
            <a:off x="3575050" y="1783048"/>
            <a:ext cx="5111750" cy="4343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17316A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17316A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17316A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17316A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17316A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body" idx="2"/>
          </p:nvPr>
        </p:nvSpPr>
        <p:spPr>
          <a:xfrm>
            <a:off x="457201" y="1783048"/>
            <a:ext cx="3008313" cy="4343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17316A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17316A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17316A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17316A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17316A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7316A"/>
              </a:buClr>
              <a:buSzPts val="2000"/>
              <a:buFont typeface="Calibri"/>
              <a:buNone/>
              <a:defRPr sz="2000" b="1">
                <a:solidFill>
                  <a:srgbClr val="17316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8"/>
          <p:cNvSpPr>
            <a:spLocks noGrp="1"/>
          </p:cNvSpPr>
          <p:nvPr>
            <p:ph type="pic" idx="2"/>
          </p:nvPr>
        </p:nvSpPr>
        <p:spPr>
          <a:xfrm>
            <a:off x="1792288" y="1757393"/>
            <a:ext cx="5486400" cy="2970182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17316A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17316A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17316A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17316A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17316A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title"/>
          </p:nvPr>
        </p:nvSpPr>
        <p:spPr>
          <a:xfrm>
            <a:off x="457202" y="397565"/>
            <a:ext cx="5153185" cy="10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body" idx="1"/>
          </p:nvPr>
        </p:nvSpPr>
        <p:spPr>
          <a:xfrm rot="5400000">
            <a:off x="2406857" y="-153779"/>
            <a:ext cx="433028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457201" y="546652"/>
            <a:ext cx="5168347" cy="87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 rot="5400000">
            <a:off x="5486542" y="2925906"/>
            <a:ext cx="434311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7316A"/>
              </a:buClr>
              <a:buSzPts val="4400"/>
              <a:buFont typeface="Calibri"/>
              <a:buNone/>
              <a:defRPr>
                <a:solidFill>
                  <a:srgbClr val="17316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body" idx="1"/>
          </p:nvPr>
        </p:nvSpPr>
        <p:spPr>
          <a:xfrm rot="5400000">
            <a:off x="1295542" y="944705"/>
            <a:ext cx="434311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17316A"/>
              </a:buClr>
              <a:buSzPts val="3200"/>
              <a:buNone/>
              <a:defRPr>
                <a:solidFill>
                  <a:srgbClr val="17316A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98DA0"/>
              </a:buClr>
              <a:buSzPts val="2800"/>
              <a:buNone/>
              <a:defRPr>
                <a:solidFill>
                  <a:srgbClr val="898DA0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98DA0"/>
              </a:buClr>
              <a:buSzPts val="2400"/>
              <a:buNone/>
              <a:defRPr>
                <a:solidFill>
                  <a:srgbClr val="898DA0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98DA0"/>
              </a:buClr>
              <a:buSzPts val="2000"/>
              <a:buNone/>
              <a:defRPr>
                <a:solidFill>
                  <a:srgbClr val="898DA0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98DA0"/>
              </a:buClr>
              <a:buSzPts val="2000"/>
              <a:buNone/>
              <a:defRPr>
                <a:solidFill>
                  <a:srgbClr val="898DA0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98DA0"/>
              </a:buClr>
              <a:buSzPts val="2000"/>
              <a:buNone/>
              <a:defRPr>
                <a:solidFill>
                  <a:srgbClr val="898DA0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98DA0"/>
              </a:buClr>
              <a:buSzPts val="2000"/>
              <a:buNone/>
              <a:defRPr>
                <a:solidFill>
                  <a:srgbClr val="898DA0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98DA0"/>
              </a:buClr>
              <a:buSzPts val="2000"/>
              <a:buNone/>
              <a:defRPr>
                <a:solidFill>
                  <a:srgbClr val="898DA0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98DA0"/>
              </a:buClr>
              <a:buSzPts val="2000"/>
              <a:buNone/>
              <a:defRPr>
                <a:solidFill>
                  <a:srgbClr val="898DA0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3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>
            <a:spLocks noGrp="1"/>
          </p:cNvSpPr>
          <p:nvPr>
            <p:ph type="title"/>
          </p:nvPr>
        </p:nvSpPr>
        <p:spPr>
          <a:xfrm>
            <a:off x="457202" y="274638"/>
            <a:ext cx="516108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body" idx="1"/>
          </p:nvPr>
        </p:nvSpPr>
        <p:spPr>
          <a:xfrm>
            <a:off x="457200" y="1795877"/>
            <a:ext cx="8229600" cy="43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7316A"/>
              </a:buClr>
              <a:buSzPts val="4000"/>
              <a:buFont typeface="Calibri"/>
              <a:buNone/>
              <a:defRPr sz="4000" b="1" cap="none">
                <a:solidFill>
                  <a:srgbClr val="17316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17316A"/>
              </a:buClr>
              <a:buSzPts val="2000"/>
              <a:buNone/>
              <a:defRPr sz="2000">
                <a:solidFill>
                  <a:srgbClr val="17316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98DA0"/>
              </a:buClr>
              <a:buSzPts val="1800"/>
              <a:buNone/>
              <a:defRPr sz="1800">
                <a:solidFill>
                  <a:srgbClr val="898DA0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98DA0"/>
              </a:buClr>
              <a:buSzPts val="1600"/>
              <a:buNone/>
              <a:defRPr sz="1600">
                <a:solidFill>
                  <a:srgbClr val="898DA0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98DA0"/>
              </a:buClr>
              <a:buSzPts val="1400"/>
              <a:buNone/>
              <a:defRPr sz="1400">
                <a:solidFill>
                  <a:srgbClr val="898DA0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98DA0"/>
              </a:buClr>
              <a:buSzPts val="1400"/>
              <a:buNone/>
              <a:defRPr sz="1400">
                <a:solidFill>
                  <a:srgbClr val="898DA0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98DA0"/>
              </a:buClr>
              <a:buSzPts val="1400"/>
              <a:buNone/>
              <a:defRPr sz="1400">
                <a:solidFill>
                  <a:srgbClr val="898DA0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98DA0"/>
              </a:buClr>
              <a:buSzPts val="1400"/>
              <a:buNone/>
              <a:defRPr sz="1400">
                <a:solidFill>
                  <a:srgbClr val="898DA0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98DA0"/>
              </a:buClr>
              <a:buSzPts val="1400"/>
              <a:buNone/>
              <a:defRPr sz="1400">
                <a:solidFill>
                  <a:srgbClr val="898DA0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98DA0"/>
              </a:buClr>
              <a:buSzPts val="1400"/>
              <a:buNone/>
              <a:defRPr sz="1400">
                <a:solidFill>
                  <a:srgbClr val="898DA0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3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>
            <a:spLocks noGrp="1"/>
          </p:cNvSpPr>
          <p:nvPr>
            <p:ph type="title"/>
          </p:nvPr>
        </p:nvSpPr>
        <p:spPr>
          <a:xfrm>
            <a:off x="457202" y="274638"/>
            <a:ext cx="516108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17316A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17316A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17316A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72" name="Google Shape;172;p35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17316A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17316A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17316A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>
            <a:spLocks noGrp="1"/>
          </p:cNvSpPr>
          <p:nvPr>
            <p:ph type="title"/>
          </p:nvPr>
        </p:nvSpPr>
        <p:spPr>
          <a:xfrm>
            <a:off x="457202" y="274638"/>
            <a:ext cx="516108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17316A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17316A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17316A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17316A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17316A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17316A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17316A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17316A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17316A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17316A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17316A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17316A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1" name="Google Shape;181;p36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17316A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17316A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17316A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17316A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82" name="Google Shape;182;p3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>
            <a:spLocks noGrp="1"/>
          </p:cNvSpPr>
          <p:nvPr>
            <p:ph type="title"/>
          </p:nvPr>
        </p:nvSpPr>
        <p:spPr>
          <a:xfrm>
            <a:off x="457202" y="274638"/>
            <a:ext cx="516108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9"/>
          <p:cNvSpPr txBox="1">
            <a:spLocks noGrp="1"/>
          </p:cNvSpPr>
          <p:nvPr>
            <p:ph type="body" idx="1"/>
          </p:nvPr>
        </p:nvSpPr>
        <p:spPr>
          <a:xfrm>
            <a:off x="3575050" y="1783048"/>
            <a:ext cx="5111750" cy="4343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17316A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17316A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17316A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17316A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17316A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97" name="Google Shape;197;p39"/>
          <p:cNvSpPr txBox="1">
            <a:spLocks noGrp="1"/>
          </p:cNvSpPr>
          <p:nvPr>
            <p:ph type="body" idx="2"/>
          </p:nvPr>
        </p:nvSpPr>
        <p:spPr>
          <a:xfrm>
            <a:off x="457201" y="1783048"/>
            <a:ext cx="3008313" cy="4343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17316A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17316A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17316A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17316A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17316A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98" name="Google Shape;198;p3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7316A"/>
              </a:buClr>
              <a:buSzPts val="2000"/>
              <a:buFont typeface="Calibri"/>
              <a:buNone/>
              <a:defRPr sz="2000" b="1">
                <a:solidFill>
                  <a:srgbClr val="17316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0"/>
          <p:cNvSpPr>
            <a:spLocks noGrp="1"/>
          </p:cNvSpPr>
          <p:nvPr>
            <p:ph type="pic" idx="2"/>
          </p:nvPr>
        </p:nvSpPr>
        <p:spPr>
          <a:xfrm>
            <a:off x="1792288" y="1757393"/>
            <a:ext cx="5486400" cy="2970182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4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17316A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17316A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17316A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17316A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17316A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4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4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>
            <a:spLocks noGrp="1"/>
          </p:cNvSpPr>
          <p:nvPr>
            <p:ph type="title"/>
          </p:nvPr>
        </p:nvSpPr>
        <p:spPr>
          <a:xfrm>
            <a:off x="457202" y="274638"/>
            <a:ext cx="516108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1"/>
          <p:cNvSpPr txBox="1">
            <a:spLocks noGrp="1"/>
          </p:cNvSpPr>
          <p:nvPr>
            <p:ph type="body" idx="1"/>
          </p:nvPr>
        </p:nvSpPr>
        <p:spPr>
          <a:xfrm rot="5400000">
            <a:off x="2406857" y="-153779"/>
            <a:ext cx="433028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4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 rot="5400000">
            <a:off x="5486542" y="2925906"/>
            <a:ext cx="434311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7316A"/>
              </a:buClr>
              <a:buSzPts val="4400"/>
              <a:buFont typeface="Calibri"/>
              <a:buNone/>
              <a:defRPr>
                <a:solidFill>
                  <a:srgbClr val="17316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body" idx="1"/>
          </p:nvPr>
        </p:nvSpPr>
        <p:spPr>
          <a:xfrm rot="5400000">
            <a:off x="1295542" y="944705"/>
            <a:ext cx="434311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17316A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4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731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>
            <a:spLocks noGrp="1"/>
          </p:cNvSpPr>
          <p:nvPr>
            <p:ph type="title"/>
          </p:nvPr>
        </p:nvSpPr>
        <p:spPr>
          <a:xfrm>
            <a:off x="457202" y="274638"/>
            <a:ext cx="516108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4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4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4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4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4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7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4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4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4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8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3" name="Google Shape;253;p48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4" name="Google Shape;254;p4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4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0" name="Google Shape;260;p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61" name="Google Shape;261;p49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2" name="Google Shape;262;p49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63" name="Google Shape;263;p4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4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5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5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5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5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sz="20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1"/>
          </p:nvPr>
        </p:nvSpPr>
        <p:spPr>
          <a:xfrm>
            <a:off x="3575050" y="1783048"/>
            <a:ext cx="5111750" cy="4343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  <a:defRPr sz="3200">
                <a:solidFill>
                  <a:srgbClr val="FFFFFF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–"/>
              <a:defRPr sz="2800">
                <a:solidFill>
                  <a:srgbClr val="FFFFFF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FFFFFF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  <a:defRPr sz="2000">
                <a:solidFill>
                  <a:srgbClr val="FFFFFF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»"/>
              <a:defRPr sz="2000">
                <a:solidFill>
                  <a:srgbClr val="FFFFFF"/>
                </a:solidFill>
              </a:defRPr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2"/>
          </p:nvPr>
        </p:nvSpPr>
        <p:spPr>
          <a:xfrm>
            <a:off x="457201" y="1783048"/>
            <a:ext cx="3008313" cy="4343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2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52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78" name="Google Shape;278;p52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9" name="Google Shape;279;p5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5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5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5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5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86" name="Google Shape;286;p5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5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5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2" name="Google Shape;292;p5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5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5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>
            <a:spLocks noGrp="1"/>
          </p:cNvSpPr>
          <p:nvPr>
            <p:ph type="title"/>
          </p:nvPr>
        </p:nvSpPr>
        <p:spPr>
          <a:xfrm rot="5400000">
            <a:off x="4732338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5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8" name="Google Shape;298;p5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5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5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sz="20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>
            <a:spLocks noGrp="1"/>
          </p:cNvSpPr>
          <p:nvPr>
            <p:ph type="pic" idx="2"/>
          </p:nvPr>
        </p:nvSpPr>
        <p:spPr>
          <a:xfrm>
            <a:off x="1792288" y="1757393"/>
            <a:ext cx="5486400" cy="2970182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57201" y="546652"/>
            <a:ext cx="5168347" cy="87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 rot="5400000">
            <a:off x="2406857" y="-153779"/>
            <a:ext cx="433028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  <a:defRPr>
                <a:solidFill>
                  <a:srgbClr val="FFFFFF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–"/>
              <a:defRPr>
                <a:solidFill>
                  <a:srgbClr val="FFFFFF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  <a:defRPr>
                <a:solidFill>
                  <a:srgbClr val="FFFFFF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»"/>
              <a:defRPr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313-0B14-4CD5-BBBD-90A5A704187C}" type="datetimeFigureOut">
              <a:rPr lang="es-AR" smtClean="0"/>
              <a:t>12/8/2023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D73-116A-4D9E-9F7D-6F3370E04E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395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313-0B14-4CD5-BBBD-90A5A704187C}" type="datetimeFigureOut">
              <a:rPr lang="es-AR" smtClean="0"/>
              <a:t>12/8/2023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6D73-116A-4D9E-9F7D-6F3370E04E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205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2.jp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457201" y="546652"/>
            <a:ext cx="5168347" cy="87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457200" y="1795877"/>
            <a:ext cx="8229600" cy="43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B313-0B14-4CD5-BBBD-90A5A704187C}" type="datetimeFigureOut">
              <a:rPr lang="es-AR" smtClean="0"/>
              <a:t>12/8/2023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6D73-116A-4D9E-9F7D-6F3370E04E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071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/>
          <p:nvPr/>
        </p:nvSpPr>
        <p:spPr>
          <a:xfrm>
            <a:off x="0" y="1593873"/>
            <a:ext cx="9144000" cy="52641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57202" y="397565"/>
            <a:ext cx="5153185" cy="10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457200" y="1795877"/>
            <a:ext cx="8229600" cy="43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17316A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17316A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17316A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17316A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17316A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457202" y="274638"/>
            <a:ext cx="516108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1"/>
          </p:nvPr>
        </p:nvSpPr>
        <p:spPr>
          <a:xfrm>
            <a:off x="457200" y="1795877"/>
            <a:ext cx="8229600" cy="43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17316A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17316A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17316A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17316A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17316A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17316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50" name="Google Shape;150;p31" descr="{&quot;HashCode&quot;:-1625658971,&quot;Placement&quot;:&quot;Header&quot;,&quot;Top&quot;:0.0,&quot;Left&quot;:609.0028,&quot;SlideWidth&quot;:720,&quot;SlideHeight&quot;:540}"/>
          <p:cNvSpPr txBox="1"/>
          <p:nvPr/>
        </p:nvSpPr>
        <p:spPr>
          <a:xfrm>
            <a:off x="7734336" y="0"/>
            <a:ext cx="1409664" cy="26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Documento: Personal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Google Shape;229;p4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4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231" name="Google Shape;231;p44" descr="{&quot;HashCode&quot;:-1625658971,&quot;Placement&quot;:&quot;Header&quot;,&quot;Top&quot;:0.0,&quot;Left&quot;:609.0028,&quot;SlideWidth&quot;:720,&quot;SlideHeight&quot;:540}"/>
          <p:cNvSpPr txBox="1"/>
          <p:nvPr/>
        </p:nvSpPr>
        <p:spPr>
          <a:xfrm>
            <a:off x="7734336" y="0"/>
            <a:ext cx="1409664" cy="26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Documento: Personal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20.png"/><Relationship Id="rId3" Type="http://schemas.openxmlformats.org/officeDocument/2006/relationships/image" Target="../media/image1.jpg"/><Relationship Id="rId7" Type="http://schemas.openxmlformats.org/officeDocument/2006/relationships/image" Target="../media/image16.jp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jpg"/><Relationship Id="rId15" Type="http://schemas.openxmlformats.org/officeDocument/2006/relationships/image" Target="../media/image22.png"/><Relationship Id="rId10" Type="http://schemas.openxmlformats.org/officeDocument/2006/relationships/hyperlink" Target="mailto:winspepatagonia@gmail.com" TargetMode="External"/><Relationship Id="rId4" Type="http://schemas.openxmlformats.org/officeDocument/2006/relationships/image" Target="../media/image13.jpg"/><Relationship Id="rId9" Type="http://schemas.openxmlformats.org/officeDocument/2006/relationships/hyperlink" Target="https://www.linkedin.com/groups/4682820/" TargetMode="External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.edu.ar/comunicacion-y-prensa/eventos/item/2248-concurso-de-monografias-beca-ib-para-estudiantes-de-ensenanza-media.html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www.ib.edu.ar/ingreso-a-carreras/beca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robertorocca.org/es/becas/" TargetMode="External"/><Relationship Id="rId5" Type="http://schemas.openxmlformats.org/officeDocument/2006/relationships/hyperlink" Target="mailto:seccionalcomahue@iapg.org.ar" TargetMode="External"/><Relationship Id="rId4" Type="http://schemas.openxmlformats.org/officeDocument/2006/relationships/hyperlink" Target="https://becas.fundacionypf.org.ar/" TargetMode="External"/><Relationship Id="rId9" Type="http://schemas.openxmlformats.org/officeDocument/2006/relationships/hyperlink" Target="https://www.cimientos.org/bec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"/>
          <p:cNvSpPr txBox="1">
            <a:spLocks noGrp="1"/>
          </p:cNvSpPr>
          <p:nvPr>
            <p:ph type="ctrTitle"/>
          </p:nvPr>
        </p:nvSpPr>
        <p:spPr>
          <a:xfrm>
            <a:off x="0" y="40569"/>
            <a:ext cx="5815786" cy="132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s-AR" b="1" dirty="0"/>
              <a:t>Carreras STEM</a:t>
            </a:r>
            <a:endParaRPr dirty="0"/>
          </a:p>
        </p:txBody>
      </p:sp>
      <p:sp>
        <p:nvSpPr>
          <p:cNvPr id="306" name="Google Shape;306;p1"/>
          <p:cNvSpPr txBox="1">
            <a:spLocks noGrp="1"/>
          </p:cNvSpPr>
          <p:nvPr>
            <p:ph type="subTitle" idx="1"/>
          </p:nvPr>
        </p:nvSpPr>
        <p:spPr>
          <a:xfrm>
            <a:off x="5101635" y="2742260"/>
            <a:ext cx="4042365" cy="192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s-AR" sz="2400" dirty="0"/>
              <a:t>SPE- </a:t>
            </a:r>
            <a:r>
              <a:rPr lang="es-AR" sz="2400" dirty="0">
                <a:latin typeface="Arial"/>
                <a:ea typeface="Arial"/>
                <a:cs typeface="Arial"/>
                <a:sym typeface="Arial"/>
              </a:rPr>
              <a:t>Asociación de Ingenieros en Petróleo</a:t>
            </a:r>
            <a:endParaRPr dirty="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endParaRPr sz="2400" dirty="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s-AR" sz="2400" dirty="0" err="1"/>
              <a:t>Oil&amp;GAS</a:t>
            </a:r>
            <a:endParaRPr sz="2400" dirty="0"/>
          </a:p>
        </p:txBody>
      </p:sp>
      <p:sp>
        <p:nvSpPr>
          <p:cNvPr id="307" name="Google Shape;307;p1"/>
          <p:cNvSpPr txBox="1"/>
          <p:nvPr/>
        </p:nvSpPr>
        <p:spPr>
          <a:xfrm>
            <a:off x="6653048" y="5406170"/>
            <a:ext cx="2490952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s-AR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Agosto</a:t>
            </a:r>
            <a:r>
              <a:rPr lang="es-AR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2023</a:t>
            </a:r>
            <a:endParaRPr dirty="0"/>
          </a:p>
        </p:txBody>
      </p:sp>
      <p:pic>
        <p:nvPicPr>
          <p:cNvPr id="308" name="Google Shape;30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125" y="2092503"/>
            <a:ext cx="5283353" cy="3527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57" y="1999213"/>
            <a:ext cx="4415064" cy="4441502"/>
          </a:xfrm>
          <a:prstGeom prst="rect">
            <a:avLst/>
          </a:prstGeom>
        </p:spPr>
      </p:pic>
      <p:sp>
        <p:nvSpPr>
          <p:cNvPr id="3" name="Google Shape;390;p8">
            <a:extLst>
              <a:ext uri="{FF2B5EF4-FFF2-40B4-BE49-F238E27FC236}">
                <a16:creationId xmlns:a16="http://schemas.microsoft.com/office/drawing/2014/main" id="{AEDDAED3-0CD4-460B-51EF-0F5572D2D2C6}"/>
              </a:ext>
            </a:extLst>
          </p:cNvPr>
          <p:cNvSpPr txBox="1">
            <a:spLocks/>
          </p:cNvSpPr>
          <p:nvPr/>
        </p:nvSpPr>
        <p:spPr>
          <a:xfrm>
            <a:off x="457202" y="396877"/>
            <a:ext cx="5153025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s-AR" dirty="0">
                <a:solidFill>
                  <a:schemeClr val="tx2"/>
                </a:solidFill>
              </a:rPr>
              <a:t>Guía de Carreras Universitarias</a:t>
            </a:r>
          </a:p>
        </p:txBody>
      </p:sp>
    </p:spTree>
    <p:extLst>
      <p:ext uri="{BB962C8B-B14F-4D97-AF65-F5344CB8AC3E}">
        <p14:creationId xmlns:p14="http://schemas.microsoft.com/office/powerpoint/2010/main" val="175789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90;p8">
            <a:extLst>
              <a:ext uri="{FF2B5EF4-FFF2-40B4-BE49-F238E27FC236}">
                <a16:creationId xmlns:a16="http://schemas.microsoft.com/office/drawing/2014/main" id="{AEDDAED3-0CD4-460B-51EF-0F5572D2D2C6}"/>
              </a:ext>
            </a:extLst>
          </p:cNvPr>
          <p:cNvSpPr txBox="1">
            <a:spLocks/>
          </p:cNvSpPr>
          <p:nvPr/>
        </p:nvSpPr>
        <p:spPr>
          <a:xfrm>
            <a:off x="457202" y="396877"/>
            <a:ext cx="5153025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s-ES" dirty="0">
                <a:solidFill>
                  <a:schemeClr val="tx2"/>
                </a:solidFill>
              </a:rPr>
              <a:t>Link de presentación</a:t>
            </a:r>
            <a:endParaRPr lang="es-AR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81" y="1686183"/>
            <a:ext cx="4873337" cy="501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5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"/>
          <p:cNvSpPr txBox="1">
            <a:spLocks noGrp="1"/>
          </p:cNvSpPr>
          <p:nvPr>
            <p:ph type="body" idx="1"/>
          </p:nvPr>
        </p:nvSpPr>
        <p:spPr>
          <a:xfrm>
            <a:off x="0" y="1623848"/>
            <a:ext cx="8932437" cy="499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16A"/>
              </a:buClr>
              <a:buSzPts val="3200"/>
              <a:buNone/>
            </a:pPr>
            <a:r>
              <a:rPr lang="es-ES" sz="2400" b="1" dirty="0"/>
              <a:t>Evangelina Cordero</a:t>
            </a:r>
          </a:p>
          <a:p>
            <a:pPr marL="0" indent="0" algn="ctr">
              <a:spcBef>
                <a:spcPts val="0"/>
              </a:spcBef>
              <a:buSzPts val="3200"/>
              <a:buNone/>
            </a:pPr>
            <a:r>
              <a:rPr lang="es-ES" sz="2000" dirty="0"/>
              <a:t>Ingeniera Química</a:t>
            </a:r>
          </a:p>
          <a:p>
            <a:pPr marL="114300" indent="0" algn="l">
              <a:buNone/>
            </a:pPr>
            <a:r>
              <a:rPr lang="es-ES" sz="2000" dirty="0"/>
              <a:t>Magister en Administración de Negocio (MBA)- Posgrado en Gestión Estratégica para el Desarrollo Sustentable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s-ES" sz="2000" dirty="0"/>
              <a:t>Experiencia Laboral:</a:t>
            </a:r>
          </a:p>
          <a:p>
            <a:r>
              <a:rPr lang="es-ES" sz="1400" b="1" dirty="0"/>
              <a:t>Analista de Laboratorio: </a:t>
            </a:r>
            <a:r>
              <a:rPr lang="es-ES" sz="1400" b="1" dirty="0" err="1"/>
              <a:t>Induslab</a:t>
            </a:r>
            <a:r>
              <a:rPr lang="es-ES" sz="1400" b="1" dirty="0"/>
              <a:t> S.R.L</a:t>
            </a:r>
            <a:r>
              <a:rPr lang="es-ES" sz="1400" dirty="0"/>
              <a:t>| Octubre 2005- Enero 2007 • Análisis de laboratorio par </a:t>
            </a:r>
            <a:r>
              <a:rPr lang="es-ES" sz="1400" dirty="0" err="1"/>
              <a:t>Oil</a:t>
            </a:r>
            <a:r>
              <a:rPr lang="es-ES" sz="1400" dirty="0"/>
              <a:t> &amp;Gas e implementación de sistema de calidad.</a:t>
            </a:r>
          </a:p>
          <a:p>
            <a:r>
              <a:rPr lang="es-ES" sz="1400" b="1" dirty="0"/>
              <a:t>Ingeniera de Aplicación: </a:t>
            </a:r>
            <a:r>
              <a:rPr lang="es-ES" sz="1400" b="1" dirty="0" err="1"/>
              <a:t>Nalco</a:t>
            </a:r>
            <a:r>
              <a:rPr lang="es-ES" sz="1400" b="1" dirty="0"/>
              <a:t> Company </a:t>
            </a:r>
            <a:r>
              <a:rPr lang="es-ES" sz="1400" dirty="0"/>
              <a:t>| Enero 2007 - Julio 2008 • Responsable del diseño, gestión y seguimiento de los tratamientos químicos en contratos de </a:t>
            </a:r>
            <a:r>
              <a:rPr lang="es-ES" sz="1400" dirty="0" err="1"/>
              <a:t>Catriel</a:t>
            </a:r>
            <a:r>
              <a:rPr lang="es-ES" sz="1400" dirty="0"/>
              <a:t>.</a:t>
            </a:r>
          </a:p>
          <a:p>
            <a:r>
              <a:rPr lang="es-ES" sz="1400" b="1" dirty="0"/>
              <a:t>Ingeniera Sr.: </a:t>
            </a:r>
            <a:r>
              <a:rPr lang="es-ES" sz="1400" b="1" dirty="0" err="1"/>
              <a:t>Bolland</a:t>
            </a:r>
            <a:r>
              <a:rPr lang="es-ES" sz="1400" b="1" dirty="0"/>
              <a:t> y Cia </a:t>
            </a:r>
            <a:r>
              <a:rPr lang="es-ES" sz="1400" dirty="0"/>
              <a:t>| Julio 2008 - Enero 2015 • Diseño y control de tratamientos químicos para todos los clientes de </a:t>
            </a:r>
            <a:r>
              <a:rPr lang="es-ES" sz="1400" dirty="0" err="1"/>
              <a:t>Catriel</a:t>
            </a:r>
            <a:r>
              <a:rPr lang="es-ES" sz="1400" dirty="0"/>
              <a:t>.</a:t>
            </a:r>
          </a:p>
          <a:p>
            <a:r>
              <a:rPr lang="es-ES" sz="1400" b="1" dirty="0"/>
              <a:t>Jefa de Área </a:t>
            </a:r>
            <a:r>
              <a:rPr lang="es-ES" sz="1400" b="1" dirty="0" err="1"/>
              <a:t>Catriel</a:t>
            </a:r>
            <a:r>
              <a:rPr lang="es-ES" sz="1400" b="1" dirty="0"/>
              <a:t>:  </a:t>
            </a:r>
            <a:r>
              <a:rPr lang="es-ES" sz="1400" b="1" dirty="0" err="1"/>
              <a:t>Bolland</a:t>
            </a:r>
            <a:r>
              <a:rPr lang="es-ES" sz="1400" b="1" dirty="0"/>
              <a:t> y Cia </a:t>
            </a:r>
            <a:r>
              <a:rPr lang="es-ES" sz="1400" dirty="0"/>
              <a:t>| Enero 2015- Noviembre 2016 • Responsable de la operación general de la base de </a:t>
            </a:r>
            <a:r>
              <a:rPr lang="es-ES" sz="1400" dirty="0" err="1"/>
              <a:t>Catriel</a:t>
            </a:r>
            <a:r>
              <a:rPr lang="es-ES" sz="1400" dirty="0"/>
              <a:t>, en la línea de Tratamientos Químicos. </a:t>
            </a:r>
          </a:p>
          <a:p>
            <a:pPr algn="l"/>
            <a:r>
              <a:rPr lang="es-ES" sz="1400" b="1" dirty="0"/>
              <a:t>Jefa de Operación NQN.: PECOM Energía y Servicio </a:t>
            </a:r>
            <a:r>
              <a:rPr lang="es-ES" sz="1400" dirty="0"/>
              <a:t>| Noviembre 2016- actualidad • Responsable de la operación general de las bases de Catriel y Rincón de los Sauces, en la línea de Tratamientos Químicos. Gestión Técnica-Comercial de los contratos.</a:t>
            </a:r>
            <a:r>
              <a:rPr lang="es-AR" sz="1400" dirty="0"/>
              <a:t> </a:t>
            </a:r>
            <a:r>
              <a:rPr lang="es-AR" sz="1400" b="1" dirty="0"/>
              <a:t>Miembro de comité DEI transversal en Pecom. Profesora del instituto IFSSA  y Directora de TESIS Innovación (Siglo 21)</a:t>
            </a:r>
            <a:endParaRPr lang="es-ES" sz="1400" b="1" dirty="0"/>
          </a:p>
          <a:p>
            <a:pPr marL="114300" indent="0">
              <a:buNone/>
            </a:pPr>
            <a:r>
              <a:rPr lang="es-ES" sz="2000" dirty="0"/>
              <a:t>Especialidad: Gestión y liderazgo de contratos y operación.</a:t>
            </a:r>
          </a:p>
          <a:p>
            <a:pPr marL="114300" indent="0">
              <a:buNone/>
            </a:pPr>
            <a:endParaRPr lang="es-ES" sz="800" dirty="0"/>
          </a:p>
          <a:p>
            <a:pPr marL="114300" indent="0">
              <a:buNone/>
            </a:pPr>
            <a:endParaRPr lang="es-ES" sz="800" dirty="0"/>
          </a:p>
          <a:p>
            <a:endParaRPr lang="es-ES" sz="800" dirty="0"/>
          </a:p>
          <a:p>
            <a:endParaRPr lang="es-ES" sz="900" dirty="0"/>
          </a:p>
          <a:p>
            <a:endParaRPr lang="es-ES" sz="120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s-AR" sz="2000" dirty="0"/>
          </a:p>
        </p:txBody>
      </p:sp>
      <p:sp>
        <p:nvSpPr>
          <p:cNvPr id="390" name="Google Shape;390;p8"/>
          <p:cNvSpPr txBox="1">
            <a:spLocks noGrp="1"/>
          </p:cNvSpPr>
          <p:nvPr>
            <p:ph type="title"/>
          </p:nvPr>
        </p:nvSpPr>
        <p:spPr>
          <a:xfrm>
            <a:off x="457202" y="396877"/>
            <a:ext cx="5153025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AR" dirty="0"/>
              <a:t>Testimonios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"/>
          <p:cNvSpPr txBox="1">
            <a:spLocks noGrp="1"/>
          </p:cNvSpPr>
          <p:nvPr>
            <p:ph type="body" idx="1"/>
          </p:nvPr>
        </p:nvSpPr>
        <p:spPr>
          <a:xfrm>
            <a:off x="256044" y="1707924"/>
            <a:ext cx="8672052" cy="470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SzPts val="3200"/>
              <a:buNone/>
            </a:pPr>
            <a:r>
              <a:rPr lang="es-ES" sz="2400" b="1" dirty="0" err="1"/>
              <a:t>Natasha</a:t>
            </a:r>
            <a:r>
              <a:rPr lang="es-ES" sz="2400" b="1" dirty="0"/>
              <a:t> </a:t>
            </a:r>
            <a:r>
              <a:rPr lang="es-ES" sz="2400" b="1" dirty="0" err="1"/>
              <a:t>Sanchez</a:t>
            </a:r>
            <a:r>
              <a:rPr lang="es-ES" sz="2400" b="1" dirty="0"/>
              <a:t> Pascal</a:t>
            </a:r>
          </a:p>
          <a:p>
            <a:pPr marL="0" indent="0" algn="ctr">
              <a:spcBef>
                <a:spcPts val="0"/>
              </a:spcBef>
              <a:buSzPts val="3200"/>
              <a:buNone/>
            </a:pPr>
            <a:r>
              <a:rPr lang="es-ES" sz="2000" dirty="0"/>
              <a:t>Ingeniera Química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s-ES" sz="2000" dirty="0"/>
              <a:t>Experiencia Laboral:</a:t>
            </a:r>
          </a:p>
          <a:p>
            <a:pPr>
              <a:lnSpc>
                <a:spcPct val="110000"/>
              </a:lnSpc>
            </a:pPr>
            <a:r>
              <a:rPr lang="es-AR" sz="1350" b="1" dirty="0"/>
              <a:t>Ayudante de Docencia en Química Inorgánica: </a:t>
            </a:r>
            <a:r>
              <a:rPr lang="es-AR" sz="1350" b="1" dirty="0" err="1"/>
              <a:t>UNComa</a:t>
            </a:r>
            <a:r>
              <a:rPr lang="es-AR" sz="1350" b="1" dirty="0"/>
              <a:t> </a:t>
            </a:r>
            <a:r>
              <a:rPr lang="es-ES" sz="1350" dirty="0"/>
              <a:t>| </a:t>
            </a:r>
            <a:r>
              <a:rPr lang="es-AR" sz="1350" dirty="0"/>
              <a:t>Junio 2011 – Enero 2018 </a:t>
            </a:r>
            <a:r>
              <a:rPr lang="es-ES" sz="1350" dirty="0"/>
              <a:t>•</a:t>
            </a:r>
            <a:r>
              <a:rPr lang="es-AR" sz="1350" dirty="0"/>
              <a:t> Asistencia a profesores en el curso. Dirección de trabajos grupales y supervisión de los estudiantes en el laboratorio. Corrección de exámenes e informes. Clases de consulta a los estudiantes.</a:t>
            </a:r>
          </a:p>
          <a:p>
            <a:pPr>
              <a:lnSpc>
                <a:spcPct val="110000"/>
              </a:lnSpc>
            </a:pPr>
            <a:r>
              <a:rPr lang="es-AR" sz="1350" b="1" dirty="0"/>
              <a:t>Pasante de ingeniería: </a:t>
            </a:r>
            <a:r>
              <a:rPr lang="es-AR" sz="1350" b="1" dirty="0" err="1"/>
              <a:t>Zille</a:t>
            </a:r>
            <a:r>
              <a:rPr lang="es-AR" sz="1350" b="1" dirty="0"/>
              <a:t> S.R. L. </a:t>
            </a:r>
            <a:r>
              <a:rPr lang="es-ES" sz="1350" dirty="0"/>
              <a:t>| </a:t>
            </a:r>
            <a:r>
              <a:rPr lang="es-AR" sz="1350" dirty="0"/>
              <a:t>Noviembre 2016 – Marzo 2017 </a:t>
            </a:r>
            <a:r>
              <a:rPr lang="es-ES" sz="1350" dirty="0"/>
              <a:t>• </a:t>
            </a:r>
            <a:r>
              <a:rPr lang="es-AR" sz="1350" dirty="0"/>
              <a:t>Desarrollo de procedimiento operativo estándar para un proyecto de reemplazo de un gasoducto.</a:t>
            </a:r>
          </a:p>
          <a:p>
            <a:pPr>
              <a:lnSpc>
                <a:spcPct val="110000"/>
              </a:lnSpc>
            </a:pPr>
            <a:r>
              <a:rPr lang="es-AR" sz="1350" b="1" dirty="0"/>
              <a:t>Investigadora Junior en el Grupo de Medios Porosos y Laboratorio de Trazadores: </a:t>
            </a:r>
            <a:r>
              <a:rPr lang="es-AR" sz="1350" b="1" dirty="0" err="1"/>
              <a:t>UNComa</a:t>
            </a:r>
            <a:r>
              <a:rPr lang="es-AR" sz="1350" b="1" dirty="0"/>
              <a:t> </a:t>
            </a:r>
            <a:r>
              <a:rPr lang="es-ES" sz="1350" dirty="0"/>
              <a:t>| </a:t>
            </a:r>
            <a:r>
              <a:rPr lang="es-AR" sz="1350" dirty="0"/>
              <a:t>Marzo –Junio 2017 </a:t>
            </a:r>
            <a:r>
              <a:rPr lang="es-ES" sz="1350" dirty="0"/>
              <a:t>• </a:t>
            </a:r>
            <a:r>
              <a:rPr lang="es-AR" sz="1350" dirty="0"/>
              <a:t>Investigación en aplicación de Trazadores en la industria del petróleo.</a:t>
            </a:r>
          </a:p>
          <a:p>
            <a:pPr>
              <a:lnSpc>
                <a:spcPct val="110000"/>
              </a:lnSpc>
            </a:pPr>
            <a:r>
              <a:rPr lang="es-AR" sz="1350" b="1" dirty="0"/>
              <a:t>Referente del Sistema de Gestión Integrado: </a:t>
            </a:r>
            <a:r>
              <a:rPr lang="es-AR" sz="1350" b="1" dirty="0" err="1"/>
              <a:t>Zille</a:t>
            </a:r>
            <a:r>
              <a:rPr lang="es-AR" sz="1350" b="1" dirty="0"/>
              <a:t> S.R.L.</a:t>
            </a:r>
            <a:r>
              <a:rPr lang="es-AR" sz="1350" dirty="0"/>
              <a:t> </a:t>
            </a:r>
            <a:r>
              <a:rPr lang="es-ES" sz="1350" dirty="0"/>
              <a:t>| </a:t>
            </a:r>
            <a:r>
              <a:rPr lang="es-AR" sz="1350" dirty="0"/>
              <a:t>Julio 2017 – Junio 2018 </a:t>
            </a:r>
            <a:r>
              <a:rPr lang="es-ES" sz="1350" dirty="0"/>
              <a:t>• </a:t>
            </a:r>
            <a:r>
              <a:rPr lang="es-AR" sz="1350" dirty="0"/>
              <a:t>Implementación de Mejora continua. Desarrollo de plan anual de auditorías internas. Tratamiento de no conformidades. Gestión de indicadores de Calidad y Seguridad.</a:t>
            </a:r>
          </a:p>
          <a:p>
            <a:pPr>
              <a:lnSpc>
                <a:spcPct val="110000"/>
              </a:lnSpc>
            </a:pPr>
            <a:r>
              <a:rPr lang="es-AR" sz="1350" b="1" dirty="0"/>
              <a:t>Compradora de Obras &amp; Servicios de Ingeniería, Operación &amp; Mantenimiento: YPF S.A.</a:t>
            </a:r>
            <a:r>
              <a:rPr lang="es-ES" sz="1350" dirty="0"/>
              <a:t>| </a:t>
            </a:r>
            <a:r>
              <a:rPr lang="es-AR" sz="1350" dirty="0"/>
              <a:t>Junio 2018 – Agosto 2022 </a:t>
            </a:r>
            <a:r>
              <a:rPr lang="es-ES" sz="1350" dirty="0"/>
              <a:t>• </a:t>
            </a:r>
            <a:r>
              <a:rPr lang="es-AR" sz="1350" dirty="0"/>
              <a:t>Gestión de contrataciones, análisis de procesos licitatorios para Yacimientos en operación. Gestión de portfolio de contrataciones asignadas -ajustes, adendas, renegociaciones. Negociación de reclamos y atención a proveedores críticos. Aplicación de Metodologías Agiles.</a:t>
            </a:r>
          </a:p>
          <a:p>
            <a:pPr>
              <a:lnSpc>
                <a:spcPct val="110000"/>
              </a:lnSpc>
            </a:pPr>
            <a:r>
              <a:rPr lang="es-ES" sz="1350" b="1" dirty="0"/>
              <a:t>Ing. Reservorios NOC: YPF S.A. | </a:t>
            </a:r>
            <a:r>
              <a:rPr lang="es-ES" sz="1350" dirty="0"/>
              <a:t>Actualidad</a:t>
            </a:r>
            <a:endParaRPr lang="es-AR" sz="1350" b="1" dirty="0"/>
          </a:p>
          <a:p>
            <a:pPr marL="114300" indent="0">
              <a:lnSpc>
                <a:spcPct val="110000"/>
              </a:lnSpc>
              <a:buNone/>
            </a:pPr>
            <a:endParaRPr lang="es-ES" sz="1350" dirty="0"/>
          </a:p>
          <a:p>
            <a:pPr marL="114300" indent="0">
              <a:buNone/>
            </a:pPr>
            <a:endParaRPr lang="es-ES" sz="1350" dirty="0"/>
          </a:p>
          <a:p>
            <a:endParaRPr lang="es-ES" sz="1350" dirty="0"/>
          </a:p>
          <a:p>
            <a:endParaRPr lang="es-ES" sz="1350" dirty="0"/>
          </a:p>
          <a:p>
            <a:endParaRPr lang="es-ES" sz="135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s-AR" sz="1350" dirty="0"/>
          </a:p>
        </p:txBody>
      </p:sp>
      <p:sp>
        <p:nvSpPr>
          <p:cNvPr id="390" name="Google Shape;390;p8"/>
          <p:cNvSpPr txBox="1">
            <a:spLocks noGrp="1"/>
          </p:cNvSpPr>
          <p:nvPr>
            <p:ph type="title"/>
          </p:nvPr>
        </p:nvSpPr>
        <p:spPr>
          <a:xfrm>
            <a:off x="457202" y="396877"/>
            <a:ext cx="5153025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AR" dirty="0"/>
              <a:t>Testimonios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3269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"/>
          <p:cNvSpPr txBox="1">
            <a:spLocks noGrp="1"/>
          </p:cNvSpPr>
          <p:nvPr>
            <p:ph type="body" idx="1"/>
          </p:nvPr>
        </p:nvSpPr>
        <p:spPr>
          <a:xfrm>
            <a:off x="256044" y="1627242"/>
            <a:ext cx="8672052" cy="470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SzPts val="3200"/>
              <a:buNone/>
            </a:pPr>
            <a:r>
              <a:rPr lang="es-ES" sz="2400" b="1" dirty="0"/>
              <a:t>Paola Venturino</a:t>
            </a:r>
          </a:p>
          <a:p>
            <a:pPr marL="0" indent="0" algn="ctr">
              <a:spcBef>
                <a:spcPts val="0"/>
              </a:spcBef>
              <a:buSzPts val="3200"/>
              <a:buNone/>
            </a:pPr>
            <a:r>
              <a:rPr lang="es-ES" sz="2000" dirty="0"/>
              <a:t>Ingeniera Industrial</a:t>
            </a:r>
          </a:p>
          <a:p>
            <a:pPr marL="0" indent="0" algn="ctr">
              <a:spcBef>
                <a:spcPts val="0"/>
              </a:spcBef>
              <a:buSzPts val="3200"/>
              <a:buNone/>
            </a:pPr>
            <a:r>
              <a:rPr lang="es-ES" sz="2000" dirty="0"/>
              <a:t>Posgrado en Gestión de Proyectos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s-ES" sz="2000" dirty="0"/>
              <a:t>Experiencia Laboral:</a:t>
            </a:r>
          </a:p>
          <a:p>
            <a:pPr>
              <a:lnSpc>
                <a:spcPct val="110000"/>
              </a:lnSpc>
            </a:pPr>
            <a:r>
              <a:rPr lang="es-ES" sz="1400" b="1" dirty="0"/>
              <a:t>Ing. Junior del área Integridad: GIE S.A. </a:t>
            </a:r>
            <a:r>
              <a:rPr lang="es-ES" sz="1400" dirty="0"/>
              <a:t>| Mayo 2008 - Enero 2013 • Análisis </a:t>
            </a:r>
            <a:r>
              <a:rPr lang="es-ES" sz="1400" dirty="0" err="1"/>
              <a:t>fractográfico</a:t>
            </a:r>
            <a:r>
              <a:rPr lang="es-ES" sz="1400" dirty="0"/>
              <a:t> y metalográfico para análisis de falla y causa raíz. Gestión de comunicación con los clientes </a:t>
            </a:r>
          </a:p>
          <a:p>
            <a:pPr>
              <a:lnSpc>
                <a:spcPct val="110000"/>
              </a:lnSpc>
            </a:pPr>
            <a:r>
              <a:rPr lang="es-ES" sz="1400" b="1" dirty="0"/>
              <a:t>Coordinadora de calidad y desempeño de mantenimiento: Halliburton S.R.L</a:t>
            </a:r>
            <a:r>
              <a:rPr lang="es-ES" sz="1400" dirty="0"/>
              <a:t>| Febrero 2013 - Abril 2014 • Análisis de causa raíz e implementación de mejoras. Responsable del programa de competencias del personal del área.</a:t>
            </a:r>
          </a:p>
          <a:p>
            <a:pPr>
              <a:lnSpc>
                <a:spcPct val="110000"/>
              </a:lnSpc>
            </a:pPr>
            <a:r>
              <a:rPr lang="es-ES" sz="1400" b="1" dirty="0"/>
              <a:t>Coordinadora de Materiales de Mantenimiento: Halliburton S.R.L</a:t>
            </a:r>
            <a:r>
              <a:rPr lang="es-ES" sz="1400" dirty="0"/>
              <a:t>| Mayo 2014– Enero 2016 • Responsable de gestionar los  stock óptimo y los stocks de seguridad de materiales críticos. Desarrollo de información técnica equipos, catálogo, lista de repuestos.</a:t>
            </a:r>
          </a:p>
          <a:p>
            <a:pPr>
              <a:lnSpc>
                <a:spcPct val="110000"/>
              </a:lnSpc>
            </a:pPr>
            <a:r>
              <a:rPr lang="es-ES" sz="1400" b="1" dirty="0"/>
              <a:t>Coordinadora de Mantenimiento: Halliburton S.R.L</a:t>
            </a:r>
            <a:r>
              <a:rPr lang="es-ES" sz="1400" dirty="0"/>
              <a:t>| Febrero 2016– Marzo 2020. • Gestión de disponibilidad de equipos y subconjuntos. Responsable de mantener y mejorar la confiabilidad de los equipos fractura.</a:t>
            </a:r>
          </a:p>
          <a:p>
            <a:pPr>
              <a:lnSpc>
                <a:spcPct val="110000"/>
              </a:lnSpc>
            </a:pPr>
            <a:r>
              <a:rPr lang="es-ES" sz="1400" b="1" dirty="0"/>
              <a:t>Coordinadora de Mantenimiento: Oldelval S.A</a:t>
            </a:r>
            <a:r>
              <a:rPr lang="es-ES" sz="1400" dirty="0"/>
              <a:t>.| Abril 2019 – Actualidad • Responsable de mantener y mejorar la confiabilidad de los equipos rotantes de las estaciones de bombeo de la traza del oleoducto. Gestión de proyectos de mantenimientos mayores.</a:t>
            </a:r>
          </a:p>
          <a:p>
            <a:pPr>
              <a:lnSpc>
                <a:spcPct val="110000"/>
              </a:lnSpc>
            </a:pPr>
            <a:endParaRPr lang="es-ES" sz="3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s-ES" sz="2000" dirty="0"/>
              <a:t>Especialidad: Mantenimiento de Equipos. Gestión de Proyectos</a:t>
            </a:r>
          </a:p>
          <a:p>
            <a:pPr>
              <a:lnSpc>
                <a:spcPct val="110000"/>
              </a:lnSpc>
            </a:pPr>
            <a:endParaRPr lang="es-ES" sz="1350" dirty="0"/>
          </a:p>
          <a:p>
            <a:pPr marL="114300" indent="0">
              <a:buNone/>
            </a:pPr>
            <a:endParaRPr lang="es-ES" sz="1350" dirty="0"/>
          </a:p>
          <a:p>
            <a:endParaRPr lang="es-ES" sz="1350" dirty="0"/>
          </a:p>
          <a:p>
            <a:endParaRPr lang="es-ES" sz="1350" dirty="0"/>
          </a:p>
          <a:p>
            <a:endParaRPr lang="es-ES" sz="135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s-AR" sz="1350" dirty="0"/>
          </a:p>
        </p:txBody>
      </p:sp>
      <p:sp>
        <p:nvSpPr>
          <p:cNvPr id="390" name="Google Shape;390;p8"/>
          <p:cNvSpPr txBox="1">
            <a:spLocks noGrp="1"/>
          </p:cNvSpPr>
          <p:nvPr>
            <p:ph type="title"/>
          </p:nvPr>
        </p:nvSpPr>
        <p:spPr>
          <a:xfrm>
            <a:off x="457202" y="396877"/>
            <a:ext cx="5153025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AR" dirty="0"/>
              <a:t>Testimonios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766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0579" y="2024571"/>
            <a:ext cx="6068380" cy="1945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6" name="Google Shape;396;p9"/>
          <p:cNvGrpSpPr/>
          <p:nvPr/>
        </p:nvGrpSpPr>
        <p:grpSpPr>
          <a:xfrm>
            <a:off x="409916" y="5104712"/>
            <a:ext cx="5651590" cy="1446957"/>
            <a:chOff x="652957" y="2990531"/>
            <a:chExt cx="6469738" cy="1702021"/>
          </a:xfrm>
        </p:grpSpPr>
        <p:pic>
          <p:nvPicPr>
            <p:cNvPr id="397" name="Google Shape;397;p9" descr="Logotipo&#10;&#10;Descripción generada automáticament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28345" y="3952331"/>
              <a:ext cx="1161428" cy="63033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</p:spPr>
        </p:pic>
        <p:grpSp>
          <p:nvGrpSpPr>
            <p:cNvPr id="398" name="Google Shape;398;p9"/>
            <p:cNvGrpSpPr/>
            <p:nvPr/>
          </p:nvGrpSpPr>
          <p:grpSpPr>
            <a:xfrm>
              <a:off x="652957" y="2990531"/>
              <a:ext cx="6469738" cy="1702021"/>
              <a:chOff x="3543912" y="2517708"/>
              <a:chExt cx="8444147" cy="1700334"/>
            </a:xfrm>
          </p:grpSpPr>
          <p:grpSp>
            <p:nvGrpSpPr>
              <p:cNvPr id="399" name="Google Shape;399;p9"/>
              <p:cNvGrpSpPr/>
              <p:nvPr/>
            </p:nvGrpSpPr>
            <p:grpSpPr>
              <a:xfrm>
                <a:off x="3543912" y="2517708"/>
                <a:ext cx="8104194" cy="1297294"/>
                <a:chOff x="1960431" y="2395078"/>
                <a:chExt cx="8377173" cy="1340845"/>
              </a:xfrm>
            </p:grpSpPr>
            <p:pic>
              <p:nvPicPr>
                <p:cNvPr id="400" name="Google Shape;400;p9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4798284" y="2574220"/>
                  <a:ext cx="324763" cy="3026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1" name="Google Shape;401;p9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4798284" y="2956822"/>
                  <a:ext cx="329427" cy="2996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2" name="Google Shape;402;p9" descr="Mail Drop: qué es y como utilizarlo para enviar archivos grandes en Mail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4800691" y="3367210"/>
                  <a:ext cx="329427" cy="3132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03" name="Google Shape;403;p9"/>
                <p:cNvSpPr/>
                <p:nvPr/>
              </p:nvSpPr>
              <p:spPr>
                <a:xfrm>
                  <a:off x="5346700" y="2481190"/>
                  <a:ext cx="2652815" cy="3805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150" tIns="30075" rIns="60150" bIns="30075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AR" sz="2000" u="sng">
                      <a:solidFill>
                        <a:srgbClr val="FF9900"/>
                      </a:solidFill>
                      <a:latin typeface="Calibri"/>
                      <a:ea typeface="Calibri"/>
                      <a:cs typeface="Calibri"/>
                      <a:sym typeface="Calibri"/>
                      <a:hlinkClick r:id="rId9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Winpatagonia</a:t>
                  </a:r>
                  <a:endParaRPr sz="2000">
                    <a:solidFill>
                      <a:srgbClr val="FF99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404;p9"/>
                <p:cNvSpPr/>
                <p:nvPr/>
              </p:nvSpPr>
              <p:spPr>
                <a:xfrm>
                  <a:off x="5346699" y="2938844"/>
                  <a:ext cx="3490757" cy="3805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150" tIns="30075" rIns="60150" bIns="30075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AR" sz="2000" u="sng">
                      <a:solidFill>
                        <a:srgbClr val="FF9900"/>
                      </a:solidFill>
                      <a:latin typeface="Calibri"/>
                      <a:ea typeface="Calibri"/>
                      <a:cs typeface="Calibri"/>
                      <a:sym typeface="Calibri"/>
                      <a:hlinkClick r:id="rId9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@Winpatagonia</a:t>
                  </a:r>
                  <a:endParaRPr sz="2000">
                    <a:solidFill>
                      <a:srgbClr val="FF99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405;p9"/>
                <p:cNvSpPr/>
                <p:nvPr/>
              </p:nvSpPr>
              <p:spPr>
                <a:xfrm>
                  <a:off x="5346699" y="3355415"/>
                  <a:ext cx="4990905" cy="3805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150" tIns="30075" rIns="60150" bIns="30075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AR" sz="2000" u="sng">
                      <a:solidFill>
                        <a:srgbClr val="FF9900"/>
                      </a:solidFill>
                      <a:latin typeface="Calibri"/>
                      <a:ea typeface="Calibri"/>
                      <a:cs typeface="Calibri"/>
                      <a:sym typeface="Calibri"/>
                      <a:hlinkClick r:id="rId10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winspepatagonia@gmail.com</a:t>
                  </a:r>
                  <a:endParaRPr sz="2000">
                    <a:solidFill>
                      <a:srgbClr val="FF99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06" name="Google Shape;406;p9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1960431" y="2395078"/>
                  <a:ext cx="2049001" cy="103781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07" name="Google Shape;407;p9"/>
              <p:cNvSpPr/>
              <p:nvPr/>
            </p:nvSpPr>
            <p:spPr>
              <a:xfrm>
                <a:off x="6855381" y="3849893"/>
                <a:ext cx="5132678" cy="3681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150" tIns="30075" rIns="60150" bIns="300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AR" sz="2000">
                    <a:solidFill>
                      <a:srgbClr val="FF99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D&amp;I Patagonia</a:t>
                </a:r>
                <a:endParaRPr/>
              </a:p>
            </p:txBody>
          </p:sp>
          <p:pic>
            <p:nvPicPr>
              <p:cNvPr id="408" name="Google Shape;408;p9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6149692" y="3918845"/>
                <a:ext cx="623281" cy="248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09" name="Google Shape;409;p9"/>
          <p:cNvGrpSpPr/>
          <p:nvPr/>
        </p:nvGrpSpPr>
        <p:grpSpPr>
          <a:xfrm>
            <a:off x="4580674" y="5027707"/>
            <a:ext cx="4545147" cy="921385"/>
            <a:chOff x="2033322" y="4685509"/>
            <a:chExt cx="8866496" cy="1590105"/>
          </a:xfrm>
        </p:grpSpPr>
        <p:sp>
          <p:nvSpPr>
            <p:cNvPr id="410" name="Google Shape;410;p9"/>
            <p:cNvSpPr/>
            <p:nvPr/>
          </p:nvSpPr>
          <p:spPr>
            <a:xfrm>
              <a:off x="5346698" y="4685509"/>
              <a:ext cx="5553120" cy="435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150" tIns="30075" rIns="60150" bIns="300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0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SPE Patagonia Section</a:t>
              </a:r>
              <a:endParaRPr/>
            </a:p>
          </p:txBody>
        </p:sp>
        <p:grpSp>
          <p:nvGrpSpPr>
            <p:cNvPr id="411" name="Google Shape;411;p9"/>
            <p:cNvGrpSpPr/>
            <p:nvPr/>
          </p:nvGrpSpPr>
          <p:grpSpPr>
            <a:xfrm>
              <a:off x="2033322" y="4704537"/>
              <a:ext cx="7338647" cy="1571077"/>
              <a:chOff x="2033322" y="4704537"/>
              <a:chExt cx="7338647" cy="1571077"/>
            </a:xfrm>
          </p:grpSpPr>
          <p:pic>
            <p:nvPicPr>
              <p:cNvPr id="412" name="Google Shape;412;p9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4883976" y="4705340"/>
                <a:ext cx="308148" cy="31326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3" name="Google Shape;413;p9"/>
              <p:cNvSpPr/>
              <p:nvPr/>
            </p:nvSpPr>
            <p:spPr>
              <a:xfrm>
                <a:off x="5346698" y="5092489"/>
                <a:ext cx="4025271" cy="435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150" tIns="30075" rIns="60150" bIns="300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AR" sz="2000" u="sng">
                    <a:solidFill>
                      <a:srgbClr val="FF9900"/>
                    </a:solidFill>
                    <a:latin typeface="Calibri"/>
                    <a:ea typeface="Calibri"/>
                    <a:cs typeface="Calibri"/>
                    <a:sym typeface="Calibri"/>
                    <a:hlinkClick r:id="rId9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SPE Patagonia Section</a:t>
                </a:r>
                <a:endParaRPr sz="20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4" name="Google Shape;414;p9" descr="facebook - Iconos gratis de redes sociales"/>
              <p:cNvPicPr preferRelativeResize="0"/>
              <p:nvPr/>
            </p:nvPicPr>
            <p:blipFill rotWithShape="1">
              <a:blip r:embed="rId14">
                <a:alphaModFix/>
              </a:blip>
              <a:srcRect l="24779" t="1934" r="24822" b="2067"/>
              <a:stretch/>
            </p:blipFill>
            <p:spPr>
              <a:xfrm>
                <a:off x="4883976" y="5187815"/>
                <a:ext cx="308148" cy="308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5" name="Google Shape;415;p9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4881771" y="5661936"/>
                <a:ext cx="388250" cy="3081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6" name="Google Shape;416;p9"/>
              <p:cNvSpPr/>
              <p:nvPr/>
            </p:nvSpPr>
            <p:spPr>
              <a:xfrm>
                <a:off x="5346698" y="5587893"/>
                <a:ext cx="2927824" cy="435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150" tIns="30075" rIns="60150" bIns="300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AR" sz="2000">
                    <a:solidFill>
                      <a:srgbClr val="FF99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@SPEPatagonia</a:t>
                </a:r>
                <a:endParaRPr sz="20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7" name="Google Shape;417;p9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2033322" y="4704537"/>
                <a:ext cx="2771774" cy="15710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  <a:endParaRPr lang="es-AR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F7F5949-9A0A-5170-8B1B-9BA060050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162287"/>
              </p:ext>
            </p:extLst>
          </p:nvPr>
        </p:nvGraphicFramePr>
        <p:xfrm>
          <a:off x="1120877" y="1843548"/>
          <a:ext cx="7610167" cy="439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78">
                  <a:extLst>
                    <a:ext uri="{9D8B030D-6E8A-4147-A177-3AD203B41FA5}">
                      <a16:colId xmlns:a16="http://schemas.microsoft.com/office/drawing/2014/main" val="806353158"/>
                    </a:ext>
                  </a:extLst>
                </a:gridCol>
                <a:gridCol w="3874267">
                  <a:extLst>
                    <a:ext uri="{9D8B030D-6E8A-4147-A177-3AD203B41FA5}">
                      <a16:colId xmlns:a16="http://schemas.microsoft.com/office/drawing/2014/main" val="3495043081"/>
                    </a:ext>
                  </a:extLst>
                </a:gridCol>
                <a:gridCol w="2536722">
                  <a:extLst>
                    <a:ext uri="{9D8B030D-6E8A-4147-A177-3AD203B41FA5}">
                      <a16:colId xmlns:a16="http://schemas.microsoft.com/office/drawing/2014/main" val="4155557091"/>
                    </a:ext>
                  </a:extLst>
                </a:gridCol>
              </a:tblGrid>
              <a:tr h="533833">
                <a:tc>
                  <a:txBody>
                    <a:bodyPr/>
                    <a:lstStyle/>
                    <a:p>
                      <a:r>
                        <a:rPr lang="es-ES" sz="1800" dirty="0"/>
                        <a:t>Duración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Tema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Disertante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620312"/>
                  </a:ext>
                </a:extLst>
              </a:tr>
              <a:tr h="551766">
                <a:tc>
                  <a:txBody>
                    <a:bodyPr/>
                    <a:lstStyle/>
                    <a:p>
                      <a:r>
                        <a:rPr lang="es-ES" sz="1800" dirty="0"/>
                        <a:t>5</a:t>
                      </a:r>
                      <a:r>
                        <a:rPr lang="es-ES" sz="1800" baseline="0" dirty="0"/>
                        <a:t> min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Bienvenida</a:t>
                      </a:r>
                      <a:r>
                        <a:rPr lang="es-ES" sz="1800" baseline="0" dirty="0"/>
                        <a:t> y presentación SPE/D&amp;I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Evangelina Cordero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17396"/>
                  </a:ext>
                </a:extLst>
              </a:tr>
              <a:tr h="533833">
                <a:tc>
                  <a:txBody>
                    <a:bodyPr/>
                    <a:lstStyle/>
                    <a:p>
                      <a:r>
                        <a:rPr lang="es-ES" sz="1800" dirty="0"/>
                        <a:t>5</a:t>
                      </a:r>
                      <a:r>
                        <a:rPr lang="es-ES" sz="1800" baseline="0" dirty="0"/>
                        <a:t> min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Introducción STEM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303503"/>
                  </a:ext>
                </a:extLst>
              </a:tr>
              <a:tr h="533833">
                <a:tc>
                  <a:txBody>
                    <a:bodyPr/>
                    <a:lstStyle/>
                    <a:p>
                      <a:r>
                        <a:rPr lang="es-ES" sz="1800" dirty="0"/>
                        <a:t>5</a:t>
                      </a:r>
                      <a:r>
                        <a:rPr lang="es-ES" sz="1800" baseline="0" dirty="0"/>
                        <a:t> min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Las carreras y la Industria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Paola Venturino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54081"/>
                  </a:ext>
                </a:extLst>
              </a:tr>
              <a:tr h="533833">
                <a:tc>
                  <a:txBody>
                    <a:bodyPr/>
                    <a:lstStyle/>
                    <a:p>
                      <a:r>
                        <a:rPr lang="es-ES" sz="1800" dirty="0"/>
                        <a:t>5</a:t>
                      </a:r>
                      <a:r>
                        <a:rPr lang="es-ES" sz="1800" baseline="0" dirty="0"/>
                        <a:t> min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Testimonio 1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Evangelina Cordero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09313"/>
                  </a:ext>
                </a:extLst>
              </a:tr>
              <a:tr h="533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7316A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5 min</a:t>
                      </a:r>
                      <a:endParaRPr kumimoji="0" lang="es-A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7316A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Testimonio 2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69381"/>
                  </a:ext>
                </a:extLst>
              </a:tr>
              <a:tr h="5517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7316A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5 min</a:t>
                      </a:r>
                      <a:endParaRPr kumimoji="0" lang="es-A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7316A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800" dirty="0"/>
                        <a:t>Testimonio 3</a:t>
                      </a:r>
                      <a:endParaRPr lang="es-AR" sz="1800" dirty="0"/>
                    </a:p>
                    <a:p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Paola Venturino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943344"/>
                  </a:ext>
                </a:extLst>
              </a:tr>
              <a:tr h="533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16A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5 min</a:t>
                      </a:r>
                      <a:endParaRPr kumimoji="0" lang="es-A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7316A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Cierre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79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18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"/>
          <p:cNvSpPr txBox="1">
            <a:spLocks noGrp="1"/>
          </p:cNvSpPr>
          <p:nvPr>
            <p:ph type="title"/>
          </p:nvPr>
        </p:nvSpPr>
        <p:spPr>
          <a:xfrm>
            <a:off x="457202" y="397565"/>
            <a:ext cx="5153185" cy="10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AR" dirty="0"/>
              <a:t>SPE Patagonia </a:t>
            </a:r>
            <a:r>
              <a:rPr lang="es-AR" dirty="0" err="1"/>
              <a:t>Section</a:t>
            </a:r>
            <a:endParaRPr dirty="0"/>
          </a:p>
        </p:txBody>
      </p:sp>
      <p:sp>
        <p:nvSpPr>
          <p:cNvPr id="314" name="Google Shape;314;p2"/>
          <p:cNvSpPr txBox="1">
            <a:spLocks noGrp="1"/>
          </p:cNvSpPr>
          <p:nvPr>
            <p:ph type="body" idx="1"/>
          </p:nvPr>
        </p:nvSpPr>
        <p:spPr>
          <a:xfrm>
            <a:off x="457200" y="1795465"/>
            <a:ext cx="755168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16A"/>
              </a:buClr>
              <a:buSzPts val="1600"/>
              <a:buNone/>
            </a:pPr>
            <a:r>
              <a:rPr lang="es-AR" sz="1600" b="1"/>
              <a:t>La Society of Petroleum Engineers (SPE) es una asociación profesional sin fines de lucro cuyos miembros se dedican a la exploración y producción de petróleo y gas.</a:t>
            </a:r>
            <a:endParaRPr/>
          </a:p>
        </p:txBody>
      </p:sp>
      <p:grpSp>
        <p:nvGrpSpPr>
          <p:cNvPr id="315" name="Google Shape;315;p2"/>
          <p:cNvGrpSpPr/>
          <p:nvPr/>
        </p:nvGrpSpPr>
        <p:grpSpPr>
          <a:xfrm>
            <a:off x="263042" y="2473441"/>
            <a:ext cx="6156926" cy="3975469"/>
            <a:chOff x="409129" y="1390"/>
            <a:chExt cx="6156926" cy="3975469"/>
          </a:xfrm>
        </p:grpSpPr>
        <p:sp>
          <p:nvSpPr>
            <p:cNvPr id="316" name="Google Shape;316;p2"/>
            <p:cNvSpPr/>
            <p:nvPr/>
          </p:nvSpPr>
          <p:spPr>
            <a:xfrm rot="5400000">
              <a:off x="3342124" y="-1505318"/>
              <a:ext cx="1513046" cy="493481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9E1C8">
                <a:alpha val="89803"/>
              </a:srgbClr>
            </a:solidFill>
            <a:ln w="9525" cap="flat" cmpd="sng">
              <a:solidFill>
                <a:srgbClr val="F9E1C8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 txBox="1"/>
            <p:nvPr/>
          </p:nvSpPr>
          <p:spPr>
            <a:xfrm>
              <a:off x="1631240" y="279427"/>
              <a:ext cx="4860954" cy="1365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600"/>
                <a:buFont typeface="Calibri"/>
                <a:buChar char="•"/>
              </a:pPr>
              <a:r>
                <a:rPr lang="es-AR" sz="1600" b="0" i="0" u="none" strike="noStrike" cap="non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Recopilar, difundir e intercambiar conocimientos técnicos sobre la exploración, desarrollo y la producción de recursos de petróleo y gas, y tecnologías relacionadas para el beneficio público; y brindar oportunidades a los profesionales para mejorar su competencia técnica y profesional.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09129" y="1390"/>
              <a:ext cx="1222111" cy="192139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A8800"/>
                </a:gs>
                <a:gs pos="80000">
                  <a:srgbClr val="FFB300"/>
                </a:gs>
                <a:gs pos="100000">
                  <a:srgbClr val="FFB700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 txBox="1"/>
            <p:nvPr/>
          </p:nvSpPr>
          <p:spPr>
            <a:xfrm>
              <a:off x="468788" y="61049"/>
              <a:ext cx="1102793" cy="1802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s-AR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MISION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 rot="5400000">
              <a:off x="3324170" y="585668"/>
              <a:ext cx="1513046" cy="493481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9E1C8">
                <a:alpha val="89803"/>
              </a:srgbClr>
            </a:solidFill>
            <a:ln w="9525" cap="flat" cmpd="sng">
              <a:solidFill>
                <a:srgbClr val="F9E1C8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 txBox="1"/>
            <p:nvPr/>
          </p:nvSpPr>
          <p:spPr>
            <a:xfrm>
              <a:off x="1613286" y="2370414"/>
              <a:ext cx="4860954" cy="1365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316A"/>
                </a:buClr>
                <a:buSzPts val="1600"/>
                <a:buFont typeface="Calibri"/>
                <a:buChar char="•"/>
              </a:pPr>
              <a:r>
                <a:rPr lang="es-AR" sz="1600" b="0" i="0" u="none" strike="noStrike" cap="none">
                  <a:solidFill>
                    <a:srgbClr val="17316A"/>
                  </a:solidFill>
                  <a:latin typeface="Calibri"/>
                  <a:ea typeface="Calibri"/>
                  <a:cs typeface="Calibri"/>
                  <a:sym typeface="Calibri"/>
                </a:rPr>
                <a:t>Mejorar las capacidades de la comunidad de petróleo y gas para satisfacer las demandas de energía del mundo de una manera segura, ambientalmente responsable y sostenible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409129" y="2055461"/>
              <a:ext cx="1222111" cy="192139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A8800"/>
                </a:gs>
                <a:gs pos="80000">
                  <a:srgbClr val="FFB300"/>
                </a:gs>
                <a:gs pos="100000">
                  <a:srgbClr val="FFB700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 txBox="1"/>
            <p:nvPr/>
          </p:nvSpPr>
          <p:spPr>
            <a:xfrm>
              <a:off x="468788" y="2115120"/>
              <a:ext cx="1102793" cy="1802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s-AR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VISION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4" name="Google Shape;32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6212" y="3066507"/>
            <a:ext cx="1613293" cy="160609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"/>
          <p:cNvSpPr txBox="1"/>
          <p:nvPr/>
        </p:nvSpPr>
        <p:spPr>
          <a:xfrm>
            <a:off x="6829099" y="4764407"/>
            <a:ext cx="2236074" cy="227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❖"/>
            </a:pPr>
            <a:r>
              <a:rPr lang="es-AR" sz="1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140.600 Miembros.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❖"/>
            </a:pPr>
            <a:r>
              <a:rPr lang="es-AR" sz="1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144 Países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❖"/>
            </a:pPr>
            <a:r>
              <a:rPr lang="es-AR" sz="1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203 Secciones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❖"/>
            </a:pPr>
            <a:r>
              <a:rPr lang="es-AR" sz="1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411 Capítulos Estudiantiles</a:t>
            </a:r>
            <a:endParaRPr sz="16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"/>
          <p:cNvSpPr txBox="1">
            <a:spLocks noGrp="1"/>
          </p:cNvSpPr>
          <p:nvPr>
            <p:ph type="title"/>
          </p:nvPr>
        </p:nvSpPr>
        <p:spPr>
          <a:xfrm>
            <a:off x="457202" y="396877"/>
            <a:ext cx="5153025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AR"/>
              <a:t>Diversidad &amp; Inclusión</a:t>
            </a:r>
            <a:endParaRPr/>
          </a:p>
        </p:txBody>
      </p:sp>
      <p:pic>
        <p:nvPicPr>
          <p:cNvPr id="331" name="Google Shape;33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240" y="1591534"/>
            <a:ext cx="1479636" cy="2265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94999" y="2105880"/>
            <a:ext cx="1479637" cy="10541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3"/>
          <p:cNvGrpSpPr/>
          <p:nvPr/>
        </p:nvGrpSpPr>
        <p:grpSpPr>
          <a:xfrm>
            <a:off x="688644" y="2604943"/>
            <a:ext cx="2957539" cy="721878"/>
            <a:chOff x="609601" y="2707122"/>
            <a:chExt cx="3529262" cy="1066798"/>
          </a:xfrm>
        </p:grpSpPr>
        <p:cxnSp>
          <p:nvCxnSpPr>
            <p:cNvPr id="334" name="Google Shape;334;p3"/>
            <p:cNvCxnSpPr/>
            <p:nvPr/>
          </p:nvCxnSpPr>
          <p:spPr>
            <a:xfrm rot="10800000">
              <a:off x="609601" y="2707122"/>
              <a:ext cx="1519238" cy="1066798"/>
            </a:xfrm>
            <a:prstGeom prst="straightConnector1">
              <a:avLst/>
            </a:prstGeom>
            <a:noFill/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35" name="Google Shape;335;p3"/>
            <p:cNvCxnSpPr/>
            <p:nvPr/>
          </p:nvCxnSpPr>
          <p:spPr>
            <a:xfrm rot="10800000">
              <a:off x="2128839" y="3773920"/>
              <a:ext cx="2010024" cy="0"/>
            </a:xfrm>
            <a:prstGeom prst="straightConnector1">
              <a:avLst/>
            </a:prstGeom>
            <a:noFill/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36" name="Google Shape;336;p3"/>
          <p:cNvSpPr txBox="1"/>
          <p:nvPr/>
        </p:nvSpPr>
        <p:spPr>
          <a:xfrm>
            <a:off x="3378409" y="2032408"/>
            <a:ext cx="458772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s-AR" sz="1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Capítulos Estudiantiles</a:t>
            </a:r>
            <a:endParaRPr sz="16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s-AR" sz="1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Jóvenes Profesionales</a:t>
            </a:r>
            <a:endParaRPr/>
          </a:p>
          <a:p>
            <a:pPr marL="800100" marR="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s-AR" sz="1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Profesionales con Experiencia</a:t>
            </a:r>
            <a:endParaRPr/>
          </a:p>
          <a:p>
            <a:pPr marL="800100" marR="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s-AR" sz="1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D&amp;I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7" name="Google Shape;337;p3"/>
          <p:cNvGrpSpPr/>
          <p:nvPr/>
        </p:nvGrpSpPr>
        <p:grpSpPr>
          <a:xfrm>
            <a:off x="1259642" y="3513317"/>
            <a:ext cx="7141770" cy="3228909"/>
            <a:chOff x="474572" y="1129"/>
            <a:chExt cx="7141770" cy="3228909"/>
          </a:xfrm>
        </p:grpSpPr>
        <p:sp>
          <p:nvSpPr>
            <p:cNvPr id="338" name="Google Shape;338;p3"/>
            <p:cNvSpPr/>
            <p:nvPr/>
          </p:nvSpPr>
          <p:spPr>
            <a:xfrm rot="5400000">
              <a:off x="4056905" y="-1980946"/>
              <a:ext cx="1228908" cy="572417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9E1C8">
                <a:alpha val="89803"/>
              </a:srgbClr>
            </a:solidFill>
            <a:ln w="9525" cap="flat" cmpd="sng">
              <a:solidFill>
                <a:srgbClr val="F9E1C8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 txBox="1"/>
            <p:nvPr/>
          </p:nvSpPr>
          <p:spPr>
            <a:xfrm>
              <a:off x="1809272" y="326677"/>
              <a:ext cx="5664184" cy="1108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s-A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Promover diversidad de género en la industria energética.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s-A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Atraer, retener y comprometer a las mujeres en el campo de las Ciencias, Tecnología, Ingeniería y Matemáticas (STEM)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s-A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Promover oportunidades en roles de liderazgo y desarrollo.</a:t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474572" y="1129"/>
              <a:ext cx="1417596" cy="156057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A8800"/>
                </a:gs>
                <a:gs pos="80000">
                  <a:srgbClr val="FFB300"/>
                </a:gs>
                <a:gs pos="100000">
                  <a:srgbClr val="FFB700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 txBox="1"/>
            <p:nvPr/>
          </p:nvSpPr>
          <p:spPr>
            <a:xfrm>
              <a:off x="543773" y="70330"/>
              <a:ext cx="1279194" cy="1422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s-AR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MISION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 rot="5400000">
              <a:off x="4139801" y="-412336"/>
              <a:ext cx="1228908" cy="572417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9E1C8">
                <a:alpha val="89803"/>
              </a:srgbClr>
            </a:solidFill>
            <a:ln w="9525" cap="flat" cmpd="sng">
              <a:solidFill>
                <a:srgbClr val="F9E1C8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 txBox="1"/>
            <p:nvPr/>
          </p:nvSpPr>
          <p:spPr>
            <a:xfrm>
              <a:off x="1892168" y="1895287"/>
              <a:ext cx="5664184" cy="1108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s-A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Reforzando y motivando a las mujeres a desarrollar todo su potencial en la industria de la Energía.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474572" y="1669463"/>
              <a:ext cx="1417596" cy="156057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A8800"/>
                </a:gs>
                <a:gs pos="80000">
                  <a:srgbClr val="FFB300"/>
                </a:gs>
                <a:gs pos="100000">
                  <a:srgbClr val="FFB700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 txBox="1"/>
            <p:nvPr/>
          </p:nvSpPr>
          <p:spPr>
            <a:xfrm>
              <a:off x="543773" y="1738664"/>
              <a:ext cx="1279194" cy="1422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s-AR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VISION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"/>
          <p:cNvSpPr txBox="1">
            <a:spLocks noGrp="1"/>
          </p:cNvSpPr>
          <p:nvPr>
            <p:ph type="title"/>
          </p:nvPr>
        </p:nvSpPr>
        <p:spPr>
          <a:xfrm>
            <a:off x="457202" y="397565"/>
            <a:ext cx="5153185" cy="10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AR"/>
              <a:t>¿Qué son las carreras STEM?</a:t>
            </a:r>
            <a:endParaRPr/>
          </a:p>
        </p:txBody>
      </p:sp>
      <p:pic>
        <p:nvPicPr>
          <p:cNvPr id="351" name="Google Shape;351;p4" descr="Vaso de precipitado con rellen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7043" y="2377748"/>
            <a:ext cx="756000" cy="7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" descr="Procesador con rellen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87043" y="3502349"/>
            <a:ext cx="756000" cy="7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" descr="Mujer trabajadora de la construcción con relleno sólid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7043" y="4568569"/>
            <a:ext cx="756000" cy="7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" descr="Calculadora con relleno sólid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87043" y="5714046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"/>
          <p:cNvSpPr txBox="1"/>
          <p:nvPr/>
        </p:nvSpPr>
        <p:spPr>
          <a:xfrm>
            <a:off x="824185" y="2429957"/>
            <a:ext cx="4764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356" name="Google Shape;356;p4"/>
          <p:cNvSpPr txBox="1"/>
          <p:nvPr/>
        </p:nvSpPr>
        <p:spPr>
          <a:xfrm>
            <a:off x="815368" y="3499263"/>
            <a:ext cx="48923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357" name="Google Shape;357;p4"/>
          <p:cNvSpPr txBox="1"/>
          <p:nvPr/>
        </p:nvSpPr>
        <p:spPr>
          <a:xfrm>
            <a:off x="824185" y="4568569"/>
            <a:ext cx="4844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358" name="Google Shape;358;p4"/>
          <p:cNvSpPr txBox="1"/>
          <p:nvPr/>
        </p:nvSpPr>
        <p:spPr>
          <a:xfrm>
            <a:off x="661479" y="5637875"/>
            <a:ext cx="72327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359" name="Google Shape;359;p4"/>
          <p:cNvSpPr txBox="1"/>
          <p:nvPr/>
        </p:nvSpPr>
        <p:spPr>
          <a:xfrm>
            <a:off x="3063535" y="2449851"/>
            <a:ext cx="33842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Ciencia (Science)</a:t>
            </a:r>
            <a:endParaRPr/>
          </a:p>
        </p:txBody>
      </p:sp>
      <p:sp>
        <p:nvSpPr>
          <p:cNvPr id="360" name="Google Shape;360;p4"/>
          <p:cNvSpPr txBox="1"/>
          <p:nvPr/>
        </p:nvSpPr>
        <p:spPr>
          <a:xfrm>
            <a:off x="3033794" y="3492359"/>
            <a:ext cx="54984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Tecnología (</a:t>
            </a:r>
            <a:r>
              <a:rPr lang="es-AR" sz="3600" b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r>
              <a:rPr lang="es-AR" sz="36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  <p:sp>
        <p:nvSpPr>
          <p:cNvPr id="361" name="Google Shape;361;p4"/>
          <p:cNvSpPr txBox="1"/>
          <p:nvPr/>
        </p:nvSpPr>
        <p:spPr>
          <a:xfrm>
            <a:off x="3063535" y="4519407"/>
            <a:ext cx="47611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Ingeniería (Engineering)</a:t>
            </a:r>
            <a:endParaRPr/>
          </a:p>
        </p:txBody>
      </p:sp>
      <p:sp>
        <p:nvSpPr>
          <p:cNvPr id="362" name="Google Shape;362;p4"/>
          <p:cNvSpPr txBox="1"/>
          <p:nvPr/>
        </p:nvSpPr>
        <p:spPr>
          <a:xfrm>
            <a:off x="2945332" y="5637875"/>
            <a:ext cx="55869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Matemáticas (Mathematics)</a:t>
            </a:r>
            <a:endParaRPr/>
          </a:p>
        </p:txBody>
      </p:sp>
      <p:sp>
        <p:nvSpPr>
          <p:cNvPr id="363" name="Google Shape;363;p4"/>
          <p:cNvSpPr txBox="1"/>
          <p:nvPr/>
        </p:nvSpPr>
        <p:spPr>
          <a:xfrm>
            <a:off x="195457" y="1620724"/>
            <a:ext cx="85219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Son las carreras que se pueden englobar en el ámbito de: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"/>
          <p:cNvSpPr txBox="1">
            <a:spLocks noGrp="1"/>
          </p:cNvSpPr>
          <p:nvPr>
            <p:ph type="title"/>
          </p:nvPr>
        </p:nvSpPr>
        <p:spPr>
          <a:xfrm>
            <a:off x="457202" y="396877"/>
            <a:ext cx="5153025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AR"/>
              <a:t>Carreras</a:t>
            </a:r>
            <a:endParaRPr/>
          </a:p>
        </p:txBody>
      </p:sp>
      <p:sp>
        <p:nvSpPr>
          <p:cNvPr id="370" name="Google Shape;370;p5"/>
          <p:cNvSpPr txBox="1"/>
          <p:nvPr/>
        </p:nvSpPr>
        <p:spPr>
          <a:xfrm>
            <a:off x="-52907" y="1714490"/>
            <a:ext cx="9249900" cy="4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s-AR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CIENCIA</a:t>
            </a:r>
            <a:endParaRPr dirty="0"/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4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Medicina, Enfermería, Nutrición, Odontología, Saneamiento y Protección Ambiental, Higiene y Seguridad en el Trabajo, Cs Geológicas, Tecnología Minera, Plantas y análisis de menas, Topografía, Energías Sustentables, Perforación y terminación de pozos petroleros, Cs. Biológicas, Paleontología, Veterinaria, Física, </a:t>
            </a:r>
            <a:r>
              <a:rPr lang="es-AR" sz="2400" b="0" i="0" u="none" strike="noStrike" cap="none" dirty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rPr>
              <a:t>Química, Biotecnología, Genética.</a:t>
            </a:r>
            <a:endParaRPr dirty="0"/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s-AR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TECNOLOGÍA</a:t>
            </a:r>
            <a:endParaRPr dirty="0"/>
          </a:p>
          <a:p>
            <a:pPr marL="45720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400" b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Sist</a:t>
            </a:r>
            <a:r>
              <a:rPr lang="es-AR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 Información, Cs de la Computación, Desarrollo 	web, </a:t>
            </a:r>
            <a:r>
              <a:rPr lang="es-AR" sz="2400" b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Adm</a:t>
            </a:r>
            <a:r>
              <a:rPr lang="es-AR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AR" sz="2400" b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Sist</a:t>
            </a:r>
            <a:r>
              <a:rPr lang="es-AR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y Software libre, Telecomunicaciones</a:t>
            </a:r>
            <a:r>
              <a:rPr lang="es-AR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AR" sz="2400" dirty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rPr>
              <a:t>Robótica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>
            <a:spLocks noGrp="1"/>
          </p:cNvSpPr>
          <p:nvPr>
            <p:ph type="title"/>
          </p:nvPr>
        </p:nvSpPr>
        <p:spPr>
          <a:xfrm>
            <a:off x="457202" y="396877"/>
            <a:ext cx="5153025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AR"/>
              <a:t>Carreras</a:t>
            </a:r>
            <a:endParaRPr/>
          </a:p>
        </p:txBody>
      </p:sp>
      <p:sp>
        <p:nvSpPr>
          <p:cNvPr id="377" name="Google Shape;377;p6"/>
          <p:cNvSpPr txBox="1"/>
          <p:nvPr/>
        </p:nvSpPr>
        <p:spPr>
          <a:xfrm>
            <a:off x="-52907" y="1714490"/>
            <a:ext cx="9249814" cy="335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s-AR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INGENIERÍA</a:t>
            </a:r>
            <a:endParaRPr dirty="0"/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4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Civil, Petróleo, Química, Química de Alimentos, Electrónica, Eléctrica, Mecánica, Agronómica, Biotecnología, Telecomunicaciones, Nuclear, </a:t>
            </a:r>
            <a:r>
              <a:rPr lang="es-AR" sz="2400" b="0" i="0" u="none" strike="noStrike" cap="none" dirty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rPr>
              <a:t>Naval, Industrial.</a:t>
            </a:r>
            <a:endParaRPr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s-AR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MATEMÁTICAS</a:t>
            </a:r>
            <a:endParaRPr dirty="0"/>
          </a:p>
          <a:p>
            <a:pPr marL="45720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400" b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Lic</a:t>
            </a:r>
            <a:r>
              <a:rPr lang="es-AR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Administración, Lic. Matemática, Contador Público Nacional, Lic. Gestión y </a:t>
            </a:r>
            <a:r>
              <a:rPr lang="es-AR" sz="2400" b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Adm</a:t>
            </a:r>
            <a:r>
              <a:rPr lang="es-AR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Universitaria, Lic. Economía, </a:t>
            </a:r>
            <a:r>
              <a:rPr lang="es-AR" sz="2400" dirty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rPr>
              <a:t>Estadística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>
            <a:spLocks noGrp="1"/>
          </p:cNvSpPr>
          <p:nvPr>
            <p:ph type="title"/>
          </p:nvPr>
        </p:nvSpPr>
        <p:spPr>
          <a:xfrm>
            <a:off x="457202" y="396877"/>
            <a:ext cx="5153025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AR" dirty="0"/>
              <a:t>Carreras en la Industria </a:t>
            </a:r>
            <a:r>
              <a:rPr lang="es-AR" dirty="0" err="1"/>
              <a:t>Oil</a:t>
            </a:r>
            <a:r>
              <a:rPr lang="es-AR" dirty="0"/>
              <a:t> &amp; Gas</a:t>
            </a:r>
            <a:endParaRPr dirty="0"/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9DF0CC46-9978-14EF-CAC3-8B24E8E08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21051"/>
              </p:ext>
            </p:extLst>
          </p:nvPr>
        </p:nvGraphicFramePr>
        <p:xfrm>
          <a:off x="457202" y="1876157"/>
          <a:ext cx="8288592" cy="4584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771">
                  <a:extLst>
                    <a:ext uri="{9D8B030D-6E8A-4147-A177-3AD203B41FA5}">
                      <a16:colId xmlns:a16="http://schemas.microsoft.com/office/drawing/2014/main" val="3887682286"/>
                    </a:ext>
                  </a:extLst>
                </a:gridCol>
                <a:gridCol w="5742821">
                  <a:extLst>
                    <a:ext uri="{9D8B030D-6E8A-4147-A177-3AD203B41FA5}">
                      <a16:colId xmlns:a16="http://schemas.microsoft.com/office/drawing/2014/main" val="4069036852"/>
                    </a:ext>
                  </a:extLst>
                </a:gridCol>
              </a:tblGrid>
              <a:tr h="764161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Áreas Funcionales</a:t>
                      </a:r>
                      <a:endParaRPr lang="es-A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Carreras asociadas</a:t>
                      </a:r>
                      <a:endParaRPr lang="es-A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6454491"/>
                  </a:ext>
                </a:extLst>
              </a:tr>
              <a:tr h="7641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Reservorios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Geología, Petrofísica, Ing Petróleo, Química, Matemática, Física, Programación.</a:t>
                      </a:r>
                      <a:endParaRPr lang="es-AR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424568"/>
                  </a:ext>
                </a:extLst>
              </a:tr>
              <a:tr h="764161">
                <a:tc>
                  <a:txBody>
                    <a:bodyPr/>
                    <a:lstStyle/>
                    <a:p>
                      <a:r>
                        <a:rPr lang="es-ES" sz="1600" b="1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Perforación</a:t>
                      </a:r>
                      <a:endParaRPr lang="es-AR" sz="1600" b="1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6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Analytics</a:t>
                      </a: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, Mecánica, Telecomunicaciones, </a:t>
                      </a:r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Video </a:t>
                      </a:r>
                      <a:r>
                        <a:rPr lang="es-E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Analytics</a:t>
                      </a:r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Electrónica, Materiales, Química.</a:t>
                      </a:r>
                      <a:endParaRPr lang="es-AR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843601"/>
                  </a:ext>
                </a:extLst>
              </a:tr>
              <a:tr h="7641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Terminación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6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Analytics</a:t>
                      </a: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, Química, Ingeniería, Mecánica, Diseño Industrial, Materiales, Informática, Robótica</a:t>
                      </a:r>
                      <a:endParaRPr lang="es-AR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346497"/>
                  </a:ext>
                </a:extLst>
              </a:tr>
              <a:tr h="7641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Producción/Mantenimiento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Ingeniería, Estadística, Física, Electrónica, Mecánica, Automatización, Química.</a:t>
                      </a:r>
                      <a:endParaRPr lang="es-AR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803931"/>
                  </a:ext>
                </a:extLst>
              </a:tr>
              <a:tr h="7641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Logística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6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Analytics</a:t>
                      </a:r>
                      <a:r>
                        <a:rPr lang="es-AR" sz="16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, Matemáticas, Estadística, Ingeniería</a:t>
                      </a:r>
                      <a:endParaRPr lang="es-AR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9832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"/>
          <p:cNvSpPr txBox="1">
            <a:spLocks noGrp="1"/>
          </p:cNvSpPr>
          <p:nvPr>
            <p:ph type="body" idx="1"/>
          </p:nvPr>
        </p:nvSpPr>
        <p:spPr>
          <a:xfrm>
            <a:off x="457200" y="1795877"/>
            <a:ext cx="8229600" cy="488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>
              <a:spcBef>
                <a:spcPts val="0"/>
              </a:spcBef>
              <a:buSzPts val="3200"/>
              <a:buFont typeface="Calibri"/>
              <a:buChar char="-"/>
            </a:pPr>
            <a:r>
              <a:rPr lang="es-AR" dirty="0"/>
              <a:t>Fundación YPF: </a:t>
            </a:r>
            <a:r>
              <a:rPr lang="es-AR" dirty="0">
                <a:hlinkClick r:id="rId4" tooltip="https://becas.fundacionypf.org.ar/"/>
              </a:rPr>
              <a:t>https://becas.fundacionypf.org.ar/</a:t>
            </a:r>
            <a:endParaRPr lang="es-AR" dirty="0"/>
          </a:p>
          <a:p>
            <a:pPr marL="342900" lvl="0">
              <a:spcBef>
                <a:spcPts val="0"/>
              </a:spcBef>
              <a:buSzPts val="3200"/>
              <a:buFont typeface="Calibri"/>
              <a:buChar char="-"/>
            </a:pPr>
            <a:r>
              <a:rPr lang="es-AR" dirty="0"/>
              <a:t>Becas del IAPG para Jóvenes estudiantes del Comahue: </a:t>
            </a:r>
            <a:r>
              <a:rPr lang="es-AR" dirty="0">
                <a:hlinkClick r:id="rId5"/>
              </a:rPr>
              <a:t>seccionalcomahue@iapg.org.ar</a:t>
            </a:r>
            <a:endParaRPr lang="es-AR" dirty="0"/>
          </a:p>
          <a:p>
            <a:pPr marL="342900" lvl="0">
              <a:spcBef>
                <a:spcPts val="0"/>
              </a:spcBef>
              <a:buSzPts val="3200"/>
              <a:buFont typeface="Calibri"/>
              <a:buChar char="-"/>
            </a:pPr>
            <a:r>
              <a:rPr lang="es-AR" dirty="0"/>
              <a:t>PAE: </a:t>
            </a:r>
          </a:p>
          <a:p>
            <a:pPr marL="800100" lvl="1">
              <a:spcBef>
                <a:spcPts val="640"/>
              </a:spcBef>
              <a:buSzPts val="3200"/>
              <a:buFont typeface="Calibri"/>
              <a:buChar char="-"/>
            </a:pPr>
            <a:r>
              <a:rPr lang="es-AR" dirty="0">
                <a:hlinkClick r:id="rId6"/>
              </a:rPr>
              <a:t>https://www.robertorocca.org/es/becas/</a:t>
            </a:r>
            <a:endParaRPr dirty="0"/>
          </a:p>
          <a:p>
            <a:pPr marL="342900">
              <a:lnSpc>
                <a:spcPct val="110000"/>
              </a:lnSpc>
              <a:spcBef>
                <a:spcPts val="640"/>
              </a:spcBef>
              <a:buSzPts val="3200"/>
              <a:buFont typeface="Calibri"/>
              <a:buChar char="-"/>
            </a:pPr>
            <a:r>
              <a:rPr lang="es-AR" dirty="0"/>
              <a:t>Instituto </a:t>
            </a:r>
            <a:r>
              <a:rPr lang="es-AR" dirty="0" err="1"/>
              <a:t>Balseiro</a:t>
            </a:r>
            <a:r>
              <a:rPr lang="es-AR" dirty="0"/>
              <a:t>: </a:t>
            </a:r>
          </a:p>
          <a:p>
            <a:pPr marL="800100" lvl="1">
              <a:lnSpc>
                <a:spcPct val="110000"/>
              </a:lnSpc>
              <a:spcBef>
                <a:spcPts val="640"/>
              </a:spcBef>
              <a:buSzPts val="3200"/>
              <a:buFont typeface="Calibri"/>
              <a:buChar char="-"/>
            </a:pPr>
            <a:r>
              <a:rPr lang="es-AR" dirty="0">
                <a:hlinkClick r:id="rId7"/>
              </a:rPr>
              <a:t>https://www.ib.edu.ar/ingreso-a-carreras/becas.html</a:t>
            </a:r>
            <a:r>
              <a:rPr lang="es-AR" dirty="0"/>
              <a:t> </a:t>
            </a:r>
          </a:p>
          <a:p>
            <a:pPr marL="800100" lvl="1">
              <a:lnSpc>
                <a:spcPct val="110000"/>
              </a:lnSpc>
              <a:spcBef>
                <a:spcPts val="640"/>
              </a:spcBef>
              <a:buSzPts val="3200"/>
              <a:buFont typeface="Calibri"/>
              <a:buChar char="-"/>
            </a:pPr>
            <a:r>
              <a:rPr lang="es-ES" dirty="0">
                <a:hlinkClick r:id="rId8"/>
              </a:rPr>
              <a:t>https://www.ib.edu.ar/comunicacion-y-prensa/eventos/item/2248-concurso-de-monografias-beca-ib-para-estudiantes-de-ensenanza-media.html</a:t>
            </a:r>
            <a:endParaRPr lang="es-ES" dirty="0"/>
          </a:p>
          <a:p>
            <a:pPr marL="342900">
              <a:lnSpc>
                <a:spcPct val="110000"/>
              </a:lnSpc>
              <a:spcBef>
                <a:spcPts val="640"/>
              </a:spcBef>
              <a:buSzPts val="3200"/>
              <a:buFont typeface="Calibri"/>
              <a:buChar char="-"/>
            </a:pPr>
            <a:r>
              <a:rPr lang="es-AR" dirty="0"/>
              <a:t>NRG Argentina: </a:t>
            </a:r>
            <a:r>
              <a:rPr lang="es-AR" u="sng" dirty="0">
                <a:hlinkClick r:id="rId9" tooltip="https://www.cimientos.org/becas/"/>
              </a:rPr>
              <a:t>https://www.cimientos.org/becas/</a:t>
            </a:r>
            <a:endParaRPr dirty="0"/>
          </a:p>
          <a:p>
            <a:pPr marL="342900">
              <a:lnSpc>
                <a:spcPct val="110000"/>
              </a:lnSpc>
              <a:spcBef>
                <a:spcPts val="640"/>
              </a:spcBef>
              <a:buSzPts val="3200"/>
              <a:buFont typeface="Calibri"/>
              <a:buChar char="-"/>
            </a:pPr>
            <a:r>
              <a:rPr lang="es-AR" dirty="0"/>
              <a:t>Universidad Siglo XXI.</a:t>
            </a:r>
          </a:p>
          <a:p>
            <a:pPr marL="342900">
              <a:lnSpc>
                <a:spcPct val="110000"/>
              </a:lnSpc>
              <a:spcBef>
                <a:spcPts val="640"/>
              </a:spcBef>
              <a:buSzPts val="3200"/>
              <a:buFont typeface="Calibri"/>
              <a:buChar char="-"/>
            </a:pPr>
            <a:endParaRPr dirty="0"/>
          </a:p>
        </p:txBody>
      </p:sp>
      <p:sp>
        <p:nvSpPr>
          <p:cNvPr id="384" name="Google Shape;384;p7"/>
          <p:cNvSpPr txBox="1">
            <a:spLocks noGrp="1"/>
          </p:cNvSpPr>
          <p:nvPr>
            <p:ph type="title"/>
          </p:nvPr>
        </p:nvSpPr>
        <p:spPr>
          <a:xfrm>
            <a:off x="457202" y="396877"/>
            <a:ext cx="5153025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AR"/>
              <a:t>Becas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PE Theme">
  <a:themeElements>
    <a:clrScheme name="SPE">
      <a:dk1>
        <a:srgbClr val="17316A"/>
      </a:dk1>
      <a:lt1>
        <a:srgbClr val="FFFFFF"/>
      </a:lt1>
      <a:dk2>
        <a:srgbClr val="17316A"/>
      </a:dk2>
      <a:lt2>
        <a:srgbClr val="FFFFFE"/>
      </a:lt2>
      <a:accent1>
        <a:srgbClr val="F0AB00"/>
      </a:accent1>
      <a:accent2>
        <a:srgbClr val="89C3E5"/>
      </a:accent2>
      <a:accent3>
        <a:srgbClr val="FCCF18"/>
      </a:accent3>
      <a:accent4>
        <a:srgbClr val="E66A3F"/>
      </a:accent4>
      <a:accent5>
        <a:srgbClr val="8EC02F"/>
      </a:accent5>
      <a:accent6>
        <a:srgbClr val="69A22E"/>
      </a:accent6>
      <a:hlink>
        <a:srgbClr val="F0AB00"/>
      </a:hlink>
      <a:folHlink>
        <a:srgbClr val="89C3E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PE Theme">
  <a:themeElements>
    <a:clrScheme name="SPE">
      <a:dk1>
        <a:srgbClr val="17316A"/>
      </a:dk1>
      <a:lt1>
        <a:srgbClr val="FFFFFF"/>
      </a:lt1>
      <a:dk2>
        <a:srgbClr val="17316A"/>
      </a:dk2>
      <a:lt2>
        <a:srgbClr val="FFFFFE"/>
      </a:lt2>
      <a:accent1>
        <a:srgbClr val="F0AB00"/>
      </a:accent1>
      <a:accent2>
        <a:srgbClr val="89C3E5"/>
      </a:accent2>
      <a:accent3>
        <a:srgbClr val="FCCF18"/>
      </a:accent3>
      <a:accent4>
        <a:srgbClr val="E66A3F"/>
      </a:accent4>
      <a:accent5>
        <a:srgbClr val="8EC02F"/>
      </a:accent5>
      <a:accent6>
        <a:srgbClr val="69A22E"/>
      </a:accent6>
      <a:hlink>
        <a:srgbClr val="F0AB00"/>
      </a:hlink>
      <a:folHlink>
        <a:srgbClr val="89C3E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PE Theme">
  <a:themeElements>
    <a:clrScheme name="SPE">
      <a:dk1>
        <a:srgbClr val="17316A"/>
      </a:dk1>
      <a:lt1>
        <a:srgbClr val="FFFFFF"/>
      </a:lt1>
      <a:dk2>
        <a:srgbClr val="17316A"/>
      </a:dk2>
      <a:lt2>
        <a:srgbClr val="FFFFFE"/>
      </a:lt2>
      <a:accent1>
        <a:srgbClr val="F0AB00"/>
      </a:accent1>
      <a:accent2>
        <a:srgbClr val="89C3E5"/>
      </a:accent2>
      <a:accent3>
        <a:srgbClr val="FCCF18"/>
      </a:accent3>
      <a:accent4>
        <a:srgbClr val="E66A3F"/>
      </a:accent4>
      <a:accent5>
        <a:srgbClr val="8EC02F"/>
      </a:accent5>
      <a:accent6>
        <a:srgbClr val="69A22E"/>
      </a:accent6>
      <a:hlink>
        <a:srgbClr val="F0AB00"/>
      </a:hlink>
      <a:folHlink>
        <a:srgbClr val="89C3E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2185</Words>
  <Application>Microsoft Office PowerPoint</Application>
  <PresentationFormat>Presentación en pantalla (4:3)</PresentationFormat>
  <Paragraphs>209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Noto Sans Symbols</vt:lpstr>
      <vt:lpstr>1_SPE Theme</vt:lpstr>
      <vt:lpstr>Diseño personalizado</vt:lpstr>
      <vt:lpstr>SPE Theme</vt:lpstr>
      <vt:lpstr>2_SPE Theme</vt:lpstr>
      <vt:lpstr>Custom Design</vt:lpstr>
      <vt:lpstr>Carreras STEM</vt:lpstr>
      <vt:lpstr>Agenda</vt:lpstr>
      <vt:lpstr>SPE Patagonia Section</vt:lpstr>
      <vt:lpstr>Diversidad &amp; Inclusión</vt:lpstr>
      <vt:lpstr>¿Qué son las carreras STEM?</vt:lpstr>
      <vt:lpstr>Carreras</vt:lpstr>
      <vt:lpstr>Carreras</vt:lpstr>
      <vt:lpstr>Carreras en la Industria Oil &amp; Gas</vt:lpstr>
      <vt:lpstr>Becas</vt:lpstr>
      <vt:lpstr>Presentación de PowerPoint</vt:lpstr>
      <vt:lpstr>Presentación de PowerPoint</vt:lpstr>
      <vt:lpstr>Testimonios</vt:lpstr>
      <vt:lpstr>Testimonios</vt:lpstr>
      <vt:lpstr>Testimonios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Carreras STEM</dc:title>
  <dc:creator>Jordan Blakey</dc:creator>
  <cp:lastModifiedBy>Cordero, Evangelina Natalia</cp:lastModifiedBy>
  <cp:revision>41</cp:revision>
  <dcterms:created xsi:type="dcterms:W3CDTF">2015-01-26T22:45:43Z</dcterms:created>
  <dcterms:modified xsi:type="dcterms:W3CDTF">2023-08-12T17:55:36Z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8ef38c-4357-49c8-b2ae-c9cdaf411188_Enabled">
    <vt:lpwstr>true</vt:lpwstr>
  </property>
  <property fmtid="{D5CDD505-2E9C-101B-9397-08002B2CF9AE}" pid="3" name="MSIP_Label_228ef38c-4357-49c8-b2ae-c9cdaf411188_SetDate">
    <vt:lpwstr>2022-06-13T17:17:43Z</vt:lpwstr>
  </property>
  <property fmtid="{D5CDD505-2E9C-101B-9397-08002B2CF9AE}" pid="4" name="MSIP_Label_228ef38c-4357-49c8-b2ae-c9cdaf411188_Method">
    <vt:lpwstr>Privileged</vt:lpwstr>
  </property>
  <property fmtid="{D5CDD505-2E9C-101B-9397-08002B2CF9AE}" pid="5" name="MSIP_Label_228ef38c-4357-49c8-b2ae-c9cdaf411188_Name">
    <vt:lpwstr>Personal</vt:lpwstr>
  </property>
  <property fmtid="{D5CDD505-2E9C-101B-9397-08002B2CF9AE}" pid="6" name="MSIP_Label_228ef38c-4357-49c8-b2ae-c9cdaf411188_SiteId">
    <vt:lpwstr>038018c3-616c-4b46-ad9b-aa9007f701b5</vt:lpwstr>
  </property>
  <property fmtid="{D5CDD505-2E9C-101B-9397-08002B2CF9AE}" pid="7" name="MSIP_Label_228ef38c-4357-49c8-b2ae-c9cdaf411188_ActionId">
    <vt:lpwstr>ce0d8130-04a2-4238-b11d-9ec57e8c066c</vt:lpwstr>
  </property>
  <property fmtid="{D5CDD505-2E9C-101B-9397-08002B2CF9AE}" pid="8" name="MSIP_Label_228ef38c-4357-49c8-b2ae-c9cdaf411188_ContentBits">
    <vt:lpwstr>1</vt:lpwstr>
  </property>
  <property fmtid="{D5CDD505-2E9C-101B-9397-08002B2CF9AE}" pid="9" name="_AdHocReviewCycleID">
    <vt:i4>-853687576</vt:i4>
  </property>
  <property fmtid="{D5CDD505-2E9C-101B-9397-08002B2CF9AE}" pid="10" name="_NewReviewCycle">
    <vt:lpwstr/>
  </property>
  <property fmtid="{D5CDD505-2E9C-101B-9397-08002B2CF9AE}" pid="11" name="_EmailSubject">
    <vt:lpwstr>D&amp;I_Carreras_STEM-_SPE-2022_v8.pptx</vt:lpwstr>
  </property>
  <property fmtid="{D5CDD505-2E9C-101B-9397-08002B2CF9AE}" pid="12" name="_AuthorEmail">
    <vt:lpwstr>fanny.a.aguilar@exxonmobil.com</vt:lpwstr>
  </property>
  <property fmtid="{D5CDD505-2E9C-101B-9397-08002B2CF9AE}" pid="13" name="_AuthorEmailDisplayName">
    <vt:lpwstr>Alcocer Aguilar, Fanny /C</vt:lpwstr>
  </property>
</Properties>
</file>