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  <p:sldMasterId id="2147483774" r:id="rId2"/>
    <p:sldMasterId id="2147483725" r:id="rId3"/>
    <p:sldMasterId id="2147483749" r:id="rId4"/>
    <p:sldMasterId id="2147483762" r:id="rId5"/>
  </p:sldMasterIdLst>
  <p:notesMasterIdLst>
    <p:notesMasterId r:id="rId19"/>
  </p:notesMasterIdLst>
  <p:handoutMasterIdLst>
    <p:handoutMasterId r:id="rId20"/>
  </p:handoutMasterIdLst>
  <p:sldIdLst>
    <p:sldId id="299" r:id="rId6"/>
    <p:sldId id="296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7" autoAdjust="0"/>
    <p:restoredTop sz="86867" autoAdjust="0"/>
  </p:normalViewPr>
  <p:slideViewPr>
    <p:cSldViewPr snapToGrid="0" snapToObjects="1">
      <p:cViewPr varScale="1">
        <p:scale>
          <a:sx n="62" d="100"/>
          <a:sy n="62" d="100"/>
        </p:scale>
        <p:origin x="64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D5D45-F9F1-4C5F-B216-41AD0B0F3EF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77E3C97-8765-41D9-9586-2214925F2344}">
      <dgm:prSet phldrT="[Texto]" custT="1"/>
      <dgm:spPr/>
      <dgm:t>
        <a:bodyPr/>
        <a:lstStyle/>
        <a:p>
          <a:r>
            <a:rPr lang="es-ES" sz="2400" dirty="0">
              <a:latin typeface="+mn-lt"/>
              <a:ea typeface="+mn-ea"/>
              <a:cs typeface="+mn-cs"/>
            </a:rPr>
            <a:t>MISION</a:t>
          </a:r>
          <a:endParaRPr lang="es-AR" sz="2400" dirty="0">
            <a:latin typeface="+mn-lt"/>
          </a:endParaRPr>
        </a:p>
      </dgm:t>
    </dgm:pt>
    <dgm:pt modelId="{8E71566A-5139-42C4-8CEF-17D0BA628484}" type="parTrans" cxnId="{38D19FD8-4300-46DE-AB18-956FE30AFD89}">
      <dgm:prSet/>
      <dgm:spPr/>
      <dgm:t>
        <a:bodyPr/>
        <a:lstStyle/>
        <a:p>
          <a:endParaRPr lang="es-AR" sz="1800">
            <a:latin typeface="+mn-lt"/>
          </a:endParaRPr>
        </a:p>
      </dgm:t>
    </dgm:pt>
    <dgm:pt modelId="{37A431FA-216C-4EDC-A3B6-B2680015D57B}" type="sibTrans" cxnId="{38D19FD8-4300-46DE-AB18-956FE30AFD89}">
      <dgm:prSet/>
      <dgm:spPr/>
      <dgm:t>
        <a:bodyPr/>
        <a:lstStyle/>
        <a:p>
          <a:endParaRPr lang="es-AR" sz="1800">
            <a:latin typeface="+mn-lt"/>
          </a:endParaRPr>
        </a:p>
      </dgm:t>
    </dgm:pt>
    <dgm:pt modelId="{6C664F6A-4ED0-40A7-8810-BE1456FE8590}">
      <dgm:prSet phldrT="[Texto]" custT="1"/>
      <dgm:spPr/>
      <dgm:t>
        <a:bodyPr/>
        <a:lstStyle/>
        <a:p>
          <a:r>
            <a:rPr lang="es-AR" sz="1600" dirty="0">
              <a:solidFill>
                <a:srgbClr val="002060"/>
              </a:solidFill>
              <a:latin typeface="+mn-lt"/>
            </a:rPr>
            <a:t>Recopilar, difundir e intercambiar conocimientos técnicos sobre la exploración, desarrollo y la producción de recursos de petróleo y gas, y tecnologías relacionadas para el beneficio público; y brindar oportunidades a los profesionales para mejorar su competencia técnica y profesional.</a:t>
          </a:r>
          <a:endParaRPr lang="es-AR" sz="1600" dirty="0">
            <a:latin typeface="+mn-lt"/>
          </a:endParaRPr>
        </a:p>
      </dgm:t>
    </dgm:pt>
    <dgm:pt modelId="{E47A9896-1CCD-408E-A650-0E875B98940F}" type="parTrans" cxnId="{A444A76F-573B-4A2E-8685-4ED9BDE37F50}">
      <dgm:prSet/>
      <dgm:spPr/>
      <dgm:t>
        <a:bodyPr/>
        <a:lstStyle/>
        <a:p>
          <a:endParaRPr lang="es-AR" sz="1800">
            <a:latin typeface="+mn-lt"/>
          </a:endParaRPr>
        </a:p>
      </dgm:t>
    </dgm:pt>
    <dgm:pt modelId="{16948ABB-793D-469F-BCBB-37AA5018AD1B}" type="sibTrans" cxnId="{A444A76F-573B-4A2E-8685-4ED9BDE37F50}">
      <dgm:prSet/>
      <dgm:spPr/>
      <dgm:t>
        <a:bodyPr/>
        <a:lstStyle/>
        <a:p>
          <a:endParaRPr lang="es-AR" sz="1800">
            <a:latin typeface="+mn-lt"/>
          </a:endParaRPr>
        </a:p>
      </dgm:t>
    </dgm:pt>
    <dgm:pt modelId="{B5EC2AE7-96A5-4E6F-BA2F-CEF62C759437}">
      <dgm:prSet phldrT="[Texto]" custT="1"/>
      <dgm:spPr/>
      <dgm:t>
        <a:bodyPr/>
        <a:lstStyle/>
        <a:p>
          <a:r>
            <a:rPr lang="es-ES" sz="2400" dirty="0">
              <a:latin typeface="+mn-lt"/>
              <a:ea typeface="+mn-ea"/>
              <a:cs typeface="+mn-cs"/>
            </a:rPr>
            <a:t>VISION</a:t>
          </a:r>
          <a:endParaRPr lang="es-AR" sz="2400" dirty="0">
            <a:latin typeface="+mn-lt"/>
          </a:endParaRPr>
        </a:p>
      </dgm:t>
    </dgm:pt>
    <dgm:pt modelId="{0714FD61-21BD-4C74-8D30-AE725CD40BB1}" type="parTrans" cxnId="{1075C796-F8A1-4328-BB27-79D04948BFD6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BCD994A5-B638-4722-A77B-2E2F38547915}" type="sibTrans" cxnId="{1075C796-F8A1-4328-BB27-79D04948BFD6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A8281CDE-9D19-47E7-A534-D95442E7739E}">
      <dgm:prSet phldrT="[Texto]" custT="1"/>
      <dgm:spPr/>
      <dgm:t>
        <a:bodyPr/>
        <a:lstStyle/>
        <a:p>
          <a:r>
            <a:rPr lang="es-AR" sz="1600" dirty="0">
              <a:solidFill>
                <a:srgbClr val="17316A"/>
              </a:solidFill>
              <a:latin typeface="+mn-lt"/>
            </a:rPr>
            <a:t>Mejorar las capacidades de la comunidad de petróleo y gas para satisfacer las demandas de energía del mundo de una manera segura, ambientalmente responsable y sostenible</a:t>
          </a:r>
          <a:endParaRPr lang="es-AR" sz="1600" dirty="0">
            <a:latin typeface="+mn-lt"/>
          </a:endParaRPr>
        </a:p>
      </dgm:t>
    </dgm:pt>
    <dgm:pt modelId="{7D1A75B6-EE5E-48F5-8E01-8CBD48B8EA66}" type="parTrans" cxnId="{22D6F502-3050-42D9-80F1-7C2D3E775C16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658483A3-470B-49DE-BBD6-BFF6DA937114}" type="sibTrans" cxnId="{22D6F502-3050-42D9-80F1-7C2D3E775C16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DCF26717-B61A-4E6D-B285-B6C2DDD5A98E}" type="pres">
      <dgm:prSet presAssocID="{334D5D45-F9F1-4C5F-B216-41AD0B0F3EF7}" presName="Name0" presStyleCnt="0">
        <dgm:presLayoutVars>
          <dgm:dir/>
          <dgm:animLvl val="lvl"/>
          <dgm:resizeHandles val="exact"/>
        </dgm:presLayoutVars>
      </dgm:prSet>
      <dgm:spPr/>
    </dgm:pt>
    <dgm:pt modelId="{4D589BAA-E714-43A0-8AFD-DCF0531C14D8}" type="pres">
      <dgm:prSet presAssocID="{A77E3C97-8765-41D9-9586-2214925F2344}" presName="linNode" presStyleCnt="0"/>
      <dgm:spPr/>
    </dgm:pt>
    <dgm:pt modelId="{760BACE7-8F2C-4063-B937-AE22DC5DC7F1}" type="pres">
      <dgm:prSet presAssocID="{A77E3C97-8765-41D9-9586-2214925F2344}" presName="parentText" presStyleLbl="node1" presStyleIdx="0" presStyleCnt="2" custScaleX="48669" custScaleY="72411">
        <dgm:presLayoutVars>
          <dgm:chMax val="1"/>
          <dgm:bulletEnabled val="1"/>
        </dgm:presLayoutVars>
      </dgm:prSet>
      <dgm:spPr/>
    </dgm:pt>
    <dgm:pt modelId="{7BE5A4A2-E275-40FE-A28B-D161A0ED20B5}" type="pres">
      <dgm:prSet presAssocID="{A77E3C97-8765-41D9-9586-2214925F2344}" presName="descendantText" presStyleLbl="alignAccFollowNode1" presStyleIdx="0" presStyleCnt="2" custScaleX="110544" custScaleY="71277">
        <dgm:presLayoutVars>
          <dgm:bulletEnabled val="1"/>
        </dgm:presLayoutVars>
      </dgm:prSet>
      <dgm:spPr/>
    </dgm:pt>
    <dgm:pt modelId="{93B49A1D-9980-4C8E-B633-C96EA5C3C102}" type="pres">
      <dgm:prSet presAssocID="{37A431FA-216C-4EDC-A3B6-B2680015D57B}" presName="sp" presStyleCnt="0"/>
      <dgm:spPr/>
    </dgm:pt>
    <dgm:pt modelId="{F6F806BF-7AA5-4685-87C1-46C1BD373AB0}" type="pres">
      <dgm:prSet presAssocID="{B5EC2AE7-96A5-4E6F-BA2F-CEF62C759437}" presName="linNode" presStyleCnt="0"/>
      <dgm:spPr/>
    </dgm:pt>
    <dgm:pt modelId="{7A5BB92F-1E37-4F16-8FE8-EF9605CA4F6C}" type="pres">
      <dgm:prSet presAssocID="{B5EC2AE7-96A5-4E6F-BA2F-CEF62C759437}" presName="parentText" presStyleLbl="node1" presStyleIdx="1" presStyleCnt="2" custScaleX="48669" custScaleY="72411">
        <dgm:presLayoutVars>
          <dgm:chMax val="1"/>
          <dgm:bulletEnabled val="1"/>
        </dgm:presLayoutVars>
      </dgm:prSet>
      <dgm:spPr/>
    </dgm:pt>
    <dgm:pt modelId="{AB1C854A-92C7-4CF2-8724-EE4D04E6427B}" type="pres">
      <dgm:prSet presAssocID="{B5EC2AE7-96A5-4E6F-BA2F-CEF62C759437}" presName="descendantText" presStyleLbl="alignAccFollowNode1" presStyleIdx="1" presStyleCnt="2" custScaleX="110544" custScaleY="71277">
        <dgm:presLayoutVars>
          <dgm:bulletEnabled val="1"/>
        </dgm:presLayoutVars>
      </dgm:prSet>
      <dgm:spPr/>
    </dgm:pt>
  </dgm:ptLst>
  <dgm:cxnLst>
    <dgm:cxn modelId="{22D6F502-3050-42D9-80F1-7C2D3E775C16}" srcId="{B5EC2AE7-96A5-4E6F-BA2F-CEF62C759437}" destId="{A8281CDE-9D19-47E7-A534-D95442E7739E}" srcOrd="0" destOrd="0" parTransId="{7D1A75B6-EE5E-48F5-8E01-8CBD48B8EA66}" sibTransId="{658483A3-470B-49DE-BBD6-BFF6DA937114}"/>
    <dgm:cxn modelId="{3E62855F-F547-450F-B00B-9C5647725D6E}" type="presOf" srcId="{334D5D45-F9F1-4C5F-B216-41AD0B0F3EF7}" destId="{DCF26717-B61A-4E6D-B285-B6C2DDD5A98E}" srcOrd="0" destOrd="0" presId="urn:microsoft.com/office/officeart/2005/8/layout/vList5"/>
    <dgm:cxn modelId="{D1985842-303F-4EB3-968E-3211BCACC0BB}" type="presOf" srcId="{A8281CDE-9D19-47E7-A534-D95442E7739E}" destId="{AB1C854A-92C7-4CF2-8724-EE4D04E6427B}" srcOrd="0" destOrd="0" presId="urn:microsoft.com/office/officeart/2005/8/layout/vList5"/>
    <dgm:cxn modelId="{A444A76F-573B-4A2E-8685-4ED9BDE37F50}" srcId="{A77E3C97-8765-41D9-9586-2214925F2344}" destId="{6C664F6A-4ED0-40A7-8810-BE1456FE8590}" srcOrd="0" destOrd="0" parTransId="{E47A9896-1CCD-408E-A650-0E875B98940F}" sibTransId="{16948ABB-793D-469F-BCBB-37AA5018AD1B}"/>
    <dgm:cxn modelId="{15911853-4CBC-449D-A3C9-B8E1A2EA7AAE}" type="presOf" srcId="{A77E3C97-8765-41D9-9586-2214925F2344}" destId="{760BACE7-8F2C-4063-B937-AE22DC5DC7F1}" srcOrd="0" destOrd="0" presId="urn:microsoft.com/office/officeart/2005/8/layout/vList5"/>
    <dgm:cxn modelId="{1075C796-F8A1-4328-BB27-79D04948BFD6}" srcId="{334D5D45-F9F1-4C5F-B216-41AD0B0F3EF7}" destId="{B5EC2AE7-96A5-4E6F-BA2F-CEF62C759437}" srcOrd="1" destOrd="0" parTransId="{0714FD61-21BD-4C74-8D30-AE725CD40BB1}" sibTransId="{BCD994A5-B638-4722-A77B-2E2F38547915}"/>
    <dgm:cxn modelId="{B4ED1DA6-AE39-4646-97A4-A12FC0A86D34}" type="presOf" srcId="{6C664F6A-4ED0-40A7-8810-BE1456FE8590}" destId="{7BE5A4A2-E275-40FE-A28B-D161A0ED20B5}" srcOrd="0" destOrd="0" presId="urn:microsoft.com/office/officeart/2005/8/layout/vList5"/>
    <dgm:cxn modelId="{38D19FD8-4300-46DE-AB18-956FE30AFD89}" srcId="{334D5D45-F9F1-4C5F-B216-41AD0B0F3EF7}" destId="{A77E3C97-8765-41D9-9586-2214925F2344}" srcOrd="0" destOrd="0" parTransId="{8E71566A-5139-42C4-8CEF-17D0BA628484}" sibTransId="{37A431FA-216C-4EDC-A3B6-B2680015D57B}"/>
    <dgm:cxn modelId="{D1E23AE8-9093-465A-B3D8-543C8F9AB5B4}" type="presOf" srcId="{B5EC2AE7-96A5-4E6F-BA2F-CEF62C759437}" destId="{7A5BB92F-1E37-4F16-8FE8-EF9605CA4F6C}" srcOrd="0" destOrd="0" presId="urn:microsoft.com/office/officeart/2005/8/layout/vList5"/>
    <dgm:cxn modelId="{9B1D4428-2D0A-4D6B-86FB-3542CB4AFD7E}" type="presParOf" srcId="{DCF26717-B61A-4E6D-B285-B6C2DDD5A98E}" destId="{4D589BAA-E714-43A0-8AFD-DCF0531C14D8}" srcOrd="0" destOrd="0" presId="urn:microsoft.com/office/officeart/2005/8/layout/vList5"/>
    <dgm:cxn modelId="{B6407743-4D86-492E-AD17-D122C9843C75}" type="presParOf" srcId="{4D589BAA-E714-43A0-8AFD-DCF0531C14D8}" destId="{760BACE7-8F2C-4063-B937-AE22DC5DC7F1}" srcOrd="0" destOrd="0" presId="urn:microsoft.com/office/officeart/2005/8/layout/vList5"/>
    <dgm:cxn modelId="{2E4F9958-C2CE-4D0A-B15C-76FA1F9E58DD}" type="presParOf" srcId="{4D589BAA-E714-43A0-8AFD-DCF0531C14D8}" destId="{7BE5A4A2-E275-40FE-A28B-D161A0ED20B5}" srcOrd="1" destOrd="0" presId="urn:microsoft.com/office/officeart/2005/8/layout/vList5"/>
    <dgm:cxn modelId="{870797F9-9555-42ED-A477-F3FA3C6CB35E}" type="presParOf" srcId="{DCF26717-B61A-4E6D-B285-B6C2DDD5A98E}" destId="{93B49A1D-9980-4C8E-B633-C96EA5C3C102}" srcOrd="1" destOrd="0" presId="urn:microsoft.com/office/officeart/2005/8/layout/vList5"/>
    <dgm:cxn modelId="{2E571107-F852-4BC5-BFFB-F6F7593B2370}" type="presParOf" srcId="{DCF26717-B61A-4E6D-B285-B6C2DDD5A98E}" destId="{F6F806BF-7AA5-4685-87C1-46C1BD373AB0}" srcOrd="2" destOrd="0" presId="urn:microsoft.com/office/officeart/2005/8/layout/vList5"/>
    <dgm:cxn modelId="{C54BA2BF-C0EA-4816-B41D-A200B6951429}" type="presParOf" srcId="{F6F806BF-7AA5-4685-87C1-46C1BD373AB0}" destId="{7A5BB92F-1E37-4F16-8FE8-EF9605CA4F6C}" srcOrd="0" destOrd="0" presId="urn:microsoft.com/office/officeart/2005/8/layout/vList5"/>
    <dgm:cxn modelId="{4C13F3B8-61E6-4831-A2BB-9ECA1126D749}" type="presParOf" srcId="{F6F806BF-7AA5-4685-87C1-46C1BD373AB0}" destId="{AB1C854A-92C7-4CF2-8724-EE4D04E642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4D5D45-F9F1-4C5F-B216-41AD0B0F3EF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77E3C97-8765-41D9-9586-2214925F2344}">
      <dgm:prSet phldrT="[Texto]" custT="1"/>
      <dgm:spPr/>
      <dgm:t>
        <a:bodyPr/>
        <a:lstStyle/>
        <a:p>
          <a:r>
            <a:rPr lang="es-ES" sz="2400" dirty="0">
              <a:latin typeface="+mn-lt"/>
              <a:ea typeface="+mn-ea"/>
              <a:cs typeface="+mn-cs"/>
            </a:rPr>
            <a:t>MISION</a:t>
          </a:r>
          <a:endParaRPr lang="es-AR" sz="2400" dirty="0">
            <a:latin typeface="+mn-lt"/>
          </a:endParaRPr>
        </a:p>
      </dgm:t>
    </dgm:pt>
    <dgm:pt modelId="{8E71566A-5139-42C4-8CEF-17D0BA628484}" type="parTrans" cxnId="{38D19FD8-4300-46DE-AB18-956FE30AFD89}">
      <dgm:prSet/>
      <dgm:spPr/>
      <dgm:t>
        <a:bodyPr/>
        <a:lstStyle/>
        <a:p>
          <a:endParaRPr lang="es-AR" sz="1800">
            <a:latin typeface="+mn-lt"/>
          </a:endParaRPr>
        </a:p>
      </dgm:t>
    </dgm:pt>
    <dgm:pt modelId="{37A431FA-216C-4EDC-A3B6-B2680015D57B}" type="sibTrans" cxnId="{38D19FD8-4300-46DE-AB18-956FE30AFD89}">
      <dgm:prSet/>
      <dgm:spPr/>
      <dgm:t>
        <a:bodyPr/>
        <a:lstStyle/>
        <a:p>
          <a:endParaRPr lang="es-AR" sz="1800">
            <a:latin typeface="+mn-lt"/>
          </a:endParaRPr>
        </a:p>
      </dgm:t>
    </dgm:pt>
    <dgm:pt modelId="{6C664F6A-4ED0-40A7-8810-BE1456FE8590}">
      <dgm:prSet phldrT="[Texto]" custT="1"/>
      <dgm:spPr/>
      <dgm:t>
        <a:bodyPr/>
        <a:lstStyle/>
        <a:p>
          <a:r>
            <a:rPr lang="es-AR" sz="1600" dirty="0">
              <a:solidFill>
                <a:schemeClr val="bg1"/>
              </a:solidFill>
              <a:latin typeface="+mn-lt"/>
            </a:rPr>
            <a:t>Promover diversidad de género en la industria energética.</a:t>
          </a:r>
          <a:endParaRPr lang="es-AR" sz="1600" dirty="0">
            <a:latin typeface="+mn-lt"/>
          </a:endParaRPr>
        </a:p>
      </dgm:t>
    </dgm:pt>
    <dgm:pt modelId="{E47A9896-1CCD-408E-A650-0E875B98940F}" type="parTrans" cxnId="{A444A76F-573B-4A2E-8685-4ED9BDE37F50}">
      <dgm:prSet/>
      <dgm:spPr/>
      <dgm:t>
        <a:bodyPr/>
        <a:lstStyle/>
        <a:p>
          <a:endParaRPr lang="es-AR" sz="1800">
            <a:latin typeface="+mn-lt"/>
          </a:endParaRPr>
        </a:p>
      </dgm:t>
    </dgm:pt>
    <dgm:pt modelId="{16948ABB-793D-469F-BCBB-37AA5018AD1B}" type="sibTrans" cxnId="{A444A76F-573B-4A2E-8685-4ED9BDE37F50}">
      <dgm:prSet/>
      <dgm:spPr/>
      <dgm:t>
        <a:bodyPr/>
        <a:lstStyle/>
        <a:p>
          <a:endParaRPr lang="es-AR" sz="1800">
            <a:latin typeface="+mn-lt"/>
          </a:endParaRPr>
        </a:p>
      </dgm:t>
    </dgm:pt>
    <dgm:pt modelId="{B5EC2AE7-96A5-4E6F-BA2F-CEF62C759437}">
      <dgm:prSet phldrT="[Texto]" custT="1"/>
      <dgm:spPr/>
      <dgm:t>
        <a:bodyPr/>
        <a:lstStyle/>
        <a:p>
          <a:r>
            <a:rPr lang="es-ES" sz="2400" dirty="0">
              <a:latin typeface="+mn-lt"/>
              <a:ea typeface="+mn-ea"/>
              <a:cs typeface="+mn-cs"/>
            </a:rPr>
            <a:t>VISION</a:t>
          </a:r>
          <a:endParaRPr lang="es-AR" sz="2400" dirty="0">
            <a:latin typeface="+mn-lt"/>
          </a:endParaRPr>
        </a:p>
      </dgm:t>
    </dgm:pt>
    <dgm:pt modelId="{0714FD61-21BD-4C74-8D30-AE725CD40BB1}" type="parTrans" cxnId="{1075C796-F8A1-4328-BB27-79D04948BFD6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BCD994A5-B638-4722-A77B-2E2F38547915}" type="sibTrans" cxnId="{1075C796-F8A1-4328-BB27-79D04948BFD6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A8281CDE-9D19-47E7-A534-D95442E7739E}">
      <dgm:prSet phldrT="[Texto]" custT="1"/>
      <dgm:spPr/>
      <dgm:t>
        <a:bodyPr/>
        <a:lstStyle/>
        <a:p>
          <a:r>
            <a:rPr lang="es-AR" sz="1600" dirty="0">
              <a:solidFill>
                <a:schemeClr val="bg1"/>
              </a:solidFill>
              <a:latin typeface="+mn-lt"/>
            </a:rPr>
            <a:t>Reforzando y motivando a las mujeres a desarrollar todo su potencial en la industria de la Energía.</a:t>
          </a:r>
          <a:endParaRPr lang="es-AR" sz="1600" dirty="0">
            <a:latin typeface="+mn-lt"/>
          </a:endParaRPr>
        </a:p>
      </dgm:t>
    </dgm:pt>
    <dgm:pt modelId="{7D1A75B6-EE5E-48F5-8E01-8CBD48B8EA66}" type="parTrans" cxnId="{22D6F502-3050-42D9-80F1-7C2D3E775C16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658483A3-470B-49DE-BBD6-BFF6DA937114}" type="sibTrans" cxnId="{22D6F502-3050-42D9-80F1-7C2D3E775C16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3212F3FA-18B1-4ACF-A48E-220587B2205A}">
      <dgm:prSet custT="1"/>
      <dgm:spPr/>
      <dgm:t>
        <a:bodyPr/>
        <a:lstStyle/>
        <a:p>
          <a:r>
            <a:rPr lang="es-AR" sz="1600" dirty="0">
              <a:solidFill>
                <a:schemeClr val="bg1"/>
              </a:solidFill>
              <a:latin typeface="+mn-lt"/>
            </a:rPr>
            <a:t>Atraer, retener y comprometer a las mujeres en el campo de las Ciencias, Tecnología, Ingeniería y Matemáticas (STEM)</a:t>
          </a:r>
        </a:p>
      </dgm:t>
    </dgm:pt>
    <dgm:pt modelId="{ED766BB7-5600-4922-AE1E-D30A42D70CC6}" type="parTrans" cxnId="{17D80B51-B781-40D1-BB9D-8C26448BA42A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3812B4E2-9A37-4508-B5A0-34B3D3D66D39}" type="sibTrans" cxnId="{17D80B51-B781-40D1-BB9D-8C26448BA42A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4A44CE5E-E9C2-4D66-AF72-57E2424D7DAC}">
      <dgm:prSet custT="1"/>
      <dgm:spPr/>
      <dgm:t>
        <a:bodyPr/>
        <a:lstStyle/>
        <a:p>
          <a:r>
            <a:rPr lang="es-AR" sz="1600" dirty="0">
              <a:solidFill>
                <a:schemeClr val="bg1"/>
              </a:solidFill>
              <a:latin typeface="+mn-lt"/>
            </a:rPr>
            <a:t>Promover oportunidades en roles de liderazgo y desarrollo.</a:t>
          </a:r>
        </a:p>
      </dgm:t>
    </dgm:pt>
    <dgm:pt modelId="{1296EB94-74EA-4A51-9F72-AA11442E07CE}" type="parTrans" cxnId="{C909B765-80BF-4466-902E-35A8BE88ADEE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C9D3F591-90AC-4A9F-8668-2F5EFDDCE712}" type="sibTrans" cxnId="{C909B765-80BF-4466-902E-35A8BE88ADEE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DCF26717-B61A-4E6D-B285-B6C2DDD5A98E}" type="pres">
      <dgm:prSet presAssocID="{334D5D45-F9F1-4C5F-B216-41AD0B0F3EF7}" presName="Name0" presStyleCnt="0">
        <dgm:presLayoutVars>
          <dgm:dir/>
          <dgm:animLvl val="lvl"/>
          <dgm:resizeHandles val="exact"/>
        </dgm:presLayoutVars>
      </dgm:prSet>
      <dgm:spPr/>
    </dgm:pt>
    <dgm:pt modelId="{4D589BAA-E714-43A0-8AFD-DCF0531C14D8}" type="pres">
      <dgm:prSet presAssocID="{A77E3C97-8765-41D9-9586-2214925F2344}" presName="linNode" presStyleCnt="0"/>
      <dgm:spPr/>
    </dgm:pt>
    <dgm:pt modelId="{760BACE7-8F2C-4063-B937-AE22DC5DC7F1}" type="pres">
      <dgm:prSet presAssocID="{A77E3C97-8765-41D9-9586-2214925F2344}" presName="parentText" presStyleLbl="node1" presStyleIdx="0" presStyleCnt="2" custScaleX="48669" custScaleY="72411">
        <dgm:presLayoutVars>
          <dgm:chMax val="1"/>
          <dgm:bulletEnabled val="1"/>
        </dgm:presLayoutVars>
      </dgm:prSet>
      <dgm:spPr/>
    </dgm:pt>
    <dgm:pt modelId="{7BE5A4A2-E275-40FE-A28B-D161A0ED20B5}" type="pres">
      <dgm:prSet presAssocID="{A77E3C97-8765-41D9-9586-2214925F2344}" presName="descendantText" presStyleLbl="alignAccFollowNode1" presStyleIdx="0" presStyleCnt="2" custScaleX="110544" custScaleY="71277" custLinFactNeighborX="-1798" custLinFactNeighborY="123">
        <dgm:presLayoutVars>
          <dgm:bulletEnabled val="1"/>
        </dgm:presLayoutVars>
      </dgm:prSet>
      <dgm:spPr/>
    </dgm:pt>
    <dgm:pt modelId="{93B49A1D-9980-4C8E-B633-C96EA5C3C102}" type="pres">
      <dgm:prSet presAssocID="{37A431FA-216C-4EDC-A3B6-B2680015D57B}" presName="sp" presStyleCnt="0"/>
      <dgm:spPr/>
    </dgm:pt>
    <dgm:pt modelId="{F6F806BF-7AA5-4685-87C1-46C1BD373AB0}" type="pres">
      <dgm:prSet presAssocID="{B5EC2AE7-96A5-4E6F-BA2F-CEF62C759437}" presName="linNode" presStyleCnt="0"/>
      <dgm:spPr/>
    </dgm:pt>
    <dgm:pt modelId="{7A5BB92F-1E37-4F16-8FE8-EF9605CA4F6C}" type="pres">
      <dgm:prSet presAssocID="{B5EC2AE7-96A5-4E6F-BA2F-CEF62C759437}" presName="parentText" presStyleLbl="node1" presStyleIdx="1" presStyleCnt="2" custScaleX="48669" custScaleY="72411">
        <dgm:presLayoutVars>
          <dgm:chMax val="1"/>
          <dgm:bulletEnabled val="1"/>
        </dgm:presLayoutVars>
      </dgm:prSet>
      <dgm:spPr/>
    </dgm:pt>
    <dgm:pt modelId="{AB1C854A-92C7-4CF2-8724-EE4D04E6427B}" type="pres">
      <dgm:prSet presAssocID="{B5EC2AE7-96A5-4E6F-BA2F-CEF62C759437}" presName="descendantText" presStyleLbl="alignAccFollowNode1" presStyleIdx="1" presStyleCnt="2" custScaleX="110544" custScaleY="71277">
        <dgm:presLayoutVars>
          <dgm:bulletEnabled val="1"/>
        </dgm:presLayoutVars>
      </dgm:prSet>
      <dgm:spPr/>
    </dgm:pt>
  </dgm:ptLst>
  <dgm:cxnLst>
    <dgm:cxn modelId="{22D6F502-3050-42D9-80F1-7C2D3E775C16}" srcId="{B5EC2AE7-96A5-4E6F-BA2F-CEF62C759437}" destId="{A8281CDE-9D19-47E7-A534-D95442E7739E}" srcOrd="0" destOrd="0" parTransId="{7D1A75B6-EE5E-48F5-8E01-8CBD48B8EA66}" sibTransId="{658483A3-470B-49DE-BBD6-BFF6DA937114}"/>
    <dgm:cxn modelId="{DA3DD609-910D-4712-B1AF-8EDE44941DBC}" type="presOf" srcId="{3212F3FA-18B1-4ACF-A48E-220587B2205A}" destId="{7BE5A4A2-E275-40FE-A28B-D161A0ED20B5}" srcOrd="0" destOrd="1" presId="urn:microsoft.com/office/officeart/2005/8/layout/vList5"/>
    <dgm:cxn modelId="{3E62855F-F547-450F-B00B-9C5647725D6E}" type="presOf" srcId="{334D5D45-F9F1-4C5F-B216-41AD0B0F3EF7}" destId="{DCF26717-B61A-4E6D-B285-B6C2DDD5A98E}" srcOrd="0" destOrd="0" presId="urn:microsoft.com/office/officeart/2005/8/layout/vList5"/>
    <dgm:cxn modelId="{D1985842-303F-4EB3-968E-3211BCACC0BB}" type="presOf" srcId="{A8281CDE-9D19-47E7-A534-D95442E7739E}" destId="{AB1C854A-92C7-4CF2-8724-EE4D04E6427B}" srcOrd="0" destOrd="0" presId="urn:microsoft.com/office/officeart/2005/8/layout/vList5"/>
    <dgm:cxn modelId="{C909B765-80BF-4466-902E-35A8BE88ADEE}" srcId="{A77E3C97-8765-41D9-9586-2214925F2344}" destId="{4A44CE5E-E9C2-4D66-AF72-57E2424D7DAC}" srcOrd="2" destOrd="0" parTransId="{1296EB94-74EA-4A51-9F72-AA11442E07CE}" sibTransId="{C9D3F591-90AC-4A9F-8668-2F5EFDDCE712}"/>
    <dgm:cxn modelId="{A444A76F-573B-4A2E-8685-4ED9BDE37F50}" srcId="{A77E3C97-8765-41D9-9586-2214925F2344}" destId="{6C664F6A-4ED0-40A7-8810-BE1456FE8590}" srcOrd="0" destOrd="0" parTransId="{E47A9896-1CCD-408E-A650-0E875B98940F}" sibTransId="{16948ABB-793D-469F-BCBB-37AA5018AD1B}"/>
    <dgm:cxn modelId="{17D80B51-B781-40D1-BB9D-8C26448BA42A}" srcId="{A77E3C97-8765-41D9-9586-2214925F2344}" destId="{3212F3FA-18B1-4ACF-A48E-220587B2205A}" srcOrd="1" destOrd="0" parTransId="{ED766BB7-5600-4922-AE1E-D30A42D70CC6}" sibTransId="{3812B4E2-9A37-4508-B5A0-34B3D3D66D39}"/>
    <dgm:cxn modelId="{15911853-4CBC-449D-A3C9-B8E1A2EA7AAE}" type="presOf" srcId="{A77E3C97-8765-41D9-9586-2214925F2344}" destId="{760BACE7-8F2C-4063-B937-AE22DC5DC7F1}" srcOrd="0" destOrd="0" presId="urn:microsoft.com/office/officeart/2005/8/layout/vList5"/>
    <dgm:cxn modelId="{1075C796-F8A1-4328-BB27-79D04948BFD6}" srcId="{334D5D45-F9F1-4C5F-B216-41AD0B0F3EF7}" destId="{B5EC2AE7-96A5-4E6F-BA2F-CEF62C759437}" srcOrd="1" destOrd="0" parTransId="{0714FD61-21BD-4C74-8D30-AE725CD40BB1}" sibTransId="{BCD994A5-B638-4722-A77B-2E2F38547915}"/>
    <dgm:cxn modelId="{91A7B1A0-CCF6-4247-AF24-85666DFFB277}" type="presOf" srcId="{4A44CE5E-E9C2-4D66-AF72-57E2424D7DAC}" destId="{7BE5A4A2-E275-40FE-A28B-D161A0ED20B5}" srcOrd="0" destOrd="2" presId="urn:microsoft.com/office/officeart/2005/8/layout/vList5"/>
    <dgm:cxn modelId="{B4ED1DA6-AE39-4646-97A4-A12FC0A86D34}" type="presOf" srcId="{6C664F6A-4ED0-40A7-8810-BE1456FE8590}" destId="{7BE5A4A2-E275-40FE-A28B-D161A0ED20B5}" srcOrd="0" destOrd="0" presId="urn:microsoft.com/office/officeart/2005/8/layout/vList5"/>
    <dgm:cxn modelId="{38D19FD8-4300-46DE-AB18-956FE30AFD89}" srcId="{334D5D45-F9F1-4C5F-B216-41AD0B0F3EF7}" destId="{A77E3C97-8765-41D9-9586-2214925F2344}" srcOrd="0" destOrd="0" parTransId="{8E71566A-5139-42C4-8CEF-17D0BA628484}" sibTransId="{37A431FA-216C-4EDC-A3B6-B2680015D57B}"/>
    <dgm:cxn modelId="{D1E23AE8-9093-465A-B3D8-543C8F9AB5B4}" type="presOf" srcId="{B5EC2AE7-96A5-4E6F-BA2F-CEF62C759437}" destId="{7A5BB92F-1E37-4F16-8FE8-EF9605CA4F6C}" srcOrd="0" destOrd="0" presId="urn:microsoft.com/office/officeart/2005/8/layout/vList5"/>
    <dgm:cxn modelId="{9B1D4428-2D0A-4D6B-86FB-3542CB4AFD7E}" type="presParOf" srcId="{DCF26717-B61A-4E6D-B285-B6C2DDD5A98E}" destId="{4D589BAA-E714-43A0-8AFD-DCF0531C14D8}" srcOrd="0" destOrd="0" presId="urn:microsoft.com/office/officeart/2005/8/layout/vList5"/>
    <dgm:cxn modelId="{B6407743-4D86-492E-AD17-D122C9843C75}" type="presParOf" srcId="{4D589BAA-E714-43A0-8AFD-DCF0531C14D8}" destId="{760BACE7-8F2C-4063-B937-AE22DC5DC7F1}" srcOrd="0" destOrd="0" presId="urn:microsoft.com/office/officeart/2005/8/layout/vList5"/>
    <dgm:cxn modelId="{2E4F9958-C2CE-4D0A-B15C-76FA1F9E58DD}" type="presParOf" srcId="{4D589BAA-E714-43A0-8AFD-DCF0531C14D8}" destId="{7BE5A4A2-E275-40FE-A28B-D161A0ED20B5}" srcOrd="1" destOrd="0" presId="urn:microsoft.com/office/officeart/2005/8/layout/vList5"/>
    <dgm:cxn modelId="{870797F9-9555-42ED-A477-F3FA3C6CB35E}" type="presParOf" srcId="{DCF26717-B61A-4E6D-B285-B6C2DDD5A98E}" destId="{93B49A1D-9980-4C8E-B633-C96EA5C3C102}" srcOrd="1" destOrd="0" presId="urn:microsoft.com/office/officeart/2005/8/layout/vList5"/>
    <dgm:cxn modelId="{2E571107-F852-4BC5-BFFB-F6F7593B2370}" type="presParOf" srcId="{DCF26717-B61A-4E6D-B285-B6C2DDD5A98E}" destId="{F6F806BF-7AA5-4685-87C1-46C1BD373AB0}" srcOrd="2" destOrd="0" presId="urn:microsoft.com/office/officeart/2005/8/layout/vList5"/>
    <dgm:cxn modelId="{C54BA2BF-C0EA-4816-B41D-A200B6951429}" type="presParOf" srcId="{F6F806BF-7AA5-4685-87C1-46C1BD373AB0}" destId="{7A5BB92F-1E37-4F16-8FE8-EF9605CA4F6C}" srcOrd="0" destOrd="0" presId="urn:microsoft.com/office/officeart/2005/8/layout/vList5"/>
    <dgm:cxn modelId="{4C13F3B8-61E6-4831-A2BB-9ECA1126D749}" type="presParOf" srcId="{F6F806BF-7AA5-4685-87C1-46C1BD373AB0}" destId="{AB1C854A-92C7-4CF2-8724-EE4D04E642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5A4A2-E275-40FE-A28B-D161A0ED20B5}">
      <dsp:nvSpPr>
        <dsp:cNvPr id="0" name=""/>
        <dsp:cNvSpPr/>
      </dsp:nvSpPr>
      <dsp:spPr>
        <a:xfrm rot="5400000">
          <a:off x="4229849" y="-2116533"/>
          <a:ext cx="1283693" cy="58655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 dirty="0">
              <a:solidFill>
                <a:srgbClr val="002060"/>
              </a:solidFill>
              <a:latin typeface="+mn-lt"/>
            </a:rPr>
            <a:t>Recopilar, difundir e intercambiar conocimientos técnicos sobre la exploración, desarrollo y la producción de recursos de petróleo y gas, y tecnologías relacionadas para el beneficio público; y brindar oportunidades a los profesionales para mejorar su competencia técnica y profesional.</a:t>
          </a:r>
          <a:endParaRPr lang="es-AR" sz="1600" kern="1200" dirty="0">
            <a:latin typeface="+mn-lt"/>
          </a:endParaRPr>
        </a:p>
      </dsp:txBody>
      <dsp:txXfrm rot="-5400000">
        <a:off x="1938910" y="237071"/>
        <a:ext cx="5802907" cy="1158363"/>
      </dsp:txXfrm>
    </dsp:sp>
    <dsp:sp modelId="{760BACE7-8F2C-4063-B937-AE22DC5DC7F1}">
      <dsp:nvSpPr>
        <dsp:cNvPr id="0" name=""/>
        <dsp:cNvSpPr/>
      </dsp:nvSpPr>
      <dsp:spPr>
        <a:xfrm>
          <a:off x="486295" y="1179"/>
          <a:ext cx="1452613" cy="16301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+mn-lt"/>
              <a:ea typeface="+mn-ea"/>
              <a:cs typeface="+mn-cs"/>
            </a:rPr>
            <a:t>MISION</a:t>
          </a:r>
          <a:endParaRPr lang="es-AR" sz="2400" kern="1200" dirty="0">
            <a:latin typeface="+mn-lt"/>
          </a:endParaRPr>
        </a:p>
      </dsp:txBody>
      <dsp:txXfrm>
        <a:off x="557206" y="72090"/>
        <a:ext cx="1310791" cy="1488323"/>
      </dsp:txXfrm>
    </dsp:sp>
    <dsp:sp modelId="{AB1C854A-92C7-4CF2-8724-EE4D04E6427B}">
      <dsp:nvSpPr>
        <dsp:cNvPr id="0" name=""/>
        <dsp:cNvSpPr/>
      </dsp:nvSpPr>
      <dsp:spPr>
        <a:xfrm rot="5400000">
          <a:off x="4229849" y="-373825"/>
          <a:ext cx="1283693" cy="58655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 dirty="0">
              <a:solidFill>
                <a:srgbClr val="17316A"/>
              </a:solidFill>
              <a:latin typeface="+mn-lt"/>
            </a:rPr>
            <a:t>Mejorar las capacidades de la comunidad de petróleo y gas para satisfacer las demandas de energía del mundo de una manera segura, ambientalmente responsable y sostenible</a:t>
          </a:r>
          <a:endParaRPr lang="es-AR" sz="1600" kern="1200" dirty="0">
            <a:latin typeface="+mn-lt"/>
          </a:endParaRPr>
        </a:p>
      </dsp:txBody>
      <dsp:txXfrm rot="-5400000">
        <a:off x="1938910" y="1979779"/>
        <a:ext cx="5802907" cy="1158363"/>
      </dsp:txXfrm>
    </dsp:sp>
    <dsp:sp modelId="{7A5BB92F-1E37-4F16-8FE8-EF9605CA4F6C}">
      <dsp:nvSpPr>
        <dsp:cNvPr id="0" name=""/>
        <dsp:cNvSpPr/>
      </dsp:nvSpPr>
      <dsp:spPr>
        <a:xfrm>
          <a:off x="486295" y="1743887"/>
          <a:ext cx="1452613" cy="16301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+mn-lt"/>
              <a:ea typeface="+mn-ea"/>
              <a:cs typeface="+mn-cs"/>
            </a:rPr>
            <a:t>VISION</a:t>
          </a:r>
          <a:endParaRPr lang="es-AR" sz="2400" kern="1200" dirty="0">
            <a:latin typeface="+mn-lt"/>
          </a:endParaRPr>
        </a:p>
      </dsp:txBody>
      <dsp:txXfrm>
        <a:off x="557206" y="1814798"/>
        <a:ext cx="1310791" cy="1488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5A4A2-E275-40FE-A28B-D161A0ED20B5}">
      <dsp:nvSpPr>
        <dsp:cNvPr id="0" name=""/>
        <dsp:cNvSpPr/>
      </dsp:nvSpPr>
      <dsp:spPr>
        <a:xfrm rot="5400000">
          <a:off x="4243182" y="-2173356"/>
          <a:ext cx="1228908" cy="59137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 dirty="0">
              <a:solidFill>
                <a:schemeClr val="bg1"/>
              </a:solidFill>
              <a:latin typeface="+mn-lt"/>
            </a:rPr>
            <a:t>Promover diversidad de género en la industria energética.</a:t>
          </a:r>
          <a:endParaRPr lang="es-AR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 dirty="0">
              <a:solidFill>
                <a:schemeClr val="bg1"/>
              </a:solidFill>
              <a:latin typeface="+mn-lt"/>
            </a:rPr>
            <a:t>Atraer, retener y comprometer a las mujeres en el campo de las Ciencias, Tecnología, Ingeniería y Matemáticas (STEM)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 dirty="0">
              <a:solidFill>
                <a:schemeClr val="bg1"/>
              </a:solidFill>
              <a:latin typeface="+mn-lt"/>
            </a:rPr>
            <a:t>Promover oportunidades en roles de liderazgo y desarrollo.</a:t>
          </a:r>
        </a:p>
      </dsp:txBody>
      <dsp:txXfrm rot="-5400000">
        <a:off x="1900742" y="229074"/>
        <a:ext cx="5853799" cy="1108928"/>
      </dsp:txXfrm>
    </dsp:sp>
    <dsp:sp modelId="{760BACE7-8F2C-4063-B937-AE22DC5DC7F1}">
      <dsp:nvSpPr>
        <dsp:cNvPr id="0" name=""/>
        <dsp:cNvSpPr/>
      </dsp:nvSpPr>
      <dsp:spPr>
        <a:xfrm>
          <a:off x="490293" y="1129"/>
          <a:ext cx="1464554" cy="15605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+mn-lt"/>
              <a:ea typeface="+mn-ea"/>
              <a:cs typeface="+mn-cs"/>
            </a:rPr>
            <a:t>MISION</a:t>
          </a:r>
          <a:endParaRPr lang="es-AR" sz="2400" kern="1200" dirty="0">
            <a:latin typeface="+mn-lt"/>
          </a:endParaRPr>
        </a:p>
      </dsp:txBody>
      <dsp:txXfrm>
        <a:off x="561787" y="72623"/>
        <a:ext cx="1321566" cy="1417587"/>
      </dsp:txXfrm>
    </dsp:sp>
    <dsp:sp modelId="{AB1C854A-92C7-4CF2-8724-EE4D04E6427B}">
      <dsp:nvSpPr>
        <dsp:cNvPr id="0" name=""/>
        <dsp:cNvSpPr/>
      </dsp:nvSpPr>
      <dsp:spPr>
        <a:xfrm rot="5400000">
          <a:off x="4297287" y="-507143"/>
          <a:ext cx="1228908" cy="59137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 dirty="0">
              <a:solidFill>
                <a:schemeClr val="bg1"/>
              </a:solidFill>
              <a:latin typeface="+mn-lt"/>
            </a:rPr>
            <a:t>Reforzando y motivando a las mujeres a desarrollar todo su potencial en la industria de la Energía.</a:t>
          </a:r>
          <a:endParaRPr lang="es-AR" sz="1600" kern="1200" dirty="0">
            <a:latin typeface="+mn-lt"/>
          </a:endParaRPr>
        </a:p>
      </dsp:txBody>
      <dsp:txXfrm rot="-5400000">
        <a:off x="1954847" y="1895287"/>
        <a:ext cx="5853799" cy="1108928"/>
      </dsp:txXfrm>
    </dsp:sp>
    <dsp:sp modelId="{7A5BB92F-1E37-4F16-8FE8-EF9605CA4F6C}">
      <dsp:nvSpPr>
        <dsp:cNvPr id="0" name=""/>
        <dsp:cNvSpPr/>
      </dsp:nvSpPr>
      <dsp:spPr>
        <a:xfrm>
          <a:off x="490293" y="1669463"/>
          <a:ext cx="1464554" cy="15605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+mn-lt"/>
              <a:ea typeface="+mn-ea"/>
              <a:cs typeface="+mn-cs"/>
            </a:rPr>
            <a:t>VISION</a:t>
          </a:r>
          <a:endParaRPr lang="es-AR" sz="2400" kern="1200" dirty="0">
            <a:latin typeface="+mn-lt"/>
          </a:endParaRPr>
        </a:p>
      </dsp:txBody>
      <dsp:txXfrm>
        <a:off x="561787" y="1740957"/>
        <a:ext cx="1321566" cy="1417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896BB4C-4C53-423C-B1D8-96EFCB7C3B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43E6D-4836-44CF-AE52-D8F2447DC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F45D3-8F1C-447F-9C4D-039E5159B722}" type="datetimeFigureOut">
              <a:rPr lang="es-AR" smtClean="0"/>
              <a:t>4/7/2021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46AFB2-434D-4691-8DAC-12230B5D82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50668B-F911-4BDD-915D-1FA76969A9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395B8-E890-4E59-BD5B-97A52D24D63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7131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71E2-96E1-454D-9A3B-460835CC937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2FFF-944B-413C-9813-08E2D4B26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4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AFBF-3D0F-4704-99F4-764BC97B7B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5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AFBF-3D0F-4704-99F4-764BC97B7B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2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AFBF-3D0F-4704-99F4-764BC97B7B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0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9B0EB46-74E3-4252-97A1-5B83A3EE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0" name="Marcador de fecha 9">
            <a:extLst>
              <a:ext uri="{FF2B5EF4-FFF2-40B4-BE49-F238E27FC236}">
                <a16:creationId xmlns:a16="http://schemas.microsoft.com/office/drawing/2014/main" id="{0F24C737-1015-42F2-A4DA-354B3E29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66D33D9-ED7A-40A4-86F3-0A921924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641C42E1-87B1-44CF-985D-62C74B64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3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783048"/>
            <a:ext cx="2743200" cy="4343115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83048"/>
            <a:ext cx="8026400" cy="4343115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2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CFA76-0DAD-4DE9-B01C-9D64BF702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9849CC-0575-45A5-BCD4-FF239DB14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7F480-A5E1-490E-8ED1-E7754890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65BC-EF4F-4F61-985C-F1CF7F48A981}" type="datetimeFigureOut">
              <a:rPr lang="es-AR" smtClean="0"/>
              <a:t>4/7/2021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792590-9431-4BE2-801C-B6BC8467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67316-1344-4678-B362-9566A6BC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2570-608A-4940-872D-54911E6D65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5378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AACA5-531C-45BA-9C1A-449D1273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18C25-69E0-4A40-8310-00301E03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B76B0-6D49-4109-B328-FD2E9E3F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65BC-EF4F-4F61-985C-F1CF7F48A981}" type="datetimeFigureOut">
              <a:rPr lang="es-AR" smtClean="0"/>
              <a:t>4/7/2021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304A1-BD8A-43E7-AC91-3BFCB4C0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426B39-B5BC-4A6D-9AEB-42A2FD27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2570-608A-4940-872D-54911E6D65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370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9AD69-8334-4B41-B220-9273404F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43BEE5-8BF6-4475-9A1B-51794D32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6641D7-3C3F-4061-A989-DC449855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65BC-EF4F-4F61-985C-F1CF7F48A981}" type="datetimeFigureOut">
              <a:rPr lang="es-AR" smtClean="0"/>
              <a:t>4/7/2021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EEC066-6C20-45F4-8466-E98BC35F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BE5EB-6E8E-496C-A192-45177138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2570-608A-4940-872D-54911E6D65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3539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438FA-482E-4ACC-A670-C819DAFC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82015-1110-437E-BEBD-270B64DCB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BAB772-E2A8-4AFD-99D8-9257CD121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B50715-6093-4DE9-B931-37DAED07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65BC-EF4F-4F61-985C-F1CF7F48A981}" type="datetimeFigureOut">
              <a:rPr lang="es-AR" smtClean="0"/>
              <a:t>4/7/2021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1D69D-182B-4A3E-8D52-4202AC90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6618D1-359F-4D70-A292-67EDBB29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2570-608A-4940-872D-54911E6D65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2997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2C134-7AB3-4668-BC48-DF62AB59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9BF960-125A-4AC1-A4C7-F73FBC5D1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46CF9C-AD26-40B9-AE35-62826115F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BB5B09-4857-4648-A6FA-32571056E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C105F8-D2A9-44EA-9CF7-112FDCEB9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EA13A4-0E47-4A30-A453-465C694E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65BC-EF4F-4F61-985C-F1CF7F48A981}" type="datetimeFigureOut">
              <a:rPr lang="es-AR" smtClean="0"/>
              <a:t>4/7/2021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CD5D9F-4D61-48C8-8E36-B3F3BECF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11DF17-9CE0-4007-B465-70D3B514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2570-608A-4940-872D-54911E6D65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4764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B7C4F-A0B6-43C4-8822-B977F3C9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730F63-7E31-49C7-A98A-344F7D5E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65BC-EF4F-4F61-985C-F1CF7F48A981}" type="datetimeFigureOut">
              <a:rPr lang="es-AR" smtClean="0"/>
              <a:t>4/7/2021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A2E7EC-8CB9-4FD2-838A-CC693608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9AD2DB-1A5A-4A09-AEC7-15F39C24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2570-608A-4940-872D-54911E6D65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2994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D96458-CF34-4BEB-972F-15E3CCFC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65BC-EF4F-4F61-985C-F1CF7F48A981}" type="datetimeFigureOut">
              <a:rPr lang="es-AR" smtClean="0"/>
              <a:t>4/7/2021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D569BD-E899-4BC9-B2B7-858ADFE1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848E35-78FD-449B-A551-96C3B867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2570-608A-4940-872D-54911E6D65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0203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38367-7BB9-44C3-B5C1-33B0BD14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991D5-4D12-4DFF-A48A-CEE2A197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F3810C-64F5-486D-B7F4-3E0EA3A60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10CA5F-F425-4646-9099-BAEC9838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65BC-EF4F-4F61-985C-F1CF7F48A981}" type="datetimeFigureOut">
              <a:rPr lang="es-AR" smtClean="0"/>
              <a:t>4/7/2021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21AEFE-AF7A-41F0-93F5-AB260388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F91A5F-D16E-4D7D-BEB3-8134250B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2570-608A-4940-872D-54911E6D65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127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FBBF-8C87-794F-8DA6-E3E00A120B16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635-2D41-9541-A109-202B134504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4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162B6-2CFE-42F1-95DF-F28C97D0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6AA682-B6BE-4958-9AB7-2ACE25D88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0C7BF2-D73D-43B5-BBB0-BD2FD1C06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933EFB-6685-41FA-BB3B-6DD96893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65BC-EF4F-4F61-985C-F1CF7F48A981}" type="datetimeFigureOut">
              <a:rPr lang="es-AR" smtClean="0"/>
              <a:t>4/7/2021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49FFF7-F6D1-47F9-AC54-BA883807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A58BF-7B23-4EB4-AAE3-6BAD337E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2570-608A-4940-872D-54911E6D65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1804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A63E7-0A7C-4C79-B3CD-00EA8B3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5A0442-DACC-4CA9-A839-EB7F32089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9AF283-22C3-460C-8C40-AEA97F43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65BC-EF4F-4F61-985C-F1CF7F48A981}" type="datetimeFigureOut">
              <a:rPr lang="es-AR" smtClean="0"/>
              <a:t>4/7/2021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6BF92A-8DDE-4875-8EE8-039439BB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058C8-F940-4982-9DDB-B81F34F5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2570-608A-4940-872D-54911E6D65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4038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52FAA6-C831-4497-BFD0-4F3304E83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C22160-F738-4405-8646-8337DBEFE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62A6A-95F8-48F6-A7DB-DDC7DF5F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65BC-EF4F-4F61-985C-F1CF7F48A981}" type="datetimeFigureOut">
              <a:rPr lang="es-AR" smtClean="0"/>
              <a:t>4/7/2021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DD2BC-85FD-4934-ADCB-0BCA533F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FD04D-DD63-46E2-8947-89A94FF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2570-608A-4940-872D-54911E6D65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063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17316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FBBF-8C87-794F-8DA6-E3E00A120B16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635-2D41-9541-A109-202B134504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7316A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17316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FBBF-8C87-794F-8DA6-E3E00A120B16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635-2D41-9541-A109-202B134504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694AF689-4E3C-42D9-AEE0-9EE3F4DA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783048"/>
            <a:ext cx="6815667" cy="43431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783048"/>
            <a:ext cx="4011084" cy="43431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17316A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757393"/>
            <a:ext cx="7315200" cy="2970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783048"/>
            <a:ext cx="2743200" cy="4343115"/>
          </a:xfrm>
        </p:spPr>
        <p:txBody>
          <a:bodyPr vert="eaVert"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83048"/>
            <a:ext cx="8026400" cy="4343115"/>
          </a:xfrm>
        </p:spPr>
        <p:txBody>
          <a:bodyPr vert="eaVert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17316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FBBF-8C87-794F-8DA6-E3E00A120B16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635-2D41-9541-A109-202B134504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7316A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17316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2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5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FBBF-8C87-794F-8DA6-E3E00A120B16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635-2D41-9541-A109-202B134504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783048"/>
            <a:ext cx="6815667" cy="43431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783048"/>
            <a:ext cx="4011084" cy="43431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5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17316A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757393"/>
            <a:ext cx="7315200" cy="2970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3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783048"/>
            <a:ext cx="2743200" cy="4343115"/>
          </a:xfrm>
        </p:spPr>
        <p:txBody>
          <a:bodyPr vert="eaVert"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783048"/>
            <a:ext cx="8026400" cy="4343115"/>
          </a:xfrm>
        </p:spPr>
        <p:txBody>
          <a:bodyPr vert="eaVert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6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5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EA1E-8E01-774E-BDA4-B99F088592F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B6E2-E5A7-9D4E-A257-31C66CAED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EA1E-8E01-774E-BDA4-B99F088592F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B6E2-E5A7-9D4E-A257-31C66CAED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3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EA1E-8E01-774E-BDA4-B99F088592F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B6E2-E5A7-9D4E-A257-31C66CAED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EA1E-8E01-774E-BDA4-B99F088592F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B6E2-E5A7-9D4E-A257-31C66CAED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FBBF-8C87-794F-8DA6-E3E00A120B16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1635-2D41-9541-A109-202B134504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2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EA1E-8E01-774E-BDA4-B99F088592F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B6E2-E5A7-9D4E-A257-31C66CAED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2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EA1E-8E01-774E-BDA4-B99F088592F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B6E2-E5A7-9D4E-A257-31C66CAED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8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EA1E-8E01-774E-BDA4-B99F088592F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B6E2-E5A7-9D4E-A257-31C66CAED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EA1E-8E01-774E-BDA4-B99F088592F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B6E2-E5A7-9D4E-A257-31C66CAED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EA1E-8E01-774E-BDA4-B99F088592F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B6E2-E5A7-9D4E-A257-31C66CAED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3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EA1E-8E01-774E-BDA4-B99F088592F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B6E2-E5A7-9D4E-A257-31C66CAED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EA1E-8E01-774E-BDA4-B99F088592F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B6E2-E5A7-9D4E-A257-31C66CAED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783048"/>
            <a:ext cx="6815667" cy="4343115"/>
          </a:xfr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  <a:lvl2pPr>
              <a:defRPr sz="28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783048"/>
            <a:ext cx="4011084" cy="4343115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757393"/>
            <a:ext cx="7315200" cy="2970182"/>
          </a:xfrm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4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17316A"/>
            </a:gs>
            <a:gs pos="100000">
              <a:schemeClr val="bg2">
                <a:shade val="30000"/>
                <a:satMod val="20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91416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5877"/>
            <a:ext cx="10972800" cy="43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8" descr="SPE_logo_Yellow_Rev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856" y="1"/>
            <a:ext cx="1304544" cy="13414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A09A16B-3398-4351-8CF8-6DD5994244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120121" y="1420244"/>
            <a:ext cx="1462279" cy="67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8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A34619-FDB8-4A4A-8469-08D6BBB8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B722C5-AD36-447B-808E-B23527241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B95013-BEDB-4A57-9880-0B9B2AA9A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65BC-EF4F-4F61-985C-F1CF7F48A981}" type="datetimeFigureOut">
              <a:rPr lang="es-AR" smtClean="0"/>
              <a:t>4/7/2021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D06EF0-C3A7-4CD4-BCF5-23CCC0708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A911A-1DE1-424E-8C9B-62F2561AA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2570-608A-4940-872D-54911E6D65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50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7316A"/>
            </a:gs>
            <a:gs pos="100000">
              <a:schemeClr val="bg2">
                <a:shade val="30000"/>
                <a:satMod val="20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593872"/>
            <a:ext cx="12192000" cy="5264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91416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5877"/>
            <a:ext cx="10972800" cy="43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8" descr="SPE_logo_Yellow_Rev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12" y="1"/>
            <a:ext cx="1389888" cy="1363684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7740B2E-6269-3F40-B71A-23B328A7B2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88" y="655332"/>
            <a:ext cx="1292352" cy="920731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07D38152-04FD-4DA7-885E-E5C6EC8DF5E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32867" y="1638422"/>
            <a:ext cx="1309177" cy="6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17316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17316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7316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7316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7316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91416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5877"/>
            <a:ext cx="10972800" cy="43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316A"/>
                </a:solidFill>
              </a:defRPr>
            </a:lvl1pPr>
          </a:lstStyle>
          <a:p>
            <a:fld id="{AF2AFBBF-8C87-794F-8DA6-E3E00A120B16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731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7316A"/>
                </a:solidFill>
              </a:defRPr>
            </a:lvl1pPr>
          </a:lstStyle>
          <a:p>
            <a:fld id="{89081635-2D41-9541-A109-202B134504CC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8" descr="SPE_logo_Yellow_Rev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931" y="1"/>
            <a:ext cx="1536469" cy="1341438"/>
          </a:xfrm>
          <a:prstGeom prst="rect">
            <a:avLst/>
          </a:prstGeom>
        </p:spPr>
      </p:pic>
      <p:pic>
        <p:nvPicPr>
          <p:cNvPr id="8" name="Picture 7" descr="SPE_logo_Yellow_Rev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931" y="1"/>
            <a:ext cx="1536469" cy="1341438"/>
          </a:xfrm>
          <a:prstGeom prst="rect">
            <a:avLst/>
          </a:prstGeom>
        </p:spPr>
      </p:pic>
      <p:pic>
        <p:nvPicPr>
          <p:cNvPr id="14" name="Picture 13" descr="SPE_logo_PMS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934" y="720641"/>
            <a:ext cx="154146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5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17316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17316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7316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7316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7316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EA1E-8E01-774E-BDA4-B99F088592FA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B6E2-E5A7-9D4E-A257-31C66CAED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groups/4682820/" TargetMode="External"/><Relationship Id="rId13" Type="http://schemas.openxmlformats.org/officeDocument/2006/relationships/image" Target="../media/image16.png"/><Relationship Id="rId3" Type="http://schemas.openxmlformats.org/officeDocument/2006/relationships/image" Target="../media/image2.jpg"/><Relationship Id="rId7" Type="http://schemas.openxmlformats.org/officeDocument/2006/relationships/image" Target="../media/image12.jpe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jpeg"/><Relationship Id="rId11" Type="http://schemas.openxmlformats.org/officeDocument/2006/relationships/hyperlink" Target="mailto:winspepatagonia@gmail.com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8B6AA5-6E37-41E7-AF8B-7DCE7295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8"/>
            <a:ext cx="9141664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970CC8-584E-4530-82F3-59A315291D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472" r="20446" b="1"/>
          <a:stretch/>
        </p:blipFill>
        <p:spPr>
          <a:xfrm>
            <a:off x="609600" y="1600201"/>
            <a:ext cx="5384800" cy="4525963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B35F1B8-9A62-49C1-B293-298556DE5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4400" b="1" dirty="0"/>
              <a:t>DIVERSIDAD E INCLUSIÓN</a:t>
            </a:r>
          </a:p>
        </p:txBody>
      </p:sp>
    </p:spTree>
    <p:extLst>
      <p:ext uri="{BB962C8B-B14F-4D97-AF65-F5344CB8AC3E}">
        <p14:creationId xmlns:p14="http://schemas.microsoft.com/office/powerpoint/2010/main" val="362251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DC5B1-CCB3-451E-ADA9-579AA40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Testimonios</a:t>
            </a:r>
          </a:p>
        </p:txBody>
      </p:sp>
    </p:spTree>
    <p:extLst>
      <p:ext uri="{BB962C8B-B14F-4D97-AF65-F5344CB8AC3E}">
        <p14:creationId xmlns:p14="http://schemas.microsoft.com/office/powerpoint/2010/main" val="196311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D8EB4-F87A-47C8-A06C-83438A94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Testimonios</a:t>
            </a:r>
          </a:p>
        </p:txBody>
      </p:sp>
    </p:spTree>
    <p:extLst>
      <p:ext uri="{BB962C8B-B14F-4D97-AF65-F5344CB8AC3E}">
        <p14:creationId xmlns:p14="http://schemas.microsoft.com/office/powerpoint/2010/main" val="28399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EB881-FF5F-4592-ABB8-535B5AC8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Testimonios</a:t>
            </a:r>
          </a:p>
        </p:txBody>
      </p:sp>
    </p:spTree>
    <p:extLst>
      <p:ext uri="{BB962C8B-B14F-4D97-AF65-F5344CB8AC3E}">
        <p14:creationId xmlns:p14="http://schemas.microsoft.com/office/powerpoint/2010/main" val="41755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44F26-2688-4D94-ADAF-609875ED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FB8D1-9C6F-4ED4-8307-B9CF75B83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119" y="2355742"/>
            <a:ext cx="7336857" cy="23518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9141664" cy="1143000"/>
          </a:xfrm>
        </p:spPr>
        <p:txBody>
          <a:bodyPr>
            <a:normAutofit/>
          </a:bodyPr>
          <a:lstStyle/>
          <a:p>
            <a:r>
              <a:rPr lang="en-US" dirty="0"/>
              <a:t>SPE Patagonia Section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AC3CDAB-BF56-4E41-9E27-E0F9A8990F12}"/>
              </a:ext>
            </a:extLst>
          </p:cNvPr>
          <p:cNvSpPr/>
          <p:nvPr/>
        </p:nvSpPr>
        <p:spPr>
          <a:xfrm>
            <a:off x="481263" y="1842080"/>
            <a:ext cx="9704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AR" sz="2400" b="1" dirty="0">
                <a:solidFill>
                  <a:srgbClr val="17316A"/>
                </a:solidFill>
              </a:rPr>
              <a:t>La </a:t>
            </a:r>
            <a:r>
              <a:rPr lang="es-AR" sz="2400" b="1" dirty="0" err="1">
                <a:solidFill>
                  <a:srgbClr val="17316A"/>
                </a:solidFill>
              </a:rPr>
              <a:t>Society</a:t>
            </a:r>
            <a:r>
              <a:rPr lang="es-AR" sz="2400" b="1" dirty="0">
                <a:solidFill>
                  <a:srgbClr val="17316A"/>
                </a:solidFill>
              </a:rPr>
              <a:t> </a:t>
            </a:r>
            <a:r>
              <a:rPr lang="es-AR" sz="2400" b="1" dirty="0" err="1">
                <a:solidFill>
                  <a:srgbClr val="17316A"/>
                </a:solidFill>
              </a:rPr>
              <a:t>of</a:t>
            </a:r>
            <a:r>
              <a:rPr lang="es-AR" sz="2400" b="1" dirty="0">
                <a:solidFill>
                  <a:srgbClr val="17316A"/>
                </a:solidFill>
              </a:rPr>
              <a:t> </a:t>
            </a:r>
            <a:r>
              <a:rPr lang="es-AR" sz="2400" b="1" dirty="0" err="1">
                <a:solidFill>
                  <a:srgbClr val="17316A"/>
                </a:solidFill>
              </a:rPr>
              <a:t>Petroleum</a:t>
            </a:r>
            <a:r>
              <a:rPr lang="es-AR" sz="2400" b="1" dirty="0">
                <a:solidFill>
                  <a:srgbClr val="17316A"/>
                </a:solidFill>
              </a:rPr>
              <a:t> </a:t>
            </a:r>
            <a:r>
              <a:rPr lang="es-AR" sz="2400" b="1" dirty="0" err="1">
                <a:solidFill>
                  <a:srgbClr val="17316A"/>
                </a:solidFill>
              </a:rPr>
              <a:t>Engineers</a:t>
            </a:r>
            <a:r>
              <a:rPr lang="es-AR" sz="2400" b="1" dirty="0">
                <a:solidFill>
                  <a:srgbClr val="17316A"/>
                </a:solidFill>
              </a:rPr>
              <a:t> (SPE) es una asociación profesional sin fines de lucro cuyos miembros se dedican a la exploración y producción de petróleo y gas.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5F7CDF9-FEEE-4721-BF22-006400B32A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06237"/>
              </p:ext>
            </p:extLst>
          </p:nvPr>
        </p:nvGraphicFramePr>
        <p:xfrm>
          <a:off x="224614" y="3192651"/>
          <a:ext cx="8290778" cy="337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4C9A6240-E94C-4E3E-9F77-2652DEFACC8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7749" y="3810859"/>
            <a:ext cx="1908044" cy="1899525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58278C03-7308-4DE7-8430-266B32ABF036}"/>
              </a:ext>
            </a:extLst>
          </p:cNvPr>
          <p:cNvSpPr txBox="1"/>
          <p:nvPr/>
        </p:nvSpPr>
        <p:spPr>
          <a:xfrm>
            <a:off x="10185793" y="3810859"/>
            <a:ext cx="1781593" cy="2631041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</a:rPr>
              <a:t>140.600 </a:t>
            </a:r>
            <a:r>
              <a:rPr lang="en-US" sz="1600" dirty="0" err="1">
                <a:solidFill>
                  <a:srgbClr val="002060"/>
                </a:solidFill>
              </a:rPr>
              <a:t>Miembros</a:t>
            </a:r>
            <a:r>
              <a:rPr lang="en-US" sz="1600" dirty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</a:rPr>
              <a:t>144 </a:t>
            </a:r>
            <a:r>
              <a:rPr lang="en-US" sz="1600" dirty="0" err="1">
                <a:solidFill>
                  <a:srgbClr val="002060"/>
                </a:solidFill>
              </a:rPr>
              <a:t>Países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</a:rPr>
              <a:t>203 </a:t>
            </a:r>
            <a:r>
              <a:rPr lang="en-US" sz="1600" dirty="0" err="1">
                <a:solidFill>
                  <a:srgbClr val="002060"/>
                </a:solidFill>
              </a:rPr>
              <a:t>Secciones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2060"/>
                </a:solidFill>
              </a:rPr>
              <a:t>411 </a:t>
            </a:r>
            <a:r>
              <a:rPr lang="en-US" sz="1600" dirty="0" err="1">
                <a:solidFill>
                  <a:srgbClr val="002060"/>
                </a:solidFill>
              </a:rPr>
              <a:t>Capítulos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Estudiantiles</a:t>
            </a:r>
            <a:endParaRPr lang="en-US" sz="16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9141664" cy="1143000"/>
          </a:xfrm>
        </p:spPr>
        <p:txBody>
          <a:bodyPr>
            <a:normAutofit/>
          </a:bodyPr>
          <a:lstStyle/>
          <a:p>
            <a:r>
              <a:rPr lang="en-US" dirty="0" err="1"/>
              <a:t>Diversidad</a:t>
            </a:r>
            <a:r>
              <a:rPr lang="en-US" dirty="0"/>
              <a:t> &amp; </a:t>
            </a:r>
            <a:r>
              <a:rPr lang="en-US" dirty="0" err="1"/>
              <a:t>Inclusión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D22B4-8A0B-4EF1-AFD2-09ACA024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40" y="1591534"/>
            <a:ext cx="1479636" cy="226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1E4A355-9E04-4494-B3CC-64FE6A8E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997" y="2105880"/>
            <a:ext cx="1479637" cy="10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1D4FD3B4-0AA2-44A0-9F64-B4359CB3C65A}"/>
              </a:ext>
            </a:extLst>
          </p:cNvPr>
          <p:cNvGrpSpPr/>
          <p:nvPr/>
        </p:nvGrpSpPr>
        <p:grpSpPr>
          <a:xfrm>
            <a:off x="688642" y="2604943"/>
            <a:ext cx="2957539" cy="721878"/>
            <a:chOff x="609601" y="2707122"/>
            <a:chExt cx="3529262" cy="1066798"/>
          </a:xfrm>
        </p:grpSpPr>
        <p:cxnSp>
          <p:nvCxnSpPr>
            <p:cNvPr id="6" name="Straight Arrow Connector 28">
              <a:extLst>
                <a:ext uri="{FF2B5EF4-FFF2-40B4-BE49-F238E27FC236}">
                  <a16:creationId xmlns:a16="http://schemas.microsoft.com/office/drawing/2014/main" id="{86212E1A-3297-4065-B218-005F195515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1" y="2707122"/>
              <a:ext cx="1519238" cy="106679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29">
              <a:extLst>
                <a:ext uri="{FF2B5EF4-FFF2-40B4-BE49-F238E27FC236}">
                  <a16:creationId xmlns:a16="http://schemas.microsoft.com/office/drawing/2014/main" id="{91AB4693-563C-4DC8-AB14-A913D3A5C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8839" y="3773920"/>
              <a:ext cx="2010024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3B1B0DB-1EFB-4EA6-B025-8CA3D140DC85}"/>
              </a:ext>
            </a:extLst>
          </p:cNvPr>
          <p:cNvSpPr txBox="1"/>
          <p:nvPr/>
        </p:nvSpPr>
        <p:spPr>
          <a:xfrm>
            <a:off x="3378409" y="2032406"/>
            <a:ext cx="4587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AR" sz="1800" b="1" dirty="0">
                <a:solidFill>
                  <a:schemeClr val="accent1"/>
                </a:solidFill>
              </a:rPr>
              <a:t>Capítulos Estudiantiles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AR" sz="1800" b="1" dirty="0">
                <a:solidFill>
                  <a:schemeClr val="accent1"/>
                </a:solidFill>
              </a:rPr>
              <a:t>Jóvenes Profesionales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AR" sz="1800" b="1" dirty="0">
                <a:solidFill>
                  <a:schemeClr val="accent1"/>
                </a:solidFill>
              </a:rPr>
              <a:t>Profesionales con Experiencia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AR" sz="1800" b="1" dirty="0">
                <a:solidFill>
                  <a:schemeClr val="accent1"/>
                </a:solidFill>
              </a:rPr>
              <a:t>D&amp;I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4" name="Diagrama 23">
            <a:extLst>
              <a:ext uri="{FF2B5EF4-FFF2-40B4-BE49-F238E27FC236}">
                <a16:creationId xmlns:a16="http://schemas.microsoft.com/office/drawing/2014/main" id="{38B4DC13-D79D-4D9F-8FAE-75F2D9DF7D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765196"/>
              </p:ext>
            </p:extLst>
          </p:nvPr>
        </p:nvGraphicFramePr>
        <p:xfrm>
          <a:off x="2303904" y="3531179"/>
          <a:ext cx="8358930" cy="3231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5" name="Imagen 24">
            <a:extLst>
              <a:ext uri="{FF2B5EF4-FFF2-40B4-BE49-F238E27FC236}">
                <a16:creationId xmlns:a16="http://schemas.microsoft.com/office/drawing/2014/main" id="{D0B98290-E626-4E14-B5FB-6E92DAEA4D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444" y="4514126"/>
            <a:ext cx="722379" cy="30294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BAF089C-E59E-4600-9DCE-FCDEEC428C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444" y="6142399"/>
            <a:ext cx="722379" cy="302948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67BF6C07-0AAD-4E03-A87F-AA3ED32CCA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55" y="2929787"/>
            <a:ext cx="722379" cy="30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9141664" cy="1143000"/>
          </a:xfrm>
        </p:spPr>
        <p:txBody>
          <a:bodyPr>
            <a:normAutofit/>
          </a:bodyPr>
          <a:lstStyle/>
          <a:p>
            <a:r>
              <a:rPr lang="en-US" dirty="0"/>
              <a:t>REDES</a:t>
            </a:r>
          </a:p>
        </p:txBody>
      </p:sp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42E0A650-BC60-4FE8-8868-C8CB71F0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76" y="2660523"/>
            <a:ext cx="2272266" cy="10537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F4C27E07-BA2B-4903-9B63-EA21983A1E76}"/>
              </a:ext>
            </a:extLst>
          </p:cNvPr>
          <p:cNvGrpSpPr/>
          <p:nvPr/>
        </p:nvGrpSpPr>
        <p:grpSpPr>
          <a:xfrm>
            <a:off x="3539066" y="2517707"/>
            <a:ext cx="8652934" cy="3652942"/>
            <a:chOff x="3539066" y="2517707"/>
            <a:chExt cx="8652934" cy="3652942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EF8EBB2C-396F-4189-AF4E-CA8B33B68D56}"/>
                </a:ext>
              </a:extLst>
            </p:cNvPr>
            <p:cNvGrpSpPr/>
            <p:nvPr/>
          </p:nvGrpSpPr>
          <p:grpSpPr>
            <a:xfrm>
              <a:off x="3539066" y="2517707"/>
              <a:ext cx="8652934" cy="3652942"/>
              <a:chOff x="1955422" y="2395077"/>
              <a:chExt cx="8944396" cy="3775572"/>
            </a:xfrm>
          </p:grpSpPr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722F002-A8F5-4453-B246-6B8FEC6A3E74}"/>
                  </a:ext>
                </a:extLst>
              </p:cNvPr>
              <p:cNvSpPr/>
              <p:nvPr/>
            </p:nvSpPr>
            <p:spPr>
              <a:xfrm>
                <a:off x="5346698" y="4685509"/>
                <a:ext cx="5553120" cy="397586"/>
              </a:xfrm>
              <a:prstGeom prst="rect">
                <a:avLst/>
              </a:prstGeom>
            </p:spPr>
            <p:txBody>
              <a:bodyPr wrap="square" lIns="60150" tIns="30075" rIns="60150" bIns="30075">
                <a:spAutoFit/>
              </a:bodyPr>
              <a:lstStyle/>
              <a:p>
                <a:pPr lvl="0"/>
                <a:r>
                  <a:rPr lang="es-ES" sz="2105" dirty="0">
                    <a:solidFill>
                      <a:srgbClr val="FF9900"/>
                    </a:solidFill>
                  </a:rPr>
                  <a:t>SPE Patagonia </a:t>
                </a:r>
                <a:r>
                  <a:rPr lang="es-ES" sz="2105" dirty="0" err="1">
                    <a:solidFill>
                      <a:srgbClr val="FF9900"/>
                    </a:solidFill>
                  </a:rPr>
                  <a:t>Section</a:t>
                </a:r>
                <a:endParaRPr lang="es-ES" sz="2105" dirty="0">
                  <a:solidFill>
                    <a:srgbClr val="FF9900"/>
                  </a:solidFill>
                </a:endParaRPr>
              </a:p>
            </p:txBody>
          </p: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45DFF28A-450E-4712-B291-D7B0B7CB8682}"/>
                  </a:ext>
                </a:extLst>
              </p:cNvPr>
              <p:cNvGrpSpPr/>
              <p:nvPr/>
            </p:nvGrpSpPr>
            <p:grpSpPr>
              <a:xfrm>
                <a:off x="1955422" y="2395077"/>
                <a:ext cx="6851071" cy="3775572"/>
                <a:chOff x="1955422" y="2395077"/>
                <a:chExt cx="6851071" cy="3775572"/>
              </a:xfrm>
            </p:grpSpPr>
            <p:pic>
              <p:nvPicPr>
                <p:cNvPr id="24" name="Imagen 23">
                  <a:extLst>
                    <a:ext uri="{FF2B5EF4-FFF2-40B4-BE49-F238E27FC236}">
                      <a16:creationId xmlns:a16="http://schemas.microsoft.com/office/drawing/2014/main" id="{ADD326D9-70F0-444E-9362-1CE246203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798284" y="2574220"/>
                  <a:ext cx="324763" cy="302679"/>
                </a:xfrm>
                <a:prstGeom prst="rect">
                  <a:avLst/>
                </a:prstGeom>
              </p:spPr>
            </p:pic>
            <p:pic>
              <p:nvPicPr>
                <p:cNvPr id="25" name="Imagen 24">
                  <a:extLst>
                    <a:ext uri="{FF2B5EF4-FFF2-40B4-BE49-F238E27FC236}">
                      <a16:creationId xmlns:a16="http://schemas.microsoft.com/office/drawing/2014/main" id="{D06EFD59-C395-4F46-BD1A-628D43329E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883976" y="4705340"/>
                  <a:ext cx="308148" cy="313260"/>
                </a:xfrm>
                <a:prstGeom prst="rect">
                  <a:avLst/>
                </a:prstGeom>
              </p:spPr>
            </p:pic>
            <p:pic>
              <p:nvPicPr>
                <p:cNvPr id="26" name="Imagen 25">
                  <a:extLst>
                    <a:ext uri="{FF2B5EF4-FFF2-40B4-BE49-F238E27FC236}">
                      <a16:creationId xmlns:a16="http://schemas.microsoft.com/office/drawing/2014/main" id="{B40EDC6B-DD83-4A9E-BBCE-2AD7CAD48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798284" y="2956822"/>
                  <a:ext cx="329427" cy="299655"/>
                </a:xfrm>
                <a:prstGeom prst="rect">
                  <a:avLst/>
                </a:prstGeom>
              </p:spPr>
            </p:pic>
            <p:pic>
              <p:nvPicPr>
                <p:cNvPr id="27" name="Picture 6" descr="Mail Drop: qué es y como utilizarlo para enviar archivos grandes en Mail">
                  <a:extLst>
                    <a:ext uri="{FF2B5EF4-FFF2-40B4-BE49-F238E27FC236}">
                      <a16:creationId xmlns:a16="http://schemas.microsoft.com/office/drawing/2014/main" id="{D59A70AF-9805-4651-B107-A5A10DBB13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 bwMode="auto">
                <a:xfrm>
                  <a:off x="4800691" y="3367210"/>
                  <a:ext cx="329427" cy="3132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FA4AC63F-8E00-4568-A375-ACC6C23B2D98}"/>
                    </a:ext>
                  </a:extLst>
                </p:cNvPr>
                <p:cNvSpPr/>
                <p:nvPr/>
              </p:nvSpPr>
              <p:spPr>
                <a:xfrm>
                  <a:off x="5346698" y="5092489"/>
                  <a:ext cx="2608810" cy="397586"/>
                </a:xfrm>
                <a:prstGeom prst="rect">
                  <a:avLst/>
                </a:prstGeom>
              </p:spPr>
              <p:txBody>
                <a:bodyPr wrap="none" lIns="60150" tIns="30075" rIns="60150" bIns="30075">
                  <a:spAutoFit/>
                </a:bodyPr>
                <a:lstStyle/>
                <a:p>
                  <a:pPr lvl="0"/>
                  <a:r>
                    <a:rPr lang="en-US" sz="2105" dirty="0">
                      <a:solidFill>
                        <a:srgbClr val="FF9900"/>
                      </a:solidFill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SPE Patagonia Section</a:t>
                  </a:r>
                  <a:endParaRPr lang="es-ES" sz="2105" dirty="0">
                    <a:solidFill>
                      <a:srgbClr val="FF9900"/>
                    </a:solidFill>
                  </a:endParaRPr>
                </a:p>
              </p:txBody>
            </p:sp>
            <p:pic>
              <p:nvPicPr>
                <p:cNvPr id="29" name="Picture 8" descr="facebook - Iconos gratis de redes sociales">
                  <a:extLst>
                    <a:ext uri="{FF2B5EF4-FFF2-40B4-BE49-F238E27FC236}">
                      <a16:creationId xmlns:a16="http://schemas.microsoft.com/office/drawing/2014/main" id="{30F5A3C1-72EE-4022-B15F-A8E528D790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4779" t="1934" r="24822" b="2068"/>
                <a:stretch/>
              </p:blipFill>
              <p:spPr bwMode="auto">
                <a:xfrm>
                  <a:off x="4883976" y="5187815"/>
                  <a:ext cx="308148" cy="3081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Imagen 29">
                  <a:extLst>
                    <a:ext uri="{FF2B5EF4-FFF2-40B4-BE49-F238E27FC236}">
                      <a16:creationId xmlns:a16="http://schemas.microsoft.com/office/drawing/2014/main" id="{CD0A1C43-BE77-4997-B7A9-BF519E5F78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881771" y="5661936"/>
                  <a:ext cx="388250" cy="308140"/>
                </a:xfrm>
                <a:prstGeom prst="rect">
                  <a:avLst/>
                </a:prstGeom>
              </p:spPr>
            </p:pic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2190F664-3FC8-4137-B349-E58D375467E9}"/>
                    </a:ext>
                  </a:extLst>
                </p:cNvPr>
                <p:cNvSpPr/>
                <p:nvPr/>
              </p:nvSpPr>
              <p:spPr>
                <a:xfrm>
                  <a:off x="5346698" y="5587893"/>
                  <a:ext cx="1897958" cy="397586"/>
                </a:xfrm>
                <a:prstGeom prst="rect">
                  <a:avLst/>
                </a:prstGeom>
              </p:spPr>
              <p:txBody>
                <a:bodyPr wrap="none" lIns="60150" tIns="30075" rIns="60150" bIns="30075">
                  <a:spAutoFit/>
                </a:bodyPr>
                <a:lstStyle/>
                <a:p>
                  <a:pPr lvl="0"/>
                  <a:r>
                    <a:rPr lang="en-US" sz="2105" dirty="0">
                      <a:solidFill>
                        <a:srgbClr val="FF9900"/>
                      </a:solidFill>
                    </a:rPr>
                    <a:t>@</a:t>
                  </a:r>
                  <a:r>
                    <a:rPr lang="en-US" sz="2105" dirty="0" err="1">
                      <a:solidFill>
                        <a:srgbClr val="FF9900"/>
                      </a:solidFill>
                    </a:rPr>
                    <a:t>SPEPatagonia</a:t>
                  </a:r>
                  <a:endParaRPr lang="es-ES" sz="2105" dirty="0">
                    <a:solidFill>
                      <a:srgbClr val="FF9900"/>
                    </a:solidFill>
                  </a:endParaRPr>
                </a:p>
              </p:txBody>
            </p:sp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ACBE5143-4A93-4185-B1EB-E134E59578E2}"/>
                    </a:ext>
                  </a:extLst>
                </p:cNvPr>
                <p:cNvSpPr/>
                <p:nvPr/>
              </p:nvSpPr>
              <p:spPr>
                <a:xfrm>
                  <a:off x="5346700" y="2481190"/>
                  <a:ext cx="2267988" cy="397586"/>
                </a:xfrm>
                <a:prstGeom prst="rect">
                  <a:avLst/>
                </a:prstGeom>
              </p:spPr>
              <p:txBody>
                <a:bodyPr wrap="square" lIns="60150" tIns="30075" rIns="60150" bIns="30075">
                  <a:spAutoFit/>
                </a:bodyPr>
                <a:lstStyle/>
                <a:p>
                  <a:pPr lvl="0"/>
                  <a:r>
                    <a:rPr lang="en-US" sz="2105" dirty="0">
                      <a:solidFill>
                        <a:srgbClr val="FF9900"/>
                      </a:solidFill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Winpatagonia</a:t>
                  </a:r>
                  <a:endParaRPr lang="es-ES" sz="2105" dirty="0">
                    <a:solidFill>
                      <a:srgbClr val="FF9900"/>
                    </a:solidFill>
                  </a:endParaRPr>
                </a:p>
              </p:txBody>
            </p:sp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668C251E-F907-46F7-AF4E-30353CCD77A1}"/>
                    </a:ext>
                  </a:extLst>
                </p:cNvPr>
                <p:cNvSpPr/>
                <p:nvPr/>
              </p:nvSpPr>
              <p:spPr>
                <a:xfrm>
                  <a:off x="5346699" y="2938844"/>
                  <a:ext cx="2049001" cy="397586"/>
                </a:xfrm>
                <a:prstGeom prst="rect">
                  <a:avLst/>
                </a:prstGeom>
              </p:spPr>
              <p:txBody>
                <a:bodyPr wrap="square" lIns="60150" tIns="30075" rIns="60150" bIns="30075">
                  <a:spAutoFit/>
                </a:bodyPr>
                <a:lstStyle/>
                <a:p>
                  <a:pPr lvl="0"/>
                  <a:r>
                    <a:rPr lang="en-US" sz="2105" dirty="0">
                      <a:solidFill>
                        <a:srgbClr val="FF9900"/>
                      </a:solidFill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@Winpatagonia</a:t>
                  </a:r>
                  <a:endParaRPr lang="es-ES" sz="2105" dirty="0">
                    <a:solidFill>
                      <a:srgbClr val="FF9900"/>
                    </a:solidFill>
                  </a:endParaRPr>
                </a:p>
              </p:txBody>
            </p:sp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4515E2B7-66FD-4CF5-AD36-88CED2C438D9}"/>
                    </a:ext>
                  </a:extLst>
                </p:cNvPr>
                <p:cNvSpPr/>
                <p:nvPr/>
              </p:nvSpPr>
              <p:spPr>
                <a:xfrm>
                  <a:off x="5346698" y="3355415"/>
                  <a:ext cx="3459795" cy="397586"/>
                </a:xfrm>
                <a:prstGeom prst="rect">
                  <a:avLst/>
                </a:prstGeom>
              </p:spPr>
              <p:txBody>
                <a:bodyPr wrap="square" lIns="60150" tIns="30075" rIns="60150" bIns="30075">
                  <a:spAutoFit/>
                </a:bodyPr>
                <a:lstStyle/>
                <a:p>
                  <a:r>
                    <a:rPr lang="en-US" sz="2105" dirty="0">
                      <a:solidFill>
                        <a:srgbClr val="FF9900"/>
                      </a:solidFill>
                      <a:hlinkClick r:id="rId11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winspepatagonia@gmail.com</a:t>
                  </a:r>
                  <a:endParaRPr lang="en-US" sz="2105" dirty="0">
                    <a:solidFill>
                      <a:srgbClr val="FF9900"/>
                    </a:solidFill>
                  </a:endParaRPr>
                </a:p>
              </p:txBody>
            </p:sp>
            <p:pic>
              <p:nvPicPr>
                <p:cNvPr id="35" name="Imagen 34">
                  <a:extLst>
                    <a:ext uri="{FF2B5EF4-FFF2-40B4-BE49-F238E27FC236}">
                      <a16:creationId xmlns:a16="http://schemas.microsoft.com/office/drawing/2014/main" id="{0D74341E-B516-43B3-879B-8D14DFE5F3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60431" y="2395077"/>
                  <a:ext cx="2771775" cy="1657350"/>
                </a:xfrm>
                <a:prstGeom prst="rect">
                  <a:avLst/>
                </a:prstGeom>
              </p:spPr>
            </p:pic>
            <p:pic>
              <p:nvPicPr>
                <p:cNvPr id="36" name="Imagen 35">
                  <a:extLst>
                    <a:ext uri="{FF2B5EF4-FFF2-40B4-BE49-F238E27FC236}">
                      <a16:creationId xmlns:a16="http://schemas.microsoft.com/office/drawing/2014/main" id="{DDF92783-2743-4A9B-BED7-26417048AA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55422" y="4398999"/>
                  <a:ext cx="2771775" cy="1771650"/>
                </a:xfrm>
                <a:prstGeom prst="rect">
                  <a:avLst/>
                </a:prstGeom>
              </p:spPr>
            </p:pic>
          </p:grpSp>
        </p:grp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72C9CEF4-4A6B-4B49-861D-D044FE6F85CA}"/>
                </a:ext>
              </a:extLst>
            </p:cNvPr>
            <p:cNvSpPr/>
            <p:nvPr/>
          </p:nvSpPr>
          <p:spPr>
            <a:xfrm>
              <a:off x="6855382" y="3849893"/>
              <a:ext cx="4210408" cy="384672"/>
            </a:xfrm>
            <a:prstGeom prst="rect">
              <a:avLst/>
            </a:prstGeom>
          </p:spPr>
          <p:txBody>
            <a:bodyPr wrap="square" lIns="60150" tIns="30075" rIns="60150" bIns="30075">
              <a:spAutoFit/>
            </a:bodyPr>
            <a:lstStyle/>
            <a:p>
              <a:r>
                <a:rPr lang="en-US" sz="2105" dirty="0">
                  <a:solidFill>
                    <a:srgbClr val="FF9900"/>
                  </a:solidFill>
                </a:rPr>
                <a:t>D&amp;I Patagonia</a:t>
              </a:r>
            </a:p>
          </p:txBody>
        </p: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43F7290C-4558-4F9F-89E3-0C7198C7C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49692" y="3918845"/>
              <a:ext cx="623281" cy="24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45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E1176-0046-47A0-83A1-5B723E5D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Preguntas de la </a:t>
            </a:r>
            <a:r>
              <a:rPr lang="es-AR" dirty="0" err="1"/>
              <a:t>Indutria</a:t>
            </a:r>
            <a:endParaRPr lang="es-AR" dirty="0"/>
          </a:p>
        </p:txBody>
      </p:sp>
      <p:sp>
        <p:nvSpPr>
          <p:cNvPr id="3" name="Título 13">
            <a:extLst>
              <a:ext uri="{FF2B5EF4-FFF2-40B4-BE49-F238E27FC236}">
                <a16:creationId xmlns:a16="http://schemas.microsoft.com/office/drawing/2014/main" id="{8AF22EA8-97A1-4AB0-8615-86ECAB1978EF}"/>
              </a:ext>
            </a:extLst>
          </p:cNvPr>
          <p:cNvSpPr txBox="1">
            <a:spLocks/>
          </p:cNvSpPr>
          <p:nvPr/>
        </p:nvSpPr>
        <p:spPr>
          <a:xfrm>
            <a:off x="898452" y="2197614"/>
            <a:ext cx="5804452" cy="400878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Blip>
                <a:blip r:embed="rId2"/>
              </a:buBlip>
            </a:pPr>
            <a:r>
              <a:rPr lang="es-AR" sz="4400" b="1" dirty="0">
                <a:solidFill>
                  <a:srgbClr val="002060"/>
                </a:solidFill>
              </a:rPr>
              <a:t>¿A quiénes contratamos?</a:t>
            </a:r>
          </a:p>
          <a:p>
            <a:pPr algn="l"/>
            <a:endParaRPr lang="es-AR" sz="4400" b="1" dirty="0">
              <a:solidFill>
                <a:srgbClr val="002060"/>
              </a:solidFill>
            </a:endParaRPr>
          </a:p>
          <a:p>
            <a:pPr marL="571500" indent="-571500" algn="l">
              <a:buBlip>
                <a:blip r:embed="rId2"/>
              </a:buBlip>
            </a:pPr>
            <a:r>
              <a:rPr lang="es-AR" sz="4400" b="1" dirty="0">
                <a:solidFill>
                  <a:srgbClr val="002060"/>
                </a:solidFill>
              </a:rPr>
              <a:t>¿Cómo los/as tratamos?</a:t>
            </a:r>
          </a:p>
          <a:p>
            <a:pPr algn="l"/>
            <a:endParaRPr lang="es-AR" sz="4400" b="1" dirty="0">
              <a:solidFill>
                <a:srgbClr val="002060"/>
              </a:solidFill>
            </a:endParaRPr>
          </a:p>
        </p:txBody>
      </p:sp>
      <p:pic>
        <p:nvPicPr>
          <p:cNvPr id="4" name="Imagen 3" descr="Dibujo de una bicicleta&#10;&#10;Descripción generada automáticamente con confianza media">
            <a:extLst>
              <a:ext uri="{FF2B5EF4-FFF2-40B4-BE49-F238E27FC236}">
                <a16:creationId xmlns:a16="http://schemas.microsoft.com/office/drawing/2014/main" id="{34F65F0E-547C-435B-8F51-EA15A379E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2" y="2513792"/>
            <a:ext cx="6119519" cy="337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BC32E-E0EA-4FDD-B9D1-9CE37035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Los números de la Industria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7F1A328-EDBF-4597-B294-F027AEAA916A}"/>
              </a:ext>
            </a:extLst>
          </p:cNvPr>
          <p:cNvGrpSpPr/>
          <p:nvPr/>
        </p:nvGrpSpPr>
        <p:grpSpPr>
          <a:xfrm>
            <a:off x="1503239" y="2030277"/>
            <a:ext cx="3682910" cy="1030883"/>
            <a:chOff x="4839876" y="758154"/>
            <a:chExt cx="3682910" cy="1601300"/>
          </a:xfrm>
        </p:grpSpPr>
        <p:sp>
          <p:nvSpPr>
            <p:cNvPr id="4" name="Título 13">
              <a:extLst>
                <a:ext uri="{FF2B5EF4-FFF2-40B4-BE49-F238E27FC236}">
                  <a16:creationId xmlns:a16="http://schemas.microsoft.com/office/drawing/2014/main" id="{23C8AA2F-28A1-4801-90D2-D9365F1CF99C}"/>
                </a:ext>
              </a:extLst>
            </p:cNvPr>
            <p:cNvSpPr txBox="1">
              <a:spLocks/>
            </p:cNvSpPr>
            <p:nvPr/>
          </p:nvSpPr>
          <p:spPr>
            <a:xfrm>
              <a:off x="4839876" y="1163737"/>
              <a:ext cx="3682910" cy="1195717"/>
            </a:xfrm>
            <a:prstGeom prst="rect">
              <a:avLst/>
            </a:prstGeom>
          </p:spPr>
          <p:txBody>
            <a:bodyPr anchor="b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br>
                <a:rPr lang="es-AR" sz="1800" b="1" dirty="0"/>
              </a:br>
              <a:r>
                <a:rPr lang="es-AR" sz="5400" b="1" dirty="0">
                  <a:solidFill>
                    <a:srgbClr val="002060"/>
                  </a:solidFill>
                </a:rPr>
                <a:t>130.000</a:t>
              </a:r>
            </a:p>
            <a:p>
              <a:pPr algn="l"/>
              <a:r>
                <a:rPr lang="es-AR" sz="2000" b="1" dirty="0">
                  <a:solidFill>
                    <a:srgbClr val="002060"/>
                  </a:solidFill>
                </a:rPr>
                <a:t>Empleos 2% del empleo privado</a:t>
              </a: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DED7C46-0AEC-4810-BB39-B81B55D61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1694" y="758154"/>
              <a:ext cx="1027879" cy="1138574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29FF0B92-82F3-4DBE-89A6-8EC1A8B10C71}"/>
              </a:ext>
            </a:extLst>
          </p:cNvPr>
          <p:cNvGrpSpPr/>
          <p:nvPr/>
        </p:nvGrpSpPr>
        <p:grpSpPr>
          <a:xfrm>
            <a:off x="7889097" y="4181501"/>
            <a:ext cx="3738548" cy="1819469"/>
            <a:chOff x="8184667" y="2692548"/>
            <a:chExt cx="3848921" cy="1675129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C46176E-7EFE-484F-9DDD-DE2919C2F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4667" y="2692548"/>
              <a:ext cx="1175391" cy="158069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8" name="Título 13">
              <a:extLst>
                <a:ext uri="{FF2B5EF4-FFF2-40B4-BE49-F238E27FC236}">
                  <a16:creationId xmlns:a16="http://schemas.microsoft.com/office/drawing/2014/main" id="{450AFC11-EB30-4E31-90CB-2D4E4BF5EDEB}"/>
                </a:ext>
              </a:extLst>
            </p:cNvPr>
            <p:cNvSpPr txBox="1">
              <a:spLocks/>
            </p:cNvSpPr>
            <p:nvPr/>
          </p:nvSpPr>
          <p:spPr>
            <a:xfrm>
              <a:off x="9043664" y="3810008"/>
              <a:ext cx="2989924" cy="557669"/>
            </a:xfrm>
            <a:prstGeom prst="rect">
              <a:avLst/>
            </a:prstGeom>
          </p:spPr>
          <p:txBody>
            <a:bodyPr anchor="b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AR" sz="2400" b="1" dirty="0">
                  <a:solidFill>
                    <a:srgbClr val="002060"/>
                  </a:solidFill>
                </a:rPr>
                <a:t>Empleo Femenino</a:t>
              </a:r>
            </a:p>
            <a:p>
              <a:r>
                <a:rPr lang="es-AR" sz="1800" b="1" dirty="0">
                  <a:solidFill>
                    <a:srgbClr val="002060"/>
                  </a:solidFill>
                </a:rPr>
                <a:t>64% en ventas de combustible</a:t>
              </a:r>
            </a:p>
          </p:txBody>
        </p:sp>
        <p:sp>
          <p:nvSpPr>
            <p:cNvPr id="9" name="Título 13">
              <a:extLst>
                <a:ext uri="{FF2B5EF4-FFF2-40B4-BE49-F238E27FC236}">
                  <a16:creationId xmlns:a16="http://schemas.microsoft.com/office/drawing/2014/main" id="{4D7ADB34-184E-4ADB-AB0F-BE85C8B820D3}"/>
                </a:ext>
              </a:extLst>
            </p:cNvPr>
            <p:cNvSpPr txBox="1">
              <a:spLocks/>
            </p:cNvSpPr>
            <p:nvPr/>
          </p:nvSpPr>
          <p:spPr>
            <a:xfrm>
              <a:off x="9154968" y="2820969"/>
              <a:ext cx="2564312" cy="1011876"/>
            </a:xfrm>
            <a:prstGeom prst="rect">
              <a:avLst/>
            </a:prstGeom>
          </p:spPr>
          <p:txBody>
            <a:bodyPr anchor="b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br>
                <a:rPr lang="es-AR" sz="6600" b="1" dirty="0">
                  <a:solidFill>
                    <a:srgbClr val="002060"/>
                  </a:solidFill>
                </a:rPr>
              </a:br>
              <a:r>
                <a:rPr lang="es-AR" sz="6600" b="1" dirty="0">
                  <a:solidFill>
                    <a:srgbClr val="002060"/>
                  </a:solidFill>
                </a:rPr>
                <a:t>19%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1F39A4CC-92AB-428D-B774-452172F7CB4C}"/>
              </a:ext>
            </a:extLst>
          </p:cNvPr>
          <p:cNvGrpSpPr/>
          <p:nvPr/>
        </p:nvGrpSpPr>
        <p:grpSpPr>
          <a:xfrm>
            <a:off x="564356" y="3579374"/>
            <a:ext cx="7019446" cy="2699602"/>
            <a:chOff x="440129" y="3758003"/>
            <a:chExt cx="6906297" cy="2699602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20A810E-6F02-429C-AF0D-D04D8BECB45B}"/>
                </a:ext>
              </a:extLst>
            </p:cNvPr>
            <p:cNvGrpSpPr/>
            <p:nvPr/>
          </p:nvGrpSpPr>
          <p:grpSpPr>
            <a:xfrm>
              <a:off x="1756862" y="3763617"/>
              <a:ext cx="4228644" cy="2688839"/>
              <a:chOff x="1756862" y="3763617"/>
              <a:chExt cx="4228644" cy="2688839"/>
            </a:xfrm>
          </p:grpSpPr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FA59663F-4762-4F07-A40D-7B95FF1AD9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1682" y="3763617"/>
                <a:ext cx="3873824" cy="2474019"/>
              </a:xfrm>
              <a:prstGeom prst="rect">
                <a:avLst/>
              </a:prstGeom>
            </p:spPr>
          </p:pic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8E3995D-8750-420E-BAC4-A94F79DEED7B}"/>
                  </a:ext>
                </a:extLst>
              </p:cNvPr>
              <p:cNvSpPr txBox="1"/>
              <p:nvPr/>
            </p:nvSpPr>
            <p:spPr>
              <a:xfrm>
                <a:off x="2111682" y="4175464"/>
                <a:ext cx="35615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AR" b="1" dirty="0">
                    <a:solidFill>
                      <a:srgbClr val="002060"/>
                    </a:solidFill>
                    <a:latin typeface="+mj-lt"/>
                  </a:rPr>
                  <a:t>Venta minorista de Combustible</a:t>
                </a:r>
                <a:endParaRPr lang="es-AR" sz="1800" b="1" i="0" u="none" strike="noStrike" baseline="0" dirty="0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057F87B-91A9-486A-92F5-E8F34DAEAD30}"/>
                  </a:ext>
                </a:extLst>
              </p:cNvPr>
              <p:cNvSpPr txBox="1"/>
              <p:nvPr/>
            </p:nvSpPr>
            <p:spPr>
              <a:xfrm>
                <a:off x="2367387" y="4815960"/>
                <a:ext cx="32090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AR" sz="1800" b="1" i="0" u="none" strike="noStrike" baseline="0" dirty="0">
                    <a:solidFill>
                      <a:srgbClr val="002060"/>
                    </a:solidFill>
                    <a:latin typeface="+mj-lt"/>
                  </a:rPr>
                  <a:t>Refinación de Petróleo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697F5B7-DBBA-43FA-BE3E-B2BD0D82286C}"/>
                  </a:ext>
                </a:extLst>
              </p:cNvPr>
              <p:cNvSpPr txBox="1"/>
              <p:nvPr/>
            </p:nvSpPr>
            <p:spPr>
              <a:xfrm>
                <a:off x="1756862" y="5482935"/>
                <a:ext cx="4228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AR" sz="1800" b="1" i="0" u="none" strike="noStrike" baseline="0" dirty="0">
                    <a:solidFill>
                      <a:srgbClr val="002060"/>
                    </a:solidFill>
                    <a:latin typeface="+mj-lt"/>
                  </a:rPr>
                  <a:t>Servicios Relacionados con la Extracción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16DE9F6-E9C1-49D5-B4D6-7F81C3D6E8C6}"/>
                  </a:ext>
                </a:extLst>
              </p:cNvPr>
              <p:cNvSpPr txBox="1"/>
              <p:nvPr/>
            </p:nvSpPr>
            <p:spPr>
              <a:xfrm>
                <a:off x="2457759" y="6083124"/>
                <a:ext cx="32090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AR" sz="1800" b="1" i="0" u="none" strike="noStrike" baseline="0" dirty="0">
                    <a:solidFill>
                      <a:srgbClr val="002060"/>
                    </a:solidFill>
                    <a:latin typeface="+mj-lt"/>
                  </a:rPr>
                  <a:t>Extracción de Petróleo y Gas</a:t>
                </a:r>
              </a:p>
            </p:txBody>
          </p:sp>
        </p:grp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ED2F6B4-1A94-494C-ABFC-350187D8BA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0164"/>
            <a:stretch/>
          </p:blipFill>
          <p:spPr>
            <a:xfrm>
              <a:off x="440129" y="3758003"/>
              <a:ext cx="1563059" cy="2699602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480461F-7718-4E39-A4A4-77BC07EDF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0164"/>
            <a:stretch/>
          </p:blipFill>
          <p:spPr>
            <a:xfrm>
              <a:off x="5854152" y="3758003"/>
              <a:ext cx="1492274" cy="2577344"/>
            </a:xfrm>
            <a:prstGeom prst="rect">
              <a:avLst/>
            </a:prstGeom>
          </p:spPr>
        </p:pic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1DC957A-4EA6-48BF-844A-860F21562B2C}"/>
              </a:ext>
            </a:extLst>
          </p:cNvPr>
          <p:cNvSpPr txBox="1"/>
          <p:nvPr/>
        </p:nvSpPr>
        <p:spPr>
          <a:xfrm>
            <a:off x="5700679" y="6545925"/>
            <a:ext cx="62617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rgbClr val="002060"/>
                </a:solidFill>
              </a:rPr>
              <a:t>GROW – Género y Trabajo- Equidad de género en la industria del petróleo y gas en Argentina 2020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E4A8325-8CE9-44C7-B790-5ED3B83EF702}"/>
              </a:ext>
            </a:extLst>
          </p:cNvPr>
          <p:cNvGrpSpPr/>
          <p:nvPr/>
        </p:nvGrpSpPr>
        <p:grpSpPr>
          <a:xfrm>
            <a:off x="7188817" y="2102080"/>
            <a:ext cx="2925825" cy="1829701"/>
            <a:chOff x="6640172" y="967409"/>
            <a:chExt cx="3160186" cy="1819469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E42ABFA4-5799-4D77-A2B8-64D00A6AA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1966" y="967409"/>
              <a:ext cx="1795728" cy="1819469"/>
            </a:xfrm>
            <a:prstGeom prst="rect">
              <a:avLst/>
            </a:prstGeom>
          </p:spPr>
        </p:pic>
        <p:sp>
          <p:nvSpPr>
            <p:cNvPr id="22" name="Título 13">
              <a:extLst>
                <a:ext uri="{FF2B5EF4-FFF2-40B4-BE49-F238E27FC236}">
                  <a16:creationId xmlns:a16="http://schemas.microsoft.com/office/drawing/2014/main" id="{2E3EB120-4442-4583-BF60-57FA033EBF59}"/>
                </a:ext>
              </a:extLst>
            </p:cNvPr>
            <p:cNvSpPr txBox="1">
              <a:spLocks/>
            </p:cNvSpPr>
            <p:nvPr/>
          </p:nvSpPr>
          <p:spPr>
            <a:xfrm>
              <a:off x="6640172" y="1103433"/>
              <a:ext cx="3160186" cy="1089741"/>
            </a:xfrm>
            <a:prstGeom prst="rect">
              <a:avLst/>
            </a:prstGeom>
          </p:spPr>
          <p:txBody>
            <a:bodyPr anchor="b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s-AR" sz="4800" b="1" dirty="0">
                  <a:solidFill>
                    <a:srgbClr val="002060"/>
                  </a:solidFill>
                </a:rPr>
                <a:t>4.400 </a:t>
              </a:r>
            </a:p>
            <a:p>
              <a:pPr algn="r"/>
              <a:r>
                <a:rPr lang="es-AR" sz="1800" b="1" dirty="0">
                  <a:solidFill>
                    <a:srgbClr val="002060"/>
                  </a:solidFill>
                </a:rPr>
                <a:t>Empresas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0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EFD69-4B86-42E2-8F1C-43425598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Los números de la Industria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2E3D07-6F6A-4E53-831C-43E4D121FC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32667" y="2432116"/>
            <a:ext cx="1558949" cy="19857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D6840EE-54AA-459B-A043-6ABA075F43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45341" y="2639438"/>
            <a:ext cx="1726167" cy="17126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E8D5FA-0BDA-4784-9119-4733F69A9AA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74964" y="3865449"/>
            <a:ext cx="2580040" cy="1843948"/>
          </a:xfrm>
          <a:prstGeom prst="rect">
            <a:avLst/>
          </a:prstGeom>
        </p:spPr>
      </p:pic>
      <p:sp>
        <p:nvSpPr>
          <p:cNvPr id="6" name="Título 13">
            <a:extLst>
              <a:ext uri="{FF2B5EF4-FFF2-40B4-BE49-F238E27FC236}">
                <a16:creationId xmlns:a16="http://schemas.microsoft.com/office/drawing/2014/main" id="{D11680F9-A139-4211-9D78-6358209A4191}"/>
              </a:ext>
            </a:extLst>
          </p:cNvPr>
          <p:cNvSpPr txBox="1">
            <a:spLocks/>
          </p:cNvSpPr>
          <p:nvPr/>
        </p:nvSpPr>
        <p:spPr>
          <a:xfrm>
            <a:off x="178825" y="1944701"/>
            <a:ext cx="4158650" cy="605721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b="1" dirty="0">
                <a:solidFill>
                  <a:srgbClr val="002060"/>
                </a:solidFill>
              </a:rPr>
              <a:t>26 A 35 AÑOS</a:t>
            </a:r>
          </a:p>
          <a:p>
            <a:r>
              <a:rPr lang="es-AR" sz="2400" b="1" u="sng" dirty="0">
                <a:solidFill>
                  <a:srgbClr val="002060"/>
                </a:solidFill>
              </a:rPr>
              <a:t>Concentra la mayor proporción</a:t>
            </a:r>
            <a:endParaRPr lang="es-AR" sz="1800" b="1" u="sng" dirty="0">
              <a:solidFill>
                <a:srgbClr val="002060"/>
              </a:solidFill>
            </a:endParaRPr>
          </a:p>
        </p:txBody>
      </p:sp>
      <p:sp>
        <p:nvSpPr>
          <p:cNvPr id="7" name="Título 13">
            <a:extLst>
              <a:ext uri="{FF2B5EF4-FFF2-40B4-BE49-F238E27FC236}">
                <a16:creationId xmlns:a16="http://schemas.microsoft.com/office/drawing/2014/main" id="{C3554319-3150-4101-96B8-F1B8AFCCC57A}"/>
              </a:ext>
            </a:extLst>
          </p:cNvPr>
          <p:cNvSpPr txBox="1">
            <a:spLocks/>
          </p:cNvSpPr>
          <p:nvPr/>
        </p:nvSpPr>
        <p:spPr>
          <a:xfrm>
            <a:off x="178825" y="2663971"/>
            <a:ext cx="1267144" cy="1985701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000" b="1" dirty="0">
                <a:solidFill>
                  <a:srgbClr val="002060"/>
                </a:solidFill>
              </a:rPr>
              <a:t>Más jóvenes y alcanzan un nivel educativo mayor </a:t>
            </a:r>
          </a:p>
        </p:txBody>
      </p:sp>
      <p:sp>
        <p:nvSpPr>
          <p:cNvPr id="8" name="Título 13">
            <a:extLst>
              <a:ext uri="{FF2B5EF4-FFF2-40B4-BE49-F238E27FC236}">
                <a16:creationId xmlns:a16="http://schemas.microsoft.com/office/drawing/2014/main" id="{4A2103F8-07DC-4822-BA8D-56E9230A8270}"/>
              </a:ext>
            </a:extLst>
          </p:cNvPr>
          <p:cNvSpPr txBox="1">
            <a:spLocks/>
          </p:cNvSpPr>
          <p:nvPr/>
        </p:nvSpPr>
        <p:spPr>
          <a:xfrm>
            <a:off x="5803991" y="1495448"/>
            <a:ext cx="3848860" cy="99841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b="1" dirty="0">
                <a:solidFill>
                  <a:srgbClr val="002060"/>
                </a:solidFill>
              </a:rPr>
              <a:t>80 %</a:t>
            </a:r>
          </a:p>
          <a:p>
            <a:r>
              <a:rPr lang="es-AR" sz="2400" b="1" u="sng" dirty="0">
                <a:solidFill>
                  <a:srgbClr val="002060"/>
                </a:solidFill>
              </a:rPr>
              <a:t>Profesional y Técnica</a:t>
            </a:r>
            <a:endParaRPr lang="es-AR" sz="1800" b="1" u="sng" dirty="0">
              <a:solidFill>
                <a:srgbClr val="002060"/>
              </a:solidFill>
            </a:endParaRPr>
          </a:p>
        </p:txBody>
      </p:sp>
      <p:sp>
        <p:nvSpPr>
          <p:cNvPr id="9" name="Título 13">
            <a:extLst>
              <a:ext uri="{FF2B5EF4-FFF2-40B4-BE49-F238E27FC236}">
                <a16:creationId xmlns:a16="http://schemas.microsoft.com/office/drawing/2014/main" id="{0BC09C57-FB10-4C98-A74B-6EB3BFC07F9D}"/>
              </a:ext>
            </a:extLst>
          </p:cNvPr>
          <p:cNvSpPr txBox="1">
            <a:spLocks/>
          </p:cNvSpPr>
          <p:nvPr/>
        </p:nvSpPr>
        <p:spPr>
          <a:xfrm>
            <a:off x="5050896" y="2456401"/>
            <a:ext cx="1686190" cy="1193737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000" b="1" dirty="0">
                <a:solidFill>
                  <a:srgbClr val="002060"/>
                </a:solidFill>
              </a:rPr>
              <a:t>Pero tienden a desaparecer en la escala jerárquica</a:t>
            </a:r>
            <a:endParaRPr lang="es-AR" sz="2000" b="1" u="sng" dirty="0">
              <a:solidFill>
                <a:srgbClr val="002060"/>
              </a:solidFill>
            </a:endParaRPr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7C8D401C-881C-4DEF-A587-AC56DDDE5C69}"/>
              </a:ext>
            </a:extLst>
          </p:cNvPr>
          <p:cNvSpPr txBox="1">
            <a:spLocks/>
          </p:cNvSpPr>
          <p:nvPr/>
        </p:nvSpPr>
        <p:spPr>
          <a:xfrm>
            <a:off x="3371508" y="5785787"/>
            <a:ext cx="4158650" cy="99841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b="1" dirty="0">
                <a:solidFill>
                  <a:srgbClr val="002060"/>
                </a:solidFill>
              </a:rPr>
              <a:t>23,1 %</a:t>
            </a:r>
          </a:p>
          <a:p>
            <a:r>
              <a:rPr lang="es-AR" sz="2400" b="1" u="sng" dirty="0">
                <a:solidFill>
                  <a:srgbClr val="002060"/>
                </a:solidFill>
              </a:rPr>
              <a:t>Estudiantes de carreras STEM</a:t>
            </a:r>
            <a:endParaRPr lang="es-AR" sz="1800" b="1" u="sng" dirty="0">
              <a:solidFill>
                <a:srgbClr val="00206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C8D28D6-F286-42ED-8E13-2326A57469E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48093" y="3656822"/>
            <a:ext cx="2580040" cy="17609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ítulo 13">
            <a:extLst>
              <a:ext uri="{FF2B5EF4-FFF2-40B4-BE49-F238E27FC236}">
                <a16:creationId xmlns:a16="http://schemas.microsoft.com/office/drawing/2014/main" id="{B9B3229C-7E81-4FAC-AA62-C7763B1BFA7E}"/>
              </a:ext>
            </a:extLst>
          </p:cNvPr>
          <p:cNvSpPr txBox="1">
            <a:spLocks/>
          </p:cNvSpPr>
          <p:nvPr/>
        </p:nvSpPr>
        <p:spPr>
          <a:xfrm>
            <a:off x="8336886" y="5521573"/>
            <a:ext cx="3400945" cy="99841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000" b="1" dirty="0">
                <a:solidFill>
                  <a:srgbClr val="002060"/>
                </a:solidFill>
              </a:rPr>
              <a:t>En la Extracción y los servicios asociados se da la mayor brecha</a:t>
            </a:r>
          </a:p>
        </p:txBody>
      </p:sp>
      <p:sp>
        <p:nvSpPr>
          <p:cNvPr id="13" name="Título 13">
            <a:extLst>
              <a:ext uri="{FF2B5EF4-FFF2-40B4-BE49-F238E27FC236}">
                <a16:creationId xmlns:a16="http://schemas.microsoft.com/office/drawing/2014/main" id="{A41C2D98-DFCF-49E4-BD8A-6DEFD918CE09}"/>
              </a:ext>
            </a:extLst>
          </p:cNvPr>
          <p:cNvSpPr txBox="1">
            <a:spLocks/>
          </p:cNvSpPr>
          <p:nvPr/>
        </p:nvSpPr>
        <p:spPr>
          <a:xfrm>
            <a:off x="1445969" y="4896279"/>
            <a:ext cx="2318659" cy="1250588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000" b="1" dirty="0">
                <a:solidFill>
                  <a:srgbClr val="002060"/>
                </a:solidFill>
              </a:rPr>
              <a:t>Entre 2010 y 2018 la proporción de mujeres aumentó en todas las carreras</a:t>
            </a:r>
            <a:endParaRPr lang="es-AR" sz="2000" b="1" u="sng" dirty="0">
              <a:solidFill>
                <a:srgbClr val="002060"/>
              </a:solidFill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79CD7919-06B7-4206-BF4B-AE23228ECD5D}"/>
              </a:ext>
            </a:extLst>
          </p:cNvPr>
          <p:cNvSpPr txBox="1">
            <a:spLocks/>
          </p:cNvSpPr>
          <p:nvPr/>
        </p:nvSpPr>
        <p:spPr>
          <a:xfrm>
            <a:off x="8199723" y="2521394"/>
            <a:ext cx="4158650" cy="99841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600" b="1" dirty="0">
                <a:solidFill>
                  <a:srgbClr val="002060"/>
                </a:solidFill>
              </a:rPr>
              <a:t>22,7 %</a:t>
            </a:r>
          </a:p>
          <a:p>
            <a:r>
              <a:rPr lang="es-AR" sz="2400" b="1" u="sng" dirty="0">
                <a:solidFill>
                  <a:srgbClr val="002060"/>
                </a:solidFill>
              </a:rPr>
              <a:t>Brecha Salarial</a:t>
            </a:r>
            <a:endParaRPr lang="es-AR" sz="18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0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E1973-ACF0-4550-AA03-34E768EF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FFFFFF"/>
                </a:solidFill>
              </a:rPr>
              <a:t>LAS BARRERAS</a:t>
            </a:r>
            <a:endParaRPr lang="es-AR" dirty="0"/>
          </a:p>
        </p:txBody>
      </p:sp>
      <p:sp>
        <p:nvSpPr>
          <p:cNvPr id="3" name="Título 13">
            <a:extLst>
              <a:ext uri="{FF2B5EF4-FFF2-40B4-BE49-F238E27FC236}">
                <a16:creationId xmlns:a16="http://schemas.microsoft.com/office/drawing/2014/main" id="{0FAF2774-8236-447C-A169-8725283DAA96}"/>
              </a:ext>
            </a:extLst>
          </p:cNvPr>
          <p:cNvSpPr txBox="1">
            <a:spLocks/>
          </p:cNvSpPr>
          <p:nvPr/>
        </p:nvSpPr>
        <p:spPr>
          <a:xfrm>
            <a:off x="4154090" y="2175745"/>
            <a:ext cx="8037910" cy="3995417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Blip>
                <a:blip r:embed="rId2"/>
              </a:buBlip>
            </a:pPr>
            <a:r>
              <a:rPr lang="es-AR" sz="2000" b="1" dirty="0">
                <a:solidFill>
                  <a:srgbClr val="002060"/>
                </a:solidFill>
              </a:rPr>
              <a:t> Empresas familiares manejadas por hombres. </a:t>
            </a:r>
            <a:br>
              <a:rPr lang="es-AR" sz="2000" b="1" dirty="0">
                <a:solidFill>
                  <a:srgbClr val="002060"/>
                </a:solidFill>
              </a:rPr>
            </a:br>
            <a:endParaRPr lang="es-AR" sz="2000" b="1" dirty="0">
              <a:solidFill>
                <a:srgbClr val="002060"/>
              </a:solidFill>
            </a:endParaRPr>
          </a:p>
          <a:p>
            <a:pPr indent="-342900" algn="l">
              <a:buBlip>
                <a:blip r:embed="rId2"/>
              </a:buBlip>
            </a:pPr>
            <a:r>
              <a:rPr lang="es-AR" sz="2000" b="1" dirty="0">
                <a:solidFill>
                  <a:srgbClr val="002060"/>
                </a:solidFill>
              </a:rPr>
              <a:t>Sesgo de la “fuerza”.</a:t>
            </a:r>
          </a:p>
          <a:p>
            <a:pPr indent="-342900" algn="l">
              <a:buBlip>
                <a:blip r:embed="rId2"/>
              </a:buBlip>
            </a:pPr>
            <a:endParaRPr lang="es-AR" sz="2000" b="1" dirty="0">
              <a:solidFill>
                <a:srgbClr val="002060"/>
              </a:solidFill>
            </a:endParaRPr>
          </a:p>
          <a:p>
            <a:pPr indent="-342900" algn="l">
              <a:buBlip>
                <a:blip r:embed="rId2"/>
              </a:buBlip>
            </a:pPr>
            <a:r>
              <a:rPr lang="es-AR" sz="2000" b="1" dirty="0">
                <a:solidFill>
                  <a:srgbClr val="002060"/>
                </a:solidFill>
              </a:rPr>
              <a:t>Techo de cristal: Líderes masculinos.</a:t>
            </a:r>
          </a:p>
          <a:p>
            <a:pPr indent="-342900" algn="l">
              <a:buBlip>
                <a:blip r:embed="rId2"/>
              </a:buBlip>
            </a:pPr>
            <a:endParaRPr lang="es-AR" sz="2000" b="1" dirty="0">
              <a:solidFill>
                <a:srgbClr val="002060"/>
              </a:solidFill>
            </a:endParaRPr>
          </a:p>
          <a:p>
            <a:pPr indent="-342900" algn="l">
              <a:buBlip>
                <a:blip r:embed="rId2"/>
              </a:buBlip>
            </a:pPr>
            <a:r>
              <a:rPr lang="es-AR" sz="2000" b="1" dirty="0">
                <a:solidFill>
                  <a:srgbClr val="002060"/>
                </a:solidFill>
              </a:rPr>
              <a:t>Falta de modelos de líderes: abejas reinas, mujeres islas.</a:t>
            </a:r>
          </a:p>
          <a:p>
            <a:pPr indent="-342900" algn="l">
              <a:buBlip>
                <a:blip r:embed="rId2"/>
              </a:buBlip>
            </a:pPr>
            <a:endParaRPr lang="es-AR" sz="2000" b="1" dirty="0">
              <a:solidFill>
                <a:srgbClr val="002060"/>
              </a:solidFill>
            </a:endParaRPr>
          </a:p>
          <a:p>
            <a:pPr indent="-342900" algn="l">
              <a:buBlip>
                <a:blip r:embed="rId2"/>
              </a:buBlip>
            </a:pPr>
            <a:r>
              <a:rPr lang="es-AR" sz="2000" b="1" dirty="0">
                <a:solidFill>
                  <a:srgbClr val="002060"/>
                </a:solidFill>
              </a:rPr>
              <a:t>Cupo femenino en supuesta tensión con la meritocracia.</a:t>
            </a:r>
          </a:p>
          <a:p>
            <a:pPr indent="-342900" algn="l">
              <a:buBlip>
                <a:blip r:embed="rId2"/>
              </a:buBlip>
            </a:pPr>
            <a:endParaRPr lang="es-AR" sz="2000" b="1" dirty="0">
              <a:solidFill>
                <a:srgbClr val="002060"/>
              </a:solidFill>
            </a:endParaRPr>
          </a:p>
          <a:p>
            <a:pPr indent="-342900" algn="l">
              <a:buBlip>
                <a:blip r:embed="rId2"/>
              </a:buBlip>
            </a:pPr>
            <a:r>
              <a:rPr lang="es-AR" sz="2000" b="1" dirty="0">
                <a:solidFill>
                  <a:srgbClr val="002060"/>
                </a:solidFill>
              </a:rPr>
              <a:t>Conciliación vida familiar y laboral dependen de las organizaciones.</a:t>
            </a:r>
          </a:p>
          <a:p>
            <a:pPr indent="-342900" algn="l">
              <a:buBlip>
                <a:blip r:embed="rId2"/>
              </a:buBlip>
            </a:pPr>
            <a:endParaRPr lang="es-AR" sz="2000" b="1" dirty="0">
              <a:solidFill>
                <a:srgbClr val="002060"/>
              </a:solidFill>
            </a:endParaRPr>
          </a:p>
          <a:p>
            <a:pPr indent="-342900" algn="l">
              <a:buBlip>
                <a:blip r:embed="rId2"/>
              </a:buBlip>
            </a:pPr>
            <a:r>
              <a:rPr lang="es-AR" sz="2000" b="1" dirty="0">
                <a:solidFill>
                  <a:srgbClr val="002060"/>
                </a:solidFill>
              </a:rPr>
              <a:t>Lenguaje.</a:t>
            </a:r>
          </a:p>
          <a:p>
            <a:pPr indent="-342900" algn="l">
              <a:buBlip>
                <a:blip r:embed="rId2"/>
              </a:buBlip>
            </a:pPr>
            <a:endParaRPr lang="es-AR" sz="2000" b="1" dirty="0">
              <a:solidFill>
                <a:srgbClr val="002060"/>
              </a:solidFill>
            </a:endParaRPr>
          </a:p>
          <a:p>
            <a:pPr indent="-342900" algn="l">
              <a:buBlip>
                <a:blip r:embed="rId2"/>
              </a:buBlip>
            </a:pPr>
            <a:r>
              <a:rPr lang="es-AR" sz="2000" b="1" dirty="0">
                <a:solidFill>
                  <a:srgbClr val="002060"/>
                </a:solidFill>
              </a:rPr>
              <a:t>Infraestructura.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5F197D-D8BF-4931-9281-C3BF7BE3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8" y="2729371"/>
            <a:ext cx="4121802" cy="28881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773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4B85F-DD47-49FD-B555-1E077BF7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>
                <a:solidFill>
                  <a:srgbClr val="FFFFFF"/>
                </a:solidFill>
              </a:rPr>
              <a:t>LOS LOGROS</a:t>
            </a:r>
            <a:endParaRPr lang="es-AR" dirty="0"/>
          </a:p>
        </p:txBody>
      </p:sp>
      <p:sp>
        <p:nvSpPr>
          <p:cNvPr id="3" name="Título 13">
            <a:extLst>
              <a:ext uri="{FF2B5EF4-FFF2-40B4-BE49-F238E27FC236}">
                <a16:creationId xmlns:a16="http://schemas.microsoft.com/office/drawing/2014/main" id="{A2559EB6-F4C6-4372-AE55-2D20BE37FABC}"/>
              </a:ext>
            </a:extLst>
          </p:cNvPr>
          <p:cNvSpPr txBox="1">
            <a:spLocks/>
          </p:cNvSpPr>
          <p:nvPr/>
        </p:nvSpPr>
        <p:spPr>
          <a:xfrm>
            <a:off x="4571999" y="2016955"/>
            <a:ext cx="6969071" cy="484104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Blip>
                <a:blip r:embed="rId2"/>
              </a:buBlip>
            </a:pPr>
            <a:r>
              <a:rPr lang="es-AR" sz="2000" b="1" dirty="0">
                <a:solidFill>
                  <a:srgbClr val="002060"/>
                </a:solidFill>
              </a:rPr>
              <a:t>Agenda de inclusión con perspectiva de género.</a:t>
            </a:r>
          </a:p>
          <a:p>
            <a:pPr marL="342900" indent="-342900" algn="l">
              <a:buBlip>
                <a:blip r:embed="rId2"/>
              </a:buBlip>
            </a:pPr>
            <a:endParaRPr lang="es-AR" sz="2000" b="1" dirty="0">
              <a:solidFill>
                <a:srgbClr val="002060"/>
              </a:solidFill>
            </a:endParaRPr>
          </a:p>
          <a:p>
            <a:pPr marL="342900" indent="-342900" algn="l">
              <a:buBlip>
                <a:blip r:embed="rId2"/>
              </a:buBlip>
            </a:pPr>
            <a:r>
              <a:rPr lang="es-AR" sz="2000" b="1" dirty="0">
                <a:solidFill>
                  <a:srgbClr val="002060"/>
                </a:solidFill>
              </a:rPr>
              <a:t>Creación de espacios internos en las compañías para accionar en ejes centrados en equidad de género.</a:t>
            </a:r>
          </a:p>
          <a:p>
            <a:pPr algn="l"/>
            <a:endParaRPr lang="es-AR" sz="2000" b="1" dirty="0">
              <a:solidFill>
                <a:srgbClr val="002060"/>
              </a:solidFill>
            </a:endParaRPr>
          </a:p>
          <a:p>
            <a:pPr marL="342900" indent="-342900" algn="l">
              <a:buBlip>
                <a:blip r:embed="rId2"/>
              </a:buBlip>
            </a:pPr>
            <a:r>
              <a:rPr lang="es-AR" sz="2000" b="1" dirty="0">
                <a:solidFill>
                  <a:srgbClr val="002060"/>
                </a:solidFill>
              </a:rPr>
              <a:t>Adhesión  a los Principios para el empoderamiento de las mujeres (</a:t>
            </a:r>
            <a:r>
              <a:rPr lang="es-AR" sz="2000" b="1" dirty="0" err="1">
                <a:solidFill>
                  <a:srgbClr val="002060"/>
                </a:solidFill>
              </a:rPr>
              <a:t>WEPs</a:t>
            </a:r>
            <a:r>
              <a:rPr lang="es-AR" sz="2000" b="1" dirty="0">
                <a:solidFill>
                  <a:srgbClr val="002060"/>
                </a:solidFill>
              </a:rPr>
              <a:t>, </a:t>
            </a:r>
            <a:r>
              <a:rPr lang="es-AR" sz="2000" b="1" dirty="0" err="1">
                <a:solidFill>
                  <a:srgbClr val="002060"/>
                </a:solidFill>
              </a:rPr>
              <a:t>Women's</a:t>
            </a:r>
            <a:r>
              <a:rPr lang="es-AR" sz="2000" b="1" dirty="0">
                <a:solidFill>
                  <a:srgbClr val="002060"/>
                </a:solidFill>
              </a:rPr>
              <a:t> </a:t>
            </a:r>
            <a:r>
              <a:rPr lang="es-AR" sz="2000" b="1" dirty="0" err="1">
                <a:solidFill>
                  <a:srgbClr val="002060"/>
                </a:solidFill>
              </a:rPr>
              <a:t>Empowerment</a:t>
            </a:r>
            <a:r>
              <a:rPr lang="es-AR" sz="2000" b="1" dirty="0">
                <a:solidFill>
                  <a:srgbClr val="002060"/>
                </a:solidFill>
              </a:rPr>
              <a:t> </a:t>
            </a:r>
            <a:r>
              <a:rPr lang="es-AR" sz="2000" b="1" dirty="0" err="1">
                <a:solidFill>
                  <a:srgbClr val="002060"/>
                </a:solidFill>
              </a:rPr>
              <a:t>Principles</a:t>
            </a:r>
            <a:r>
              <a:rPr lang="es-AR" sz="2000" b="1" dirty="0">
                <a:solidFill>
                  <a:srgbClr val="002060"/>
                </a:solidFill>
              </a:rPr>
              <a:t>).</a:t>
            </a:r>
          </a:p>
          <a:p>
            <a:pPr marL="342900" indent="-342900" algn="l">
              <a:buBlip>
                <a:blip r:embed="rId2"/>
              </a:buBlip>
            </a:pPr>
            <a:endParaRPr lang="es-AR" sz="2000" b="1" dirty="0">
              <a:solidFill>
                <a:srgbClr val="002060"/>
              </a:solidFill>
            </a:endParaRPr>
          </a:p>
          <a:p>
            <a:pPr marL="342900" indent="-342900" algn="l">
              <a:buBlip>
                <a:blip r:embed="rId2"/>
              </a:buBlip>
            </a:pPr>
            <a:r>
              <a:rPr lang="es-AR" sz="2000" b="1" dirty="0">
                <a:solidFill>
                  <a:srgbClr val="002060"/>
                </a:solidFill>
              </a:rPr>
              <a:t>Adecuación de indumentaria.</a:t>
            </a:r>
          </a:p>
          <a:p>
            <a:pPr marL="342900" indent="-342900" algn="l">
              <a:buBlip>
                <a:blip r:embed="rId2"/>
              </a:buBlip>
            </a:pPr>
            <a:endParaRPr lang="es-AR" sz="2000" b="1" dirty="0">
              <a:solidFill>
                <a:srgbClr val="002060"/>
              </a:solidFill>
            </a:endParaRPr>
          </a:p>
          <a:p>
            <a:pPr marL="342900" indent="-342900" algn="l">
              <a:buBlip>
                <a:blip r:embed="rId2"/>
              </a:buBlip>
            </a:pPr>
            <a:r>
              <a:rPr lang="es-AR" sz="2000" b="1" dirty="0">
                <a:solidFill>
                  <a:srgbClr val="002060"/>
                </a:solidFill>
              </a:rPr>
              <a:t>Manuales de conductas.</a:t>
            </a:r>
          </a:p>
          <a:p>
            <a:pPr marL="342900" indent="-342900" algn="l">
              <a:buBlip>
                <a:blip r:embed="rId2"/>
              </a:buBlip>
            </a:pPr>
            <a:endParaRPr lang="es-AR" sz="2000" b="1" dirty="0">
              <a:solidFill>
                <a:srgbClr val="002060"/>
              </a:solidFill>
            </a:endParaRPr>
          </a:p>
          <a:p>
            <a:pPr marL="342900" indent="-342900" algn="l">
              <a:buBlip>
                <a:blip r:embed="rId2"/>
              </a:buBlip>
            </a:pPr>
            <a:r>
              <a:rPr lang="es-AR" sz="2000" b="1" dirty="0">
                <a:solidFill>
                  <a:srgbClr val="002060"/>
                </a:solidFill>
              </a:rPr>
              <a:t>Espacios de voluntarios (V </a:t>
            </a:r>
            <a:r>
              <a:rPr lang="es-AR" sz="2000" b="1" dirty="0" err="1">
                <a:solidFill>
                  <a:srgbClr val="002060"/>
                </a:solidFill>
              </a:rPr>
              <a:t>V</a:t>
            </a:r>
            <a:r>
              <a:rPr lang="es-AR" sz="2000" b="1" dirty="0">
                <a:solidFill>
                  <a:srgbClr val="002060"/>
                </a:solidFill>
              </a:rPr>
              <a:t>, SPE, IAPG).</a:t>
            </a:r>
          </a:p>
          <a:p>
            <a:pPr marL="342900" indent="-342900" algn="l">
              <a:buBlip>
                <a:blip r:embed="rId2"/>
              </a:buBlip>
            </a:pPr>
            <a:endParaRPr lang="es-AR" sz="2000" b="1" dirty="0">
              <a:solidFill>
                <a:srgbClr val="002060"/>
              </a:solidFill>
            </a:endParaRPr>
          </a:p>
          <a:p>
            <a:pPr marL="342900" indent="-342900" algn="l">
              <a:buBlip>
                <a:blip r:embed="rId2"/>
              </a:buBlip>
            </a:pPr>
            <a:r>
              <a:rPr lang="es-AR" sz="2000" b="1" dirty="0">
                <a:solidFill>
                  <a:srgbClr val="002060"/>
                </a:solidFill>
              </a:rPr>
              <a:t>Becas en STEM, con equilibrio en equidad.</a:t>
            </a:r>
          </a:p>
          <a:p>
            <a:pPr marL="342900" indent="-342900" algn="l">
              <a:buBlip>
                <a:blip r:embed="rId2"/>
              </a:buBlip>
            </a:pPr>
            <a:endParaRPr lang="es-AR" sz="2000" b="1" dirty="0">
              <a:solidFill>
                <a:srgbClr val="002060"/>
              </a:solidFill>
            </a:endParaRPr>
          </a:p>
          <a:p>
            <a:pPr algn="l"/>
            <a:endParaRPr lang="es-AR" sz="2000" b="1" dirty="0">
              <a:solidFill>
                <a:srgbClr val="00206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2E8DCE-31E0-487A-B4B9-8BD8B502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1" y="2494094"/>
            <a:ext cx="4117645" cy="30523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198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_SPE Theme">
  <a:themeElements>
    <a:clrScheme name="SPE">
      <a:dk1>
        <a:srgbClr val="17316A"/>
      </a:dk1>
      <a:lt1>
        <a:sysClr val="window" lastClr="FFFFFF"/>
      </a:lt1>
      <a:dk2>
        <a:srgbClr val="17316A"/>
      </a:dk2>
      <a:lt2>
        <a:srgbClr val="FFFFFE"/>
      </a:lt2>
      <a:accent1>
        <a:srgbClr val="F0AB00"/>
      </a:accent1>
      <a:accent2>
        <a:srgbClr val="89C3E5"/>
      </a:accent2>
      <a:accent3>
        <a:srgbClr val="FCCF18"/>
      </a:accent3>
      <a:accent4>
        <a:srgbClr val="E66A3F"/>
      </a:accent4>
      <a:accent5>
        <a:srgbClr val="8EC02F"/>
      </a:accent5>
      <a:accent6>
        <a:srgbClr val="69A22E"/>
      </a:accent6>
      <a:hlink>
        <a:srgbClr val="F0AB00"/>
      </a:hlink>
      <a:folHlink>
        <a:srgbClr val="89C3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PE Theme">
  <a:themeElements>
    <a:clrScheme name="SPE">
      <a:dk1>
        <a:srgbClr val="17316A"/>
      </a:dk1>
      <a:lt1>
        <a:sysClr val="window" lastClr="FFFFFF"/>
      </a:lt1>
      <a:dk2>
        <a:srgbClr val="17316A"/>
      </a:dk2>
      <a:lt2>
        <a:srgbClr val="FFFFFE"/>
      </a:lt2>
      <a:accent1>
        <a:srgbClr val="F0AB00"/>
      </a:accent1>
      <a:accent2>
        <a:srgbClr val="89C3E5"/>
      </a:accent2>
      <a:accent3>
        <a:srgbClr val="FCCF18"/>
      </a:accent3>
      <a:accent4>
        <a:srgbClr val="E66A3F"/>
      </a:accent4>
      <a:accent5>
        <a:srgbClr val="8EC02F"/>
      </a:accent5>
      <a:accent6>
        <a:srgbClr val="69A22E"/>
      </a:accent6>
      <a:hlink>
        <a:srgbClr val="F0AB00"/>
      </a:hlink>
      <a:folHlink>
        <a:srgbClr val="89C3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PE Theme">
  <a:themeElements>
    <a:clrScheme name="SPE">
      <a:dk1>
        <a:srgbClr val="17316A"/>
      </a:dk1>
      <a:lt1>
        <a:sysClr val="window" lastClr="FFFFFF"/>
      </a:lt1>
      <a:dk2>
        <a:srgbClr val="17316A"/>
      </a:dk2>
      <a:lt2>
        <a:srgbClr val="FFFFFE"/>
      </a:lt2>
      <a:accent1>
        <a:srgbClr val="F0AB00"/>
      </a:accent1>
      <a:accent2>
        <a:srgbClr val="89C3E5"/>
      </a:accent2>
      <a:accent3>
        <a:srgbClr val="FCCF18"/>
      </a:accent3>
      <a:accent4>
        <a:srgbClr val="E66A3F"/>
      </a:accent4>
      <a:accent5>
        <a:srgbClr val="8EC02F"/>
      </a:accent5>
      <a:accent6>
        <a:srgbClr val="69A22E"/>
      </a:accent6>
      <a:hlink>
        <a:srgbClr val="F0AB00"/>
      </a:hlink>
      <a:folHlink>
        <a:srgbClr val="89C3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 Theme.thmx</Template>
  <TotalTime>8341</TotalTime>
  <Words>496</Words>
  <Application>Microsoft Office PowerPoint</Application>
  <PresentationFormat>Panorámica</PresentationFormat>
  <Paragraphs>98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1_SPE Theme</vt:lpstr>
      <vt:lpstr>Diseño personalizado</vt:lpstr>
      <vt:lpstr>SPE Theme</vt:lpstr>
      <vt:lpstr>2_SPE Theme</vt:lpstr>
      <vt:lpstr>Custom Design</vt:lpstr>
      <vt:lpstr>Presentación de PowerPoint</vt:lpstr>
      <vt:lpstr>SPE Patagonia Section</vt:lpstr>
      <vt:lpstr>Diversidad &amp; Inclusión</vt:lpstr>
      <vt:lpstr>REDES</vt:lpstr>
      <vt:lpstr>Preguntas de la Indutria</vt:lpstr>
      <vt:lpstr>Los números de la Industria</vt:lpstr>
      <vt:lpstr>Los números de la Industria</vt:lpstr>
      <vt:lpstr>LAS BARRERAS</vt:lpstr>
      <vt:lpstr>LOS LOGROS</vt:lpstr>
      <vt:lpstr>Testimonios</vt:lpstr>
      <vt:lpstr>Testimonios</vt:lpstr>
      <vt:lpstr>Testimonios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Blakey</dc:creator>
  <cp:lastModifiedBy>Cordero, Evangelina</cp:lastModifiedBy>
  <cp:revision>215</cp:revision>
  <cp:lastPrinted>2015-06-18T14:29:30Z</cp:lastPrinted>
  <dcterms:created xsi:type="dcterms:W3CDTF">2015-01-26T22:45:43Z</dcterms:created>
  <dcterms:modified xsi:type="dcterms:W3CDTF">2021-07-05T02:33:56Z</dcterms:modified>
</cp:coreProperties>
</file>