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8" r:id="rId3"/>
    <p:sldId id="259" r:id="rId4"/>
    <p:sldId id="261" r:id="rId5"/>
    <p:sldId id="273" r:id="rId6"/>
    <p:sldId id="274" r:id="rId7"/>
    <p:sldId id="275" r:id="rId8"/>
    <p:sldId id="276" r:id="rId9"/>
    <p:sldId id="277" r:id="rId10"/>
    <p:sldId id="278" r:id="rId11"/>
    <p:sldId id="279" r:id="rId1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dero, Evangelina Natalia" userId="0c597c74-2a81-42ba-8894-030918d8eb8f" providerId="ADAL" clId="{53D95EFC-DC38-49AF-84D9-CD24B5DF8C15}"/>
    <pc:docChg chg="undo custSel modSld">
      <pc:chgData name="Cordero, Evangelina Natalia" userId="0c597c74-2a81-42ba-8894-030918d8eb8f" providerId="ADAL" clId="{53D95EFC-DC38-49AF-84D9-CD24B5DF8C15}" dt="2023-06-03T23:12:44.044" v="54" actId="20577"/>
      <pc:docMkLst>
        <pc:docMk/>
      </pc:docMkLst>
      <pc:sldChg chg="addSp delSp modSp mod">
        <pc:chgData name="Cordero, Evangelina Natalia" userId="0c597c74-2a81-42ba-8894-030918d8eb8f" providerId="ADAL" clId="{53D95EFC-DC38-49AF-84D9-CD24B5DF8C15}" dt="2023-06-03T23:12:44.044" v="54" actId="20577"/>
        <pc:sldMkLst>
          <pc:docMk/>
          <pc:sldMk cId="3205630859" sldId="279"/>
        </pc:sldMkLst>
        <pc:spChg chg="mod">
          <ac:chgData name="Cordero, Evangelina Natalia" userId="0c597c74-2a81-42ba-8894-030918d8eb8f" providerId="ADAL" clId="{53D95EFC-DC38-49AF-84D9-CD24B5DF8C15}" dt="2023-06-03T23:12:44.044" v="54" actId="20577"/>
          <ac:spMkLst>
            <pc:docMk/>
            <pc:sldMk cId="3205630859" sldId="279"/>
            <ac:spMk id="3" creationId="{EC69E415-623F-4435-92E4-BB3744405A11}"/>
          </ac:spMkLst>
        </pc:spChg>
        <pc:spChg chg="mod">
          <ac:chgData name="Cordero, Evangelina Natalia" userId="0c597c74-2a81-42ba-8894-030918d8eb8f" providerId="ADAL" clId="{53D95EFC-DC38-49AF-84D9-CD24B5DF8C15}" dt="2023-06-03T23:10:27.145" v="22" actId="20577"/>
          <ac:spMkLst>
            <pc:docMk/>
            <pc:sldMk cId="3205630859" sldId="279"/>
            <ac:spMk id="13" creationId="{9CAF971E-3F73-450E-A175-5099C363F18A}"/>
          </ac:spMkLst>
        </pc:spChg>
        <pc:cxnChg chg="mod">
          <ac:chgData name="Cordero, Evangelina Natalia" userId="0c597c74-2a81-42ba-8894-030918d8eb8f" providerId="ADAL" clId="{53D95EFC-DC38-49AF-84D9-CD24B5DF8C15}" dt="2023-06-03T23:12:41.385" v="51" actId="14100"/>
          <ac:cxnSpMkLst>
            <pc:docMk/>
            <pc:sldMk cId="3205630859" sldId="279"/>
            <ac:cxnSpMk id="8" creationId="{8F351B3B-529E-486F-8C75-F87EB0399D2F}"/>
          </ac:cxnSpMkLst>
        </pc:cxnChg>
        <pc:cxnChg chg="mod">
          <ac:chgData name="Cordero, Evangelina Natalia" userId="0c597c74-2a81-42ba-8894-030918d8eb8f" providerId="ADAL" clId="{53D95EFC-DC38-49AF-84D9-CD24B5DF8C15}" dt="2023-06-03T23:10:30.516" v="23" actId="1076"/>
          <ac:cxnSpMkLst>
            <pc:docMk/>
            <pc:sldMk cId="3205630859" sldId="279"/>
            <ac:cxnSpMk id="15" creationId="{36A8208E-FCBA-40AB-88D1-D87494A5A135}"/>
          </ac:cxnSpMkLst>
        </pc:cxnChg>
        <pc:cxnChg chg="add del mod">
          <ac:chgData name="Cordero, Evangelina Natalia" userId="0c597c74-2a81-42ba-8894-030918d8eb8f" providerId="ADAL" clId="{53D95EFC-DC38-49AF-84D9-CD24B5DF8C15}" dt="2023-06-03T23:12:38.556" v="46"/>
          <ac:cxnSpMkLst>
            <pc:docMk/>
            <pc:sldMk cId="3205630859" sldId="279"/>
            <ac:cxnSpMk id="16" creationId="{A706CE24-D9C5-45F0-8536-9CD44745A39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6/3/2023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09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6/3/2023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20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6/3/2023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10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6/3/2023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5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6/3/2023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22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6/3/2023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9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6/3/2023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55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6/3/2023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4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6/3/2023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67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35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6/3/2023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81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6/3/2023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17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7" name="Rectangle 1073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4" name="Rectangle 1075">
            <a:extLst>
              <a:ext uri="{FF2B5EF4-FFF2-40B4-BE49-F238E27FC236}">
                <a16:creationId xmlns:a16="http://schemas.microsoft.com/office/drawing/2014/main" id="{A19B25F6-D845-46F3-BA69-3D48CEF7E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6624" y="901769"/>
            <a:ext cx="4970256" cy="3855397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6" name="Rectangle 1077">
            <a:extLst>
              <a:ext uri="{FF2B5EF4-FFF2-40B4-BE49-F238E27FC236}">
                <a16:creationId xmlns:a16="http://schemas.microsoft.com/office/drawing/2014/main" id="{5FAC0226-4651-4BF7-AA72-6DB611F80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6624" y="901769"/>
            <a:ext cx="4970256" cy="3855397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8" name="Freeform: Shape 1079">
            <a:extLst>
              <a:ext uri="{FF2B5EF4-FFF2-40B4-BE49-F238E27FC236}">
                <a16:creationId xmlns:a16="http://schemas.microsoft.com/office/drawing/2014/main" id="{B8CCAA36-1E98-45B0-AAF9-D8807BA8E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09" name="Freeform: Shape 1081">
            <a:extLst>
              <a:ext uri="{FF2B5EF4-FFF2-40B4-BE49-F238E27FC236}">
                <a16:creationId xmlns:a16="http://schemas.microsoft.com/office/drawing/2014/main" id="{783F456C-8972-439A-90A4-D7C52FA3A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10" name="Freeform: Shape 1083">
            <a:extLst>
              <a:ext uri="{FF2B5EF4-FFF2-40B4-BE49-F238E27FC236}">
                <a16:creationId xmlns:a16="http://schemas.microsoft.com/office/drawing/2014/main" id="{0390AF2C-728C-4687-B7A2-3F9C788EC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9689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111" name="Freeform: Shape 1085">
            <a:extLst>
              <a:ext uri="{FF2B5EF4-FFF2-40B4-BE49-F238E27FC236}">
                <a16:creationId xmlns:a16="http://schemas.microsoft.com/office/drawing/2014/main" id="{D1C510C0-DED1-4708-AA14-355E5AFF1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366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 useBgFill="1">
        <p:nvSpPr>
          <p:cNvPr id="1088" name="Rectangle 1087">
            <a:extLst>
              <a:ext uri="{FF2B5EF4-FFF2-40B4-BE49-F238E27FC236}">
                <a16:creationId xmlns:a16="http://schemas.microsoft.com/office/drawing/2014/main" id="{558C4F41-C97D-4755-8F7C-8C0A8E182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9229" y="798986"/>
            <a:ext cx="4970256" cy="385539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8D0C4C-4A37-4629-949C-2975C784D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6003" y="1018596"/>
            <a:ext cx="4184101" cy="2577893"/>
          </a:xfrm>
        </p:spPr>
        <p:txBody>
          <a:bodyPr>
            <a:normAutofit/>
          </a:bodyPr>
          <a:lstStyle/>
          <a:p>
            <a:r>
              <a:rPr lang="es-ES" sz="5100" dirty="0"/>
              <a:t>UNIDAD 4</a:t>
            </a:r>
            <a:endParaRPr lang="es-AR" sz="51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257679-F642-47F1-B120-AB2989C3E5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6003" y="3688565"/>
            <a:ext cx="4184101" cy="809693"/>
          </a:xfrm>
        </p:spPr>
        <p:txBody>
          <a:bodyPr>
            <a:normAutofit/>
          </a:bodyPr>
          <a:lstStyle/>
          <a:p>
            <a:r>
              <a:rPr lang="es-ES" dirty="0"/>
              <a:t>HIDRODINÁMICA</a:t>
            </a:r>
            <a:endParaRPr lang="es-AR" dirty="0"/>
          </a:p>
        </p:txBody>
      </p:sp>
      <p:sp>
        <p:nvSpPr>
          <p:cNvPr id="1090" name="Oval 1089">
            <a:extLst>
              <a:ext uri="{FF2B5EF4-FFF2-40B4-BE49-F238E27FC236}">
                <a16:creationId xmlns:a16="http://schemas.microsoft.com/office/drawing/2014/main" id="{A232F408-BBCD-48EE-ABF6-95201EF72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6115" y="3453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92" name="Oval 1091">
            <a:extLst>
              <a:ext uri="{FF2B5EF4-FFF2-40B4-BE49-F238E27FC236}">
                <a16:creationId xmlns:a16="http://schemas.microsoft.com/office/drawing/2014/main" id="{302D5D2F-11CF-47F1-B542-8ED3199DC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6115" y="3453761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94" name="Freeform: Shape 1093">
            <a:extLst>
              <a:ext uri="{FF2B5EF4-FFF2-40B4-BE49-F238E27FC236}">
                <a16:creationId xmlns:a16="http://schemas.microsoft.com/office/drawing/2014/main" id="{79109165-7872-4D8A-A545-F48B3AF1D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83019" y="4738591"/>
            <a:ext cx="2208981" cy="211940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96" name="Freeform: Shape 1095">
            <a:extLst>
              <a:ext uri="{FF2B5EF4-FFF2-40B4-BE49-F238E27FC236}">
                <a16:creationId xmlns:a16="http://schemas.microsoft.com/office/drawing/2014/main" id="{5438E66D-E34C-48D4-9F9D-021EBD568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83019" y="4738591"/>
            <a:ext cx="2208981" cy="211940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98" name="Graphic 185">
            <a:extLst>
              <a:ext uri="{FF2B5EF4-FFF2-40B4-BE49-F238E27FC236}">
                <a16:creationId xmlns:a16="http://schemas.microsoft.com/office/drawing/2014/main" id="{1BC9510C-172B-4086-A60F-7AF0FBF22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43487" y="5662437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099" name="Freeform: Shape 1098">
              <a:extLst>
                <a:ext uri="{FF2B5EF4-FFF2-40B4-BE49-F238E27FC236}">
                  <a16:creationId xmlns:a16="http://schemas.microsoft.com/office/drawing/2014/main" id="{C688A7FC-74D4-4003-9F5C-8C0A3F661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0" name="Freeform: Shape 1099">
              <a:extLst>
                <a:ext uri="{FF2B5EF4-FFF2-40B4-BE49-F238E27FC236}">
                  <a16:creationId xmlns:a16="http://schemas.microsoft.com/office/drawing/2014/main" id="{9443884A-0473-4494-95AC-A74292738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1" name="Freeform: Shape 1100">
              <a:extLst>
                <a:ext uri="{FF2B5EF4-FFF2-40B4-BE49-F238E27FC236}">
                  <a16:creationId xmlns:a16="http://schemas.microsoft.com/office/drawing/2014/main" id="{EA5C72FE-7FB1-4DA7-8CF8-45CA6AFB5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2" name="Freeform: Shape 1101">
              <a:extLst>
                <a:ext uri="{FF2B5EF4-FFF2-40B4-BE49-F238E27FC236}">
                  <a16:creationId xmlns:a16="http://schemas.microsoft.com/office/drawing/2014/main" id="{48A05A27-4E41-41AB-BB9E-977863EF72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3" name="Freeform: Shape 1102">
              <a:extLst>
                <a:ext uri="{FF2B5EF4-FFF2-40B4-BE49-F238E27FC236}">
                  <a16:creationId xmlns:a16="http://schemas.microsoft.com/office/drawing/2014/main" id="{E412BF9D-EAB2-42D7-B657-42D5D101B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1026" name="Picture 2" descr="IFSSA – Expo Patagonia Universidad">
            <a:extLst>
              <a:ext uri="{FF2B5EF4-FFF2-40B4-BE49-F238E27FC236}">
                <a16:creationId xmlns:a16="http://schemas.microsoft.com/office/drawing/2014/main" id="{820031D2-B3AB-4B36-A98E-C3D7D2272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54559" y="2580962"/>
            <a:ext cx="2485390" cy="32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5" name="Graphic 212">
            <a:extLst>
              <a:ext uri="{FF2B5EF4-FFF2-40B4-BE49-F238E27FC236}">
                <a16:creationId xmlns:a16="http://schemas.microsoft.com/office/drawing/2014/main" id="{FEFCF180-A212-449F-8D07-5EC94B281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32063" y="2262962"/>
            <a:ext cx="622472" cy="622472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107" name="Graphic 212">
            <a:extLst>
              <a:ext uri="{FF2B5EF4-FFF2-40B4-BE49-F238E27FC236}">
                <a16:creationId xmlns:a16="http://schemas.microsoft.com/office/drawing/2014/main" id="{1400E1BC-11DC-49A0-856F-992F20EB4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32063" y="2262962"/>
            <a:ext cx="622472" cy="622472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870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CA06F1-F2FC-4230-92DB-DD59C2EF3573}"/>
              </a:ext>
            </a:extLst>
          </p:cNvPr>
          <p:cNvSpPr txBox="1">
            <a:spLocks/>
          </p:cNvSpPr>
          <p:nvPr/>
        </p:nvSpPr>
        <p:spPr>
          <a:xfrm>
            <a:off x="1510575" y="-22157"/>
            <a:ext cx="8640762" cy="9064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AR" sz="2800" b="1" dirty="0">
                <a:latin typeface="Arial" panose="020B0604020202020204" pitchFamily="34" charset="0"/>
                <a:cs typeface="Arial" panose="020B0604020202020204" pitchFamily="34" charset="0"/>
              </a:rPr>
              <a:t>Relación de la velocidad, presión y altura.</a:t>
            </a:r>
            <a:endParaRPr lang="en-US" altLang="es-A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IFSSA – Expo Patagonia Universidad">
            <a:extLst>
              <a:ext uri="{FF2B5EF4-FFF2-40B4-BE49-F238E27FC236}">
                <a16:creationId xmlns:a16="http://schemas.microsoft.com/office/drawing/2014/main" id="{9EE4F216-FD84-4D4A-A75A-5264202F9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43015" y="217590"/>
            <a:ext cx="1049049" cy="135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6">
            <a:extLst>
              <a:ext uri="{FF2B5EF4-FFF2-40B4-BE49-F238E27FC236}">
                <a16:creationId xmlns:a16="http://schemas.microsoft.com/office/drawing/2014/main" id="{906D2603-861B-465F-8E8F-6BF0E8F1E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721" y="4069106"/>
            <a:ext cx="5671759" cy="2446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s-AR" dirty="0"/>
              <a:t>Se puede deducir que:</a:t>
            </a:r>
          </a:p>
          <a:p>
            <a:pPr eaLnBrk="1" hangingPunct="1">
              <a:spcBef>
                <a:spcPct val="50000"/>
              </a:spcBef>
            </a:pPr>
            <a:r>
              <a:rPr lang="es-ES_tradnl" altLang="es-AR" dirty="0"/>
              <a:t>1-Si la velocidad del fluido aumenta, su presión disminuye. </a:t>
            </a:r>
          </a:p>
          <a:p>
            <a:pPr eaLnBrk="1" hangingPunct="1">
              <a:spcBef>
                <a:spcPct val="50000"/>
              </a:spcBef>
            </a:pPr>
            <a:r>
              <a:rPr lang="es-ES_tradnl" altLang="es-AR" dirty="0"/>
              <a:t>2-Si un fluido asciende su presión puede disminuir.</a:t>
            </a:r>
          </a:p>
          <a:p>
            <a:pPr eaLnBrk="1" hangingPunct="1">
              <a:spcBef>
                <a:spcPct val="50000"/>
              </a:spcBef>
            </a:pPr>
            <a:r>
              <a:rPr lang="es-ES_tradnl" altLang="es-AR" dirty="0"/>
              <a:t>3-Disminuye el área (</a:t>
            </a:r>
            <a:r>
              <a:rPr lang="es-ES_tradnl" altLang="es-AR" dirty="0" err="1"/>
              <a:t>ec</a:t>
            </a:r>
            <a:r>
              <a:rPr lang="es-ES_tradnl" altLang="es-AR" dirty="0"/>
              <a:t> continuidad ) aumenta la velocidad. Estoy en caso 1, entonces disminuye la presión.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07DA47B-FC1D-4CCF-B65B-D226E3026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914" y="927102"/>
            <a:ext cx="5420140" cy="1561481"/>
          </a:xfrm>
          <a:prstGeom prst="rect">
            <a:avLst/>
          </a:prstGeom>
        </p:spPr>
      </p:pic>
      <p:sp>
        <p:nvSpPr>
          <p:cNvPr id="5" name="Flecha: hacia arriba 4">
            <a:extLst>
              <a:ext uri="{FF2B5EF4-FFF2-40B4-BE49-F238E27FC236}">
                <a16:creationId xmlns:a16="http://schemas.microsoft.com/office/drawing/2014/main" id="{800FD7A0-7CE0-4B21-8E4F-807988E2BF20}"/>
              </a:ext>
            </a:extLst>
          </p:cNvPr>
          <p:cNvSpPr/>
          <p:nvPr/>
        </p:nvSpPr>
        <p:spPr>
          <a:xfrm>
            <a:off x="2431776" y="2178985"/>
            <a:ext cx="291548" cy="609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Flecha: hacia arriba 11">
            <a:extLst>
              <a:ext uri="{FF2B5EF4-FFF2-40B4-BE49-F238E27FC236}">
                <a16:creationId xmlns:a16="http://schemas.microsoft.com/office/drawing/2014/main" id="{C8FA0FEE-9407-407A-82BC-D99E2AA41931}"/>
              </a:ext>
            </a:extLst>
          </p:cNvPr>
          <p:cNvSpPr/>
          <p:nvPr/>
        </p:nvSpPr>
        <p:spPr>
          <a:xfrm rot="10800000">
            <a:off x="1320359" y="2193304"/>
            <a:ext cx="291548" cy="609600"/>
          </a:xfrm>
          <a:prstGeom prst="up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Flecha: hacia arriba 14">
            <a:extLst>
              <a:ext uri="{FF2B5EF4-FFF2-40B4-BE49-F238E27FC236}">
                <a16:creationId xmlns:a16="http://schemas.microsoft.com/office/drawing/2014/main" id="{2E19D827-026B-4E92-8F87-FADB209EAFC0}"/>
              </a:ext>
            </a:extLst>
          </p:cNvPr>
          <p:cNvSpPr/>
          <p:nvPr/>
        </p:nvSpPr>
        <p:spPr>
          <a:xfrm>
            <a:off x="3558210" y="3089927"/>
            <a:ext cx="291548" cy="609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Flecha: hacia arriba 15">
            <a:extLst>
              <a:ext uri="{FF2B5EF4-FFF2-40B4-BE49-F238E27FC236}">
                <a16:creationId xmlns:a16="http://schemas.microsoft.com/office/drawing/2014/main" id="{CE941505-4709-4E69-983A-223E982B474E}"/>
              </a:ext>
            </a:extLst>
          </p:cNvPr>
          <p:cNvSpPr/>
          <p:nvPr/>
        </p:nvSpPr>
        <p:spPr>
          <a:xfrm rot="10800000">
            <a:off x="1291785" y="3121802"/>
            <a:ext cx="291548" cy="609600"/>
          </a:xfrm>
          <a:prstGeom prst="up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Text Box 6">
            <a:extLst>
              <a:ext uri="{FF2B5EF4-FFF2-40B4-BE49-F238E27FC236}">
                <a16:creationId xmlns:a16="http://schemas.microsoft.com/office/drawing/2014/main" id="{BB28C1A4-A011-4941-A4DE-826F471F5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41" y="2193304"/>
            <a:ext cx="8214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AR" dirty="0"/>
              <a:t>1 y 3</a:t>
            </a:r>
          </a:p>
        </p:txBody>
      </p:sp>
      <p:sp>
        <p:nvSpPr>
          <p:cNvPr id="18" name="Text Box 6">
            <a:extLst>
              <a:ext uri="{FF2B5EF4-FFF2-40B4-BE49-F238E27FC236}">
                <a16:creationId xmlns:a16="http://schemas.microsoft.com/office/drawing/2014/main" id="{12DAE5A6-FA21-4D4E-BB01-B02CA7543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380" y="3323146"/>
            <a:ext cx="8214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AR" dirty="0"/>
              <a:t>2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81A0653-7584-4ED4-B05C-2D90AF93A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126" y="1339508"/>
            <a:ext cx="2292701" cy="2992578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7D489CC3-1FE3-4A35-9845-BFC17020A316}"/>
              </a:ext>
            </a:extLst>
          </p:cNvPr>
          <p:cNvSpPr txBox="1"/>
          <p:nvPr/>
        </p:nvSpPr>
        <p:spPr>
          <a:xfrm>
            <a:off x="6725478" y="4332086"/>
            <a:ext cx="446598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Las alas de los aviones son diseñadas para que haya más flujo de aire por arriba, de este modo la velocidad del aire es mayor y la presión menor arriba del ala; al ser mayor la presión abajo del ala, se genera una fuerza neta hacia arriba llamada sustentación, la cual permite que un avión se mantenga en el aire.</a:t>
            </a:r>
            <a:endParaRPr lang="es-A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119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15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15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5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1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1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1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1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0E97240-0D9E-41AB-91DD-BEBFB19AE5BC}"/>
              </a:ext>
            </a:extLst>
          </p:cNvPr>
          <p:cNvSpPr txBox="1"/>
          <p:nvPr/>
        </p:nvSpPr>
        <p:spPr>
          <a:xfrm>
            <a:off x="1020416" y="871079"/>
            <a:ext cx="9797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>
                <a:solidFill>
                  <a:srgbClr val="21242C"/>
                </a:solidFill>
                <a:effectLst/>
                <a:latin typeface="Lato" panose="020F0502020204030203" pitchFamily="34" charset="0"/>
              </a:rPr>
              <a:t>UNIDADES</a:t>
            </a:r>
            <a:endParaRPr lang="es-AR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C69E415-623F-4435-92E4-BB3744405A11}"/>
              </a:ext>
            </a:extLst>
          </p:cNvPr>
          <p:cNvSpPr txBox="1"/>
          <p:nvPr/>
        </p:nvSpPr>
        <p:spPr>
          <a:xfrm>
            <a:off x="821634" y="1772499"/>
            <a:ext cx="2928732" cy="40626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sz="2400" b="0" i="0" dirty="0">
                <a:solidFill>
                  <a:srgbClr val="21242C"/>
                </a:solidFill>
                <a:effectLst/>
                <a:latin typeface="Lato" panose="020F0502020204030203" pitchFamily="34" charset="0"/>
              </a:rPr>
              <a:t>P = </a:t>
            </a:r>
            <a:r>
              <a:rPr lang="es-ES" sz="2400" b="0" i="0" dirty="0" err="1">
                <a:solidFill>
                  <a:srgbClr val="21242C"/>
                </a:solidFill>
                <a:effectLst/>
                <a:latin typeface="Lato" panose="020F0502020204030203" pitchFamily="34" charset="0"/>
              </a:rPr>
              <a:t>Pa</a:t>
            </a:r>
            <a:r>
              <a:rPr lang="es-ES" sz="2400" b="0" i="0" dirty="0">
                <a:solidFill>
                  <a:srgbClr val="21242C"/>
                </a:solidFill>
                <a:effectLst/>
                <a:latin typeface="Lato" panose="020F0502020204030203" pitchFamily="34" charset="0"/>
              </a:rPr>
              <a:t>=  N =   Kg</a:t>
            </a:r>
          </a:p>
          <a:p>
            <a:r>
              <a:rPr lang="es-ES" sz="2400" baseline="30000" dirty="0">
                <a:solidFill>
                  <a:srgbClr val="21242C"/>
                </a:solidFill>
                <a:latin typeface="Lato" panose="020F0502020204030203" pitchFamily="34" charset="0"/>
              </a:rPr>
              <a:t>                      </a:t>
            </a:r>
            <a:r>
              <a:rPr lang="es-ES" sz="2400" dirty="0">
                <a:solidFill>
                  <a:srgbClr val="21242C"/>
                </a:solidFill>
                <a:latin typeface="Lato" panose="020F0502020204030203" pitchFamily="34" charset="0"/>
              </a:rPr>
              <a:t>m</a:t>
            </a:r>
            <a:r>
              <a:rPr lang="es-ES" sz="2400" baseline="30000" dirty="0">
                <a:solidFill>
                  <a:srgbClr val="21242C"/>
                </a:solidFill>
                <a:latin typeface="Lato" panose="020F0502020204030203" pitchFamily="34" charset="0"/>
              </a:rPr>
              <a:t>2     </a:t>
            </a:r>
            <a:r>
              <a:rPr lang="es-ES" sz="2400" dirty="0">
                <a:solidFill>
                  <a:srgbClr val="21242C"/>
                </a:solidFill>
                <a:latin typeface="Lato" panose="020F0502020204030203" pitchFamily="34" charset="0"/>
              </a:rPr>
              <a:t>m x s</a:t>
            </a:r>
            <a:r>
              <a:rPr lang="es-ES" sz="2400" baseline="30000" dirty="0">
                <a:solidFill>
                  <a:srgbClr val="21242C"/>
                </a:solidFill>
                <a:latin typeface="Lato" panose="020F0502020204030203" pitchFamily="34" charset="0"/>
              </a:rPr>
              <a:t>2                 </a:t>
            </a:r>
            <a:r>
              <a:rPr lang="es-ES" sz="2400" b="0" i="0" baseline="30000" dirty="0">
                <a:solidFill>
                  <a:srgbClr val="21242C"/>
                </a:solidFill>
                <a:effectLst/>
                <a:latin typeface="Lato" panose="020F0502020204030203" pitchFamily="34" charset="0"/>
              </a:rPr>
              <a:t> </a:t>
            </a:r>
          </a:p>
          <a:p>
            <a:endParaRPr lang="es-ES" sz="2400" b="0" i="0" dirty="0">
              <a:solidFill>
                <a:srgbClr val="21242C"/>
              </a:solidFill>
              <a:effectLst/>
              <a:latin typeface="Lato" panose="020F0502020204030203" pitchFamily="34" charset="0"/>
            </a:endParaRPr>
          </a:p>
          <a:p>
            <a:r>
              <a:rPr lang="es-ES" sz="2400" dirty="0">
                <a:solidFill>
                  <a:srgbClr val="21242C"/>
                </a:solidFill>
                <a:latin typeface="Lato" panose="020F0502020204030203" pitchFamily="34" charset="0"/>
              </a:rPr>
              <a:t>V= m</a:t>
            </a:r>
          </a:p>
          <a:p>
            <a:r>
              <a:rPr lang="es-ES" sz="2400" dirty="0">
                <a:solidFill>
                  <a:srgbClr val="21242C"/>
                </a:solidFill>
                <a:latin typeface="Lato" panose="020F0502020204030203" pitchFamily="34" charset="0"/>
              </a:rPr>
              <a:t>       s</a:t>
            </a:r>
          </a:p>
          <a:p>
            <a:endParaRPr lang="es-ES" sz="2400" dirty="0">
              <a:solidFill>
                <a:srgbClr val="21242C"/>
              </a:solidFill>
              <a:latin typeface="Lato" panose="020F0502020204030203" pitchFamily="34" charset="0"/>
            </a:endParaRPr>
          </a:p>
          <a:p>
            <a:r>
              <a:rPr lang="es-ES" sz="2400" dirty="0">
                <a:solidFill>
                  <a:srgbClr val="21242C"/>
                </a:solidFill>
                <a:latin typeface="Lato" panose="020F0502020204030203" pitchFamily="34" charset="0"/>
              </a:rPr>
              <a:t>Q= m</a:t>
            </a:r>
            <a:r>
              <a:rPr lang="es-ES" sz="2400" baseline="30000" dirty="0">
                <a:solidFill>
                  <a:srgbClr val="21242C"/>
                </a:solidFill>
                <a:latin typeface="Lato" panose="020F0502020204030203" pitchFamily="34" charset="0"/>
              </a:rPr>
              <a:t>3</a:t>
            </a:r>
          </a:p>
          <a:p>
            <a:r>
              <a:rPr lang="es-ES" sz="2400" baseline="30000" dirty="0">
                <a:solidFill>
                  <a:srgbClr val="21242C"/>
                </a:solidFill>
                <a:latin typeface="Lato" panose="020F0502020204030203" pitchFamily="34" charset="0"/>
              </a:rPr>
              <a:t>          </a:t>
            </a:r>
            <a:r>
              <a:rPr lang="es-ES" sz="2400" dirty="0">
                <a:solidFill>
                  <a:srgbClr val="21242C"/>
                </a:solidFill>
                <a:latin typeface="Lato" panose="020F0502020204030203" pitchFamily="34" charset="0"/>
              </a:rPr>
              <a:t>S</a:t>
            </a:r>
          </a:p>
          <a:p>
            <a:endParaRPr lang="es-ES" sz="2400" dirty="0">
              <a:solidFill>
                <a:srgbClr val="21242C"/>
              </a:solidFill>
              <a:latin typeface="Lato" panose="020F0502020204030203" pitchFamily="34" charset="0"/>
            </a:endParaRPr>
          </a:p>
          <a:p>
            <a:r>
              <a:rPr lang="es-ES" sz="2400" dirty="0">
                <a:solidFill>
                  <a:srgbClr val="21242C"/>
                </a:solidFill>
                <a:latin typeface="Lato" panose="020F0502020204030203" pitchFamily="34" charset="0"/>
              </a:rPr>
              <a:t>A=m</a:t>
            </a:r>
            <a:r>
              <a:rPr lang="es-ES" sz="2400" baseline="30000" dirty="0">
                <a:solidFill>
                  <a:srgbClr val="21242C"/>
                </a:solidFill>
                <a:latin typeface="Lato" panose="020F0502020204030203" pitchFamily="34" charset="0"/>
              </a:rPr>
              <a:t>2</a:t>
            </a:r>
          </a:p>
          <a:p>
            <a:endParaRPr lang="es-AR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20919E05-170C-4E89-8010-E87E5A13DB52}"/>
              </a:ext>
            </a:extLst>
          </p:cNvPr>
          <p:cNvCxnSpPr/>
          <p:nvPr/>
        </p:nvCxnSpPr>
        <p:spPr>
          <a:xfrm>
            <a:off x="1961322" y="2160104"/>
            <a:ext cx="45057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8F351B3B-529E-486F-8C75-F87EB0399D2F}"/>
              </a:ext>
            </a:extLst>
          </p:cNvPr>
          <p:cNvCxnSpPr>
            <a:cxnSpLocks/>
          </p:cNvCxnSpPr>
          <p:nvPr/>
        </p:nvCxnSpPr>
        <p:spPr>
          <a:xfrm>
            <a:off x="2703443" y="2160104"/>
            <a:ext cx="62285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7FA7F24D-D784-45B7-A1B9-643891EA9D1E}"/>
              </a:ext>
            </a:extLst>
          </p:cNvPr>
          <p:cNvCxnSpPr/>
          <p:nvPr/>
        </p:nvCxnSpPr>
        <p:spPr>
          <a:xfrm>
            <a:off x="1205951" y="3279912"/>
            <a:ext cx="45057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377FFDC6-4C9F-4937-9353-902D19FE9C7E}"/>
              </a:ext>
            </a:extLst>
          </p:cNvPr>
          <p:cNvCxnSpPr/>
          <p:nvPr/>
        </p:nvCxnSpPr>
        <p:spPr>
          <a:xfrm>
            <a:off x="1384854" y="4359965"/>
            <a:ext cx="45057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CAF971E-3F73-450E-A175-5099C363F18A}"/>
                  </a:ext>
                </a:extLst>
              </p:cNvPr>
              <p:cNvSpPr txBox="1"/>
              <p:nvPr/>
            </p:nvSpPr>
            <p:spPr>
              <a:xfrm>
                <a:off x="4631634" y="1772499"/>
                <a:ext cx="3041375" cy="335476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2400" i="1" smtClean="0">
                        <a:solidFill>
                          <a:srgbClr val="2124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s-ES" sz="2400" b="0" i="1" smtClean="0">
                        <a:solidFill>
                          <a:srgbClr val="2124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ES" sz="2400" dirty="0">
                    <a:solidFill>
                      <a:srgbClr val="21242C"/>
                    </a:solidFill>
                    <a:latin typeface="Lato" panose="020F0502020204030203" pitchFamily="34" charset="0"/>
                  </a:rPr>
                  <a:t> kg</a:t>
                </a:r>
              </a:p>
              <a:p>
                <a:r>
                  <a:rPr lang="es-ES" sz="2400" dirty="0">
                    <a:solidFill>
                      <a:srgbClr val="21242C"/>
                    </a:solidFill>
                    <a:latin typeface="Lato" panose="020F0502020204030203" pitchFamily="34" charset="0"/>
                  </a:rPr>
                  <a:t>        m</a:t>
                </a:r>
                <a:r>
                  <a:rPr lang="es-ES" sz="2400" baseline="30000" dirty="0">
                    <a:solidFill>
                      <a:srgbClr val="21242C"/>
                    </a:solidFill>
                    <a:latin typeface="Lato" panose="020F0502020204030203" pitchFamily="34" charset="0"/>
                  </a:rPr>
                  <a:t>3</a:t>
                </a:r>
              </a:p>
              <a:p>
                <a:r>
                  <a:rPr lang="es-AR" dirty="0"/>
                  <a:t>ρ agua= 1000 kg/m3</a:t>
                </a:r>
              </a:p>
              <a:p>
                <a:endParaRPr lang="es-ES" sz="2400" dirty="0">
                  <a:solidFill>
                    <a:srgbClr val="21242C"/>
                  </a:solidFill>
                  <a:latin typeface="Lato" panose="020F0502020204030203" pitchFamily="34" charset="0"/>
                </a:endParaRPr>
              </a:p>
              <a:p>
                <a:r>
                  <a:rPr lang="es-ES" sz="2400" dirty="0">
                    <a:solidFill>
                      <a:srgbClr val="21242C"/>
                    </a:solidFill>
                    <a:latin typeface="Lato" panose="020F0502020204030203" pitchFamily="34" charset="0"/>
                  </a:rPr>
                  <a:t>g = 9,8 m</a:t>
                </a:r>
              </a:p>
              <a:p>
                <a:r>
                  <a:rPr lang="es-ES" sz="2400" dirty="0">
                    <a:solidFill>
                      <a:srgbClr val="21242C"/>
                    </a:solidFill>
                    <a:latin typeface="Lato" panose="020F0502020204030203" pitchFamily="34" charset="0"/>
                  </a:rPr>
                  <a:t>             S</a:t>
                </a:r>
                <a:r>
                  <a:rPr lang="es-ES" sz="2400" baseline="30000" dirty="0">
                    <a:solidFill>
                      <a:srgbClr val="21242C"/>
                    </a:solidFill>
                    <a:latin typeface="Lato" panose="020F0502020204030203" pitchFamily="34" charset="0"/>
                  </a:rPr>
                  <a:t>2</a:t>
                </a:r>
              </a:p>
              <a:p>
                <a:endParaRPr lang="es-ES" sz="2000" dirty="0">
                  <a:solidFill>
                    <a:srgbClr val="21242C"/>
                  </a:solidFill>
                  <a:latin typeface="Lato" panose="020F0502020204030203" pitchFamily="34" charset="0"/>
                </a:endParaRPr>
              </a:p>
              <a:p>
                <a:endParaRPr lang="es-ES" dirty="0">
                  <a:solidFill>
                    <a:srgbClr val="21242C"/>
                  </a:solidFill>
                  <a:latin typeface="Lato" panose="020F0502020204030203" pitchFamily="34" charset="0"/>
                </a:endParaRPr>
              </a:p>
              <a:p>
                <a:endParaRPr lang="es-ES" dirty="0">
                  <a:solidFill>
                    <a:srgbClr val="21242C"/>
                  </a:solidFill>
                  <a:latin typeface="Lato" panose="020F0502020204030203" pitchFamily="34" charset="0"/>
                </a:endParaRPr>
              </a:p>
              <a:p>
                <a:endParaRPr lang="es-AR" dirty="0"/>
              </a:p>
            </p:txBody>
          </p:sp>
        </mc:Choice>
        <mc:Fallback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CAF971E-3F73-450E-A175-5099C363F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1634" y="1772499"/>
                <a:ext cx="3041375" cy="3354765"/>
              </a:xfrm>
              <a:prstGeom prst="rect">
                <a:avLst/>
              </a:prstGeom>
              <a:blipFill>
                <a:blip r:embed="rId2"/>
                <a:stretch>
                  <a:fillRect l="-2778" t="-1081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B0957996-465E-4B5F-947E-C1F88483474A}"/>
              </a:ext>
            </a:extLst>
          </p:cNvPr>
          <p:cNvCxnSpPr/>
          <p:nvPr/>
        </p:nvCxnSpPr>
        <p:spPr>
          <a:xfrm>
            <a:off x="5168348" y="2160104"/>
            <a:ext cx="45057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6A8208E-FCBA-40AB-88D1-D87494A5A135}"/>
              </a:ext>
            </a:extLst>
          </p:cNvPr>
          <p:cNvCxnSpPr/>
          <p:nvPr/>
        </p:nvCxnSpPr>
        <p:spPr>
          <a:xfrm>
            <a:off x="5645427" y="3558209"/>
            <a:ext cx="45057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630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1CAA4A-5E52-49EE-B209-4089FFA57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3338" y="2345321"/>
            <a:ext cx="6321287" cy="2516236"/>
          </a:xfrm>
        </p:spPr>
        <p:txBody>
          <a:bodyPr>
            <a:noAutofit/>
          </a:bodyPr>
          <a:lstStyle/>
          <a:p>
            <a:r>
              <a:rPr lang="es-ES_tradnl" altLang="es-AR" sz="3600" b="1" dirty="0">
                <a:solidFill>
                  <a:schemeClr val="accent6"/>
                </a:solidFill>
              </a:rPr>
              <a:t>Hidrodinámica</a:t>
            </a:r>
          </a:p>
          <a:p>
            <a:pPr eaLnBrk="1" hangingPunct="1">
              <a:spcBef>
                <a:spcPct val="50000"/>
              </a:spcBef>
            </a:pPr>
            <a:r>
              <a:rPr lang="es-ES_tradnl" altLang="es-AR" sz="3600" b="1" dirty="0">
                <a:solidFill>
                  <a:schemeClr val="tx1"/>
                </a:solidFill>
              </a:rPr>
              <a:t>Se estudian </a:t>
            </a:r>
            <a:r>
              <a:rPr lang="es-ES_tradnl" altLang="es-AR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fenómenos</a:t>
            </a:r>
            <a:r>
              <a:rPr lang="es-ES_tradnl" altLang="es-AR" sz="3600" b="1" dirty="0">
                <a:solidFill>
                  <a:schemeClr val="tx1"/>
                </a:solidFill>
              </a:rPr>
              <a:t> con fluidos en movimiento</a:t>
            </a:r>
            <a:endParaRPr lang="es-ES" altLang="es-AR" sz="3600" b="1" dirty="0">
              <a:solidFill>
                <a:schemeClr val="tx1"/>
              </a:solidFill>
            </a:endParaRPr>
          </a:p>
          <a:p>
            <a:endParaRPr lang="es-AR" sz="3600" b="1" dirty="0">
              <a:solidFill>
                <a:schemeClr val="tx1"/>
              </a:solidFill>
            </a:endParaRPr>
          </a:p>
        </p:txBody>
      </p:sp>
      <p:pic>
        <p:nvPicPr>
          <p:cNvPr id="4" name="Picture 2" descr="IFSSA – Expo Patagonia Universidad">
            <a:extLst>
              <a:ext uri="{FF2B5EF4-FFF2-40B4-BE49-F238E27FC236}">
                <a16:creationId xmlns:a16="http://schemas.microsoft.com/office/drawing/2014/main" id="{48B713DD-90A9-40F3-88B0-713881436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43015" y="217590"/>
            <a:ext cx="1049049" cy="135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5D6EB695-A471-4581-A2FF-9A654D835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550" y="2283622"/>
            <a:ext cx="3786935" cy="2516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8377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FSSA – Expo Patagonia Universidad">
            <a:extLst>
              <a:ext uri="{FF2B5EF4-FFF2-40B4-BE49-F238E27FC236}">
                <a16:creationId xmlns:a16="http://schemas.microsoft.com/office/drawing/2014/main" id="{48B713DD-90A9-40F3-88B0-713881436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43015" y="217590"/>
            <a:ext cx="1049049" cy="135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252BD737-77FF-462F-9B54-391F152AD9AA}"/>
              </a:ext>
            </a:extLst>
          </p:cNvPr>
          <p:cNvSpPr txBox="1"/>
          <p:nvPr/>
        </p:nvSpPr>
        <p:spPr>
          <a:xfrm>
            <a:off x="583095" y="1323323"/>
            <a:ext cx="6438462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FLUJO: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Movimiento de un fluido</a:t>
            </a:r>
          </a:p>
          <a:p>
            <a:pPr algn="l"/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VISCOSIDAD: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 Se relaciona con la capacidad de fluir que tienen los líquidos. Tiene relación con la fricción interna de las moléculas que los constituyen.</a:t>
            </a:r>
          </a:p>
          <a:p>
            <a:pPr algn="l"/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Se define como: Resistencia al movimiento del fluido( flujo) que experimentan los líquidos</a:t>
            </a:r>
          </a:p>
          <a:p>
            <a:pPr algn="l"/>
            <a:b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FLUJO LAMINAR: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Ocurre cuando las moléculas de un líquido se mueven siguiendo trayectorias paralelas, decimos que el flujo es laminar, es decir, las capas de fluido son como laminas paralelas</a:t>
            </a:r>
          </a:p>
          <a:p>
            <a:pPr algn="l"/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Por el contrario, cuando las moléculas se cruzan entre sí y no siguen trayectorias paralelas se habla de</a:t>
            </a:r>
          </a:p>
          <a:p>
            <a:pPr algn="l"/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Flujo turbulento</a:t>
            </a:r>
          </a:p>
          <a:p>
            <a:endParaRPr lang="es-ES" sz="20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5CCE627-AE08-4954-A33A-CD88E431C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282" y="2018886"/>
            <a:ext cx="4852782" cy="170704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26E550D-DF09-4AA6-9274-1DEDEE5EC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4204" y="3985591"/>
            <a:ext cx="3268811" cy="170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686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FSSA – Expo Patagonia Universidad">
            <a:extLst>
              <a:ext uri="{FF2B5EF4-FFF2-40B4-BE49-F238E27FC236}">
                <a16:creationId xmlns:a16="http://schemas.microsoft.com/office/drawing/2014/main" id="{48B713DD-90A9-40F3-88B0-713881436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43015" y="217590"/>
            <a:ext cx="1049049" cy="135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78262A6-D8C9-4E1E-8A90-A396AFDEFEE2}"/>
              </a:ext>
            </a:extLst>
          </p:cNvPr>
          <p:cNvSpPr txBox="1"/>
          <p:nvPr/>
        </p:nvSpPr>
        <p:spPr>
          <a:xfrm>
            <a:off x="1363803" y="1103258"/>
            <a:ext cx="873435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FLUIDOS COMPRESIBLES E INCOMPRESIBLE</a:t>
            </a:r>
            <a:endParaRPr lang="es-ES" sz="20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INCOMPRESIBLES: Son aquellos fluidos que no varían su volumen, por lo tanto, tienen densidad constante.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COMPRESIBLES: Son aquellos fluidos que pueden modificar su volumen; por lo tanto, pueden variar su densidad. Esto se da principalmente en los gases.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4C83A8F-B535-41F2-AB21-5C34C5710FC3}"/>
              </a:ext>
            </a:extLst>
          </p:cNvPr>
          <p:cNvSpPr txBox="1"/>
          <p:nvPr/>
        </p:nvSpPr>
        <p:spPr>
          <a:xfrm>
            <a:off x="1257785" y="3786366"/>
            <a:ext cx="898614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0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CONSIDERACIONES EN EL ESTUDIO DE LOS FLUIDOS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No debe ser viscoso, es decir, no debe presentar fricción interna.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 Debe ser incompresible, es decir, debe tener densidad constante.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 No debe ser turbulento, es decir, no deben existir remolinos en el flujo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85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ADE583-6FF3-46B3-B88B-FDC24E90A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6416" y="1130718"/>
            <a:ext cx="10515600" cy="87043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 (caudal) es el volumen de fluido por unidad de tiempo que atraviesa una sección de la tubería.</a:t>
            </a:r>
            <a:endParaRPr lang="es-A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F41DE40-29CA-4BD1-8BEE-3AD550CDB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053" y="1582045"/>
            <a:ext cx="2909203" cy="123510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581BF5F-7206-4BC6-ACB0-F5FD51E47244}"/>
              </a:ext>
            </a:extLst>
          </p:cNvPr>
          <p:cNvSpPr txBox="1"/>
          <p:nvPr/>
        </p:nvSpPr>
        <p:spPr>
          <a:xfrm>
            <a:off x="766832" y="2800039"/>
            <a:ext cx="10313780" cy="830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/>
              <a:t>Podemos calcular su valor en función de la velocidad media del fluido en la sección considerada v.</a:t>
            </a:r>
            <a:endParaRPr lang="es-AR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8505BF7-6A31-4232-B609-A5E5328D6F8C}"/>
              </a:ext>
            </a:extLst>
          </p:cNvPr>
          <p:cNvSpPr txBox="1">
            <a:spLocks/>
          </p:cNvSpPr>
          <p:nvPr/>
        </p:nvSpPr>
        <p:spPr>
          <a:xfrm>
            <a:off x="1603341" y="133935"/>
            <a:ext cx="8640762" cy="9064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altLang="es-AR" sz="4000" b="1" dirty="0">
                <a:latin typeface="Arial" panose="020B0604020202020204" pitchFamily="34" charset="0"/>
                <a:cs typeface="Arial" panose="020B0604020202020204" pitchFamily="34" charset="0"/>
              </a:rPr>
              <a:t>Caudal</a:t>
            </a:r>
            <a:endParaRPr lang="en-US" altLang="es-A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4EC6938-6975-4439-9E45-DC5A5F580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101" y="3875062"/>
            <a:ext cx="2771775" cy="201930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935222C-541D-4765-B9EA-B40ACC221382}"/>
              </a:ext>
            </a:extLst>
          </p:cNvPr>
          <p:cNvSpPr txBox="1"/>
          <p:nvPr/>
        </p:nvSpPr>
        <p:spPr>
          <a:xfrm>
            <a:off x="3551859" y="3901362"/>
            <a:ext cx="796428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Todas las partículas del fluido que se encuentran entre A y A’ tienen que haber atravesado la superficie A en el intervalo de tiempo ∆t. Por otro lado, el volumen que hay entre A y A’ es igual a: </a:t>
            </a:r>
            <a:endParaRPr lang="es-A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A3E43208-145D-4CE2-A919-DF5E8FC3F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6053" y="4922219"/>
            <a:ext cx="5677315" cy="972143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E355CFBE-3E5F-49BA-ABEB-4E601C97E8E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7112"/>
          <a:stretch/>
        </p:blipFill>
        <p:spPr>
          <a:xfrm>
            <a:off x="5142720" y="5596398"/>
            <a:ext cx="641457" cy="1267161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B41A53A7-34DC-4F07-A111-6A3D1660EBA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9391" t="9551" r="5997" b="20490"/>
          <a:stretch/>
        </p:blipFill>
        <p:spPr>
          <a:xfrm>
            <a:off x="5784177" y="5519659"/>
            <a:ext cx="550191" cy="1190969"/>
          </a:xfrm>
          <a:prstGeom prst="rect">
            <a:avLst/>
          </a:prstGeom>
        </p:spPr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8C97336D-A697-4671-9765-77500DA70008}"/>
              </a:ext>
            </a:extLst>
          </p:cNvPr>
          <p:cNvSpPr/>
          <p:nvPr/>
        </p:nvSpPr>
        <p:spPr>
          <a:xfrm>
            <a:off x="5049078" y="5827387"/>
            <a:ext cx="1484244" cy="7382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98248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CA06F1-F2FC-4230-92DB-DD59C2EF3573}"/>
              </a:ext>
            </a:extLst>
          </p:cNvPr>
          <p:cNvSpPr txBox="1">
            <a:spLocks/>
          </p:cNvSpPr>
          <p:nvPr/>
        </p:nvSpPr>
        <p:spPr>
          <a:xfrm>
            <a:off x="1775619" y="223145"/>
            <a:ext cx="8640762" cy="9064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altLang="es-AR" sz="4000" b="1" dirty="0">
                <a:latin typeface="Arial" panose="020B0604020202020204" pitchFamily="34" charset="0"/>
                <a:cs typeface="Arial" panose="020B0604020202020204" pitchFamily="34" charset="0"/>
              </a:rPr>
              <a:t>ECUACIÓN DE CONTINUIDAD</a:t>
            </a:r>
            <a:endParaRPr lang="en-US" altLang="es-A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5B42381D-4CD2-461F-B22A-1BE317212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470" y="2246941"/>
            <a:ext cx="551290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AR" sz="2400" dirty="0">
                <a:ea typeface="MS PGothic" panose="020B0600070205080204" pitchFamily="34" charset="-128"/>
                <a:cs typeface="Arial" panose="020B0604020202020204" pitchFamily="34" charset="0"/>
              </a:rPr>
              <a:t>CONSERVACION DE LA MASA</a:t>
            </a:r>
          </a:p>
          <a:p>
            <a:pPr eaLnBrk="1" hangingPunct="1"/>
            <a:endParaRPr lang="en-US" altLang="es-AR" sz="2400" dirty="0"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eaLnBrk="1" hangingPunct="1"/>
            <a:r>
              <a:rPr lang="en-US" altLang="es-AR" sz="2400" dirty="0">
                <a:ea typeface="MS PGothic" panose="020B0600070205080204" pitchFamily="34" charset="-128"/>
                <a:cs typeface="Arial" panose="020B0604020202020204" pitchFamily="34" charset="0"/>
              </a:rPr>
              <a:t>La masa no se </a:t>
            </a:r>
            <a:r>
              <a:rPr lang="en-US" altLang="es-AR" sz="2400" dirty="0" err="1">
                <a:ea typeface="MS PGothic" panose="020B0600070205080204" pitchFamily="34" charset="-128"/>
                <a:cs typeface="Arial" panose="020B0604020202020204" pitchFamily="34" charset="0"/>
              </a:rPr>
              <a:t>crea</a:t>
            </a:r>
            <a:r>
              <a:rPr lang="en-US" altLang="es-AR" sz="2400" dirty="0"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s-AR" sz="2400" dirty="0" err="1">
                <a:ea typeface="MS PGothic" panose="020B0600070205080204" pitchFamily="34" charset="-128"/>
                <a:cs typeface="Arial" panose="020B0604020202020204" pitchFamily="34" charset="0"/>
              </a:rPr>
              <a:t>ni</a:t>
            </a:r>
            <a:r>
              <a:rPr lang="en-US" altLang="es-AR" sz="2400" dirty="0">
                <a:ea typeface="MS PGothic" panose="020B0600070205080204" pitchFamily="34" charset="-128"/>
                <a:cs typeface="Arial" panose="020B0604020202020204" pitchFamily="34" charset="0"/>
              </a:rPr>
              <a:t> se </a:t>
            </a:r>
            <a:r>
              <a:rPr lang="en-US" altLang="es-AR" sz="2400" dirty="0" err="1">
                <a:ea typeface="MS PGothic" panose="020B0600070205080204" pitchFamily="34" charset="-128"/>
                <a:cs typeface="Arial" panose="020B0604020202020204" pitchFamily="34" charset="0"/>
              </a:rPr>
              <a:t>destruye</a:t>
            </a:r>
            <a:r>
              <a:rPr lang="en-US" altLang="es-AR" sz="2400" dirty="0">
                <a:ea typeface="MS PGothic" panose="020B0600070205080204" pitchFamily="34" charset="-128"/>
                <a:cs typeface="Arial" panose="020B0604020202020204" pitchFamily="34" charset="0"/>
              </a:rPr>
              <a:t>. Es </a:t>
            </a:r>
            <a:r>
              <a:rPr lang="en-US" altLang="es-AR" sz="2400" dirty="0" err="1">
                <a:ea typeface="MS PGothic" panose="020B0600070205080204" pitchFamily="34" charset="-128"/>
                <a:cs typeface="Arial" panose="020B0604020202020204" pitchFamily="34" charset="0"/>
              </a:rPr>
              <a:t>decir</a:t>
            </a:r>
            <a:r>
              <a:rPr lang="en-US" altLang="es-AR" sz="2400" dirty="0"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s-AR" sz="2400" dirty="0" err="1">
                <a:ea typeface="MS PGothic" panose="020B0600070205080204" pitchFamily="34" charset="-128"/>
                <a:cs typeface="Arial" panose="020B0604020202020204" pitchFamily="34" charset="0"/>
              </a:rPr>
              <a:t>siempre</a:t>
            </a:r>
            <a:r>
              <a:rPr lang="en-US" altLang="es-AR" sz="2400" dirty="0">
                <a:ea typeface="MS PGothic" panose="020B0600070205080204" pitchFamily="34" charset="-128"/>
                <a:cs typeface="Arial" panose="020B0604020202020204" pitchFamily="34" charset="0"/>
              </a:rPr>
              <a:t> se </a:t>
            </a:r>
            <a:r>
              <a:rPr lang="es-AR" altLang="es-AR" sz="2400" dirty="0">
                <a:ea typeface="MS PGothic" panose="020B0600070205080204" pitchFamily="34" charset="-128"/>
                <a:cs typeface="Arial" panose="020B0604020202020204" pitchFamily="34" charset="0"/>
              </a:rPr>
              <a:t>conserva</a:t>
            </a:r>
            <a:r>
              <a:rPr lang="en-US" altLang="es-AR" sz="2400" dirty="0">
                <a:ea typeface="MS PGothic" panose="020B0600070205080204" pitchFamily="34" charset="-128"/>
                <a:cs typeface="Arial" panose="020B0604020202020204" pitchFamily="34" charset="0"/>
              </a:rPr>
              <a:t>.</a:t>
            </a:r>
          </a:p>
          <a:p>
            <a:pPr eaLnBrk="1" hangingPunct="1"/>
            <a:r>
              <a:rPr lang="en-US" altLang="es-AR" sz="2400" dirty="0">
                <a:ea typeface="MS PGothic" panose="020B0600070205080204" pitchFamily="34" charset="-128"/>
                <a:cs typeface="Arial" panose="020B0604020202020204" pitchFamily="34" charset="0"/>
              </a:rPr>
              <a:t>La </a:t>
            </a:r>
            <a:r>
              <a:rPr lang="en-US" altLang="es-AR" sz="2400" dirty="0" err="1">
                <a:ea typeface="MS PGothic" panose="020B0600070205080204" pitchFamily="34" charset="-128"/>
                <a:cs typeface="Arial" panose="020B0604020202020204" pitchFamily="34" charset="0"/>
              </a:rPr>
              <a:t>cantidad</a:t>
            </a:r>
            <a:r>
              <a:rPr lang="en-US" altLang="es-AR" sz="2400" dirty="0">
                <a:ea typeface="MS PGothic" panose="020B0600070205080204" pitchFamily="34" charset="-128"/>
                <a:cs typeface="Arial" panose="020B0604020202020204" pitchFamily="34" charset="0"/>
              </a:rPr>
              <a:t> de masa que </a:t>
            </a:r>
            <a:r>
              <a:rPr lang="en-US" altLang="es-AR" sz="2400" dirty="0" err="1">
                <a:ea typeface="MS PGothic" panose="020B0600070205080204" pitchFamily="34" charset="-128"/>
                <a:cs typeface="Arial" panose="020B0604020202020204" pitchFamily="34" charset="0"/>
              </a:rPr>
              <a:t>fluye</a:t>
            </a:r>
            <a:r>
              <a:rPr lang="en-US" altLang="es-AR" sz="2400" dirty="0">
                <a:ea typeface="MS PGothic" panose="020B0600070205080204" pitchFamily="34" charset="-128"/>
                <a:cs typeface="Arial" panose="020B0604020202020204" pitchFamily="34" charset="0"/>
              </a:rPr>
              <a:t> a </a:t>
            </a:r>
            <a:r>
              <a:rPr lang="en-US" altLang="es-AR" sz="2400" dirty="0" err="1">
                <a:ea typeface="MS PGothic" panose="020B0600070205080204" pitchFamily="34" charset="-128"/>
                <a:cs typeface="Arial" panose="020B0604020202020204" pitchFamily="34" charset="0"/>
              </a:rPr>
              <a:t>través</a:t>
            </a:r>
            <a:r>
              <a:rPr lang="en-US" altLang="es-AR" sz="2400" dirty="0">
                <a:ea typeface="MS PGothic" panose="020B0600070205080204" pitchFamily="34" charset="-128"/>
                <a:cs typeface="Arial" panose="020B0604020202020204" pitchFamily="34" charset="0"/>
              </a:rPr>
              <a:t> de la </a:t>
            </a:r>
            <a:r>
              <a:rPr lang="en-US" altLang="es-AR" sz="2400" dirty="0" err="1">
                <a:ea typeface="MS PGothic" panose="020B0600070205080204" pitchFamily="34" charset="-128"/>
                <a:cs typeface="Arial" panose="020B0604020202020204" pitchFamily="34" charset="0"/>
              </a:rPr>
              <a:t>tubería</a:t>
            </a:r>
            <a:r>
              <a:rPr lang="en-US" altLang="es-AR" sz="2400" dirty="0">
                <a:ea typeface="MS PGothic" panose="020B0600070205080204" pitchFamily="34" charset="-128"/>
                <a:cs typeface="Arial" panose="020B0604020202020204" pitchFamily="34" charset="0"/>
              </a:rPr>
              <a:t> es la </a:t>
            </a:r>
            <a:r>
              <a:rPr lang="en-US" altLang="es-AR" sz="2400" dirty="0" err="1">
                <a:ea typeface="MS PGothic" panose="020B0600070205080204" pitchFamily="34" charset="-128"/>
                <a:cs typeface="Arial" panose="020B0604020202020204" pitchFamily="34" charset="0"/>
              </a:rPr>
              <a:t>misma</a:t>
            </a:r>
            <a:r>
              <a:rPr lang="en-US" altLang="es-AR" sz="2400" dirty="0">
                <a:ea typeface="MS PGothic" panose="020B0600070205080204" pitchFamily="34" charset="-128"/>
                <a:cs typeface="Arial" panose="020B0604020202020204" pitchFamily="34" charset="0"/>
              </a:rPr>
              <a:t>.</a:t>
            </a:r>
            <a:endParaRPr lang="en-US" altLang="es-AR" sz="2400" b="1" dirty="0"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6" name="Picture 8" descr="C:\Documents and Settings\Owner\My Documents\My Pictures\Halliday figures\Ch15_300\F15_15.JPG">
            <a:extLst>
              <a:ext uri="{FF2B5EF4-FFF2-40B4-BE49-F238E27FC236}">
                <a16:creationId xmlns:a16="http://schemas.microsoft.com/office/drawing/2014/main" id="{BD7A7EC7-9F25-474D-BB84-75EC92540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897" y="1862331"/>
            <a:ext cx="4285955" cy="4625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IFSSA – Expo Patagonia Universidad">
            <a:extLst>
              <a:ext uri="{FF2B5EF4-FFF2-40B4-BE49-F238E27FC236}">
                <a16:creationId xmlns:a16="http://schemas.microsoft.com/office/drawing/2014/main" id="{9EE4F216-FD84-4D4A-A75A-5264202F9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43015" y="217590"/>
            <a:ext cx="1049049" cy="135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B1F26B1-706F-48C9-A324-4D12767F2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4540" y="4759187"/>
            <a:ext cx="25050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574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CA06F1-F2FC-4230-92DB-DD59C2EF3573}"/>
              </a:ext>
            </a:extLst>
          </p:cNvPr>
          <p:cNvSpPr txBox="1">
            <a:spLocks/>
          </p:cNvSpPr>
          <p:nvPr/>
        </p:nvSpPr>
        <p:spPr>
          <a:xfrm>
            <a:off x="1616593" y="315292"/>
            <a:ext cx="8640762" cy="9064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s-ES" altLang="es-AR" sz="2800" b="1" dirty="0">
                <a:latin typeface="Arial" panose="020B0604020202020204" pitchFamily="34" charset="0"/>
                <a:cs typeface="Arial" panose="020B0604020202020204" pitchFamily="34" charset="0"/>
              </a:rPr>
              <a:t>¿Que pasa con velocidad de un fluido cuando disminuye el diámetro de la tubería?</a:t>
            </a:r>
            <a:endParaRPr lang="en-US" altLang="es-A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IFSSA – Expo Patagonia Universidad">
            <a:extLst>
              <a:ext uri="{FF2B5EF4-FFF2-40B4-BE49-F238E27FC236}">
                <a16:creationId xmlns:a16="http://schemas.microsoft.com/office/drawing/2014/main" id="{9EE4F216-FD84-4D4A-A75A-5264202F9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43015" y="217590"/>
            <a:ext cx="1049049" cy="135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1EF4797-6F93-4725-8373-3E1EFEEA8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026" y="1391616"/>
            <a:ext cx="3171825" cy="215265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42A7991D-B67F-4719-B69F-19F9CC75A207}"/>
              </a:ext>
            </a:extLst>
          </p:cNvPr>
          <p:cNvSpPr txBox="1"/>
          <p:nvPr/>
        </p:nvSpPr>
        <p:spPr>
          <a:xfrm>
            <a:off x="6032296" y="5019210"/>
            <a:ext cx="51790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Ecuación de continuidad: La velocidad del agua que se rocía desde el extremo de una manguera de jardín aumenta conforme el tamaño de la abertura disminuye con el pulgar</a:t>
            </a:r>
            <a:endParaRPr lang="es-AR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6EB5441-854F-413D-95D2-FE524E0379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255" y="3658469"/>
            <a:ext cx="2913366" cy="2813960"/>
          </a:xfrm>
          <a:prstGeom prst="rect">
            <a:avLst/>
          </a:prstGeom>
        </p:spPr>
      </p:pic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63099856-E0A1-46EA-BD53-BF9594437ED1}"/>
              </a:ext>
            </a:extLst>
          </p:cNvPr>
          <p:cNvSpPr/>
          <p:nvPr/>
        </p:nvSpPr>
        <p:spPr>
          <a:xfrm>
            <a:off x="4274851" y="5436516"/>
            <a:ext cx="1311965" cy="41781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7F7C8B07-54D1-4752-A0DD-A82D8B1BB03F}"/>
              </a:ext>
            </a:extLst>
          </p:cNvPr>
          <p:cNvGrpSpPr/>
          <p:nvPr/>
        </p:nvGrpSpPr>
        <p:grpSpPr>
          <a:xfrm>
            <a:off x="5952538" y="3211851"/>
            <a:ext cx="2505075" cy="1432482"/>
            <a:chOff x="5544574" y="1647958"/>
            <a:chExt cx="2505075" cy="1432482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9F0E0845-1F9A-4709-9214-4B1BEE7CD1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42283"/>
            <a:stretch/>
          </p:blipFill>
          <p:spPr>
            <a:xfrm>
              <a:off x="5544574" y="1647958"/>
              <a:ext cx="2505075" cy="835624"/>
            </a:xfrm>
            <a:prstGeom prst="rect">
              <a:avLst/>
            </a:prstGeom>
          </p:spPr>
        </p:pic>
        <p:sp>
          <p:nvSpPr>
            <p:cNvPr id="18" name="Flecha: hacia abajo 17">
              <a:extLst>
                <a:ext uri="{FF2B5EF4-FFF2-40B4-BE49-F238E27FC236}">
                  <a16:creationId xmlns:a16="http://schemas.microsoft.com/office/drawing/2014/main" id="{72226969-9E83-4DCF-9A98-7D74151F8F41}"/>
                </a:ext>
              </a:extLst>
            </p:cNvPr>
            <p:cNvSpPr/>
            <p:nvPr/>
          </p:nvSpPr>
          <p:spPr>
            <a:xfrm>
              <a:off x="6944139" y="2483582"/>
              <a:ext cx="343179" cy="596858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Flecha: hacia abajo 19">
              <a:extLst>
                <a:ext uri="{FF2B5EF4-FFF2-40B4-BE49-F238E27FC236}">
                  <a16:creationId xmlns:a16="http://schemas.microsoft.com/office/drawing/2014/main" id="{1D915EE7-5D71-4B11-B924-57A73F78229A}"/>
                </a:ext>
              </a:extLst>
            </p:cNvPr>
            <p:cNvSpPr/>
            <p:nvPr/>
          </p:nvSpPr>
          <p:spPr>
            <a:xfrm rot="10800000">
              <a:off x="7474912" y="2483582"/>
              <a:ext cx="343179" cy="596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22" name="CuadroTexto 21">
            <a:extLst>
              <a:ext uri="{FF2B5EF4-FFF2-40B4-BE49-F238E27FC236}">
                <a16:creationId xmlns:a16="http://schemas.microsoft.com/office/drawing/2014/main" id="{3CCBC7E3-237E-4635-A1F2-8EE356EA1AF4}"/>
              </a:ext>
            </a:extLst>
          </p:cNvPr>
          <p:cNvSpPr txBox="1"/>
          <p:nvPr/>
        </p:nvSpPr>
        <p:spPr>
          <a:xfrm>
            <a:off x="4554185" y="1383140"/>
            <a:ext cx="648883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En una manguera con un A1, el agua viene con una velocidad v1, cundo le tapamos la salida con el dedo pulgar lo que hacemos es disminuir el área y pasa a A2, para que se mantenga 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constante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por la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Ec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. de continuidad la V2 es MAYOR.</a:t>
            </a:r>
            <a:endParaRPr lang="es-A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805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CA06F1-F2FC-4230-92DB-DD59C2EF3573}"/>
              </a:ext>
            </a:extLst>
          </p:cNvPr>
          <p:cNvSpPr txBox="1">
            <a:spLocks/>
          </p:cNvSpPr>
          <p:nvPr/>
        </p:nvSpPr>
        <p:spPr>
          <a:xfrm>
            <a:off x="1775619" y="223145"/>
            <a:ext cx="8640762" cy="9064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AR" sz="4000" b="1" dirty="0">
                <a:latin typeface="Arial" panose="020B0604020202020204" pitchFamily="34" charset="0"/>
                <a:cs typeface="Arial" panose="020B0604020202020204" pitchFamily="34" charset="0"/>
              </a:rPr>
              <a:t>ECUACIÓN DE BERNOULLI</a:t>
            </a:r>
            <a:endParaRPr lang="en-US" altLang="es-A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5B42381D-4CD2-461F-B22A-1BE317212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6115" y="1923218"/>
            <a:ext cx="551290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AR" sz="2400" dirty="0">
                <a:ea typeface="MS PGothic" panose="020B0600070205080204" pitchFamily="34" charset="-128"/>
                <a:cs typeface="Arial" panose="020B0604020202020204" pitchFamily="34" charset="0"/>
              </a:rPr>
              <a:t>CONSERVACION DE LA ENERGÍA</a:t>
            </a:r>
          </a:p>
          <a:p>
            <a:pPr eaLnBrk="1" hangingPunct="1"/>
            <a:endParaRPr lang="en-US" altLang="es-AR" sz="2400" dirty="0"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eaLnBrk="1" hangingPunct="1"/>
            <a:r>
              <a:rPr lang="es-ES" altLang="es-AR" sz="2400" dirty="0">
                <a:ea typeface="MS PGothic" panose="020B0600070205080204" pitchFamily="34" charset="-128"/>
                <a:cs typeface="Arial" panose="020B0604020202020204" pitchFamily="34" charset="0"/>
              </a:rPr>
              <a:t>En un conducto cerrado, la energía que posee el fluido es constante a lo largo del recorrido.</a:t>
            </a:r>
            <a:endParaRPr lang="en-US" altLang="es-AR" sz="2400" b="1" dirty="0"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7" name="Picture 2" descr="IFSSA – Expo Patagonia Universidad">
            <a:extLst>
              <a:ext uri="{FF2B5EF4-FFF2-40B4-BE49-F238E27FC236}">
                <a16:creationId xmlns:a16="http://schemas.microsoft.com/office/drawing/2014/main" id="{9EE4F216-FD84-4D4A-A75A-5264202F9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43015" y="217590"/>
            <a:ext cx="1049049" cy="135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A1160B6-2C1F-4072-B13A-7A61A1968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65" y="1560928"/>
            <a:ext cx="5581650" cy="29337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B57236C-4B11-4ABF-ABC0-539EC9CA53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3194" y="4005735"/>
            <a:ext cx="7465385" cy="2211966"/>
          </a:xfrm>
          <a:prstGeom prst="rect">
            <a:avLst/>
          </a:prstGeom>
        </p:spPr>
      </p:pic>
      <p:sp>
        <p:nvSpPr>
          <p:cNvPr id="12" name="Elipse 11">
            <a:extLst>
              <a:ext uri="{FF2B5EF4-FFF2-40B4-BE49-F238E27FC236}">
                <a16:creationId xmlns:a16="http://schemas.microsoft.com/office/drawing/2014/main" id="{021CCFA4-07C4-4397-B991-731A5CAEEE7D}"/>
              </a:ext>
            </a:extLst>
          </p:cNvPr>
          <p:cNvSpPr/>
          <p:nvPr/>
        </p:nvSpPr>
        <p:spPr>
          <a:xfrm>
            <a:off x="5517016" y="4237075"/>
            <a:ext cx="689113" cy="874643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BDA35FCF-EAF3-49F1-B44B-43D57B4AAAFF}"/>
              </a:ext>
            </a:extLst>
          </p:cNvPr>
          <p:cNvSpPr/>
          <p:nvPr/>
        </p:nvSpPr>
        <p:spPr>
          <a:xfrm>
            <a:off x="7460895" y="4237075"/>
            <a:ext cx="689113" cy="874643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62020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CA06F1-F2FC-4230-92DB-DD59C2EF3573}"/>
              </a:ext>
            </a:extLst>
          </p:cNvPr>
          <p:cNvSpPr txBox="1">
            <a:spLocks/>
          </p:cNvSpPr>
          <p:nvPr/>
        </p:nvSpPr>
        <p:spPr>
          <a:xfrm>
            <a:off x="1775619" y="223145"/>
            <a:ext cx="8640762" cy="9064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AR" sz="4000" b="1" dirty="0">
                <a:latin typeface="Arial" panose="020B0604020202020204" pitchFamily="34" charset="0"/>
                <a:cs typeface="Arial" panose="020B0604020202020204" pitchFamily="34" charset="0"/>
              </a:rPr>
              <a:t>ECUACIÓN DE BERNOULLI</a:t>
            </a:r>
            <a:endParaRPr lang="en-US" altLang="es-A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IFSSA – Expo Patagonia Universidad">
            <a:extLst>
              <a:ext uri="{FF2B5EF4-FFF2-40B4-BE49-F238E27FC236}">
                <a16:creationId xmlns:a16="http://schemas.microsoft.com/office/drawing/2014/main" id="{9EE4F216-FD84-4D4A-A75A-5264202F9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43015" y="217590"/>
            <a:ext cx="1049049" cy="135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FF58063-7A23-49CC-BEE8-5D9C77FA0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248" y="1443060"/>
            <a:ext cx="6420586" cy="135799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73748024-F11C-44A4-976E-3AA7527BC5C7}"/>
              </a:ext>
            </a:extLst>
          </p:cNvPr>
          <p:cNvSpPr txBox="1"/>
          <p:nvPr/>
        </p:nvSpPr>
        <p:spPr>
          <a:xfrm>
            <a:off x="1245703" y="2898661"/>
            <a:ext cx="97973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solidFill>
                  <a:srgbClr val="21242C"/>
                </a:solidFill>
                <a:effectLst/>
                <a:latin typeface="Lato" panose="020F0502020204030203" pitchFamily="34" charset="0"/>
              </a:rPr>
              <a:t>y suponemos que no hay cambios en la altura del fluido, </a:t>
            </a:r>
            <a:r>
              <a:rPr lang="es-AR" b="0" i="0" dirty="0">
                <a:solidFill>
                  <a:srgbClr val="21242C"/>
                </a:solidFill>
                <a:effectLst/>
                <a:latin typeface="Lato" panose="020F0502020204030203" pitchFamily="34" charset="0"/>
              </a:rPr>
              <a:t>los términos </a:t>
            </a:r>
            <a:r>
              <a:rPr lang="es-ES" b="0" i="0" dirty="0">
                <a:solidFill>
                  <a:srgbClr val="21242C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l-GR" b="0" i="1" dirty="0">
                <a:solidFill>
                  <a:srgbClr val="21242C"/>
                </a:solidFill>
                <a:effectLst/>
                <a:latin typeface="KaTeX_Math"/>
              </a:rPr>
              <a:t>ρ</a:t>
            </a:r>
            <a:r>
              <a:rPr lang="es-AR" b="0" i="1" dirty="0" err="1">
                <a:solidFill>
                  <a:srgbClr val="21242C"/>
                </a:solidFill>
                <a:effectLst/>
                <a:latin typeface="KaTeX_Math"/>
              </a:rPr>
              <a:t>gh</a:t>
            </a:r>
            <a:r>
              <a:rPr lang="es-AR" b="0" i="1" dirty="0">
                <a:solidFill>
                  <a:srgbClr val="21242C"/>
                </a:solidFill>
                <a:effectLst/>
                <a:latin typeface="KaTeX_Math"/>
              </a:rPr>
              <a:t>, </a:t>
            </a:r>
            <a:r>
              <a:rPr lang="es-ES" b="0" i="0" dirty="0">
                <a:solidFill>
                  <a:srgbClr val="21242C"/>
                </a:solidFill>
                <a:effectLst/>
                <a:latin typeface="Lato" panose="020F0502020204030203" pitchFamily="34" charset="0"/>
              </a:rPr>
              <a:t>se cancelan si los restamos de ambos lados</a:t>
            </a:r>
            <a:endParaRPr lang="es-AR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A158306C-C242-4977-9249-934DA7E11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632" y="4140088"/>
            <a:ext cx="4130510" cy="1189915"/>
          </a:xfrm>
          <a:prstGeom prst="rect">
            <a:avLst/>
          </a:prstGeom>
          <a:ln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546742005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662</Words>
  <Application>Microsoft Office PowerPoint</Application>
  <PresentationFormat>Panorámica</PresentationFormat>
  <Paragraphs>67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Avenir Next LT Pro</vt:lpstr>
      <vt:lpstr>Cambria Math</vt:lpstr>
      <vt:lpstr>KaTeX_Math</vt:lpstr>
      <vt:lpstr>Lato</vt:lpstr>
      <vt:lpstr>FunkyShapesVTI</vt:lpstr>
      <vt:lpstr>UNIDAD 4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PECOM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4</dc:title>
  <dc:creator>Cordero, Evangelina Natalia</dc:creator>
  <cp:lastModifiedBy>Cordero, Evangelina Natalia</cp:lastModifiedBy>
  <cp:revision>16</cp:revision>
  <dcterms:created xsi:type="dcterms:W3CDTF">2023-05-02T19:13:31Z</dcterms:created>
  <dcterms:modified xsi:type="dcterms:W3CDTF">2023-06-03T23:12:48Z</dcterms:modified>
</cp:coreProperties>
</file>