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70" r:id="rId2"/>
    <p:sldId id="610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6B"/>
    <a:srgbClr val="00A2AD"/>
    <a:srgbClr val="EF3611"/>
    <a:srgbClr val="5B9BD5"/>
    <a:srgbClr val="4A0872"/>
    <a:srgbClr val="FDB907"/>
    <a:srgbClr val="FFD966"/>
    <a:srgbClr val="8BADCC"/>
    <a:srgbClr val="CB8113"/>
    <a:srgbClr val="BC1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55BA-3556-4574-A24D-A25FAE8D6BB2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491D-191D-4F4F-A8CC-0F93A90FD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8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544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27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4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9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2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3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9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2286013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Diagrama de Flujo</a:t>
            </a:r>
            <a:endParaRPr lang="es-MX" sz="11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366324" y="583742"/>
            <a:ext cx="894152" cy="886700"/>
            <a:chOff x="9989127" y="415627"/>
            <a:chExt cx="1662547" cy="1648690"/>
          </a:xfrm>
        </p:grpSpPr>
        <p:sp>
          <p:nvSpPr>
            <p:cNvPr id="3" name="Elipse 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464129" y="401781"/>
            <a:ext cx="605176" cy="18421796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16200000">
            <a:off x="-3246706" y="8786236"/>
            <a:ext cx="8155821" cy="501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IT–CD–12 Análisis del Sistema de Medición Instrumental 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4525" y="401783"/>
            <a:ext cx="495701" cy="6911607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16200000">
            <a:off x="172521" y="3345070"/>
            <a:ext cx="2346565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Calidad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4129" y="397640"/>
            <a:ext cx="11013638" cy="18425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Proceso 33"/>
          <p:cNvSpPr/>
          <p:nvPr/>
        </p:nvSpPr>
        <p:spPr>
          <a:xfrm>
            <a:off x="2042104" y="6005953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1948553" y="6091806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4.Autorización 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Ajustes/ Actualizaciones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1876204" y="5766935"/>
            <a:ext cx="1869344" cy="13012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2146527" y="5794782"/>
            <a:ext cx="1343187" cy="309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Gerente General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brir corchete 54"/>
          <p:cNvSpPr/>
          <p:nvPr/>
        </p:nvSpPr>
        <p:spPr>
          <a:xfrm>
            <a:off x="5095168" y="14819327"/>
            <a:ext cx="98803" cy="7326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/>
          <p:cNvCxnSpPr/>
          <p:nvPr/>
        </p:nvCxnSpPr>
        <p:spPr>
          <a:xfrm>
            <a:off x="4942705" y="15061801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46" idx="0"/>
            <a:endCxn id="90" idx="3"/>
          </p:cNvCxnSpPr>
          <p:nvPr/>
        </p:nvCxnSpPr>
        <p:spPr>
          <a:xfrm flipH="1" flipV="1">
            <a:off x="4788653" y="15664744"/>
            <a:ext cx="1" cy="2189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312555" y="7316836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9644453" y="5990347"/>
            <a:ext cx="894152" cy="886700"/>
            <a:chOff x="9989127" y="415627"/>
            <a:chExt cx="1662547" cy="1648690"/>
          </a:xfrm>
        </p:grpSpPr>
        <p:sp>
          <p:nvSpPr>
            <p:cNvPr id="173" name="Elipse 17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Conector recto de flecha 84"/>
          <p:cNvCxnSpPr/>
          <p:nvPr/>
        </p:nvCxnSpPr>
        <p:spPr>
          <a:xfrm flipH="1">
            <a:off x="2809673" y="1475999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Disco magnético 89"/>
          <p:cNvSpPr/>
          <p:nvPr/>
        </p:nvSpPr>
        <p:spPr>
          <a:xfrm>
            <a:off x="4619872" y="15394695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Título 1"/>
          <p:cNvSpPr txBox="1">
            <a:spLocks/>
          </p:cNvSpPr>
          <p:nvPr/>
        </p:nvSpPr>
        <p:spPr>
          <a:xfrm>
            <a:off x="5138323" y="14831409"/>
            <a:ext cx="2343131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“FR-CD-11/12 Determinación de la Incertidumbre Estándar en la Evaluación Ciclo Anterior/Actual”.</a:t>
            </a:r>
          </a:p>
          <a:p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Proceso 126"/>
          <p:cNvSpPr/>
          <p:nvPr/>
        </p:nvSpPr>
        <p:spPr>
          <a:xfrm>
            <a:off x="2056879" y="3169519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Título 1"/>
          <p:cNvSpPr txBox="1">
            <a:spLocks/>
          </p:cNvSpPr>
          <p:nvPr/>
        </p:nvSpPr>
        <p:spPr>
          <a:xfrm>
            <a:off x="1940573" y="3253043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2.Cálculo de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Errores 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 Modelo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recto de flecha 130"/>
          <p:cNvCxnSpPr/>
          <p:nvPr/>
        </p:nvCxnSpPr>
        <p:spPr>
          <a:xfrm flipV="1">
            <a:off x="3587064" y="16305361"/>
            <a:ext cx="419134" cy="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Decisión 131"/>
          <p:cNvSpPr/>
          <p:nvPr/>
        </p:nvSpPr>
        <p:spPr>
          <a:xfrm>
            <a:off x="2053401" y="15733372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2182366" y="16001807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10.1.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¿Error Menor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5%?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recto de flecha 134"/>
          <p:cNvCxnSpPr>
            <a:stCxn id="132" idx="2"/>
          </p:cNvCxnSpPr>
          <p:nvPr/>
        </p:nvCxnSpPr>
        <p:spPr>
          <a:xfrm flipH="1">
            <a:off x="2820864" y="16856267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ítulo 1"/>
          <p:cNvSpPr txBox="1">
            <a:spLocks/>
          </p:cNvSpPr>
          <p:nvPr/>
        </p:nvSpPr>
        <p:spPr>
          <a:xfrm>
            <a:off x="3239671" y="1585830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ítulo 1"/>
          <p:cNvSpPr txBox="1">
            <a:spLocks/>
          </p:cNvSpPr>
          <p:nvPr/>
        </p:nvSpPr>
        <p:spPr>
          <a:xfrm>
            <a:off x="2886107" y="1674990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1060828" y="7313391"/>
            <a:ext cx="495342" cy="4104601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1056841" y="11417993"/>
            <a:ext cx="495701" cy="7405584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60" name="Título 1"/>
          <p:cNvSpPr txBox="1">
            <a:spLocks/>
          </p:cNvSpPr>
          <p:nvPr/>
        </p:nvSpPr>
        <p:spPr>
          <a:xfrm rot="16200000">
            <a:off x="11592" y="9143459"/>
            <a:ext cx="2619167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de Planta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recto 160"/>
          <p:cNvCxnSpPr/>
          <p:nvPr/>
        </p:nvCxnSpPr>
        <p:spPr>
          <a:xfrm>
            <a:off x="1294285" y="11415663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ítulo 1"/>
          <p:cNvSpPr txBox="1">
            <a:spLocks/>
          </p:cNvSpPr>
          <p:nvPr/>
        </p:nvSpPr>
        <p:spPr>
          <a:xfrm>
            <a:off x="1967284" y="1962361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1.IT-CD-03 Preparación de Piezas Previa Evaluación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Proceso predefinido 186"/>
          <p:cNvSpPr/>
          <p:nvPr/>
        </p:nvSpPr>
        <p:spPr>
          <a:xfrm>
            <a:off x="2014663" y="1890311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Título 1"/>
          <p:cNvSpPr txBox="1">
            <a:spLocks/>
          </p:cNvSpPr>
          <p:nvPr/>
        </p:nvSpPr>
        <p:spPr>
          <a:xfrm>
            <a:off x="4204617" y="2082230"/>
            <a:ext cx="1777648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“FR-CD-03 Reporte de Calibraciones”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Abrir corchete 192"/>
          <p:cNvSpPr/>
          <p:nvPr/>
        </p:nvSpPr>
        <p:spPr>
          <a:xfrm>
            <a:off x="4209685" y="2089495"/>
            <a:ext cx="101259" cy="38922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4" name="Conector recto 193"/>
          <p:cNvCxnSpPr/>
          <p:nvPr/>
        </p:nvCxnSpPr>
        <p:spPr>
          <a:xfrm>
            <a:off x="4042539" y="2331969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Botón de acción: Documento 194">
            <a:hlinkClick r:id="" action="ppaction://noaction" highlightClick="1"/>
          </p:cNvPr>
          <p:cNvSpPr/>
          <p:nvPr/>
        </p:nvSpPr>
        <p:spPr>
          <a:xfrm>
            <a:off x="3717324" y="2163495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6" name="Conector recto 195"/>
          <p:cNvCxnSpPr>
            <a:stCxn id="195" idx="2"/>
          </p:cNvCxnSpPr>
          <p:nvPr/>
        </p:nvCxnSpPr>
        <p:spPr>
          <a:xfrm flipH="1">
            <a:off x="3614593" y="2321110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/>
          <p:nvPr/>
        </p:nvCxnSpPr>
        <p:spPr>
          <a:xfrm flipH="1">
            <a:off x="2825480" y="2751232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ítulo 1"/>
          <p:cNvSpPr txBox="1">
            <a:spLocks/>
          </p:cNvSpPr>
          <p:nvPr/>
        </p:nvSpPr>
        <p:spPr>
          <a:xfrm>
            <a:off x="4173193" y="3370378"/>
            <a:ext cx="2688196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“FR-CD-04/05 Determinación del Error Aceptable en la Evaluación Ciclo Anterior/Actual”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Abrir corchete 157"/>
          <p:cNvSpPr/>
          <p:nvPr/>
        </p:nvSpPr>
        <p:spPr>
          <a:xfrm>
            <a:off x="4168277" y="3377643"/>
            <a:ext cx="111244" cy="51589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9" name="Conector recto 158"/>
          <p:cNvCxnSpPr/>
          <p:nvPr/>
        </p:nvCxnSpPr>
        <p:spPr>
          <a:xfrm>
            <a:off x="4011115" y="3620117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Botón de acción: Documento 163">
            <a:hlinkClick r:id="" action="ppaction://noaction" highlightClick="1"/>
          </p:cNvPr>
          <p:cNvSpPr/>
          <p:nvPr/>
        </p:nvSpPr>
        <p:spPr>
          <a:xfrm>
            <a:off x="3685900" y="3451643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1" name="Conector recto 170"/>
          <p:cNvCxnSpPr>
            <a:stCxn id="164" idx="2"/>
          </p:cNvCxnSpPr>
          <p:nvPr/>
        </p:nvCxnSpPr>
        <p:spPr>
          <a:xfrm flipH="1">
            <a:off x="3583169" y="3609258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/>
          <p:nvPr/>
        </p:nvCxnSpPr>
        <p:spPr>
          <a:xfrm flipH="1">
            <a:off x="2809673" y="4039661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ítulo 1"/>
          <p:cNvSpPr txBox="1">
            <a:spLocks/>
          </p:cNvSpPr>
          <p:nvPr/>
        </p:nvSpPr>
        <p:spPr>
          <a:xfrm>
            <a:off x="1940573" y="4527871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.PD-CD-12 Definición de</a:t>
            </a:r>
          </a:p>
          <a:p>
            <a:pPr algn="ct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los Parámetros Ciclo Actual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Proceso predefinido 190"/>
          <p:cNvSpPr/>
          <p:nvPr/>
        </p:nvSpPr>
        <p:spPr>
          <a:xfrm>
            <a:off x="2014663" y="4454977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" name="Título 1"/>
          <p:cNvSpPr txBox="1">
            <a:spLocks/>
          </p:cNvSpPr>
          <p:nvPr/>
        </p:nvSpPr>
        <p:spPr>
          <a:xfrm>
            <a:off x="4758805" y="4646896"/>
            <a:ext cx="210258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Tamaño de la Muestra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Ambientales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Niveles Medios de Sesgo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Niveles Máximos de GRR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de Evaluación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Horarios de Recolección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Ajustes Especiales</a:t>
            </a:r>
          </a:p>
          <a:p>
            <a:pPr marL="628650" lvl="1" indent="-171450">
              <a:buFontTx/>
              <a:buChar char="-"/>
            </a:pPr>
            <a:r>
              <a:rPr lang="es-MX" sz="100" dirty="0" smtClean="0">
                <a:latin typeface="Arial" panose="020B0604020202020204" pitchFamily="34" charset="0"/>
                <a:cs typeface="Arial" panose="020B0604020202020204" pitchFamily="34" charset="0"/>
              </a:rPr>
              <a:t>m	</a:t>
            </a:r>
            <a:endParaRPr lang="es-MX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Abrir corchete 205"/>
          <p:cNvSpPr/>
          <p:nvPr/>
        </p:nvSpPr>
        <p:spPr>
          <a:xfrm>
            <a:off x="4758805" y="4668016"/>
            <a:ext cx="106327" cy="120969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0" name="Conector recto 209"/>
          <p:cNvCxnSpPr/>
          <p:nvPr/>
        </p:nvCxnSpPr>
        <p:spPr>
          <a:xfrm>
            <a:off x="4596727" y="4910490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Botón de acción: Documento 220">
            <a:hlinkClick r:id="" action="ppaction://noaction" highlightClick="1"/>
          </p:cNvPr>
          <p:cNvSpPr/>
          <p:nvPr/>
        </p:nvSpPr>
        <p:spPr>
          <a:xfrm>
            <a:off x="4271512" y="4742016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3" name="Conector recto 222"/>
          <p:cNvCxnSpPr/>
          <p:nvPr/>
        </p:nvCxnSpPr>
        <p:spPr>
          <a:xfrm>
            <a:off x="3609775" y="4908898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sco magnético 223"/>
          <p:cNvSpPr/>
          <p:nvPr/>
        </p:nvSpPr>
        <p:spPr>
          <a:xfrm>
            <a:off x="3779520" y="4758239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5" name="Conector recto 224"/>
          <p:cNvCxnSpPr/>
          <p:nvPr/>
        </p:nvCxnSpPr>
        <p:spPr>
          <a:xfrm>
            <a:off x="4110401" y="4908605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Proceso 225"/>
          <p:cNvSpPr/>
          <p:nvPr/>
        </p:nvSpPr>
        <p:spPr>
          <a:xfrm>
            <a:off x="2061073" y="11683079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Título 1"/>
          <p:cNvSpPr txBox="1">
            <a:spLocks/>
          </p:cNvSpPr>
          <p:nvPr/>
        </p:nvSpPr>
        <p:spPr>
          <a:xfrm>
            <a:off x="1940374" y="1177463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.Ajustes de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las Medidas Realizadas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ítulo 1"/>
          <p:cNvSpPr txBox="1">
            <a:spLocks/>
          </p:cNvSpPr>
          <p:nvPr/>
        </p:nvSpPr>
        <p:spPr>
          <a:xfrm>
            <a:off x="4738544" y="11920267"/>
            <a:ext cx="210258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de Coseno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de Abbe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de Paralaje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por Deformación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por Suposición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Abrir corchete 228"/>
          <p:cNvSpPr/>
          <p:nvPr/>
        </p:nvSpPr>
        <p:spPr>
          <a:xfrm>
            <a:off x="4743613" y="11913677"/>
            <a:ext cx="101258" cy="96192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0" name="Conector recto 229"/>
          <p:cNvCxnSpPr/>
          <p:nvPr/>
        </p:nvCxnSpPr>
        <p:spPr>
          <a:xfrm>
            <a:off x="4576466" y="12156151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Botón de acción: Documento 230">
            <a:hlinkClick r:id="" action="ppaction://noaction" highlightClick="1"/>
          </p:cNvPr>
          <p:cNvSpPr/>
          <p:nvPr/>
        </p:nvSpPr>
        <p:spPr>
          <a:xfrm>
            <a:off x="4251251" y="11987677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2" name="Conector recto 231"/>
          <p:cNvCxnSpPr/>
          <p:nvPr/>
        </p:nvCxnSpPr>
        <p:spPr>
          <a:xfrm>
            <a:off x="3589514" y="12154559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Disco magnético 232"/>
          <p:cNvSpPr/>
          <p:nvPr/>
        </p:nvSpPr>
        <p:spPr>
          <a:xfrm>
            <a:off x="3759259" y="12003900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4" name="Conector recto 233"/>
          <p:cNvCxnSpPr/>
          <p:nvPr/>
        </p:nvCxnSpPr>
        <p:spPr>
          <a:xfrm>
            <a:off x="4090140" y="12154266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/>
          <p:nvPr/>
        </p:nvCxnSpPr>
        <p:spPr>
          <a:xfrm flipH="1">
            <a:off x="2810770" y="5330062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2808313" y="7049309"/>
            <a:ext cx="1360" cy="566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ítulo 1"/>
          <p:cNvSpPr txBox="1">
            <a:spLocks/>
          </p:cNvSpPr>
          <p:nvPr/>
        </p:nvSpPr>
        <p:spPr>
          <a:xfrm rot="16200000">
            <a:off x="-88396" y="15173907"/>
            <a:ext cx="2820783" cy="40609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Calidad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Proceso 83"/>
          <p:cNvSpPr/>
          <p:nvPr/>
        </p:nvSpPr>
        <p:spPr>
          <a:xfrm>
            <a:off x="2061272" y="7631251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Título 1"/>
          <p:cNvSpPr txBox="1">
            <a:spLocks/>
          </p:cNvSpPr>
          <p:nvPr/>
        </p:nvSpPr>
        <p:spPr>
          <a:xfrm>
            <a:off x="1940573" y="770894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5.Toma de las Medidas del Modelo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Proceso 86"/>
          <p:cNvSpPr/>
          <p:nvPr/>
        </p:nvSpPr>
        <p:spPr>
          <a:xfrm>
            <a:off x="2072574" y="8904605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Título 1"/>
          <p:cNvSpPr txBox="1">
            <a:spLocks/>
          </p:cNvSpPr>
          <p:nvPr/>
        </p:nvSpPr>
        <p:spPr>
          <a:xfrm>
            <a:off x="1951875" y="8996157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6.Registro de Muestras en Sistema ERP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ector recto de flecha 90"/>
          <p:cNvCxnSpPr/>
          <p:nvPr/>
        </p:nvCxnSpPr>
        <p:spPr>
          <a:xfrm flipH="1">
            <a:off x="2808463" y="8491855"/>
            <a:ext cx="1" cy="41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ítulo 1"/>
          <p:cNvSpPr txBox="1">
            <a:spLocks/>
          </p:cNvSpPr>
          <p:nvPr/>
        </p:nvSpPr>
        <p:spPr>
          <a:xfrm>
            <a:off x="4758805" y="9137295"/>
            <a:ext cx="210258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“FR-CD-08 Recolección de Datos R&amp;R Sistema Interno n, 3, 3.”</a:t>
            </a:r>
          </a:p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“FR-CD-06 Checklist para el Muestreo de la Piezas Terminadas”.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rir corchete 92"/>
          <p:cNvSpPr/>
          <p:nvPr/>
        </p:nvSpPr>
        <p:spPr>
          <a:xfrm>
            <a:off x="4753889" y="9102933"/>
            <a:ext cx="111244" cy="111435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4" name="Conector recto 93"/>
          <p:cNvCxnSpPr/>
          <p:nvPr/>
        </p:nvCxnSpPr>
        <p:spPr>
          <a:xfrm>
            <a:off x="4596727" y="9345407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tón de acción: Documento 96">
            <a:hlinkClick r:id="" action="ppaction://noaction" highlightClick="1"/>
          </p:cNvPr>
          <p:cNvSpPr/>
          <p:nvPr/>
        </p:nvSpPr>
        <p:spPr>
          <a:xfrm>
            <a:off x="4271512" y="9176933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99"/>
          <p:cNvCxnSpPr/>
          <p:nvPr/>
        </p:nvCxnSpPr>
        <p:spPr>
          <a:xfrm>
            <a:off x="3609775" y="9343815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sco magnético 100"/>
          <p:cNvSpPr/>
          <p:nvPr/>
        </p:nvSpPr>
        <p:spPr>
          <a:xfrm>
            <a:off x="3779520" y="9193156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2" name="Conector recto 101"/>
          <p:cNvCxnSpPr/>
          <p:nvPr/>
        </p:nvCxnSpPr>
        <p:spPr>
          <a:xfrm>
            <a:off x="4110401" y="9343522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 flipH="1">
            <a:off x="2808313" y="9776884"/>
            <a:ext cx="2" cy="487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Proceso 104"/>
          <p:cNvSpPr/>
          <p:nvPr/>
        </p:nvSpPr>
        <p:spPr>
          <a:xfrm>
            <a:off x="2057888" y="10264227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Título 1"/>
          <p:cNvSpPr txBox="1">
            <a:spLocks/>
          </p:cNvSpPr>
          <p:nvPr/>
        </p:nvSpPr>
        <p:spPr>
          <a:xfrm>
            <a:off x="1968902" y="10340926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7.Validación Física de las Piezas Usadas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4168276" y="10423085"/>
            <a:ext cx="284212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“FR-CD-06 Checklist para el Muestreo de la Piezas Terminadas”.</a:t>
            </a:r>
          </a:p>
          <a:p>
            <a:pPr marL="171450" indent="-171450">
              <a:buFontTx/>
              <a:buChar char="-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FR-CD-13 Bitácora de Incidencias”.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Abrir corchete 108"/>
          <p:cNvSpPr/>
          <p:nvPr/>
        </p:nvSpPr>
        <p:spPr>
          <a:xfrm>
            <a:off x="4163360" y="10458060"/>
            <a:ext cx="111244" cy="51589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0" name="Conector recto 109"/>
          <p:cNvCxnSpPr/>
          <p:nvPr/>
        </p:nvCxnSpPr>
        <p:spPr>
          <a:xfrm>
            <a:off x="4006198" y="10700534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Botón de acción: Documento 110">
            <a:hlinkClick r:id="" action="ppaction://noaction" highlightClick="1"/>
          </p:cNvPr>
          <p:cNvSpPr/>
          <p:nvPr/>
        </p:nvSpPr>
        <p:spPr>
          <a:xfrm>
            <a:off x="3680983" y="10532060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3" name="Conector recto 112"/>
          <p:cNvCxnSpPr>
            <a:stCxn id="111" idx="2"/>
          </p:cNvCxnSpPr>
          <p:nvPr/>
        </p:nvCxnSpPr>
        <p:spPr>
          <a:xfrm flipH="1">
            <a:off x="3578252" y="10689675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/>
          <p:nvPr/>
        </p:nvCxnSpPr>
        <p:spPr>
          <a:xfrm>
            <a:off x="2797409" y="11108730"/>
            <a:ext cx="1360" cy="566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Proceso 117"/>
          <p:cNvSpPr/>
          <p:nvPr/>
        </p:nvSpPr>
        <p:spPr>
          <a:xfrm>
            <a:off x="2058991" y="13030894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Título 1"/>
          <p:cNvSpPr txBox="1">
            <a:spLocks/>
          </p:cNvSpPr>
          <p:nvPr/>
        </p:nvSpPr>
        <p:spPr>
          <a:xfrm>
            <a:off x="1938292" y="13122446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9.Cálculo del Sesgo en cada Rango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recto de flecha 121"/>
          <p:cNvCxnSpPr/>
          <p:nvPr/>
        </p:nvCxnSpPr>
        <p:spPr>
          <a:xfrm flipH="1">
            <a:off x="2808313" y="12545562"/>
            <a:ext cx="2" cy="487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Proceso 122"/>
          <p:cNvSpPr/>
          <p:nvPr/>
        </p:nvSpPr>
        <p:spPr>
          <a:xfrm>
            <a:off x="2066495" y="14375791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Título 1"/>
          <p:cNvSpPr txBox="1">
            <a:spLocks/>
          </p:cNvSpPr>
          <p:nvPr/>
        </p:nvSpPr>
        <p:spPr>
          <a:xfrm>
            <a:off x="1945796" y="14467343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10.Obtención del Error Global de las Muestras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ítulo 1"/>
          <p:cNvSpPr txBox="1">
            <a:spLocks/>
          </p:cNvSpPr>
          <p:nvPr/>
        </p:nvSpPr>
        <p:spPr>
          <a:xfrm>
            <a:off x="4753888" y="13264238"/>
            <a:ext cx="210258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“FR-CD-07 Estudio de BIAS / Linealidad”.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Abrir corchete 125"/>
          <p:cNvSpPr/>
          <p:nvPr/>
        </p:nvSpPr>
        <p:spPr>
          <a:xfrm>
            <a:off x="4758956" y="13257648"/>
            <a:ext cx="106175" cy="41760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8" name="Conector recto 127"/>
          <p:cNvCxnSpPr/>
          <p:nvPr/>
        </p:nvCxnSpPr>
        <p:spPr>
          <a:xfrm>
            <a:off x="4591810" y="13500122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Botón de acción: Documento 129">
            <a:hlinkClick r:id="" action="ppaction://noaction" highlightClick="1"/>
          </p:cNvPr>
          <p:cNvSpPr/>
          <p:nvPr/>
        </p:nvSpPr>
        <p:spPr>
          <a:xfrm>
            <a:off x="4266595" y="13331648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8" name="Conector recto 137"/>
          <p:cNvCxnSpPr/>
          <p:nvPr/>
        </p:nvCxnSpPr>
        <p:spPr>
          <a:xfrm>
            <a:off x="3604858" y="13498530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isco magnético 138"/>
          <p:cNvSpPr/>
          <p:nvPr/>
        </p:nvSpPr>
        <p:spPr>
          <a:xfrm>
            <a:off x="3774603" y="13347871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0" name="Conector recto 139"/>
          <p:cNvCxnSpPr/>
          <p:nvPr/>
        </p:nvCxnSpPr>
        <p:spPr>
          <a:xfrm>
            <a:off x="4105484" y="13498237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/>
          <p:nvPr/>
        </p:nvCxnSpPr>
        <p:spPr>
          <a:xfrm flipH="1">
            <a:off x="2808313" y="13890829"/>
            <a:ext cx="2" cy="487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 flipH="1">
            <a:off x="2808313" y="15250698"/>
            <a:ext cx="2" cy="487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Proceso 142"/>
          <p:cNvSpPr/>
          <p:nvPr/>
        </p:nvSpPr>
        <p:spPr>
          <a:xfrm>
            <a:off x="9641610" y="1887652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Título 1"/>
          <p:cNvSpPr txBox="1">
            <a:spLocks/>
          </p:cNvSpPr>
          <p:nvPr/>
        </p:nvSpPr>
        <p:spPr>
          <a:xfrm>
            <a:off x="9520047" y="1903755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15.Acciones Correctivas para </a:t>
            </a:r>
          </a:p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de Medición Actual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Proceso 145"/>
          <p:cNvSpPr/>
          <p:nvPr/>
        </p:nvSpPr>
        <p:spPr>
          <a:xfrm>
            <a:off x="4020053" y="15883706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Título 1"/>
          <p:cNvSpPr txBox="1">
            <a:spLocks/>
          </p:cNvSpPr>
          <p:nvPr/>
        </p:nvSpPr>
        <p:spPr>
          <a:xfrm>
            <a:off x="3899354" y="1597525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11.Obtención de la Incertidumbre de las Muestras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recto 147"/>
          <p:cNvCxnSpPr/>
          <p:nvPr/>
        </p:nvCxnSpPr>
        <p:spPr>
          <a:xfrm flipH="1" flipV="1">
            <a:off x="4785737" y="15180800"/>
            <a:ext cx="1" cy="2189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Botón de acción: Documento 148">
            <a:hlinkClick r:id="" action="ppaction://noaction" highlightClick="1"/>
          </p:cNvPr>
          <p:cNvSpPr/>
          <p:nvPr/>
        </p:nvSpPr>
        <p:spPr>
          <a:xfrm>
            <a:off x="4614267" y="14884468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Proceso 151"/>
          <p:cNvSpPr/>
          <p:nvPr/>
        </p:nvSpPr>
        <p:spPr>
          <a:xfrm>
            <a:off x="5978959" y="15883286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Título 1"/>
          <p:cNvSpPr txBox="1">
            <a:spLocks/>
          </p:cNvSpPr>
          <p:nvPr/>
        </p:nvSpPr>
        <p:spPr>
          <a:xfrm>
            <a:off x="5858260" y="1597483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12.Análisis R&amp;R ANOVA de las Muestras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Decisión 155"/>
          <p:cNvSpPr/>
          <p:nvPr/>
        </p:nvSpPr>
        <p:spPr>
          <a:xfrm>
            <a:off x="7937698" y="15743462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Título 1"/>
          <p:cNvSpPr txBox="1">
            <a:spLocks/>
          </p:cNvSpPr>
          <p:nvPr/>
        </p:nvSpPr>
        <p:spPr>
          <a:xfrm>
            <a:off x="8066663" y="16011897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12.1.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¿GRR Menor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al 10%?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recto de flecha 162"/>
          <p:cNvCxnSpPr>
            <a:stCxn id="156" idx="0"/>
          </p:cNvCxnSpPr>
          <p:nvPr/>
        </p:nvCxnSpPr>
        <p:spPr>
          <a:xfrm flipV="1">
            <a:off x="8706465" y="15290202"/>
            <a:ext cx="2193" cy="453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ítulo 1"/>
          <p:cNvSpPr txBox="1">
            <a:spLocks/>
          </p:cNvSpPr>
          <p:nvPr/>
        </p:nvSpPr>
        <p:spPr>
          <a:xfrm>
            <a:off x="8078048" y="1665534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ítulo 1"/>
          <p:cNvSpPr txBox="1">
            <a:spLocks/>
          </p:cNvSpPr>
          <p:nvPr/>
        </p:nvSpPr>
        <p:spPr>
          <a:xfrm>
            <a:off x="8135512" y="15631902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recto de flecha 166"/>
          <p:cNvCxnSpPr/>
          <p:nvPr/>
        </p:nvCxnSpPr>
        <p:spPr>
          <a:xfrm flipV="1">
            <a:off x="5555319" y="16316806"/>
            <a:ext cx="419134" cy="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H="1" flipV="1">
            <a:off x="6747559" y="16732931"/>
            <a:ext cx="1" cy="2189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Disco magnético 168"/>
          <p:cNvSpPr/>
          <p:nvPr/>
        </p:nvSpPr>
        <p:spPr>
          <a:xfrm>
            <a:off x="6580882" y="16952667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0" name="Conector recto 169"/>
          <p:cNvCxnSpPr/>
          <p:nvPr/>
        </p:nvCxnSpPr>
        <p:spPr>
          <a:xfrm flipH="1" flipV="1">
            <a:off x="6752896" y="17211752"/>
            <a:ext cx="1" cy="2189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Botón de acción: Documento 174">
            <a:hlinkClick r:id="" action="ppaction://noaction" highlightClick="1"/>
          </p:cNvPr>
          <p:cNvSpPr/>
          <p:nvPr/>
        </p:nvSpPr>
        <p:spPr>
          <a:xfrm>
            <a:off x="6576422" y="17425896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Abrir corchete 175"/>
          <p:cNvSpPr/>
          <p:nvPr/>
        </p:nvSpPr>
        <p:spPr>
          <a:xfrm rot="10800000">
            <a:off x="6313829" y="17258134"/>
            <a:ext cx="97046" cy="48299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7" name="Conector recto 176"/>
          <p:cNvCxnSpPr/>
          <p:nvPr/>
        </p:nvCxnSpPr>
        <p:spPr>
          <a:xfrm>
            <a:off x="6421002" y="17606211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ítulo 1"/>
          <p:cNvSpPr txBox="1">
            <a:spLocks/>
          </p:cNvSpPr>
          <p:nvPr/>
        </p:nvSpPr>
        <p:spPr>
          <a:xfrm>
            <a:off x="3899354" y="17283814"/>
            <a:ext cx="2498876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“FR-CD-10 Ajuste Experimental de los Datos R&amp;R ANOVA”.</a:t>
            </a:r>
          </a:p>
          <a:p>
            <a:pPr algn="r"/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recto de flecha 179"/>
          <p:cNvCxnSpPr>
            <a:endCxn id="156" idx="1"/>
          </p:cNvCxnSpPr>
          <p:nvPr/>
        </p:nvCxnSpPr>
        <p:spPr>
          <a:xfrm flipV="1">
            <a:off x="7524489" y="16304910"/>
            <a:ext cx="413209" cy="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Proceso 180"/>
          <p:cNvSpPr/>
          <p:nvPr/>
        </p:nvSpPr>
        <p:spPr>
          <a:xfrm>
            <a:off x="7673426" y="3275073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Título 1"/>
          <p:cNvSpPr txBox="1">
            <a:spLocks/>
          </p:cNvSpPr>
          <p:nvPr/>
        </p:nvSpPr>
        <p:spPr>
          <a:xfrm>
            <a:off x="7552727" y="3366625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16.Envío de Instrumentos </a:t>
            </a:r>
          </a:p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 Calibrar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1" name="Grupo 150"/>
          <p:cNvGrpSpPr/>
          <p:nvPr/>
        </p:nvGrpSpPr>
        <p:grpSpPr>
          <a:xfrm>
            <a:off x="2265497" y="17301365"/>
            <a:ext cx="1080896" cy="1361840"/>
            <a:chOff x="8118735" y="1109297"/>
            <a:chExt cx="1080896" cy="1361840"/>
          </a:xfrm>
        </p:grpSpPr>
        <p:grpSp>
          <p:nvGrpSpPr>
            <p:cNvPr id="179" name="Grupo 178"/>
            <p:cNvGrpSpPr/>
            <p:nvPr/>
          </p:nvGrpSpPr>
          <p:grpSpPr>
            <a:xfrm>
              <a:off x="8118735" y="1109297"/>
              <a:ext cx="1080896" cy="1361840"/>
              <a:chOff x="9812912" y="415627"/>
              <a:chExt cx="2009770" cy="2532143"/>
            </a:xfrm>
          </p:grpSpPr>
          <p:sp>
            <p:nvSpPr>
              <p:cNvPr id="185" name="Elipse 184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8" name="Título 1"/>
              <p:cNvSpPr txBox="1">
                <a:spLocks/>
              </p:cNvSpPr>
              <p:nvPr/>
            </p:nvSpPr>
            <p:spPr>
              <a:xfrm>
                <a:off x="9812912" y="2192705"/>
                <a:ext cx="2009770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15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4" name="Elipse 183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89" name="Conector recto de flecha 188"/>
          <p:cNvCxnSpPr/>
          <p:nvPr/>
        </p:nvCxnSpPr>
        <p:spPr>
          <a:xfrm flipH="1">
            <a:off x="8708658" y="16856267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Grupo 197"/>
          <p:cNvGrpSpPr/>
          <p:nvPr/>
        </p:nvGrpSpPr>
        <p:grpSpPr>
          <a:xfrm>
            <a:off x="8153291" y="17301365"/>
            <a:ext cx="1080896" cy="1361840"/>
            <a:chOff x="8118735" y="1109297"/>
            <a:chExt cx="1080896" cy="1361840"/>
          </a:xfrm>
        </p:grpSpPr>
        <p:grpSp>
          <p:nvGrpSpPr>
            <p:cNvPr id="199" name="Grupo 198"/>
            <p:cNvGrpSpPr/>
            <p:nvPr/>
          </p:nvGrpSpPr>
          <p:grpSpPr>
            <a:xfrm>
              <a:off x="8118735" y="1109297"/>
              <a:ext cx="1080896" cy="1361840"/>
              <a:chOff x="9812912" y="415627"/>
              <a:chExt cx="2009770" cy="2532143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2" name="Título 1"/>
              <p:cNvSpPr txBox="1">
                <a:spLocks/>
              </p:cNvSpPr>
              <p:nvPr/>
            </p:nvSpPr>
            <p:spPr>
              <a:xfrm>
                <a:off x="9812912" y="2192705"/>
                <a:ext cx="2009770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15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0" name="Elipse 199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07" name="Título 1"/>
          <p:cNvSpPr txBox="1">
            <a:spLocks/>
          </p:cNvSpPr>
          <p:nvPr/>
        </p:nvSpPr>
        <p:spPr>
          <a:xfrm>
            <a:off x="7831166" y="14464809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13.PD-CD-10 Elaboración de Informe de 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del 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R&amp;R ANOVA</a:t>
            </a:r>
            <a:endParaRPr lang="es-MX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Proceso predefinido 207"/>
          <p:cNvSpPr/>
          <p:nvPr/>
        </p:nvSpPr>
        <p:spPr>
          <a:xfrm>
            <a:off x="7905256" y="14433480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" name="Decisión 210"/>
          <p:cNvSpPr/>
          <p:nvPr/>
        </p:nvSpPr>
        <p:spPr>
          <a:xfrm>
            <a:off x="7683557" y="1731888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Título 1"/>
          <p:cNvSpPr txBox="1">
            <a:spLocks/>
          </p:cNvSpPr>
          <p:nvPr/>
        </p:nvSpPr>
        <p:spPr>
          <a:xfrm>
            <a:off x="7813826" y="1932130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14.1. 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¿Resultados Satisfactorios?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ítulo 1"/>
          <p:cNvSpPr txBox="1">
            <a:spLocks/>
          </p:cNvSpPr>
          <p:nvPr/>
        </p:nvSpPr>
        <p:spPr>
          <a:xfrm>
            <a:off x="8604009" y="268684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ítulo 1"/>
          <p:cNvSpPr txBox="1">
            <a:spLocks/>
          </p:cNvSpPr>
          <p:nvPr/>
        </p:nvSpPr>
        <p:spPr>
          <a:xfrm>
            <a:off x="8865686" y="1849698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recto de flecha 214"/>
          <p:cNvCxnSpPr>
            <a:endCxn id="211" idx="1"/>
          </p:cNvCxnSpPr>
          <p:nvPr/>
        </p:nvCxnSpPr>
        <p:spPr>
          <a:xfrm flipV="1">
            <a:off x="7270348" y="2293336"/>
            <a:ext cx="413209" cy="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de flecha 215"/>
          <p:cNvCxnSpPr/>
          <p:nvPr/>
        </p:nvCxnSpPr>
        <p:spPr>
          <a:xfrm flipH="1">
            <a:off x="8454517" y="2844693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ítulo 1"/>
          <p:cNvSpPr txBox="1">
            <a:spLocks/>
          </p:cNvSpPr>
          <p:nvPr/>
        </p:nvSpPr>
        <p:spPr>
          <a:xfrm>
            <a:off x="7567731" y="6033298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18.IT-CD-08 Comparación de 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Incertidumbre Interna y la 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 CENAM</a:t>
            </a:r>
            <a:endParaRPr lang="es-MX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Proceso predefinido 217"/>
          <p:cNvSpPr/>
          <p:nvPr/>
        </p:nvSpPr>
        <p:spPr>
          <a:xfrm>
            <a:off x="7647057" y="6001833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Proceso 221"/>
          <p:cNvSpPr/>
          <p:nvPr/>
        </p:nvSpPr>
        <p:spPr>
          <a:xfrm>
            <a:off x="7948310" y="13114610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Título 1"/>
          <p:cNvSpPr txBox="1">
            <a:spLocks/>
          </p:cNvSpPr>
          <p:nvPr/>
        </p:nvSpPr>
        <p:spPr>
          <a:xfrm>
            <a:off x="7827611" y="13206162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14.Envío de Resultados al </a:t>
            </a:r>
          </a:p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Jefe de Calidad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recto de flecha 236"/>
          <p:cNvCxnSpPr/>
          <p:nvPr/>
        </p:nvCxnSpPr>
        <p:spPr>
          <a:xfrm flipV="1">
            <a:off x="8707580" y="13973542"/>
            <a:ext cx="2193" cy="453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 recto de flecha 237"/>
          <p:cNvCxnSpPr/>
          <p:nvPr/>
        </p:nvCxnSpPr>
        <p:spPr>
          <a:xfrm flipH="1" flipV="1">
            <a:off x="8705159" y="12817808"/>
            <a:ext cx="890" cy="294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9" name="Grupo 238"/>
          <p:cNvGrpSpPr/>
          <p:nvPr/>
        </p:nvGrpSpPr>
        <p:grpSpPr>
          <a:xfrm>
            <a:off x="8164711" y="11649721"/>
            <a:ext cx="1080896" cy="1361840"/>
            <a:chOff x="8118735" y="1109297"/>
            <a:chExt cx="1080896" cy="1361840"/>
          </a:xfrm>
        </p:grpSpPr>
        <p:grpSp>
          <p:nvGrpSpPr>
            <p:cNvPr id="240" name="Grupo 239"/>
            <p:cNvGrpSpPr/>
            <p:nvPr/>
          </p:nvGrpSpPr>
          <p:grpSpPr>
            <a:xfrm>
              <a:off x="8118735" y="1109297"/>
              <a:ext cx="1080896" cy="1361840"/>
              <a:chOff x="9812912" y="415627"/>
              <a:chExt cx="2009770" cy="2532143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3" name="Título 1"/>
              <p:cNvSpPr txBox="1">
                <a:spLocks/>
              </p:cNvSpPr>
              <p:nvPr/>
            </p:nvSpPr>
            <p:spPr>
              <a:xfrm>
                <a:off x="9812912" y="2192705"/>
                <a:ext cx="2009770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14.1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1" name="Elipse 240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4" name="Grupo 243"/>
          <p:cNvGrpSpPr/>
          <p:nvPr/>
        </p:nvGrpSpPr>
        <p:grpSpPr>
          <a:xfrm>
            <a:off x="6269107" y="1858663"/>
            <a:ext cx="1080896" cy="1361840"/>
            <a:chOff x="8118735" y="1109297"/>
            <a:chExt cx="1080896" cy="1361840"/>
          </a:xfrm>
        </p:grpSpPr>
        <p:grpSp>
          <p:nvGrpSpPr>
            <p:cNvPr id="245" name="Grupo 244"/>
            <p:cNvGrpSpPr/>
            <p:nvPr/>
          </p:nvGrpSpPr>
          <p:grpSpPr>
            <a:xfrm>
              <a:off x="8118735" y="1109297"/>
              <a:ext cx="1080896" cy="1361840"/>
              <a:chOff x="9812912" y="415627"/>
              <a:chExt cx="2009770" cy="2532143"/>
            </a:xfrm>
          </p:grpSpPr>
          <p:sp>
            <p:nvSpPr>
              <p:cNvPr id="247" name="Elipse 246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8" name="Título 1"/>
              <p:cNvSpPr txBox="1">
                <a:spLocks/>
              </p:cNvSpPr>
              <p:nvPr/>
            </p:nvSpPr>
            <p:spPr>
              <a:xfrm>
                <a:off x="9812912" y="2192705"/>
                <a:ext cx="2009770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14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Elipse 245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49" name="Conector recto de flecha 248"/>
          <p:cNvCxnSpPr/>
          <p:nvPr/>
        </p:nvCxnSpPr>
        <p:spPr>
          <a:xfrm flipV="1">
            <a:off x="9221090" y="2305749"/>
            <a:ext cx="413209" cy="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de flecha 249"/>
          <p:cNvCxnSpPr/>
          <p:nvPr/>
        </p:nvCxnSpPr>
        <p:spPr>
          <a:xfrm flipH="1">
            <a:off x="10410210" y="2769956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upo 250"/>
          <p:cNvGrpSpPr/>
          <p:nvPr/>
        </p:nvGrpSpPr>
        <p:grpSpPr>
          <a:xfrm>
            <a:off x="9891525" y="3216846"/>
            <a:ext cx="1080896" cy="1361840"/>
            <a:chOff x="8132590" y="1109297"/>
            <a:chExt cx="1080896" cy="1361840"/>
          </a:xfrm>
        </p:grpSpPr>
        <p:grpSp>
          <p:nvGrpSpPr>
            <p:cNvPr id="252" name="Grupo 251"/>
            <p:cNvGrpSpPr/>
            <p:nvPr/>
          </p:nvGrpSpPr>
          <p:grpSpPr>
            <a:xfrm>
              <a:off x="8132590" y="1109297"/>
              <a:ext cx="1080896" cy="1361840"/>
              <a:chOff x="9838673" y="415627"/>
              <a:chExt cx="2009770" cy="2532143"/>
            </a:xfrm>
          </p:grpSpPr>
          <p:sp>
            <p:nvSpPr>
              <p:cNvPr id="254" name="Elipse 253"/>
              <p:cNvSpPr/>
              <p:nvPr/>
            </p:nvSpPr>
            <p:spPr>
              <a:xfrm>
                <a:off x="9989127" y="415627"/>
                <a:ext cx="1648690" cy="1648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5" name="Título 1"/>
              <p:cNvSpPr txBox="1">
                <a:spLocks/>
              </p:cNvSpPr>
              <p:nvPr/>
            </p:nvSpPr>
            <p:spPr>
              <a:xfrm>
                <a:off x="9838673" y="2192705"/>
                <a:ext cx="2009770" cy="75506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1</a:t>
                </a:r>
                <a:endParaRPr lang="es-MX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3" name="Elipse 252"/>
            <p:cNvSpPr/>
            <p:nvPr/>
          </p:nvSpPr>
          <p:spPr>
            <a:xfrm>
              <a:off x="8310702" y="1201631"/>
              <a:ext cx="691316" cy="691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6" name="Proceso 255"/>
          <p:cNvSpPr/>
          <p:nvPr/>
        </p:nvSpPr>
        <p:spPr>
          <a:xfrm>
            <a:off x="7673426" y="4564309"/>
            <a:ext cx="153720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Título 1"/>
          <p:cNvSpPr txBox="1">
            <a:spLocks/>
          </p:cNvSpPr>
          <p:nvPr/>
        </p:nvSpPr>
        <p:spPr>
          <a:xfrm>
            <a:off x="7552727" y="465586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17.Análisis del Certificado de Calibración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Conector recto de flecha 257"/>
          <p:cNvCxnSpPr/>
          <p:nvPr/>
        </p:nvCxnSpPr>
        <p:spPr>
          <a:xfrm flipH="1">
            <a:off x="8452323" y="4132919"/>
            <a:ext cx="1304" cy="43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ítulo 1"/>
          <p:cNvSpPr txBox="1">
            <a:spLocks/>
          </p:cNvSpPr>
          <p:nvPr/>
        </p:nvSpPr>
        <p:spPr>
          <a:xfrm>
            <a:off x="9798158" y="4755207"/>
            <a:ext cx="127162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Veredicto de la Capacidad del Sistema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Abrir corchete 259"/>
          <p:cNvSpPr/>
          <p:nvPr/>
        </p:nvSpPr>
        <p:spPr>
          <a:xfrm>
            <a:off x="9793242" y="4776327"/>
            <a:ext cx="111244" cy="51589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1" name="Conector recto 260"/>
          <p:cNvCxnSpPr/>
          <p:nvPr/>
        </p:nvCxnSpPr>
        <p:spPr>
          <a:xfrm>
            <a:off x="9636080" y="5018801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Botón de acción: Documento 261">
            <a:hlinkClick r:id="" action="ppaction://noaction" highlightClick="1"/>
          </p:cNvPr>
          <p:cNvSpPr/>
          <p:nvPr/>
        </p:nvSpPr>
        <p:spPr>
          <a:xfrm>
            <a:off x="9310865" y="4850327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3" name="Conector recto 262"/>
          <p:cNvCxnSpPr>
            <a:stCxn id="262" idx="2"/>
          </p:cNvCxnSpPr>
          <p:nvPr/>
        </p:nvCxnSpPr>
        <p:spPr>
          <a:xfrm flipH="1">
            <a:off x="9208134" y="5007942"/>
            <a:ext cx="102731" cy="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6" idx="2"/>
            <a:endCxn id="218" idx="0"/>
          </p:cNvCxnSpPr>
          <p:nvPr/>
        </p:nvCxnSpPr>
        <p:spPr>
          <a:xfrm>
            <a:off x="8442027" y="5430510"/>
            <a:ext cx="4935" cy="57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/>
          <p:nvPr/>
        </p:nvCxnSpPr>
        <p:spPr>
          <a:xfrm flipV="1">
            <a:off x="9240916" y="6434218"/>
            <a:ext cx="413209" cy="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7447595" y="6433519"/>
            <a:ext cx="1994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Botón de acción: Documento 266">
            <a:hlinkClick r:id="" action="ppaction://noaction" highlightClick="1"/>
          </p:cNvPr>
          <p:cNvSpPr/>
          <p:nvPr/>
        </p:nvSpPr>
        <p:spPr>
          <a:xfrm>
            <a:off x="7145188" y="6260250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Abrir corchete 267"/>
          <p:cNvSpPr/>
          <p:nvPr/>
        </p:nvSpPr>
        <p:spPr>
          <a:xfrm rot="10800000">
            <a:off x="6882595" y="6092488"/>
            <a:ext cx="97046" cy="48299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9" name="Conector recto 268"/>
          <p:cNvCxnSpPr/>
          <p:nvPr/>
        </p:nvCxnSpPr>
        <p:spPr>
          <a:xfrm>
            <a:off x="6989768" y="6440565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ítulo 1"/>
          <p:cNvSpPr txBox="1">
            <a:spLocks/>
          </p:cNvSpPr>
          <p:nvPr/>
        </p:nvSpPr>
        <p:spPr>
          <a:xfrm>
            <a:off x="4247301" y="6118168"/>
            <a:ext cx="27196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Eficiencia Interna Respecto de los Laboratorios de Segunda Parte.</a:t>
            </a:r>
          </a:p>
          <a:p>
            <a:pPr algn="r"/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329</Words>
  <Application>Microsoft Office PowerPoint</Application>
  <PresentationFormat>Panorámica</PresentationFormat>
  <Paragraphs>82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1644</cp:revision>
  <dcterms:created xsi:type="dcterms:W3CDTF">2022-07-03T13:19:43Z</dcterms:created>
  <dcterms:modified xsi:type="dcterms:W3CDTF">2022-08-26T13:17:35Z</dcterms:modified>
</cp:coreProperties>
</file>