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24" r:id="rId2"/>
    <p:sldId id="571" r:id="rId3"/>
    <p:sldId id="579" r:id="rId4"/>
    <p:sldId id="580" r:id="rId5"/>
    <p:sldId id="581" r:id="rId6"/>
    <p:sldId id="583" r:id="rId7"/>
    <p:sldId id="538" r:id="rId8"/>
    <p:sldId id="539" r:id="rId9"/>
    <p:sldId id="540" r:id="rId10"/>
    <p:sldId id="570" r:id="rId11"/>
    <p:sldId id="568" r:id="rId12"/>
    <p:sldId id="58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56B"/>
    <a:srgbClr val="00A2AD"/>
    <a:srgbClr val="EF3611"/>
    <a:srgbClr val="5B9BD5"/>
    <a:srgbClr val="4A0872"/>
    <a:srgbClr val="FDB907"/>
    <a:srgbClr val="FFD966"/>
    <a:srgbClr val="8BADCC"/>
    <a:srgbClr val="CB8113"/>
    <a:srgbClr val="BC1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55BA-3556-4574-A24D-A25FAE8D6BB2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491D-191D-4F4F-A8CC-0F93A90FD3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81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8982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217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636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97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15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93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45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84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0445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9491D-191D-4F4F-A8CC-0F93A90FD39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778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5442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6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45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9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36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295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24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31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13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02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095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E4E5-C1D1-4D5D-A5DA-13ED982D59AB}" type="datetimeFigureOut">
              <a:rPr lang="es-MX" smtClean="0"/>
              <a:t>26/08/2022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0E88-B3A4-4208-82A6-1D31B873EC0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0836" y="0"/>
            <a:ext cx="12413672" cy="6858000"/>
          </a:xfrm>
          <a:prstGeom prst="rect">
            <a:avLst/>
          </a:prstGeom>
          <a:solidFill>
            <a:srgbClr val="0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sz="9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59857" y="2000346"/>
            <a:ext cx="11539778" cy="126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70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BPMN</a:t>
            </a:r>
            <a:endParaRPr lang="es-MX" sz="170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0836" y="0"/>
            <a:ext cx="12413672" cy="6858000"/>
          </a:xfrm>
          <a:prstGeom prst="rect">
            <a:avLst/>
          </a:prstGeom>
          <a:solidFill>
            <a:srgbClr val="0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sz="9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6111" y="2286013"/>
            <a:ext cx="11539778" cy="126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Diagrama de Flujo</a:t>
            </a:r>
            <a:endParaRPr lang="es-MX" sz="11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7013905" y="415627"/>
            <a:ext cx="1662547" cy="1648690"/>
            <a:chOff x="9989127" y="415627"/>
            <a:chExt cx="1662547" cy="1648690"/>
          </a:xfrm>
        </p:grpSpPr>
        <p:sp>
          <p:nvSpPr>
            <p:cNvPr id="2" name="Elipse 1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Elipse 3"/>
          <p:cNvSpPr/>
          <p:nvPr/>
        </p:nvSpPr>
        <p:spPr>
          <a:xfrm>
            <a:off x="7000048" y="2427999"/>
            <a:ext cx="1648690" cy="16486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982735" y="4152899"/>
            <a:ext cx="1808015" cy="370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 n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7128203" y="2556154"/>
            <a:ext cx="1392380" cy="13923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/>
          <p:cNvGrpSpPr/>
          <p:nvPr/>
        </p:nvGrpSpPr>
        <p:grpSpPr>
          <a:xfrm>
            <a:off x="8992834" y="2422994"/>
            <a:ext cx="1676404" cy="1648690"/>
            <a:chOff x="9961413" y="4838689"/>
            <a:chExt cx="1676404" cy="1648690"/>
          </a:xfrm>
        </p:grpSpPr>
        <p:sp>
          <p:nvSpPr>
            <p:cNvPr id="7" name="Elipse 6"/>
            <p:cNvSpPr/>
            <p:nvPr/>
          </p:nvSpPr>
          <p:spPr>
            <a:xfrm>
              <a:off x="9989127" y="4838689"/>
              <a:ext cx="1648690" cy="16486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Título 1"/>
            <p:cNvSpPr txBox="1">
              <a:spLocks/>
            </p:cNvSpPr>
            <p:nvPr/>
          </p:nvSpPr>
          <p:spPr>
            <a:xfrm>
              <a:off x="9961413" y="5285501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</a:t>
              </a:r>
              <a:endParaRPr lang="es-MX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Proceso 8"/>
          <p:cNvSpPr/>
          <p:nvPr/>
        </p:nvSpPr>
        <p:spPr>
          <a:xfrm>
            <a:off x="4716319" y="710030"/>
            <a:ext cx="1840383" cy="123305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Proceso predefinido 9"/>
          <p:cNvSpPr/>
          <p:nvPr/>
        </p:nvSpPr>
        <p:spPr>
          <a:xfrm>
            <a:off x="4716319" y="2715477"/>
            <a:ext cx="1840383" cy="1233057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Decisión 10"/>
          <p:cNvSpPr/>
          <p:nvPr/>
        </p:nvSpPr>
        <p:spPr>
          <a:xfrm>
            <a:off x="4716319" y="4575457"/>
            <a:ext cx="1840383" cy="171104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233879" y="1297167"/>
            <a:ext cx="13300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247734" y="3312984"/>
            <a:ext cx="133003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corchete 13"/>
          <p:cNvSpPr/>
          <p:nvPr/>
        </p:nvSpPr>
        <p:spPr>
          <a:xfrm>
            <a:off x="3774206" y="4838689"/>
            <a:ext cx="249382" cy="98022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Botón de acción: Documento 14">
            <a:hlinkClick r:id="" action="ppaction://noaction" highlightClick="1"/>
          </p:cNvPr>
          <p:cNvSpPr/>
          <p:nvPr/>
        </p:nvSpPr>
        <p:spPr>
          <a:xfrm>
            <a:off x="1198280" y="4544773"/>
            <a:ext cx="1544275" cy="1544275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t="12077"/>
          <a:stretch/>
        </p:blipFill>
        <p:spPr>
          <a:xfrm>
            <a:off x="1032025" y="689761"/>
            <a:ext cx="1869344" cy="1643591"/>
          </a:xfrm>
          <a:prstGeom prst="rect">
            <a:avLst/>
          </a:prstGeom>
        </p:spPr>
      </p:pic>
      <p:sp>
        <p:nvSpPr>
          <p:cNvPr id="17" name="Rectángulo redondeado 16"/>
          <p:cNvSpPr/>
          <p:nvPr/>
        </p:nvSpPr>
        <p:spPr>
          <a:xfrm>
            <a:off x="1032025" y="2837197"/>
            <a:ext cx="1869344" cy="12123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Disco magnético 17"/>
          <p:cNvSpPr/>
          <p:nvPr/>
        </p:nvSpPr>
        <p:spPr>
          <a:xfrm>
            <a:off x="9145238" y="679618"/>
            <a:ext cx="1524000" cy="121919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91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ángulo 111"/>
          <p:cNvSpPr/>
          <p:nvPr/>
        </p:nvSpPr>
        <p:spPr>
          <a:xfrm>
            <a:off x="1064197" y="3289110"/>
            <a:ext cx="495342" cy="3250236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774827" y="787636"/>
            <a:ext cx="894152" cy="886700"/>
            <a:chOff x="9989127" y="415627"/>
            <a:chExt cx="1662547" cy="1648690"/>
          </a:xfrm>
        </p:grpSpPr>
        <p:sp>
          <p:nvSpPr>
            <p:cNvPr id="3" name="Elipse 2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  <a:endParaRPr lang="es-MX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ángulo 5"/>
          <p:cNvSpPr/>
          <p:nvPr/>
        </p:nvSpPr>
        <p:spPr>
          <a:xfrm>
            <a:off x="464129" y="401783"/>
            <a:ext cx="605176" cy="6137564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 rot="16200000">
            <a:off x="-2402926" y="3039823"/>
            <a:ext cx="6497786" cy="501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PD-CD-01 Muestreo de Aceptación de la Materia Prima</a:t>
            </a:r>
            <a:endParaRPr lang="es-MX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64525" y="401783"/>
            <a:ext cx="495701" cy="2887327"/>
          </a:xfrm>
          <a:prstGeom prst="rect">
            <a:avLst/>
          </a:prstGeom>
          <a:solidFill>
            <a:srgbClr val="00A2A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 rot="16200000">
            <a:off x="236672" y="1655115"/>
            <a:ext cx="2191843" cy="406090"/>
          </a:xfrm>
          <a:prstGeom prst="rect">
            <a:avLst/>
          </a:prstGeom>
          <a:solidFill>
            <a:srgbClr val="00A2AD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Jefe de Calidad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668979" y="1218305"/>
            <a:ext cx="577553" cy="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roceso 17"/>
          <p:cNvSpPr/>
          <p:nvPr/>
        </p:nvSpPr>
        <p:spPr>
          <a:xfrm>
            <a:off x="3246531" y="808135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464129" y="397641"/>
            <a:ext cx="11013638" cy="6141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3139269" y="944504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1.Recepción de Materia Prima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/>
          <p:cNvCxnSpPr>
            <a:stCxn id="22" idx="3"/>
            <a:endCxn id="18" idx="2"/>
          </p:cNvCxnSpPr>
          <p:nvPr/>
        </p:nvCxnSpPr>
        <p:spPr>
          <a:xfrm flipV="1">
            <a:off x="4016817" y="1674336"/>
            <a:ext cx="0" cy="3210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otón de acción: Documento 21">
            <a:hlinkClick r:id="" action="ppaction://noaction" highlightClick="1"/>
          </p:cNvPr>
          <p:cNvSpPr/>
          <p:nvPr/>
        </p:nvSpPr>
        <p:spPr>
          <a:xfrm>
            <a:off x="3859202" y="1995382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brir corchete 24"/>
          <p:cNvSpPr/>
          <p:nvPr/>
        </p:nvSpPr>
        <p:spPr>
          <a:xfrm rot="10800000">
            <a:off x="3622039" y="1972785"/>
            <a:ext cx="83985" cy="35980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Conector recto 25"/>
          <p:cNvCxnSpPr>
            <a:stCxn id="25" idx="1"/>
            <a:endCxn id="22" idx="2"/>
          </p:cNvCxnSpPr>
          <p:nvPr/>
        </p:nvCxnSpPr>
        <p:spPr>
          <a:xfrm>
            <a:off x="3706024" y="2152686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/>
          <p:cNvSpPr txBox="1">
            <a:spLocks/>
          </p:cNvSpPr>
          <p:nvPr/>
        </p:nvSpPr>
        <p:spPr>
          <a:xfrm>
            <a:off x="2094633" y="1947191"/>
            <a:ext cx="1577254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Factura</a:t>
            </a:r>
          </a:p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Póliza de Entrada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 flipV="1">
            <a:off x="4794554" y="1222067"/>
            <a:ext cx="577553" cy="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Proceso 31"/>
          <p:cNvSpPr/>
          <p:nvPr/>
        </p:nvSpPr>
        <p:spPr>
          <a:xfrm>
            <a:off x="5364656" y="808135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5257394" y="944504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2.Muestreo de Aceptación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Proceso 33"/>
          <p:cNvSpPr/>
          <p:nvPr/>
        </p:nvSpPr>
        <p:spPr>
          <a:xfrm>
            <a:off x="7655461" y="819509"/>
            <a:ext cx="1540571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7561847" y="955878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3.Evaluación de Proveedores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ector recto 35"/>
          <p:cNvCxnSpPr>
            <a:stCxn id="37" idx="3"/>
          </p:cNvCxnSpPr>
          <p:nvPr/>
        </p:nvCxnSpPr>
        <p:spPr>
          <a:xfrm flipV="1">
            <a:off x="6134272" y="1662199"/>
            <a:ext cx="0" cy="3210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otón de acción: Documento 36">
            <a:hlinkClick r:id="" action="ppaction://noaction" highlightClick="1"/>
          </p:cNvPr>
          <p:cNvSpPr/>
          <p:nvPr/>
        </p:nvSpPr>
        <p:spPr>
          <a:xfrm>
            <a:off x="5976657" y="1983245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4290357" y="1916986"/>
            <a:ext cx="1498971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Military STD</a:t>
            </a:r>
          </a:p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“FR-CD-01 Muestreo Inicial”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 rot="16200000">
            <a:off x="-1210" y="4711184"/>
            <a:ext cx="2653455" cy="406090"/>
          </a:xfrm>
          <a:prstGeom prst="rect">
            <a:avLst/>
          </a:prstGeom>
          <a:solidFill>
            <a:srgbClr val="00A2AD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 de Almacén</a:t>
            </a:r>
            <a:endParaRPr lang="es-MX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7489561" y="580490"/>
            <a:ext cx="1869344" cy="25251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Proceso 47"/>
          <p:cNvSpPr/>
          <p:nvPr/>
        </p:nvSpPr>
        <p:spPr>
          <a:xfrm>
            <a:off x="9605813" y="2007926"/>
            <a:ext cx="1647835" cy="866201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7545437" y="3765081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.PD-AL-02 Entrada al Almacén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 flipV="1">
            <a:off x="6905228" y="1225829"/>
            <a:ext cx="577553" cy="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ítulo 1"/>
          <p:cNvSpPr txBox="1">
            <a:spLocks/>
          </p:cNvSpPr>
          <p:nvPr/>
        </p:nvSpPr>
        <p:spPr>
          <a:xfrm>
            <a:off x="7767801" y="607625"/>
            <a:ext cx="1343187" cy="309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Jefe de Compras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de flecha 51"/>
          <p:cNvCxnSpPr>
            <a:stCxn id="34" idx="2"/>
            <a:endCxn id="66" idx="0"/>
          </p:cNvCxnSpPr>
          <p:nvPr/>
        </p:nvCxnSpPr>
        <p:spPr>
          <a:xfrm flipH="1">
            <a:off x="8422988" y="1685710"/>
            <a:ext cx="2759" cy="1960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Abrir corchete 54"/>
          <p:cNvSpPr/>
          <p:nvPr/>
        </p:nvSpPr>
        <p:spPr>
          <a:xfrm>
            <a:off x="9970769" y="964399"/>
            <a:ext cx="123375" cy="64878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Título 1"/>
          <p:cNvSpPr txBox="1">
            <a:spLocks/>
          </p:cNvSpPr>
          <p:nvPr/>
        </p:nvSpPr>
        <p:spPr>
          <a:xfrm>
            <a:off x="9960265" y="986997"/>
            <a:ext cx="1793230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“FR-CD-01 Evaluación a Proveedores”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Conector recto 56"/>
          <p:cNvCxnSpPr/>
          <p:nvPr/>
        </p:nvCxnSpPr>
        <p:spPr>
          <a:xfrm>
            <a:off x="9818306" y="1206873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9345815" y="1206564"/>
            <a:ext cx="157161" cy="3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Botón de acción: Documento 53">
            <a:hlinkClick r:id="" action="ppaction://noaction" highlightClick="1"/>
          </p:cNvPr>
          <p:cNvSpPr/>
          <p:nvPr/>
        </p:nvSpPr>
        <p:spPr>
          <a:xfrm>
            <a:off x="9493653" y="1049259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Decisión 65"/>
          <p:cNvSpPr/>
          <p:nvPr/>
        </p:nvSpPr>
        <p:spPr>
          <a:xfrm>
            <a:off x="7654221" y="1881720"/>
            <a:ext cx="1537533" cy="112289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8" name="Conector recto 67"/>
          <p:cNvCxnSpPr/>
          <p:nvPr/>
        </p:nvCxnSpPr>
        <p:spPr>
          <a:xfrm>
            <a:off x="1312555" y="3289110"/>
            <a:ext cx="101652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ítulo 1"/>
          <p:cNvSpPr txBox="1">
            <a:spLocks/>
          </p:cNvSpPr>
          <p:nvPr/>
        </p:nvSpPr>
        <p:spPr>
          <a:xfrm>
            <a:off x="7794746" y="2255134"/>
            <a:ext cx="12769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3.1¿Calificación Satisfactoria?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Abrir corchete 72"/>
          <p:cNvSpPr/>
          <p:nvPr/>
        </p:nvSpPr>
        <p:spPr>
          <a:xfrm rot="10800000">
            <a:off x="5726075" y="1961408"/>
            <a:ext cx="70034" cy="51027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8" name="Conector recto 77"/>
          <p:cNvCxnSpPr/>
          <p:nvPr/>
        </p:nvCxnSpPr>
        <p:spPr>
          <a:xfrm>
            <a:off x="5809794" y="2143362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Proceso predefinido 78"/>
          <p:cNvSpPr/>
          <p:nvPr/>
        </p:nvSpPr>
        <p:spPr>
          <a:xfrm>
            <a:off x="7624778" y="3693439"/>
            <a:ext cx="1596417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Título 1"/>
          <p:cNvSpPr txBox="1">
            <a:spLocks/>
          </p:cNvSpPr>
          <p:nvPr/>
        </p:nvSpPr>
        <p:spPr>
          <a:xfrm>
            <a:off x="9546408" y="2069951"/>
            <a:ext cx="1755097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.Se Coloca al Proveedor en la Lista Negra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Conector recto de flecha 102"/>
          <p:cNvCxnSpPr>
            <a:stCxn id="66" idx="3"/>
            <a:endCxn id="48" idx="1"/>
          </p:cNvCxnSpPr>
          <p:nvPr/>
        </p:nvCxnSpPr>
        <p:spPr>
          <a:xfrm flipV="1">
            <a:off x="9191754" y="2441027"/>
            <a:ext cx="414059" cy="2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de flecha 114"/>
          <p:cNvCxnSpPr>
            <a:stCxn id="66" idx="2"/>
            <a:endCxn id="79" idx="0"/>
          </p:cNvCxnSpPr>
          <p:nvPr/>
        </p:nvCxnSpPr>
        <p:spPr>
          <a:xfrm flipH="1">
            <a:off x="8422987" y="3004615"/>
            <a:ext cx="1" cy="688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Abrir corchete 122"/>
          <p:cNvSpPr/>
          <p:nvPr/>
        </p:nvSpPr>
        <p:spPr>
          <a:xfrm rot="10800000">
            <a:off x="6886431" y="3954841"/>
            <a:ext cx="83985" cy="35980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4" name="Conector recto 123"/>
          <p:cNvCxnSpPr>
            <a:stCxn id="123" idx="1"/>
          </p:cNvCxnSpPr>
          <p:nvPr/>
        </p:nvCxnSpPr>
        <p:spPr>
          <a:xfrm>
            <a:off x="6970416" y="4134742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ítulo 1"/>
          <p:cNvSpPr txBox="1">
            <a:spLocks/>
          </p:cNvSpPr>
          <p:nvPr/>
        </p:nvSpPr>
        <p:spPr>
          <a:xfrm>
            <a:off x="5257393" y="3929247"/>
            <a:ext cx="167888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ERP Módulo Inventarios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Disco magnético 125"/>
          <p:cNvSpPr/>
          <p:nvPr/>
        </p:nvSpPr>
        <p:spPr>
          <a:xfrm>
            <a:off x="7139893" y="3985655"/>
            <a:ext cx="337562" cy="27004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8" name="Conector recto de flecha 127"/>
          <p:cNvCxnSpPr/>
          <p:nvPr/>
        </p:nvCxnSpPr>
        <p:spPr>
          <a:xfrm flipH="1" flipV="1">
            <a:off x="9223571" y="4140603"/>
            <a:ext cx="1200385" cy="6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/>
          <p:cNvCxnSpPr>
            <a:stCxn id="48" idx="2"/>
          </p:cNvCxnSpPr>
          <p:nvPr/>
        </p:nvCxnSpPr>
        <p:spPr>
          <a:xfrm flipH="1">
            <a:off x="10415448" y="2874127"/>
            <a:ext cx="14283" cy="1260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/>
          <p:nvPr/>
        </p:nvCxnSpPr>
        <p:spPr>
          <a:xfrm>
            <a:off x="7482781" y="4121621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endCxn id="126" idx="1"/>
          </p:cNvCxnSpPr>
          <p:nvPr/>
        </p:nvCxnSpPr>
        <p:spPr>
          <a:xfrm>
            <a:off x="7308674" y="3765081"/>
            <a:ext cx="0" cy="22057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ítulo 1"/>
          <p:cNvSpPr txBox="1">
            <a:spLocks/>
          </p:cNvSpPr>
          <p:nvPr/>
        </p:nvSpPr>
        <p:spPr>
          <a:xfrm>
            <a:off x="8926306" y="2109659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ítulo 1"/>
          <p:cNvSpPr txBox="1">
            <a:spLocks/>
          </p:cNvSpPr>
          <p:nvPr/>
        </p:nvSpPr>
        <p:spPr>
          <a:xfrm>
            <a:off x="8433243" y="2847667"/>
            <a:ext cx="439379" cy="322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  <a:endParaRPr lang="es-MX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recto 146"/>
          <p:cNvCxnSpPr/>
          <p:nvPr/>
        </p:nvCxnSpPr>
        <p:spPr>
          <a:xfrm>
            <a:off x="5026194" y="3775251"/>
            <a:ext cx="2284788" cy="138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Botón de acción: Documento 149">
            <a:hlinkClick r:id="" action="ppaction://noaction" highlightClick="1"/>
          </p:cNvPr>
          <p:cNvSpPr/>
          <p:nvPr/>
        </p:nvSpPr>
        <p:spPr>
          <a:xfrm>
            <a:off x="4722910" y="3610156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Abrir corchete 150"/>
          <p:cNvSpPr/>
          <p:nvPr/>
        </p:nvSpPr>
        <p:spPr>
          <a:xfrm rot="10800000">
            <a:off x="4485746" y="3587558"/>
            <a:ext cx="75373" cy="1120439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Título 1"/>
          <p:cNvSpPr txBox="1">
            <a:spLocks/>
          </p:cNvSpPr>
          <p:nvPr/>
        </p:nvSpPr>
        <p:spPr>
          <a:xfrm>
            <a:off x="1818974" y="3602429"/>
            <a:ext cx="2703749" cy="11465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Reporte de Entradas al Almacén</a:t>
            </a:r>
          </a:p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Entradas Parciales / Unidades Pendientes por Entregar</a:t>
            </a:r>
          </a:p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Orden de Devolución al Proveedor</a:t>
            </a:r>
          </a:p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Afectación Contable de los Inventarios de Mercancías</a:t>
            </a:r>
          </a:p>
          <a:p>
            <a:pPr marL="171450" indent="-171450" algn="r">
              <a:buFontTx/>
              <a:buChar char="-"/>
            </a:pP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ítulo 1"/>
          <p:cNvSpPr txBox="1">
            <a:spLocks/>
          </p:cNvSpPr>
          <p:nvPr/>
        </p:nvSpPr>
        <p:spPr>
          <a:xfrm>
            <a:off x="7545437" y="5161352"/>
            <a:ext cx="1716392" cy="6404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6.PD-CD-02 Inspección Manual -Uno </a:t>
            </a:r>
          </a:p>
          <a:p>
            <a:pPr algn="ctr"/>
            <a:r>
              <a:rPr lang="es-MX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Uno-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Conector recto 156"/>
          <p:cNvCxnSpPr/>
          <p:nvPr/>
        </p:nvCxnSpPr>
        <p:spPr>
          <a:xfrm>
            <a:off x="4569917" y="3780680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ángulo redondeado 157"/>
          <p:cNvSpPr/>
          <p:nvPr/>
        </p:nvSpPr>
        <p:spPr>
          <a:xfrm>
            <a:off x="7484923" y="4903082"/>
            <a:ext cx="1869344" cy="12733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9" name="Título 1"/>
          <p:cNvSpPr txBox="1">
            <a:spLocks/>
          </p:cNvSpPr>
          <p:nvPr/>
        </p:nvSpPr>
        <p:spPr>
          <a:xfrm>
            <a:off x="7660652" y="4905513"/>
            <a:ext cx="1517977" cy="2821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Analista de Calidad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recto de flecha 159"/>
          <p:cNvCxnSpPr>
            <a:stCxn id="79" idx="2"/>
            <a:endCxn id="158" idx="0"/>
          </p:cNvCxnSpPr>
          <p:nvPr/>
        </p:nvCxnSpPr>
        <p:spPr>
          <a:xfrm flipH="1">
            <a:off x="8419595" y="4556981"/>
            <a:ext cx="3392" cy="346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Proceso predefinido 163"/>
          <p:cNvSpPr/>
          <p:nvPr/>
        </p:nvSpPr>
        <p:spPr>
          <a:xfrm>
            <a:off x="7621386" y="5129380"/>
            <a:ext cx="1599809" cy="863542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Botón de acción: Documento 165">
            <a:hlinkClick r:id="" action="ppaction://noaction" highlightClick="1"/>
          </p:cNvPr>
          <p:cNvSpPr/>
          <p:nvPr/>
        </p:nvSpPr>
        <p:spPr>
          <a:xfrm>
            <a:off x="6973467" y="5404061"/>
            <a:ext cx="315229" cy="315229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Abrir corchete 166"/>
          <p:cNvSpPr/>
          <p:nvPr/>
        </p:nvSpPr>
        <p:spPr>
          <a:xfrm rot="10800000">
            <a:off x="6736304" y="5381464"/>
            <a:ext cx="83985" cy="359802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8" name="Conector recto 167"/>
          <p:cNvCxnSpPr>
            <a:stCxn id="167" idx="1"/>
            <a:endCxn id="166" idx="2"/>
          </p:cNvCxnSpPr>
          <p:nvPr/>
        </p:nvCxnSpPr>
        <p:spPr>
          <a:xfrm>
            <a:off x="6820289" y="5561365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ítulo 1"/>
          <p:cNvSpPr txBox="1">
            <a:spLocks/>
          </p:cNvSpPr>
          <p:nvPr/>
        </p:nvSpPr>
        <p:spPr>
          <a:xfrm>
            <a:off x="4290357" y="5355870"/>
            <a:ext cx="2495795" cy="439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>
              <a:buFontTx/>
              <a:buChar char="-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Reporte de Defectos Post Muestreo de Aceptación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recto 169"/>
          <p:cNvCxnSpPr/>
          <p:nvPr/>
        </p:nvCxnSpPr>
        <p:spPr>
          <a:xfrm>
            <a:off x="7293771" y="5561151"/>
            <a:ext cx="153178" cy="31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cto de flecha 170"/>
          <p:cNvCxnSpPr/>
          <p:nvPr/>
        </p:nvCxnSpPr>
        <p:spPr>
          <a:xfrm flipV="1">
            <a:off x="9345815" y="5561151"/>
            <a:ext cx="577553" cy="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2" name="Grupo 171"/>
          <p:cNvGrpSpPr/>
          <p:nvPr/>
        </p:nvGrpSpPr>
        <p:grpSpPr>
          <a:xfrm>
            <a:off x="9923368" y="5091264"/>
            <a:ext cx="894152" cy="886700"/>
            <a:chOff x="9989127" y="415627"/>
            <a:chExt cx="1662547" cy="1648690"/>
          </a:xfrm>
        </p:grpSpPr>
        <p:sp>
          <p:nvSpPr>
            <p:cNvPr id="173" name="Elipse 172"/>
            <p:cNvSpPr/>
            <p:nvPr/>
          </p:nvSpPr>
          <p:spPr>
            <a:xfrm>
              <a:off x="9989127" y="415627"/>
              <a:ext cx="1648690" cy="16486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4" name="Título 1"/>
            <p:cNvSpPr txBox="1">
              <a:spLocks/>
            </p:cNvSpPr>
            <p:nvPr/>
          </p:nvSpPr>
          <p:spPr>
            <a:xfrm>
              <a:off x="9989127" y="862439"/>
              <a:ext cx="1662547" cy="755066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MX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Fin</a:t>
              </a:r>
              <a:endParaRPr lang="es-MX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665022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el inicio de la secuencia de actividades.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623455" y="540318"/>
            <a:ext cx="1648690" cy="16486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23455" y="987130"/>
            <a:ext cx="1662547" cy="755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09598" y="2552690"/>
            <a:ext cx="1648690" cy="16486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92285" y="4277590"/>
            <a:ext cx="1808015" cy="3706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Actividad n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737753" y="2680845"/>
            <a:ext cx="1392380" cy="139238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743181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el desvío del flujo hacia una actividad particular.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623455" y="4963380"/>
            <a:ext cx="1648690" cy="16486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95741" y="5410192"/>
            <a:ext cx="1662547" cy="7550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6" y="4963380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el fin de la secuencia </a:t>
            </a:r>
          </a:p>
          <a:p>
            <a:r>
              <a:rPr lang="es-MX" sz="4800" dirty="0" smtClean="0">
                <a:latin typeface="Franklin Gothic Demi Cond" panose="020B0706030402020204" pitchFamily="34" charset="0"/>
              </a:rPr>
              <a:t>de actividades.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2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727364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una actividad que se lleva a cabo en el flujo.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743181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un subproceso que se lleva a cabo en el flujo.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6" y="4783268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una bifurcación de actividades en el flujo.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13" name="Proceso 12"/>
          <p:cNvSpPr/>
          <p:nvPr/>
        </p:nvSpPr>
        <p:spPr>
          <a:xfrm>
            <a:off x="528741" y="872822"/>
            <a:ext cx="1840383" cy="123305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Proceso predefinido 13"/>
          <p:cNvSpPr/>
          <p:nvPr/>
        </p:nvSpPr>
        <p:spPr>
          <a:xfrm>
            <a:off x="528741" y="2878269"/>
            <a:ext cx="1840383" cy="1233057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Decisión 14"/>
          <p:cNvSpPr/>
          <p:nvPr/>
        </p:nvSpPr>
        <p:spPr>
          <a:xfrm>
            <a:off x="528741" y="4738249"/>
            <a:ext cx="1840383" cy="171104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86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727364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el flujo de la secuencia de actividades.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743181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la asociación entre 2 eventos de la secuencia.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6" y="4783268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una anotación sobre las actividades en el flujo.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748145" y="1517060"/>
            <a:ext cx="13300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762000" y="3532877"/>
            <a:ext cx="1330037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rir corchete 9"/>
          <p:cNvSpPr/>
          <p:nvPr/>
        </p:nvSpPr>
        <p:spPr>
          <a:xfrm>
            <a:off x="1288472" y="5058582"/>
            <a:ext cx="249382" cy="98022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02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914401"/>
            <a:ext cx="9615054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a un responsable en las actividades que contiene.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3" name="Botón de acción: Documento 2">
            <a:hlinkClick r:id="" action="ppaction://noaction" highlightClick="1"/>
          </p:cNvPr>
          <p:cNvSpPr/>
          <p:nvPr/>
        </p:nvSpPr>
        <p:spPr>
          <a:xfrm>
            <a:off x="700162" y="4783268"/>
            <a:ext cx="1544275" cy="1544275"/>
          </a:xfrm>
          <a:prstGeom prst="actionButton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933714"/>
            <a:ext cx="7716982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Asocia actividades que cuentan con alguna relación en común.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5" y="4783268"/>
            <a:ext cx="9296399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la creación de un documento en alguna actividad del flujo.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12077"/>
          <a:stretch/>
        </p:blipFill>
        <p:spPr>
          <a:xfrm>
            <a:off x="533907" y="928256"/>
            <a:ext cx="1869344" cy="164359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33907" y="3075692"/>
            <a:ext cx="1869344" cy="121230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56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6946" y="914401"/>
            <a:ext cx="8437418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el uso de un recurso de TI, como un sistema o acceso a datos.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576946" y="2933714"/>
            <a:ext cx="8686800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los riesgos que pueden ocurrir en la ejecución del proceso.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2576945" y="4783268"/>
            <a:ext cx="9296399" cy="7896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dirty="0" smtClean="0">
                <a:latin typeface="Franklin Gothic Demi Cond" panose="020B0706030402020204" pitchFamily="34" charset="0"/>
              </a:rPr>
              <a:t>Denota los controles establecidos para minimizar los riesgos.</a:t>
            </a:r>
            <a:endParaRPr lang="es-MX" sz="4800" dirty="0">
              <a:latin typeface="Franklin Gothic Demi Cond" panose="020B0706030402020204" pitchFamily="34" charset="0"/>
            </a:endParaRPr>
          </a:p>
        </p:txBody>
      </p:sp>
      <p:sp>
        <p:nvSpPr>
          <p:cNvPr id="4" name="Disco magnético 3"/>
          <p:cNvSpPr/>
          <p:nvPr/>
        </p:nvSpPr>
        <p:spPr>
          <a:xfrm>
            <a:off x="665018" y="983663"/>
            <a:ext cx="1524000" cy="1219199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riángulo isósceles 4"/>
          <p:cNvSpPr/>
          <p:nvPr/>
        </p:nvSpPr>
        <p:spPr>
          <a:xfrm>
            <a:off x="768095" y="3058388"/>
            <a:ext cx="1317845" cy="1136073"/>
          </a:xfrm>
          <a:prstGeom prst="triangle">
            <a:avLst/>
          </a:prstGeom>
          <a:solidFill>
            <a:srgbClr val="EF3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1364672" y="3446317"/>
            <a:ext cx="131620" cy="41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1364672" y="3926028"/>
            <a:ext cx="131619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729081" y="4875028"/>
            <a:ext cx="1395872" cy="1395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Google Shape;805;p39"/>
          <p:cNvSpPr/>
          <p:nvPr/>
        </p:nvSpPr>
        <p:spPr>
          <a:xfrm>
            <a:off x="1024959" y="5245640"/>
            <a:ext cx="828418" cy="654648"/>
          </a:xfrm>
          <a:custGeom>
            <a:avLst/>
            <a:gdLst/>
            <a:ahLst/>
            <a:cxnLst/>
            <a:rect l="l" t="t" r="r" b="b"/>
            <a:pathLst>
              <a:path w="14678" h="11543" extrusionOk="0">
                <a:moveTo>
                  <a:pt x="12876" y="1"/>
                </a:moveTo>
                <a:lnTo>
                  <a:pt x="5304" y="7340"/>
                </a:lnTo>
                <a:lnTo>
                  <a:pt x="2002" y="4704"/>
                </a:lnTo>
                <a:lnTo>
                  <a:pt x="0" y="6839"/>
                </a:lnTo>
                <a:lnTo>
                  <a:pt x="5137" y="11543"/>
                </a:lnTo>
                <a:lnTo>
                  <a:pt x="14677" y="2136"/>
                </a:lnTo>
                <a:lnTo>
                  <a:pt x="128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8960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0836" y="0"/>
            <a:ext cx="12413672" cy="6858000"/>
          </a:xfrm>
          <a:prstGeom prst="rect">
            <a:avLst/>
          </a:prstGeom>
          <a:solidFill>
            <a:srgbClr val="00A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s-MX" sz="96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26111" y="1648704"/>
            <a:ext cx="11539778" cy="1262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1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Caracterización </a:t>
            </a:r>
          </a:p>
          <a:p>
            <a:pPr algn="ctr"/>
            <a:r>
              <a:rPr lang="es-MX" sz="11800" dirty="0" smtClean="0">
                <a:solidFill>
                  <a:schemeClr val="bg1"/>
                </a:solidFill>
                <a:latin typeface="Franklin Gothic Demi Cond" panose="020B0706030402020204" pitchFamily="34" charset="0"/>
              </a:rPr>
              <a:t>del Proceso</a:t>
            </a:r>
            <a:endParaRPr lang="es-MX" sz="11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0991" y="354878"/>
            <a:ext cx="8229600" cy="490066"/>
          </a:xfrm>
        </p:spPr>
        <p:txBody>
          <a:bodyPr>
            <a:noAutofit/>
          </a:bodyPr>
          <a:lstStyle/>
          <a:p>
            <a:r>
              <a:rPr lang="es-MX" sz="2400" b="1" kern="0" dirty="0">
                <a:solidFill>
                  <a:srgbClr val="1A1A1B"/>
                </a:solidFill>
                <a:latin typeface="PT Serif Caption"/>
              </a:rPr>
              <a:t>DIAGRAMA DE </a:t>
            </a:r>
            <a:r>
              <a:rPr lang="es-MX" sz="2400" b="1" kern="0" dirty="0" smtClean="0">
                <a:solidFill>
                  <a:srgbClr val="1A1A1B"/>
                </a:solidFill>
                <a:latin typeface="PT Serif Caption"/>
              </a:rPr>
              <a:t>OPERACIONES DEL  </a:t>
            </a:r>
            <a:r>
              <a:rPr lang="es-MX" sz="2400" b="1" kern="0" dirty="0">
                <a:solidFill>
                  <a:srgbClr val="1A1A1B"/>
                </a:solidFill>
                <a:latin typeface="PT Serif Caption"/>
              </a:rPr>
              <a:t>PROCESO</a:t>
            </a:r>
            <a:endParaRPr lang="es-MX" sz="2400" dirty="0"/>
          </a:p>
        </p:txBody>
      </p:sp>
      <p:cxnSp>
        <p:nvCxnSpPr>
          <p:cNvPr id="12" name="11 Conector recto"/>
          <p:cNvCxnSpPr/>
          <p:nvPr/>
        </p:nvCxnSpPr>
        <p:spPr>
          <a:xfrm>
            <a:off x="1524000" y="1052736"/>
            <a:ext cx="17996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299408" y="1046145"/>
            <a:ext cx="0" cy="55446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3299408" y="6568949"/>
            <a:ext cx="636352" cy="218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3935760" y="1412776"/>
            <a:ext cx="0" cy="5184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3935760" y="1412776"/>
            <a:ext cx="17281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5663952" y="1412777"/>
            <a:ext cx="0" cy="51561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5644195" y="6568949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V="1">
            <a:off x="6220259" y="1412775"/>
            <a:ext cx="0" cy="5156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6220259" y="1412775"/>
            <a:ext cx="18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8020459" y="1412776"/>
            <a:ext cx="0" cy="5184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8020459" y="6597352"/>
            <a:ext cx="576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 flipV="1">
            <a:off x="8596523" y="1412777"/>
            <a:ext cx="0" cy="5177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 flipV="1">
            <a:off x="8596523" y="1412776"/>
            <a:ext cx="172819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endCxn id="104" idx="2"/>
          </p:cNvCxnSpPr>
          <p:nvPr/>
        </p:nvCxnSpPr>
        <p:spPr>
          <a:xfrm flipH="1">
            <a:off x="10302483" y="1487783"/>
            <a:ext cx="22232" cy="4385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2969512" y="128105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1532296" y="1324210"/>
            <a:ext cx="143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Preparar la materia para sacarla de la bodega.</a:t>
            </a:r>
          </a:p>
          <a:p>
            <a:pPr algn="just"/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(3 minutos)</a:t>
            </a:r>
          </a:p>
        </p:txBody>
      </p:sp>
      <p:sp>
        <p:nvSpPr>
          <p:cNvPr id="60" name="59 Flecha derecha"/>
          <p:cNvSpPr/>
          <p:nvPr/>
        </p:nvSpPr>
        <p:spPr>
          <a:xfrm>
            <a:off x="3029580" y="2030676"/>
            <a:ext cx="792088" cy="648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1479787" y="2124750"/>
            <a:ext cx="1581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Llevar la materia prima al área de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(7 minutos)</a:t>
            </a:r>
          </a:p>
        </p:txBody>
      </p:sp>
      <p:sp>
        <p:nvSpPr>
          <p:cNvPr id="62" name="61 Elipse"/>
          <p:cNvSpPr/>
          <p:nvPr/>
        </p:nvSpPr>
        <p:spPr>
          <a:xfrm>
            <a:off x="2969512" y="2730462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1524000" y="2789299"/>
            <a:ext cx="1445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Introducir la materia al horno de la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 minutos)</a:t>
            </a:r>
          </a:p>
        </p:txBody>
      </p:sp>
      <p:sp>
        <p:nvSpPr>
          <p:cNvPr id="64" name="63 Retraso"/>
          <p:cNvSpPr/>
          <p:nvPr/>
        </p:nvSpPr>
        <p:spPr>
          <a:xfrm>
            <a:off x="3029580" y="3708031"/>
            <a:ext cx="665526" cy="59406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1524269" y="3651121"/>
            <a:ext cx="1445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Esperar a que la materia se funda y se encuentre lista.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(45 minutos)</a:t>
            </a:r>
          </a:p>
        </p:txBody>
      </p:sp>
      <p:sp>
        <p:nvSpPr>
          <p:cNvPr id="66" name="65 Elipse"/>
          <p:cNvSpPr/>
          <p:nvPr/>
        </p:nvSpPr>
        <p:spPr>
          <a:xfrm>
            <a:off x="2966131" y="4676871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1471603" y="4570020"/>
            <a:ext cx="1489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La maquina comienza el proceso de extrusión-soplado. 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68" name="67 Elipse"/>
          <p:cNvSpPr/>
          <p:nvPr/>
        </p:nvSpPr>
        <p:spPr>
          <a:xfrm>
            <a:off x="2985102" y="5632342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68 CuadroTexto"/>
          <p:cNvSpPr txBox="1"/>
          <p:nvPr/>
        </p:nvSpPr>
        <p:spPr>
          <a:xfrm>
            <a:off x="1471603" y="5572528"/>
            <a:ext cx="1524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Acomodar las unidades que van saliendo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70" name="69 Elipse"/>
          <p:cNvSpPr/>
          <p:nvPr/>
        </p:nvSpPr>
        <p:spPr>
          <a:xfrm>
            <a:off x="5320159" y="1586104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3992173" y="1575187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Preparar el material para la segunda corrida.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(1 minuto)</a:t>
            </a:r>
          </a:p>
        </p:txBody>
      </p:sp>
      <p:sp>
        <p:nvSpPr>
          <p:cNvPr id="72" name="71 Elipse"/>
          <p:cNvSpPr/>
          <p:nvPr/>
        </p:nvSpPr>
        <p:spPr>
          <a:xfrm>
            <a:off x="5339916" y="246526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4013752" y="246526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Introducir la materia al horno de la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 minutos)</a:t>
            </a:r>
          </a:p>
        </p:txBody>
      </p:sp>
      <p:sp>
        <p:nvSpPr>
          <p:cNvPr id="74" name="73 Retraso"/>
          <p:cNvSpPr/>
          <p:nvPr/>
        </p:nvSpPr>
        <p:spPr>
          <a:xfrm>
            <a:off x="5339916" y="3313653"/>
            <a:ext cx="665526" cy="59406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3992173" y="325674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Esperar a que la materia se funda y se encuentre lista.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(45 minutos)</a:t>
            </a:r>
          </a:p>
        </p:txBody>
      </p:sp>
      <p:sp>
        <p:nvSpPr>
          <p:cNvPr id="76" name="75 Flecha derecha"/>
          <p:cNvSpPr/>
          <p:nvPr/>
        </p:nvSpPr>
        <p:spPr>
          <a:xfrm>
            <a:off x="5338487" y="4021539"/>
            <a:ext cx="792088" cy="648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3950471" y="4024513"/>
            <a:ext cx="1422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Llevar el lote de la primera producción al almacén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(7 minutos) </a:t>
            </a:r>
          </a:p>
        </p:txBody>
      </p:sp>
      <p:sp>
        <p:nvSpPr>
          <p:cNvPr id="78" name="77 Combinar"/>
          <p:cNvSpPr/>
          <p:nvPr/>
        </p:nvSpPr>
        <p:spPr>
          <a:xfrm>
            <a:off x="5288059" y="4888634"/>
            <a:ext cx="778906" cy="60626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3928892" y="4877796"/>
            <a:ext cx="1422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Almacenar el primer lote.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(2 minutos)</a:t>
            </a:r>
          </a:p>
        </p:txBody>
      </p:sp>
      <p:sp>
        <p:nvSpPr>
          <p:cNvPr id="80" name="79 Elipse"/>
          <p:cNvSpPr/>
          <p:nvPr/>
        </p:nvSpPr>
        <p:spPr>
          <a:xfrm>
            <a:off x="5357370" y="5733256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3950472" y="5739202"/>
            <a:ext cx="153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La maquina comienza el proceso de extrusión-soplado. 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82" name="81 Elipse"/>
          <p:cNvSpPr/>
          <p:nvPr/>
        </p:nvSpPr>
        <p:spPr>
          <a:xfrm>
            <a:off x="7696423" y="1575187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6382277" y="1515373"/>
            <a:ext cx="1476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Acomodar las unidades que van saliendo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84" name="83 Elipse"/>
          <p:cNvSpPr/>
          <p:nvPr/>
        </p:nvSpPr>
        <p:spPr>
          <a:xfrm>
            <a:off x="7696423" y="2406426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5" name="84 CuadroTexto"/>
          <p:cNvSpPr txBox="1"/>
          <p:nvPr/>
        </p:nvSpPr>
        <p:spPr>
          <a:xfrm>
            <a:off x="6382276" y="2375553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Preparar el material para la tercera corrida.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(1 minuto)</a:t>
            </a:r>
          </a:p>
        </p:txBody>
      </p:sp>
      <p:sp>
        <p:nvSpPr>
          <p:cNvPr id="86" name="85 Elipse"/>
          <p:cNvSpPr/>
          <p:nvPr/>
        </p:nvSpPr>
        <p:spPr>
          <a:xfrm>
            <a:off x="7687839" y="325674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7" name="86 CuadroTexto"/>
          <p:cNvSpPr txBox="1"/>
          <p:nvPr/>
        </p:nvSpPr>
        <p:spPr>
          <a:xfrm>
            <a:off x="6400279" y="3282975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Introducir la materia al horno de la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 minutos)</a:t>
            </a:r>
          </a:p>
        </p:txBody>
      </p:sp>
      <p:sp>
        <p:nvSpPr>
          <p:cNvPr id="88" name="87 Retraso"/>
          <p:cNvSpPr/>
          <p:nvPr/>
        </p:nvSpPr>
        <p:spPr>
          <a:xfrm>
            <a:off x="7723719" y="4105940"/>
            <a:ext cx="665526" cy="59406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6382276" y="4049030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Esperar a que la materia se funda y se encuentre lista.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(45 minutos)</a:t>
            </a:r>
          </a:p>
        </p:txBody>
      </p:sp>
      <p:sp>
        <p:nvSpPr>
          <p:cNvPr id="90" name="89 Flecha derecha"/>
          <p:cNvSpPr/>
          <p:nvPr/>
        </p:nvSpPr>
        <p:spPr>
          <a:xfrm>
            <a:off x="7678420" y="4813740"/>
            <a:ext cx="792088" cy="648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6220259" y="4837821"/>
            <a:ext cx="150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Llevar el lote de la segunda producción al almacén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(7 minutos) </a:t>
            </a:r>
          </a:p>
        </p:txBody>
      </p:sp>
      <p:sp>
        <p:nvSpPr>
          <p:cNvPr id="92" name="91 Combinar"/>
          <p:cNvSpPr/>
          <p:nvPr/>
        </p:nvSpPr>
        <p:spPr>
          <a:xfrm>
            <a:off x="7622422" y="5725223"/>
            <a:ext cx="778906" cy="60626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3" name="92 CuadroTexto"/>
          <p:cNvSpPr txBox="1"/>
          <p:nvPr/>
        </p:nvSpPr>
        <p:spPr>
          <a:xfrm>
            <a:off x="6434586" y="5679379"/>
            <a:ext cx="117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Almacenar el segundo lote.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(2 minutos)</a:t>
            </a:r>
          </a:p>
        </p:txBody>
      </p:sp>
      <p:sp>
        <p:nvSpPr>
          <p:cNvPr id="94" name="93 Elipse"/>
          <p:cNvSpPr/>
          <p:nvPr/>
        </p:nvSpPr>
        <p:spPr>
          <a:xfrm>
            <a:off x="9978447" y="1515373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8607449" y="1485466"/>
            <a:ext cx="153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La maquina comienza el proceso de extrusión-soplado. 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96" name="95 Retraso"/>
          <p:cNvSpPr/>
          <p:nvPr/>
        </p:nvSpPr>
        <p:spPr>
          <a:xfrm>
            <a:off x="9960993" y="2354712"/>
            <a:ext cx="665526" cy="594066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8641889" y="2374178"/>
            <a:ext cx="133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Esperar que termine la tercera corrida.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(53.6 minutos)</a:t>
            </a:r>
          </a:p>
        </p:txBody>
      </p:sp>
      <p:sp>
        <p:nvSpPr>
          <p:cNvPr id="99" name="98 Elipse"/>
          <p:cNvSpPr/>
          <p:nvPr/>
        </p:nvSpPr>
        <p:spPr>
          <a:xfrm>
            <a:off x="9969720" y="3160091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8641889" y="3194009"/>
            <a:ext cx="1336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Dar mantenimiento a la máquina.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(5 minutos)</a:t>
            </a:r>
          </a:p>
        </p:txBody>
      </p:sp>
      <p:sp>
        <p:nvSpPr>
          <p:cNvPr id="101" name="100 Flecha derecha"/>
          <p:cNvSpPr/>
          <p:nvPr/>
        </p:nvSpPr>
        <p:spPr>
          <a:xfrm>
            <a:off x="9878848" y="4082291"/>
            <a:ext cx="792088" cy="64807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101 CuadroTexto"/>
          <p:cNvSpPr txBox="1"/>
          <p:nvPr/>
        </p:nvSpPr>
        <p:spPr>
          <a:xfrm>
            <a:off x="8668370" y="3948154"/>
            <a:ext cx="12104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Llevar  tercer lote y material sobrante al almacén.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(7 minutos) </a:t>
            </a:r>
          </a:p>
        </p:txBody>
      </p:sp>
      <p:sp>
        <p:nvSpPr>
          <p:cNvPr id="104" name="103 Combinar"/>
          <p:cNvSpPr/>
          <p:nvPr/>
        </p:nvSpPr>
        <p:spPr>
          <a:xfrm>
            <a:off x="9913030" y="5266771"/>
            <a:ext cx="778906" cy="60626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6" name="105 CuadroTexto"/>
          <p:cNvSpPr txBox="1"/>
          <p:nvPr/>
        </p:nvSpPr>
        <p:spPr>
          <a:xfrm>
            <a:off x="8724226" y="5190686"/>
            <a:ext cx="1171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Almacenar el tercer lote y material sobrante.</a:t>
            </a:r>
          </a:p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(3 minutos)</a:t>
            </a:r>
          </a:p>
        </p:txBody>
      </p:sp>
    </p:spTree>
    <p:extLst>
      <p:ext uri="{BB962C8B-B14F-4D97-AF65-F5344CB8AC3E}">
        <p14:creationId xmlns:p14="http://schemas.microsoft.com/office/powerpoint/2010/main" val="16319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32056" y="344206"/>
            <a:ext cx="9144000" cy="692696"/>
          </a:xfrm>
        </p:spPr>
        <p:txBody>
          <a:bodyPr>
            <a:normAutofit/>
          </a:bodyPr>
          <a:lstStyle/>
          <a:p>
            <a:r>
              <a:rPr lang="es-MX" sz="3200" b="1" kern="0" dirty="0">
                <a:solidFill>
                  <a:srgbClr val="1A1A1B"/>
                </a:solidFill>
                <a:latin typeface="PT Serif Caption"/>
              </a:rPr>
              <a:t>DIAGRAMA DE RECORRIDO DEL PROCESO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19536" y="1556793"/>
            <a:ext cx="2592288" cy="216024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"/>
          <p:cNvSpPr/>
          <p:nvPr/>
        </p:nvSpPr>
        <p:spPr>
          <a:xfrm>
            <a:off x="6104056" y="1340769"/>
            <a:ext cx="3384376" cy="26642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135560" y="2041421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Almacén </a:t>
            </a:r>
          </a:p>
        </p:txBody>
      </p:sp>
      <p:sp>
        <p:nvSpPr>
          <p:cNvPr id="7" name="6 Elipse"/>
          <p:cNvSpPr/>
          <p:nvPr/>
        </p:nvSpPr>
        <p:spPr>
          <a:xfrm>
            <a:off x="2135560" y="2477896"/>
            <a:ext cx="360040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7 Combinar"/>
          <p:cNvSpPr/>
          <p:nvPr/>
        </p:nvSpPr>
        <p:spPr>
          <a:xfrm>
            <a:off x="2639616" y="2522838"/>
            <a:ext cx="468052" cy="347281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8 Combinar"/>
          <p:cNvSpPr/>
          <p:nvPr/>
        </p:nvSpPr>
        <p:spPr>
          <a:xfrm>
            <a:off x="3219652" y="2518929"/>
            <a:ext cx="468052" cy="347281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9 Combinar"/>
          <p:cNvSpPr/>
          <p:nvPr/>
        </p:nvSpPr>
        <p:spPr>
          <a:xfrm>
            <a:off x="3827748" y="2522837"/>
            <a:ext cx="468052" cy="347281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" name="10 Elipse"/>
          <p:cNvSpPr/>
          <p:nvPr/>
        </p:nvSpPr>
        <p:spPr>
          <a:xfrm>
            <a:off x="6458898" y="2130615"/>
            <a:ext cx="360040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888088" y="16755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Área de producción  </a:t>
            </a:r>
          </a:p>
        </p:txBody>
      </p:sp>
      <p:sp>
        <p:nvSpPr>
          <p:cNvPr id="13" name="12 Retraso"/>
          <p:cNvSpPr/>
          <p:nvPr/>
        </p:nvSpPr>
        <p:spPr>
          <a:xfrm>
            <a:off x="7041713" y="2130615"/>
            <a:ext cx="360040" cy="34728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13 Elipse"/>
          <p:cNvSpPr/>
          <p:nvPr/>
        </p:nvSpPr>
        <p:spPr>
          <a:xfrm>
            <a:off x="7580414" y="2109284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14 Elipse"/>
          <p:cNvSpPr/>
          <p:nvPr/>
        </p:nvSpPr>
        <p:spPr>
          <a:xfrm>
            <a:off x="8116169" y="2105520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15 Elipse"/>
          <p:cNvSpPr/>
          <p:nvPr/>
        </p:nvSpPr>
        <p:spPr>
          <a:xfrm>
            <a:off x="8656476" y="2109284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7" name="16 Elipse"/>
          <p:cNvSpPr/>
          <p:nvPr/>
        </p:nvSpPr>
        <p:spPr>
          <a:xfrm>
            <a:off x="6458898" y="2672916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8" name="17 Retraso"/>
          <p:cNvSpPr/>
          <p:nvPr/>
        </p:nvSpPr>
        <p:spPr>
          <a:xfrm>
            <a:off x="7041713" y="2661387"/>
            <a:ext cx="360040" cy="34728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18 Elipse"/>
          <p:cNvSpPr/>
          <p:nvPr/>
        </p:nvSpPr>
        <p:spPr>
          <a:xfrm>
            <a:off x="7580414" y="2651536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0" name="19 Elipse"/>
          <p:cNvSpPr/>
          <p:nvPr/>
        </p:nvSpPr>
        <p:spPr>
          <a:xfrm>
            <a:off x="8116169" y="2651535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20 Elipse"/>
          <p:cNvSpPr/>
          <p:nvPr/>
        </p:nvSpPr>
        <p:spPr>
          <a:xfrm>
            <a:off x="8656476" y="2618460"/>
            <a:ext cx="351656" cy="388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3" name="22 Elipse"/>
          <p:cNvSpPr/>
          <p:nvPr/>
        </p:nvSpPr>
        <p:spPr>
          <a:xfrm>
            <a:off x="6458898" y="3172597"/>
            <a:ext cx="351656" cy="347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424323" y="3163582"/>
            <a:ext cx="429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5" name="24 Retraso"/>
          <p:cNvSpPr/>
          <p:nvPr/>
        </p:nvSpPr>
        <p:spPr>
          <a:xfrm>
            <a:off x="7041713" y="3189998"/>
            <a:ext cx="360040" cy="34728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7579121" y="3225138"/>
            <a:ext cx="35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7" name="26 Elipse"/>
          <p:cNvSpPr/>
          <p:nvPr/>
        </p:nvSpPr>
        <p:spPr>
          <a:xfrm>
            <a:off x="7579121" y="3189997"/>
            <a:ext cx="351657" cy="3470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7477210" y="3178971"/>
            <a:ext cx="53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9" name="28 Retraso"/>
          <p:cNvSpPr/>
          <p:nvPr/>
        </p:nvSpPr>
        <p:spPr>
          <a:xfrm>
            <a:off x="8173138" y="3181777"/>
            <a:ext cx="360040" cy="347281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29 Elipse"/>
          <p:cNvSpPr/>
          <p:nvPr/>
        </p:nvSpPr>
        <p:spPr>
          <a:xfrm>
            <a:off x="8647987" y="3163582"/>
            <a:ext cx="351656" cy="388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8591885" y="3195888"/>
            <a:ext cx="4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3" name="32 Conector recto"/>
          <p:cNvCxnSpPr/>
          <p:nvPr/>
        </p:nvCxnSpPr>
        <p:spPr>
          <a:xfrm>
            <a:off x="4511824" y="1847433"/>
            <a:ext cx="1592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4511824" y="2452800"/>
            <a:ext cx="1592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4511824" y="2998816"/>
            <a:ext cx="1592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4511824" y="3496848"/>
            <a:ext cx="1592232" cy="16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43 Flecha derecha"/>
          <p:cNvSpPr/>
          <p:nvPr/>
        </p:nvSpPr>
        <p:spPr>
          <a:xfrm>
            <a:off x="4943872" y="1581691"/>
            <a:ext cx="792088" cy="48462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5" name="44 Flecha izquierda"/>
          <p:cNvSpPr/>
          <p:nvPr/>
        </p:nvSpPr>
        <p:spPr>
          <a:xfrm>
            <a:off x="4911896" y="2240234"/>
            <a:ext cx="792088" cy="42115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45 Flecha izquierda"/>
          <p:cNvSpPr/>
          <p:nvPr/>
        </p:nvSpPr>
        <p:spPr>
          <a:xfrm>
            <a:off x="4911896" y="2783678"/>
            <a:ext cx="792088" cy="4499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46 Flecha izquierda"/>
          <p:cNvSpPr/>
          <p:nvPr/>
        </p:nvSpPr>
        <p:spPr>
          <a:xfrm>
            <a:off x="4943872" y="3289555"/>
            <a:ext cx="792088" cy="42747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14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635</Words>
  <Application>Microsoft Office PowerPoint</Application>
  <PresentationFormat>Panorámica</PresentationFormat>
  <Paragraphs>159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Franklin Gothic Demi Cond</vt:lpstr>
      <vt:lpstr>PT Serif Caption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OPERACIONES DEL  PROCESO</vt:lpstr>
      <vt:lpstr>DIAGRAMA DE RECORRIDO DEL PROCESO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1644</cp:revision>
  <dcterms:created xsi:type="dcterms:W3CDTF">2022-07-03T13:19:43Z</dcterms:created>
  <dcterms:modified xsi:type="dcterms:W3CDTF">2022-08-26T13:13:53Z</dcterms:modified>
</cp:coreProperties>
</file>