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0" r:id="rId2"/>
    <p:sldId id="289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387803F5-7063-4205-BE91-1F4C9F8A30F1}"/>
    <pc:docChg chg="modSld sldOrd">
      <pc:chgData name="Cordero, Evangelina Natalia" userId="0c597c74-2a81-42ba-8894-030918d8eb8f" providerId="ADAL" clId="{387803F5-7063-4205-BE91-1F4C9F8A30F1}" dt="2024-05-11T13:15:39.542" v="3"/>
      <pc:docMkLst>
        <pc:docMk/>
      </pc:docMkLst>
      <pc:sldChg chg="ord">
        <pc:chgData name="Cordero, Evangelina Natalia" userId="0c597c74-2a81-42ba-8894-030918d8eb8f" providerId="ADAL" clId="{387803F5-7063-4205-BE91-1F4C9F8A30F1}" dt="2024-05-11T13:15:34.906" v="1"/>
        <pc:sldMkLst>
          <pc:docMk/>
          <pc:sldMk cId="997369953" sldId="289"/>
        </pc:sldMkLst>
      </pc:sldChg>
      <pc:sldChg chg="ord">
        <pc:chgData name="Cordero, Evangelina Natalia" userId="0c597c74-2a81-42ba-8894-030918d8eb8f" providerId="ADAL" clId="{387803F5-7063-4205-BE91-1F4C9F8A30F1}" dt="2024-05-11T13:15:39.542" v="3"/>
        <pc:sldMkLst>
          <pc:docMk/>
          <pc:sldMk cId="102345995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88996-9BF2-4053-9EE0-1AC998B0695A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B9E7E-BA53-439E-9366-281AAF1BD4E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41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Comisión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necesario estar Alineación a la agenda global sobre D&amp;I para promover la 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innovación, sustentabilidad y competitividad 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sector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 debemos Contribuir a los 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ODSOSTENIBLES (ODS 5 sobre equidad de Género).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cultura de respeto a la 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diversidad, equidad, no discriminación e inclusión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 es rentable, de hechos las empresas que cotizan en bolsa deben presentar acciones concretas en materia de diversidad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 suma a la imagen de la compañía…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730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Comisión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necesario estar Alineación a la agenda global sobre D&amp;I para promover la 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innovación, sustentabilidad y competitividad 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sector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 debemos Contribuir a los 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ODSOSTENIBLES (ODS 5 sobre equidad de Género).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cultura de respeto a la 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diversidad, equidad, no discriminación e inclusión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 es rentable, de hechos las empresas que cotizan en bolsa deben presentar acciones concretas en materia de diversidad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 suma a la imagen de la compañía…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530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6D36C-12A6-9A29-AC3D-285BE2492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E42807-4919-1E1F-8A3B-1F1FF5D2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B5090-709E-CC1D-593E-B78052A1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1514E-5C1D-5171-573C-6091D7B9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5D509-3168-0560-3BF7-403AF3B5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595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67E8-2FE9-5397-6435-F58213C8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D6F9F9-BF66-754B-5A33-EF5A64F70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90FDD-AD8A-F9AC-DD2B-01B1B9BE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DDE0C-D893-8A56-4CB0-D66E4C84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B9136-45B9-07EA-E4A7-A22AC739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046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C4C53A-875C-495D-74C4-CC34DB444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F1DF3D-9EDB-8A16-7A62-89D6A99E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48913-200B-8CBD-3B04-CA14E23F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D4797-92CC-AC0A-8D40-ACB944E0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433C1-A1ED-DE58-9809-CFA332FA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48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4B32-B00A-C51B-BADC-76AE7A48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98310-9113-14EA-31D3-44B094CA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956A0-BB31-77AD-FB56-F07A02D8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F6E4E-FF17-B2E8-AAA7-19E92724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5B67D-C716-F5C6-C0ED-6BF2D5DA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69BB7-DF70-42FB-B793-C1927F7B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A050C-E197-D2B3-B6C7-DDAC099A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E648C-2D17-F5DD-3BEB-F53D32DE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33FBDB-9029-B42F-1CF4-D056C3E3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8EDA07-9738-A900-C678-590D26D6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48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2CCF-A82B-AEE3-AF1D-D30D2E6E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6A3B5-4CEC-639A-769B-6A4BC0AF8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A11EFC-14C5-C7A8-35B1-FBFBA8907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1A143-EAD8-8E90-9E18-16AC4399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9D6B4-9264-3646-9D03-0185BFB3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4819D-455E-9DE0-FB00-6D4B9999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5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AF518-25A4-E402-EC97-33CB696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81CC1-1324-F861-C71C-E279816F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461D3E-BC3B-DF66-7B94-0B55E0F1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A92EFA-DB14-15A2-C09C-E3A372BBF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443554-DF2F-629D-0ECD-DDC0A3947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12B5-B85D-4C5F-65CF-E5646E36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C807B7-B6E4-5E92-99E8-30AEF2F4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0EFD8C-AAB2-BCBB-CE69-9634986A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79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02709-96C3-7616-800B-CF108AFC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1D3274-3D53-E0E1-E70C-CCDF29C7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9B96C3-84F5-B210-05BD-C76663E0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012B20-1180-2A11-279A-9C5C152E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8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EC508D-B8B3-DF11-D7A5-06367E24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655B72-BC70-7F1D-1F4B-59CAD1A6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6855D6-8E2E-599D-5BD1-4957A938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346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322F9-6720-759C-FCDA-DEDBFCD1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EBB7A-64C1-34F0-1C0C-04CA84F9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AC15FB-50AF-41F2-4A5B-D455B9BAC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6D807-227F-9538-E67F-5212E63C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99921A-4A36-6F39-DAD3-1D2D234E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417FBA-FC91-C42E-46BF-EEF62BCD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417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B3639-8957-C311-4B0C-21F07DA7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D71C09-8515-5C88-F603-4F595A233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0A3CB-F921-76E1-2BB9-DF706A802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B43647-C737-C0DC-41F3-A837C9EB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7451FB-7A7E-9D4F-3EC0-68F8D195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DE6817-0551-2662-8380-79368A0E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41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56389D-3F94-EA33-A868-40528134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AA912B-79EC-F1D2-754F-0FCBDE83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697DF6-898F-81D9-6415-E520450A5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19B7-880B-4419-9B7C-0FAD4D607AFE}" type="datetimeFigureOut">
              <a:rPr lang="es-AR" smtClean="0"/>
              <a:t>10/5/2024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10F45F-97E3-508B-4467-A36DC8B0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716CD-784E-91DD-C6A7-FB4550D38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A50F-4873-40E0-8EB7-54BB3DB25B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38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BC426EA-9958-4DB5-8F78-1C20059C50FE}"/>
              </a:ext>
            </a:extLst>
          </p:cNvPr>
          <p:cNvSpPr txBox="1"/>
          <p:nvPr/>
        </p:nvSpPr>
        <p:spPr>
          <a:xfrm>
            <a:off x="2750160" y="1350218"/>
            <a:ext cx="2241031" cy="3694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endParaRPr lang="es-AR" sz="180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BB3E5AC-E8AE-4879-B595-C4E7E548D0F8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1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AECA46E2-58EB-062A-C3AC-A8F6C5CD3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901" y="186843"/>
            <a:ext cx="1581099" cy="838462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EC3C1BD-8680-E850-3E63-461BF6120D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186843"/>
            <a:ext cx="1074537" cy="850834"/>
          </a:xfrm>
          <a:prstGeom prst="rect">
            <a:avLst/>
          </a:prstGeom>
        </p:spPr>
      </p:pic>
      <p:sp>
        <p:nvSpPr>
          <p:cNvPr id="6" name="Título 13">
            <a:extLst>
              <a:ext uri="{FF2B5EF4-FFF2-40B4-BE49-F238E27FC236}">
                <a16:creationId xmlns:a16="http://schemas.microsoft.com/office/drawing/2014/main" id="{BB9376F5-40BA-836D-83F0-DAC5D992C11C}"/>
              </a:ext>
            </a:extLst>
          </p:cNvPr>
          <p:cNvSpPr txBox="1">
            <a:spLocks/>
          </p:cNvSpPr>
          <p:nvPr/>
        </p:nvSpPr>
        <p:spPr>
          <a:xfrm>
            <a:off x="1086678" y="986927"/>
            <a:ext cx="9422296" cy="754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AR" sz="3200" b="1" dirty="0">
                <a:solidFill>
                  <a:srgbClr val="002060"/>
                </a:solidFill>
              </a:rPr>
            </a:br>
            <a:r>
              <a:rPr lang="es-AR" sz="3200" b="1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7" name="Marcador de contenido 15">
            <a:extLst>
              <a:ext uri="{FF2B5EF4-FFF2-40B4-BE49-F238E27FC236}">
                <a16:creationId xmlns:a16="http://schemas.microsoft.com/office/drawing/2014/main" id="{24A84E04-D8CF-5291-5CE5-DFAD57B9C8AA}"/>
              </a:ext>
            </a:extLst>
          </p:cNvPr>
          <p:cNvSpPr txBox="1">
            <a:spLocks/>
          </p:cNvSpPr>
          <p:nvPr/>
        </p:nvSpPr>
        <p:spPr>
          <a:xfrm>
            <a:off x="1481878" y="2186608"/>
            <a:ext cx="9549645" cy="322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5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Prácticas recomendades en proceso de aprobación. </a:t>
            </a:r>
          </a:p>
          <a:p>
            <a:pPr algn="just">
              <a:spcBef>
                <a:spcPct val="0"/>
              </a:spcBef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5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Jornada de lanzamiento de prácticas recomendadas: RRHH y consultoras.</a:t>
            </a:r>
          </a:p>
          <a:p>
            <a:pPr algn="just">
              <a:spcBef>
                <a:spcPct val="0"/>
              </a:spcBef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5"/>
              </a:buBlip>
            </a:pPr>
            <a:r>
              <a:rPr lang="es-AR" sz="20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Adenue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, retoma el contacto para el programa de Implementación de perspectiva de género en </a:t>
            </a:r>
            <a:r>
              <a:rPr lang="es-AR" sz="20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PyMes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neuquinas.</a:t>
            </a:r>
          </a:p>
          <a:p>
            <a:pPr algn="just">
              <a:spcBef>
                <a:spcPct val="0"/>
              </a:spcBef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Blip>
                <a:blip r:embed="rId5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Acuerdo con el Ministerios </a:t>
            </a:r>
            <a:r>
              <a:rPr lang="es-AR" sz="20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MDHGLyM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: subsecretaria de discapacidad.</a:t>
            </a:r>
          </a:p>
          <a:p>
            <a:pPr algn="just">
              <a:spcBef>
                <a:spcPct val="0"/>
              </a:spcBef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Blip>
                <a:blip r:embed="rId5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AOG:  en espera de la sala.</a:t>
            </a:r>
          </a:p>
          <a:p>
            <a:pPr marL="342900" indent="-342900" algn="just">
              <a:spcBef>
                <a:spcPct val="0"/>
              </a:spcBef>
              <a:buBlip>
                <a:blip r:embed="rId5"/>
              </a:buBlip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1- Gonzalo Villarino, confianza ciega.</a:t>
            </a:r>
          </a:p>
          <a:p>
            <a:pPr algn="just">
              <a:spcBef>
                <a:spcPct val="0"/>
              </a:spcBef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2- Plural 2 propuestas: obra de teatro y juego.</a:t>
            </a:r>
          </a:p>
          <a:p>
            <a:pPr algn="just">
              <a:spcBef>
                <a:spcPct val="0"/>
              </a:spcBef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3- En espera de 2 propuesta mas.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8A17CC28-8E7B-DE1F-3C38-43EF54B3B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364" y="5413938"/>
            <a:ext cx="3710643" cy="12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BC426EA-9958-4DB5-8F78-1C20059C50FE}"/>
              </a:ext>
            </a:extLst>
          </p:cNvPr>
          <p:cNvSpPr txBox="1"/>
          <p:nvPr/>
        </p:nvSpPr>
        <p:spPr>
          <a:xfrm>
            <a:off x="2750160" y="1350218"/>
            <a:ext cx="2241031" cy="3694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endParaRPr lang="es-AR" sz="180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BB3E5AC-E8AE-4879-B595-C4E7E548D0F8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1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AECA46E2-58EB-062A-C3AC-A8F6C5CD3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901" y="186843"/>
            <a:ext cx="1581099" cy="838462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EC3C1BD-8680-E850-3E63-461BF6120D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186843"/>
            <a:ext cx="1074537" cy="850834"/>
          </a:xfrm>
          <a:prstGeom prst="rect">
            <a:avLst/>
          </a:prstGeom>
        </p:spPr>
      </p:pic>
      <p:sp>
        <p:nvSpPr>
          <p:cNvPr id="6" name="Título 13">
            <a:extLst>
              <a:ext uri="{FF2B5EF4-FFF2-40B4-BE49-F238E27FC236}">
                <a16:creationId xmlns:a16="http://schemas.microsoft.com/office/drawing/2014/main" id="{BB9376F5-40BA-836D-83F0-DAC5D992C11C}"/>
              </a:ext>
            </a:extLst>
          </p:cNvPr>
          <p:cNvSpPr txBox="1">
            <a:spLocks/>
          </p:cNvSpPr>
          <p:nvPr/>
        </p:nvSpPr>
        <p:spPr>
          <a:xfrm>
            <a:off x="1086678" y="986927"/>
            <a:ext cx="9422296" cy="754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AR" sz="3200" b="1" dirty="0">
                <a:solidFill>
                  <a:srgbClr val="002060"/>
                </a:solidFill>
              </a:rPr>
            </a:br>
            <a:r>
              <a:rPr lang="es-AR" sz="3200" b="1" dirty="0">
                <a:solidFill>
                  <a:srgbClr val="002060"/>
                </a:solidFill>
              </a:rPr>
              <a:t>Prácticas Recomendadas Diversidad, Equidad e Inclusión (DEI)</a:t>
            </a:r>
          </a:p>
        </p:txBody>
      </p:sp>
      <p:sp>
        <p:nvSpPr>
          <p:cNvPr id="7" name="Marcador de contenido 15">
            <a:extLst>
              <a:ext uri="{FF2B5EF4-FFF2-40B4-BE49-F238E27FC236}">
                <a16:creationId xmlns:a16="http://schemas.microsoft.com/office/drawing/2014/main" id="{24A84E04-D8CF-5291-5CE5-DFAD57B9C8AA}"/>
              </a:ext>
            </a:extLst>
          </p:cNvPr>
          <p:cNvSpPr txBox="1">
            <a:spLocks/>
          </p:cNvSpPr>
          <p:nvPr/>
        </p:nvSpPr>
        <p:spPr>
          <a:xfrm>
            <a:off x="1481878" y="2186609"/>
            <a:ext cx="9292139" cy="2929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5"/>
              </a:buBlip>
            </a:pP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15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Prácticas recomendades que brindan un marco general de referencia y cada empresa podrá voluntariamente adaptarlas de acuerdo con su contexto. </a:t>
            </a:r>
          </a:p>
          <a:p>
            <a:pPr algn="just">
              <a:spcBef>
                <a:spcPct val="0"/>
              </a:spcBef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5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Equipo motor: </a:t>
            </a: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18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miembros de </a:t>
            </a:r>
            <a:r>
              <a:rPr lang="es-AR" sz="20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la comisión de  </a:t>
            </a: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16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empresas: YPF; Vista, Pampa, Total, Tenaris, </a:t>
            </a:r>
            <a:r>
              <a:rPr lang="es-AR" sz="20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Tecpetrol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, PAE, Mega, Halliburton, Pecom, </a:t>
            </a:r>
            <a:r>
              <a:rPr lang="es-AR" sz="20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Gie</a:t>
            </a: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, GYP, MMA, Phoenix, Weatherford, </a:t>
            </a:r>
            <a:r>
              <a:rPr lang="es-AR" sz="20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Oldelval</a:t>
            </a: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5"/>
              </a:buBlip>
            </a:pPr>
            <a:r>
              <a:rPr lang="es-AR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Revisión: Celina Gioja y Fernanda Cortés, Consultoras externas especialistas en DEI y Paola Argento, Líder de Diversidad en YPF.</a:t>
            </a:r>
          </a:p>
          <a:p>
            <a:pPr algn="just">
              <a:spcBef>
                <a:spcPct val="0"/>
              </a:spcBef>
            </a:pPr>
            <a:endParaRPr lang="es-AR" sz="2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8A17CC28-8E7B-DE1F-3C38-43EF54B3B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2364" y="5413938"/>
            <a:ext cx="3710643" cy="12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9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356</Words>
  <Application>Microsoft Office PowerPoint</Application>
  <PresentationFormat>Panorámica</PresentationFormat>
  <Paragraphs>36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2</cp:revision>
  <dcterms:created xsi:type="dcterms:W3CDTF">2024-05-10T18:58:29Z</dcterms:created>
  <dcterms:modified xsi:type="dcterms:W3CDTF">2024-05-11T13:15:42Z</dcterms:modified>
</cp:coreProperties>
</file>