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78" r:id="rId5"/>
    <p:sldId id="284" r:id="rId6"/>
    <p:sldId id="289" r:id="rId7"/>
    <p:sldId id="324" r:id="rId8"/>
    <p:sldId id="257" r:id="rId9"/>
    <p:sldId id="302" r:id="rId10"/>
    <p:sldId id="287" r:id="rId11"/>
    <p:sldId id="277" r:id="rId12"/>
    <p:sldId id="293" r:id="rId13"/>
    <p:sldId id="292" r:id="rId14"/>
    <p:sldId id="297" r:id="rId15"/>
    <p:sldId id="294" r:id="rId16"/>
    <p:sldId id="295" r:id="rId17"/>
    <p:sldId id="296" r:id="rId18"/>
    <p:sldId id="299" r:id="rId19"/>
    <p:sldId id="300" r:id="rId20"/>
    <p:sldId id="307" r:id="rId21"/>
    <p:sldId id="316" r:id="rId22"/>
    <p:sldId id="298" r:id="rId23"/>
    <p:sldId id="305" r:id="rId24"/>
    <p:sldId id="310" r:id="rId25"/>
    <p:sldId id="311" r:id="rId26"/>
    <p:sldId id="312" r:id="rId27"/>
    <p:sldId id="313" r:id="rId28"/>
    <p:sldId id="314" r:id="rId29"/>
    <p:sldId id="304" r:id="rId30"/>
    <p:sldId id="291" r:id="rId3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0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73717" autoAdjust="0"/>
  </p:normalViewPr>
  <p:slideViewPr>
    <p:cSldViewPr snapToGrid="0" showGuides="1">
      <p:cViewPr varScale="1">
        <p:scale>
          <a:sx n="53" d="100"/>
          <a:sy n="53" d="100"/>
        </p:scale>
        <p:origin x="1590" y="66"/>
      </p:cViewPr>
      <p:guideLst>
        <p:guide orient="horz" pos="150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dero, Evangelina Natalia" userId="0c597c74-2a81-42ba-8894-030918d8eb8f" providerId="ADAL" clId="{3D97A709-CBD9-4CE8-8913-31B182184A09}"/>
    <pc:docChg chg="custSel modSld">
      <pc:chgData name="Cordero, Evangelina Natalia" userId="0c597c74-2a81-42ba-8894-030918d8eb8f" providerId="ADAL" clId="{3D97A709-CBD9-4CE8-8913-31B182184A09}" dt="2023-07-18T21:49:49.013" v="2" actId="478"/>
      <pc:docMkLst>
        <pc:docMk/>
      </pc:docMkLst>
      <pc:sldChg chg="delSp modSp mod">
        <pc:chgData name="Cordero, Evangelina Natalia" userId="0c597c74-2a81-42ba-8894-030918d8eb8f" providerId="ADAL" clId="{3D97A709-CBD9-4CE8-8913-31B182184A09}" dt="2023-07-18T21:49:49.013" v="2" actId="478"/>
        <pc:sldMkLst>
          <pc:docMk/>
          <pc:sldMk cId="997369953" sldId="289"/>
        </pc:sldMkLst>
        <pc:picChg chg="mod">
          <ac:chgData name="Cordero, Evangelina Natalia" userId="0c597c74-2a81-42ba-8894-030918d8eb8f" providerId="ADAL" clId="{3D97A709-CBD9-4CE8-8913-31B182184A09}" dt="2023-07-18T21:49:44.269" v="1" actId="1076"/>
          <ac:picMkLst>
            <pc:docMk/>
            <pc:sldMk cId="997369953" sldId="289"/>
            <ac:picMk id="3" creationId="{444DAC69-1835-86FA-C7C7-593E73CE901F}"/>
          </ac:picMkLst>
        </pc:picChg>
        <pc:picChg chg="del">
          <ac:chgData name="Cordero, Evangelina Natalia" userId="0c597c74-2a81-42ba-8894-030918d8eb8f" providerId="ADAL" clId="{3D97A709-CBD9-4CE8-8913-31B182184A09}" dt="2023-07-18T21:49:49.013" v="2" actId="478"/>
          <ac:picMkLst>
            <pc:docMk/>
            <pc:sldMk cId="997369953" sldId="289"/>
            <ac:picMk id="5" creationId="{60B19B96-2760-072C-9328-6379C50B2C9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4C274-9ED7-40EF-9D04-0AB1A40BC9E5}" type="datetimeFigureOut">
              <a:rPr lang="es-AR" smtClean="0"/>
              <a:t>18/7/2023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DB49F-D37E-4493-9C3B-1F6B9AA51A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490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B49F-D37E-4493-9C3B-1F6B9AA51A77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3759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B49F-D37E-4493-9C3B-1F6B9AA51A77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6788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B49F-D37E-4493-9C3B-1F6B9AA51A77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4992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B49F-D37E-4493-9C3B-1F6B9AA51A77}" type="slidenum">
              <a:rPr lang="es-AR" smtClean="0"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2609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B49F-D37E-4493-9C3B-1F6B9AA51A77}" type="slidenum">
              <a:rPr lang="es-AR" smtClean="0"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9028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B49F-D37E-4493-9C3B-1F6B9AA51A77}" type="slidenum">
              <a:rPr lang="es-AR" smtClean="0"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3263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B49F-D37E-4493-9C3B-1F6B9AA51A77}" type="slidenum">
              <a:rPr lang="es-AR" smtClean="0"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5274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B49F-D37E-4493-9C3B-1F6B9AA51A77}" type="slidenum">
              <a:rPr lang="es-AR" smtClean="0"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3013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B49F-D37E-4493-9C3B-1F6B9AA51A77}" type="slidenum">
              <a:rPr lang="es-AR" smtClean="0"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5321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B49F-D37E-4493-9C3B-1F6B9AA51A77}" type="slidenum">
              <a:rPr lang="es-AR" smtClean="0"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3510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B49F-D37E-4493-9C3B-1F6B9AA51A77}" type="slidenum">
              <a:rPr lang="es-AR" smtClean="0"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0685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B49F-D37E-4493-9C3B-1F6B9AA51A77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5301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B49F-D37E-4493-9C3B-1F6B9AA51A77}" type="slidenum">
              <a:rPr lang="es-AR" smtClean="0"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6253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B49F-D37E-4493-9C3B-1F6B9AA51A77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8064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B49F-D37E-4493-9C3B-1F6B9AA51A77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263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B49F-D37E-4493-9C3B-1F6B9AA51A77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7869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B49F-D37E-4493-9C3B-1F6B9AA51A77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7900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B49F-D37E-4493-9C3B-1F6B9AA51A77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4662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B49F-D37E-4493-9C3B-1F6B9AA51A77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034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B49F-D37E-4493-9C3B-1F6B9AA51A77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483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51C8E9-9131-4C3F-BA08-86B847AD0152}" type="datetimeFigureOut">
              <a:rPr lang="es-AR" smtClean="0"/>
              <a:t>18/7/2023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22FF41-FAB2-46E7-9FD6-AD75F2E188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440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51C8E9-9131-4C3F-BA08-86B847AD0152}" type="datetimeFigureOut">
              <a:rPr lang="es-AR" smtClean="0"/>
              <a:t>18/7/2023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22FF41-FAB2-46E7-9FD6-AD75F2E188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367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51C8E9-9131-4C3F-BA08-86B847AD0152}" type="datetimeFigureOut">
              <a:rPr lang="es-AR" smtClean="0"/>
              <a:t>18/7/2023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22FF41-FAB2-46E7-9FD6-AD75F2E188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550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51C8E9-9131-4C3F-BA08-86B847AD0152}" type="datetimeFigureOut">
              <a:rPr lang="es-AR" smtClean="0"/>
              <a:t>18/7/2023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22FF41-FAB2-46E7-9FD6-AD75F2E188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281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51C8E9-9131-4C3F-BA08-86B847AD0152}" type="datetimeFigureOut">
              <a:rPr lang="es-AR" smtClean="0"/>
              <a:t>18/7/2023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22FF41-FAB2-46E7-9FD6-AD75F2E188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818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51C8E9-9131-4C3F-BA08-86B847AD0152}" type="datetimeFigureOut">
              <a:rPr lang="es-AR" smtClean="0"/>
              <a:t>18/7/2023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22FF41-FAB2-46E7-9FD6-AD75F2E188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379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51C8E9-9131-4C3F-BA08-86B847AD0152}" type="datetimeFigureOut">
              <a:rPr lang="es-AR" smtClean="0"/>
              <a:t>18/7/2023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22FF41-FAB2-46E7-9FD6-AD75F2E188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195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51C8E9-9131-4C3F-BA08-86B847AD0152}" type="datetimeFigureOut">
              <a:rPr lang="es-AR" smtClean="0"/>
              <a:t>18/7/2023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22FF41-FAB2-46E7-9FD6-AD75F2E188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321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51C8E9-9131-4C3F-BA08-86B847AD0152}" type="datetimeFigureOut">
              <a:rPr lang="es-AR" smtClean="0"/>
              <a:t>18/7/2023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22FF41-FAB2-46E7-9FD6-AD75F2E188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40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51C8E9-9131-4C3F-BA08-86B847AD0152}" type="datetimeFigureOut">
              <a:rPr lang="es-AR" smtClean="0"/>
              <a:t>18/7/2023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22FF41-FAB2-46E7-9FD6-AD75F2E188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666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51C8E9-9131-4C3F-BA08-86B847AD0152}" type="datetimeFigureOut">
              <a:rPr lang="es-AR" smtClean="0"/>
              <a:t>18/7/2023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22FF41-FAB2-46E7-9FD6-AD75F2E188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411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7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5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3" name="Rectangle 202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2180" y="2862471"/>
            <a:ext cx="3041803" cy="2907802"/>
          </a:xfrm>
        </p:spPr>
        <p:txBody>
          <a:bodyPr anchor="t">
            <a:normAutofit/>
          </a:bodyPr>
          <a:lstStyle/>
          <a:p>
            <a:pPr algn="l"/>
            <a:r>
              <a:rPr lang="es-ES" sz="3200" dirty="0">
                <a:solidFill>
                  <a:srgbClr val="FFFFFF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Comisión de Diversidad e Inclusión</a:t>
            </a:r>
            <a:endParaRPr lang="es-AR" sz="3200" dirty="0">
              <a:solidFill>
                <a:srgbClr val="FFFFFF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2180" y="1087727"/>
            <a:ext cx="3041803" cy="1045873"/>
          </a:xfrm>
        </p:spPr>
        <p:txBody>
          <a:bodyPr anchor="b">
            <a:normAutofit/>
          </a:bodyPr>
          <a:lstStyle/>
          <a:p>
            <a:pPr algn="l"/>
            <a:r>
              <a:rPr lang="es-AR" sz="20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Agosto 2022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1F79DA-5B10-2B86-F678-7D5EF031E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013" y="3719083"/>
            <a:ext cx="8010438" cy="27722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0F7AF4-F52B-0409-5B32-08DC51407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840" y="478712"/>
            <a:ext cx="3143250" cy="1666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1CE31F-571C-6313-C9B2-7A1139E67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896" y="366710"/>
            <a:ext cx="4201250" cy="10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5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ángulo 50">
            <a:extLst>
              <a:ext uri="{FF2B5EF4-FFF2-40B4-BE49-F238E27FC236}">
                <a16:creationId xmlns:a16="http://schemas.microsoft.com/office/drawing/2014/main" id="{E774C966-9F13-4032-9B4E-F7D42CFAEF22}"/>
              </a:ext>
            </a:extLst>
          </p:cNvPr>
          <p:cNvSpPr/>
          <p:nvPr/>
        </p:nvSpPr>
        <p:spPr>
          <a:xfrm rot="16200000">
            <a:off x="-1952466" y="3694224"/>
            <a:ext cx="4275993" cy="3710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864043-D11B-DE77-AC2B-BDF8845FA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880"/>
          <a:stretch/>
        </p:blipFill>
        <p:spPr>
          <a:xfrm>
            <a:off x="3559945" y="5502409"/>
            <a:ext cx="4696287" cy="601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28F851-92F1-EFDC-C086-A3D6590BDF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33" b="1670"/>
          <a:stretch/>
        </p:blipFill>
        <p:spPr>
          <a:xfrm>
            <a:off x="3559944" y="1890943"/>
            <a:ext cx="4696287" cy="3515557"/>
          </a:xfrm>
          <a:prstGeom prst="rect">
            <a:avLst/>
          </a:prstGeom>
        </p:spPr>
      </p:pic>
      <p:sp>
        <p:nvSpPr>
          <p:cNvPr id="5" name="Título 13">
            <a:extLst>
              <a:ext uri="{FF2B5EF4-FFF2-40B4-BE49-F238E27FC236}">
                <a16:creationId xmlns:a16="http://schemas.microsoft.com/office/drawing/2014/main" id="{62C79027-6381-5A5E-6CA2-BA733C58D045}"/>
              </a:ext>
            </a:extLst>
          </p:cNvPr>
          <p:cNvSpPr txBox="1">
            <a:spLocks/>
          </p:cNvSpPr>
          <p:nvPr/>
        </p:nvSpPr>
        <p:spPr>
          <a:xfrm>
            <a:off x="2823099" y="802022"/>
            <a:ext cx="6658252" cy="1331825"/>
          </a:xfrm>
          <a:prstGeom prst="rect">
            <a:avLst/>
          </a:prstGeom>
        </p:spPr>
        <p:txBody>
          <a:bodyPr anchor="t"/>
          <a:lstStyle>
            <a:defPPr>
              <a:defRPr lang="es-A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AR" dirty="0"/>
              <a:t>Balance de género de la dotación total del sector O&amp;G</a:t>
            </a:r>
            <a:endParaRPr lang="es-AR" sz="2000" b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9235AD-0951-51FC-225B-32523C684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4195" y="3526833"/>
            <a:ext cx="2570918" cy="257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04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ángulo 50">
            <a:extLst>
              <a:ext uri="{FF2B5EF4-FFF2-40B4-BE49-F238E27FC236}">
                <a16:creationId xmlns:a16="http://schemas.microsoft.com/office/drawing/2014/main" id="{E774C966-9F13-4032-9B4E-F7D42CFAEF22}"/>
              </a:ext>
            </a:extLst>
          </p:cNvPr>
          <p:cNvSpPr/>
          <p:nvPr/>
        </p:nvSpPr>
        <p:spPr>
          <a:xfrm rot="16200000">
            <a:off x="-1952466" y="3694224"/>
            <a:ext cx="4275993" cy="3710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ítulo 13">
            <a:extLst>
              <a:ext uri="{FF2B5EF4-FFF2-40B4-BE49-F238E27FC236}">
                <a16:creationId xmlns:a16="http://schemas.microsoft.com/office/drawing/2014/main" id="{BC20CE62-E9E4-A3D4-71CD-9211BCC6561D}"/>
              </a:ext>
            </a:extLst>
          </p:cNvPr>
          <p:cNvSpPr txBox="1">
            <a:spLocks/>
          </p:cNvSpPr>
          <p:nvPr/>
        </p:nvSpPr>
        <p:spPr>
          <a:xfrm>
            <a:off x="2231012" y="794769"/>
            <a:ext cx="7996063" cy="1331825"/>
          </a:xfrm>
          <a:prstGeom prst="rect">
            <a:avLst/>
          </a:prstGeom>
        </p:spPr>
        <p:txBody>
          <a:bodyPr anchor="t"/>
          <a:lstStyle>
            <a:defPPr>
              <a:defRPr lang="es-A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AR" dirty="0"/>
              <a:t>Dotación por género (en cantidad de personas) y tasa de feminidad por subsectores de la cadena de valor</a:t>
            </a:r>
            <a:endParaRPr lang="es-AR" sz="20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18506-756E-688A-7B22-9CFEEA0B9D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37"/>
          <a:stretch/>
        </p:blipFill>
        <p:spPr>
          <a:xfrm>
            <a:off x="2231012" y="2231471"/>
            <a:ext cx="7595751" cy="435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37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ángulo 50">
            <a:extLst>
              <a:ext uri="{FF2B5EF4-FFF2-40B4-BE49-F238E27FC236}">
                <a16:creationId xmlns:a16="http://schemas.microsoft.com/office/drawing/2014/main" id="{E774C966-9F13-4032-9B4E-F7D42CFAEF22}"/>
              </a:ext>
            </a:extLst>
          </p:cNvPr>
          <p:cNvSpPr/>
          <p:nvPr/>
        </p:nvSpPr>
        <p:spPr>
          <a:xfrm rot="16200000">
            <a:off x="-1952466" y="3694224"/>
            <a:ext cx="4275993" cy="3710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ítulo 13">
            <a:extLst>
              <a:ext uri="{FF2B5EF4-FFF2-40B4-BE49-F238E27FC236}">
                <a16:creationId xmlns:a16="http://schemas.microsoft.com/office/drawing/2014/main" id="{2AED0273-56E1-CD94-55EC-2D65FCB29777}"/>
              </a:ext>
            </a:extLst>
          </p:cNvPr>
          <p:cNvSpPr txBox="1">
            <a:spLocks/>
          </p:cNvSpPr>
          <p:nvPr/>
        </p:nvSpPr>
        <p:spPr>
          <a:xfrm>
            <a:off x="2796466" y="1050597"/>
            <a:ext cx="6033452" cy="574017"/>
          </a:xfrm>
          <a:prstGeom prst="rect">
            <a:avLst/>
          </a:prstGeom>
        </p:spPr>
        <p:txBody>
          <a:bodyPr anchor="t"/>
          <a:lstStyle>
            <a:defPPr>
              <a:defRPr lang="es-A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AR" dirty="0"/>
              <a:t>Balance de género en la alta dirección</a:t>
            </a:r>
            <a:endParaRPr lang="es-AR" sz="2000" b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FD1E3A-4293-9BD3-50FA-A20692EEB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49" y="2061199"/>
            <a:ext cx="5493123" cy="324629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3B6489A-79D8-B6BC-FC9C-410D35F67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304" y="1741758"/>
            <a:ext cx="5493123" cy="377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73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ángulo 50">
            <a:extLst>
              <a:ext uri="{FF2B5EF4-FFF2-40B4-BE49-F238E27FC236}">
                <a16:creationId xmlns:a16="http://schemas.microsoft.com/office/drawing/2014/main" id="{E774C966-9F13-4032-9B4E-F7D42CFAEF22}"/>
              </a:ext>
            </a:extLst>
          </p:cNvPr>
          <p:cNvSpPr/>
          <p:nvPr/>
        </p:nvSpPr>
        <p:spPr>
          <a:xfrm rot="16200000">
            <a:off x="-1952466" y="3694224"/>
            <a:ext cx="4275993" cy="3710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ítulo 13">
            <a:extLst>
              <a:ext uri="{FF2B5EF4-FFF2-40B4-BE49-F238E27FC236}">
                <a16:creationId xmlns:a16="http://schemas.microsoft.com/office/drawing/2014/main" id="{BC20CE62-E9E4-A3D4-71CD-9211BCC6561D}"/>
              </a:ext>
            </a:extLst>
          </p:cNvPr>
          <p:cNvSpPr txBox="1">
            <a:spLocks/>
          </p:cNvSpPr>
          <p:nvPr/>
        </p:nvSpPr>
        <p:spPr>
          <a:xfrm>
            <a:off x="4019031" y="802022"/>
            <a:ext cx="4153939" cy="1331825"/>
          </a:xfrm>
          <a:prstGeom prst="rect">
            <a:avLst/>
          </a:prstGeom>
        </p:spPr>
        <p:txBody>
          <a:bodyPr anchor="t"/>
          <a:lstStyle>
            <a:defPPr>
              <a:defRPr lang="es-A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AR" dirty="0"/>
              <a:t>Segmentación Vertical</a:t>
            </a:r>
            <a:endParaRPr lang="es-AR" sz="2000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D1C6F6-0128-A68F-D223-330207E8D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990" y="1887442"/>
            <a:ext cx="4287514" cy="44590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F75189-042F-8E39-90EA-98EE1D265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170" y="2133847"/>
            <a:ext cx="5893839" cy="375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4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ángulo 50">
            <a:extLst>
              <a:ext uri="{FF2B5EF4-FFF2-40B4-BE49-F238E27FC236}">
                <a16:creationId xmlns:a16="http://schemas.microsoft.com/office/drawing/2014/main" id="{E774C966-9F13-4032-9B4E-F7D42CFAEF22}"/>
              </a:ext>
            </a:extLst>
          </p:cNvPr>
          <p:cNvSpPr/>
          <p:nvPr/>
        </p:nvSpPr>
        <p:spPr>
          <a:xfrm rot="16200000">
            <a:off x="-1952466" y="3694224"/>
            <a:ext cx="4275993" cy="3710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ítulo 13">
            <a:extLst>
              <a:ext uri="{FF2B5EF4-FFF2-40B4-BE49-F238E27FC236}">
                <a16:creationId xmlns:a16="http://schemas.microsoft.com/office/drawing/2014/main" id="{BC20CE62-E9E4-A3D4-71CD-9211BCC6561D}"/>
              </a:ext>
            </a:extLst>
          </p:cNvPr>
          <p:cNvSpPr txBox="1">
            <a:spLocks/>
          </p:cNvSpPr>
          <p:nvPr/>
        </p:nvSpPr>
        <p:spPr>
          <a:xfrm>
            <a:off x="2104007" y="912029"/>
            <a:ext cx="6853735" cy="1331825"/>
          </a:xfrm>
          <a:prstGeom prst="rect">
            <a:avLst/>
          </a:prstGeom>
        </p:spPr>
        <p:txBody>
          <a:bodyPr anchor="t"/>
          <a:lstStyle>
            <a:defPPr>
              <a:defRPr lang="es-A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AR" dirty="0"/>
              <a:t>Techo de cristal: participación de mujeres en posiciones de liderazgo</a:t>
            </a:r>
            <a:endParaRPr lang="es-AR" sz="2000" b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7F7EFA-BE71-4FBD-9A53-66AB0325F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525" y="2445607"/>
            <a:ext cx="1828800" cy="34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22F4CF-2353-1B58-96CC-3AC2D5CBE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651" y="4158359"/>
            <a:ext cx="1828800" cy="342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133D0B-2AEE-7D0B-3FA7-AA8ACE6EC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625" y="2784214"/>
            <a:ext cx="4098063" cy="1392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641899-BD63-C715-76BD-301E7C2EE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265" y="2023428"/>
            <a:ext cx="6506222" cy="43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29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ángulo 50">
            <a:extLst>
              <a:ext uri="{FF2B5EF4-FFF2-40B4-BE49-F238E27FC236}">
                <a16:creationId xmlns:a16="http://schemas.microsoft.com/office/drawing/2014/main" id="{E774C966-9F13-4032-9B4E-F7D42CFAEF22}"/>
              </a:ext>
            </a:extLst>
          </p:cNvPr>
          <p:cNvSpPr/>
          <p:nvPr/>
        </p:nvSpPr>
        <p:spPr>
          <a:xfrm rot="16200000">
            <a:off x="-1952466" y="3694224"/>
            <a:ext cx="4275993" cy="3710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ítulo 13">
            <a:extLst>
              <a:ext uri="{FF2B5EF4-FFF2-40B4-BE49-F238E27FC236}">
                <a16:creationId xmlns:a16="http://schemas.microsoft.com/office/drawing/2014/main" id="{BC20CE62-E9E4-A3D4-71CD-9211BCC6561D}"/>
              </a:ext>
            </a:extLst>
          </p:cNvPr>
          <p:cNvSpPr txBox="1">
            <a:spLocks/>
          </p:cNvSpPr>
          <p:nvPr/>
        </p:nvSpPr>
        <p:spPr>
          <a:xfrm>
            <a:off x="2994870" y="713167"/>
            <a:ext cx="5194877" cy="880742"/>
          </a:xfrm>
          <a:prstGeom prst="rect">
            <a:avLst/>
          </a:prstGeom>
        </p:spPr>
        <p:txBody>
          <a:bodyPr anchor="t"/>
          <a:lstStyle>
            <a:defPPr>
              <a:defRPr lang="es-A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AR" dirty="0"/>
              <a:t>Segmentación Horizontal</a:t>
            </a:r>
            <a:endParaRPr lang="es-AR" sz="2000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9E6DD8-DCA8-FA36-2EE8-7021ED620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485" y="1766889"/>
            <a:ext cx="3799208" cy="42508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4F479D-22A5-EF9A-7E33-937568F7C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05" y="1741758"/>
            <a:ext cx="7064312" cy="462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37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ángulo 50">
            <a:extLst>
              <a:ext uri="{FF2B5EF4-FFF2-40B4-BE49-F238E27FC236}">
                <a16:creationId xmlns:a16="http://schemas.microsoft.com/office/drawing/2014/main" id="{E774C966-9F13-4032-9B4E-F7D42CFAEF22}"/>
              </a:ext>
            </a:extLst>
          </p:cNvPr>
          <p:cNvSpPr/>
          <p:nvPr/>
        </p:nvSpPr>
        <p:spPr>
          <a:xfrm rot="16200000">
            <a:off x="-1952466" y="3694224"/>
            <a:ext cx="4275993" cy="3710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11800-9258-95B3-FE54-43E03A67D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273" y="1641379"/>
            <a:ext cx="4648200" cy="4476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101E2-C40D-EED6-AAD6-5F8A08511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092" y="1365154"/>
            <a:ext cx="4537908" cy="5372232"/>
          </a:xfrm>
          <a:prstGeom prst="rect">
            <a:avLst/>
          </a:prstGeom>
        </p:spPr>
      </p:pic>
      <p:sp>
        <p:nvSpPr>
          <p:cNvPr id="2" name="Título 13">
            <a:extLst>
              <a:ext uri="{FF2B5EF4-FFF2-40B4-BE49-F238E27FC236}">
                <a16:creationId xmlns:a16="http://schemas.microsoft.com/office/drawing/2014/main" id="{43E3A3BD-3B43-CD5F-3287-12B5E896C350}"/>
              </a:ext>
            </a:extLst>
          </p:cNvPr>
          <p:cNvSpPr txBox="1">
            <a:spLocks/>
          </p:cNvSpPr>
          <p:nvPr/>
        </p:nvSpPr>
        <p:spPr>
          <a:xfrm>
            <a:off x="2994870" y="713167"/>
            <a:ext cx="5194877" cy="880742"/>
          </a:xfrm>
          <a:prstGeom prst="rect">
            <a:avLst/>
          </a:prstGeom>
        </p:spPr>
        <p:txBody>
          <a:bodyPr anchor="t"/>
          <a:lstStyle>
            <a:defPPr>
              <a:defRPr lang="es-A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AR" dirty="0"/>
              <a:t>Segmentación Horizontal</a:t>
            </a:r>
            <a:endParaRPr lang="es-AR" sz="2000" b="0" dirty="0"/>
          </a:p>
        </p:txBody>
      </p:sp>
    </p:spTree>
    <p:extLst>
      <p:ext uri="{BB962C8B-B14F-4D97-AF65-F5344CB8AC3E}">
        <p14:creationId xmlns:p14="http://schemas.microsoft.com/office/powerpoint/2010/main" val="204890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ángulo 50">
            <a:extLst>
              <a:ext uri="{FF2B5EF4-FFF2-40B4-BE49-F238E27FC236}">
                <a16:creationId xmlns:a16="http://schemas.microsoft.com/office/drawing/2014/main" id="{E774C966-9F13-4032-9B4E-F7D42CFAEF22}"/>
              </a:ext>
            </a:extLst>
          </p:cNvPr>
          <p:cNvSpPr/>
          <p:nvPr/>
        </p:nvSpPr>
        <p:spPr>
          <a:xfrm rot="16200000">
            <a:off x="-1952466" y="3694224"/>
            <a:ext cx="4275993" cy="3710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ítulo 13">
            <a:extLst>
              <a:ext uri="{FF2B5EF4-FFF2-40B4-BE49-F238E27FC236}">
                <a16:creationId xmlns:a16="http://schemas.microsoft.com/office/drawing/2014/main" id="{BC20CE62-E9E4-A3D4-71CD-9211BCC6561D}"/>
              </a:ext>
            </a:extLst>
          </p:cNvPr>
          <p:cNvSpPr txBox="1">
            <a:spLocks/>
          </p:cNvSpPr>
          <p:nvPr/>
        </p:nvSpPr>
        <p:spPr>
          <a:xfrm>
            <a:off x="2334828" y="900279"/>
            <a:ext cx="7347346" cy="741099"/>
          </a:xfrm>
          <a:prstGeom prst="rect">
            <a:avLst/>
          </a:prstGeom>
        </p:spPr>
        <p:txBody>
          <a:bodyPr anchor="t"/>
          <a:lstStyle>
            <a:defPPr>
              <a:defRPr lang="es-A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AR" dirty="0"/>
              <a:t>Nivel Educativo de la Dotación</a:t>
            </a:r>
            <a:endParaRPr lang="es-AR" sz="2000" b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E4772A-AD16-4DFF-039A-4E879AFC1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39" y="1956351"/>
            <a:ext cx="8683128" cy="33909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DBACDB1-6DB3-F747-2408-E17B362A2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6467" y="2877229"/>
            <a:ext cx="1836459" cy="15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5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6A81936-BD39-A7FE-3236-C5157E85B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94" y="4922986"/>
            <a:ext cx="3143250" cy="16668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674C7D-6A05-9BAF-C85F-56C8B13DA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94" y="309498"/>
            <a:ext cx="4201250" cy="100265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EA15F9F-CB55-904E-0480-F6ACF81C0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299" y="2410546"/>
            <a:ext cx="6158948" cy="296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98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A32C118-6426-19A2-2181-08CCF74CD2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505"/>
          <a:stretch/>
        </p:blipFill>
        <p:spPr>
          <a:xfrm>
            <a:off x="6038564" y="2559309"/>
            <a:ext cx="352902" cy="12633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4F198A-B6A1-3688-B9EF-52FC1951C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1861" y="2559309"/>
            <a:ext cx="352901" cy="1151573"/>
          </a:xfrm>
          <a:prstGeom prst="rect">
            <a:avLst/>
          </a:prstGeom>
        </p:spPr>
      </p:pic>
      <p:sp>
        <p:nvSpPr>
          <p:cNvPr id="51" name="Rectángulo 50">
            <a:extLst>
              <a:ext uri="{FF2B5EF4-FFF2-40B4-BE49-F238E27FC236}">
                <a16:creationId xmlns:a16="http://schemas.microsoft.com/office/drawing/2014/main" id="{E774C966-9F13-4032-9B4E-F7D42CFAEF22}"/>
              </a:ext>
            </a:extLst>
          </p:cNvPr>
          <p:cNvSpPr/>
          <p:nvPr/>
        </p:nvSpPr>
        <p:spPr>
          <a:xfrm rot="16200000">
            <a:off x="-1952466" y="3694224"/>
            <a:ext cx="4275993" cy="3710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ítulo 13">
            <a:extLst>
              <a:ext uri="{FF2B5EF4-FFF2-40B4-BE49-F238E27FC236}">
                <a16:creationId xmlns:a16="http://schemas.microsoft.com/office/drawing/2014/main" id="{BC20CE62-E9E4-A3D4-71CD-9211BCC6561D}"/>
              </a:ext>
            </a:extLst>
          </p:cNvPr>
          <p:cNvSpPr txBox="1">
            <a:spLocks/>
          </p:cNvSpPr>
          <p:nvPr/>
        </p:nvSpPr>
        <p:spPr>
          <a:xfrm>
            <a:off x="3195961" y="772546"/>
            <a:ext cx="5361349" cy="1331825"/>
          </a:xfrm>
          <a:prstGeom prst="rect">
            <a:avLst/>
          </a:prstGeom>
        </p:spPr>
        <p:txBody>
          <a:bodyPr anchor="t"/>
          <a:lstStyle>
            <a:defPPr>
              <a:defRPr lang="es-A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AR" dirty="0"/>
              <a:t>Compromisos Institucionalizados</a:t>
            </a:r>
            <a:endParaRPr lang="es-AR" sz="2000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BAE308-4E94-E8CB-932C-168A5B02A7EE}"/>
              </a:ext>
            </a:extLst>
          </p:cNvPr>
          <p:cNvSpPr txBox="1"/>
          <p:nvPr/>
        </p:nvSpPr>
        <p:spPr>
          <a:xfrm>
            <a:off x="6281055" y="2797017"/>
            <a:ext cx="465574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general, las empresas que han desarrollado estos compromisos muestran tasas de feminidad unos puntos más altas y mayores avances en la agenda de género.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9441C1-EBA7-297D-BCC3-E866D9B8A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238" y="1408641"/>
            <a:ext cx="4967112" cy="5106495"/>
          </a:xfrm>
          <a:prstGeom prst="rect">
            <a:avLst/>
          </a:prstGeom>
        </p:spPr>
      </p:pic>
      <p:pic>
        <p:nvPicPr>
          <p:cNvPr id="8" name="Picture 19">
            <a:extLst>
              <a:ext uri="{FF2B5EF4-FFF2-40B4-BE49-F238E27FC236}">
                <a16:creationId xmlns:a16="http://schemas.microsoft.com/office/drawing/2014/main" id="{08217FD0-7AD3-9EB8-E878-77B1770CB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505"/>
          <a:stretch/>
        </p:blipFill>
        <p:spPr>
          <a:xfrm>
            <a:off x="6048925" y="3919072"/>
            <a:ext cx="352902" cy="942346"/>
          </a:xfrm>
          <a:prstGeom prst="rect">
            <a:avLst/>
          </a:prstGeom>
        </p:spPr>
      </p:pic>
      <p:pic>
        <p:nvPicPr>
          <p:cNvPr id="9" name="Picture 20">
            <a:extLst>
              <a:ext uri="{FF2B5EF4-FFF2-40B4-BE49-F238E27FC236}">
                <a16:creationId xmlns:a16="http://schemas.microsoft.com/office/drawing/2014/main" id="{A5391ADA-3C86-9360-CBD7-FC77746E6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9389" y="3919072"/>
            <a:ext cx="352901" cy="871531"/>
          </a:xfrm>
          <a:prstGeom prst="rect">
            <a:avLst/>
          </a:prstGeom>
        </p:spPr>
      </p:pic>
      <p:sp>
        <p:nvSpPr>
          <p:cNvPr id="11" name="TextBox 21">
            <a:extLst>
              <a:ext uri="{FF2B5EF4-FFF2-40B4-BE49-F238E27FC236}">
                <a16:creationId xmlns:a16="http://schemas.microsoft.com/office/drawing/2014/main" id="{7BBA2415-BEBD-B89F-40D0-6C6FC73C20FC}"/>
              </a:ext>
            </a:extLst>
          </p:cNvPr>
          <p:cNvSpPr txBox="1"/>
          <p:nvPr/>
        </p:nvSpPr>
        <p:spPr>
          <a:xfrm>
            <a:off x="6281055" y="4171674"/>
            <a:ext cx="465574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El 87% de estos Comité fueron creados en los últimos 5 años.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9252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81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83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85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reeform: Shape 87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2180" y="2862471"/>
            <a:ext cx="3041803" cy="2907802"/>
          </a:xfrm>
        </p:spPr>
        <p:txBody>
          <a:bodyPr anchor="t">
            <a:normAutofit/>
          </a:bodyPr>
          <a:lstStyle/>
          <a:p>
            <a:pPr algn="l"/>
            <a:r>
              <a:rPr lang="es-AR" sz="4000" b="1" dirty="0">
                <a:solidFill>
                  <a:srgbClr val="FFFFFF"/>
                </a:solidFill>
              </a:rPr>
              <a:t>SOBRE LA COMISIÓN DE D&amp;I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85F9FC-DECC-444F-8F83-615605BCD5E3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0129" y="3429000"/>
            <a:ext cx="5414245" cy="24004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4F9EE8-419B-D945-6E55-82D000EA7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840" y="478712"/>
            <a:ext cx="3143250" cy="1666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20BFEF-98D5-8CC1-17AC-90E972A6D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7896" y="366710"/>
            <a:ext cx="4201250" cy="10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02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A32C118-6426-19A2-2181-08CCF74CD2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505"/>
          <a:stretch/>
        </p:blipFill>
        <p:spPr>
          <a:xfrm>
            <a:off x="6575020" y="2711705"/>
            <a:ext cx="434233" cy="15544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4F198A-B6A1-3688-B9EF-52FC1951C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5740" y="2780285"/>
            <a:ext cx="434340" cy="1417320"/>
          </a:xfrm>
          <a:prstGeom prst="rect">
            <a:avLst/>
          </a:prstGeom>
        </p:spPr>
      </p:pic>
      <p:sp>
        <p:nvSpPr>
          <p:cNvPr id="51" name="Rectángulo 50">
            <a:extLst>
              <a:ext uri="{FF2B5EF4-FFF2-40B4-BE49-F238E27FC236}">
                <a16:creationId xmlns:a16="http://schemas.microsoft.com/office/drawing/2014/main" id="{E774C966-9F13-4032-9B4E-F7D42CFAEF22}"/>
              </a:ext>
            </a:extLst>
          </p:cNvPr>
          <p:cNvSpPr/>
          <p:nvPr/>
        </p:nvSpPr>
        <p:spPr>
          <a:xfrm rot="16200000">
            <a:off x="-1952466" y="3694224"/>
            <a:ext cx="4275993" cy="3710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ítulo 13">
            <a:extLst>
              <a:ext uri="{FF2B5EF4-FFF2-40B4-BE49-F238E27FC236}">
                <a16:creationId xmlns:a16="http://schemas.microsoft.com/office/drawing/2014/main" id="{BC20CE62-E9E4-A3D4-71CD-9211BCC6561D}"/>
              </a:ext>
            </a:extLst>
          </p:cNvPr>
          <p:cNvSpPr txBox="1">
            <a:spLocks/>
          </p:cNvSpPr>
          <p:nvPr/>
        </p:nvSpPr>
        <p:spPr>
          <a:xfrm>
            <a:off x="3195961" y="772546"/>
            <a:ext cx="5361349" cy="1331825"/>
          </a:xfrm>
          <a:prstGeom prst="rect">
            <a:avLst/>
          </a:prstGeom>
        </p:spPr>
        <p:txBody>
          <a:bodyPr anchor="t"/>
          <a:lstStyle>
            <a:defPPr>
              <a:defRPr lang="es-A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AR" dirty="0"/>
              <a:t>Cuidados y Conciliaciones</a:t>
            </a:r>
            <a:endParaRPr lang="es-AR" sz="2000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BAE308-4E94-E8CB-932C-168A5B02A7EE}"/>
              </a:ext>
            </a:extLst>
          </p:cNvPr>
          <p:cNvSpPr txBox="1"/>
          <p:nvPr/>
        </p:nvSpPr>
        <p:spPr>
          <a:xfrm>
            <a:off x="6865893" y="2904170"/>
            <a:ext cx="4655742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importante el desarrollo de medidas más equitativas que promuevan la corresponsabilidad en las tareas de cuidado y mejoren la conciliación de la vida personal-laboral acompañando el desarrollo de carrera de varones y mujeres de manera más igualitaria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89BED-235C-58F0-E208-7C80B55C3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523" y="1431235"/>
            <a:ext cx="5497802" cy="49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40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ángulo 50">
            <a:extLst>
              <a:ext uri="{FF2B5EF4-FFF2-40B4-BE49-F238E27FC236}">
                <a16:creationId xmlns:a16="http://schemas.microsoft.com/office/drawing/2014/main" id="{E774C966-9F13-4032-9B4E-F7D42CFAEF22}"/>
              </a:ext>
            </a:extLst>
          </p:cNvPr>
          <p:cNvSpPr/>
          <p:nvPr/>
        </p:nvSpPr>
        <p:spPr>
          <a:xfrm rot="16200000">
            <a:off x="-1952466" y="3694224"/>
            <a:ext cx="4275993" cy="3710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ítulo 13">
            <a:extLst>
              <a:ext uri="{FF2B5EF4-FFF2-40B4-BE49-F238E27FC236}">
                <a16:creationId xmlns:a16="http://schemas.microsoft.com/office/drawing/2014/main" id="{BC20CE62-E9E4-A3D4-71CD-9211BCC6561D}"/>
              </a:ext>
            </a:extLst>
          </p:cNvPr>
          <p:cNvSpPr txBox="1">
            <a:spLocks/>
          </p:cNvSpPr>
          <p:nvPr/>
        </p:nvSpPr>
        <p:spPr>
          <a:xfrm>
            <a:off x="3195961" y="772546"/>
            <a:ext cx="5361349" cy="1331825"/>
          </a:xfrm>
          <a:prstGeom prst="rect">
            <a:avLst/>
          </a:prstGeom>
        </p:spPr>
        <p:txBody>
          <a:bodyPr anchor="t"/>
          <a:lstStyle>
            <a:defPPr>
              <a:defRPr lang="es-A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AR" dirty="0"/>
              <a:t>Procesos de RRHH</a:t>
            </a:r>
            <a:endParaRPr lang="es-AR" sz="2000" b="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D5814A-4303-6FF5-C7D5-4675EE736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667" y="2158263"/>
            <a:ext cx="6301817" cy="3979297"/>
          </a:xfrm>
          <a:prstGeom prst="rect">
            <a:avLst/>
          </a:prstGeom>
        </p:spPr>
      </p:pic>
      <p:sp>
        <p:nvSpPr>
          <p:cNvPr id="2" name="TextBox 26">
            <a:extLst>
              <a:ext uri="{FF2B5EF4-FFF2-40B4-BE49-F238E27FC236}">
                <a16:creationId xmlns:a16="http://schemas.microsoft.com/office/drawing/2014/main" id="{54EE5DF6-A354-2718-D650-814345A70444}"/>
              </a:ext>
            </a:extLst>
          </p:cNvPr>
          <p:cNvSpPr txBox="1"/>
          <p:nvPr/>
        </p:nvSpPr>
        <p:spPr>
          <a:xfrm>
            <a:off x="1459638" y="1404654"/>
            <a:ext cx="59296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AR" sz="1800" dirty="0"/>
              <a:t>Selección del Personal:</a:t>
            </a:r>
          </a:p>
        </p:txBody>
      </p:sp>
    </p:spTree>
    <p:extLst>
      <p:ext uri="{BB962C8B-B14F-4D97-AF65-F5344CB8AC3E}">
        <p14:creationId xmlns:p14="http://schemas.microsoft.com/office/powerpoint/2010/main" val="62934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8">
            <a:extLst>
              <a:ext uri="{FF2B5EF4-FFF2-40B4-BE49-F238E27FC236}">
                <a16:creationId xmlns:a16="http://schemas.microsoft.com/office/drawing/2014/main" id="{7ED663B6-BC8B-0DF5-D01B-15F7406A18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505"/>
          <a:stretch/>
        </p:blipFill>
        <p:spPr>
          <a:xfrm rot="10800000">
            <a:off x="11554177" y="2760430"/>
            <a:ext cx="511848" cy="1832353"/>
          </a:xfrm>
          <a:prstGeom prst="rect">
            <a:avLst/>
          </a:prstGeom>
        </p:spPr>
      </p:pic>
      <p:sp>
        <p:nvSpPr>
          <p:cNvPr id="51" name="Rectángulo 50">
            <a:extLst>
              <a:ext uri="{FF2B5EF4-FFF2-40B4-BE49-F238E27FC236}">
                <a16:creationId xmlns:a16="http://schemas.microsoft.com/office/drawing/2014/main" id="{E774C966-9F13-4032-9B4E-F7D42CFAEF22}"/>
              </a:ext>
            </a:extLst>
          </p:cNvPr>
          <p:cNvSpPr/>
          <p:nvPr/>
        </p:nvSpPr>
        <p:spPr>
          <a:xfrm rot="16200000">
            <a:off x="-1952466" y="3694224"/>
            <a:ext cx="4275993" cy="3710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ítulo 13">
            <a:extLst>
              <a:ext uri="{FF2B5EF4-FFF2-40B4-BE49-F238E27FC236}">
                <a16:creationId xmlns:a16="http://schemas.microsoft.com/office/drawing/2014/main" id="{BC20CE62-E9E4-A3D4-71CD-9211BCC6561D}"/>
              </a:ext>
            </a:extLst>
          </p:cNvPr>
          <p:cNvSpPr txBox="1">
            <a:spLocks/>
          </p:cNvSpPr>
          <p:nvPr/>
        </p:nvSpPr>
        <p:spPr>
          <a:xfrm>
            <a:off x="3195961" y="772546"/>
            <a:ext cx="5361349" cy="1331825"/>
          </a:xfrm>
          <a:prstGeom prst="rect">
            <a:avLst/>
          </a:prstGeom>
        </p:spPr>
        <p:txBody>
          <a:bodyPr anchor="t"/>
          <a:lstStyle>
            <a:defPPr>
              <a:defRPr lang="es-A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AR" dirty="0"/>
              <a:t>Procesos de RRHH</a:t>
            </a:r>
            <a:endParaRPr lang="es-AR" sz="2000" b="0" dirty="0"/>
          </a:p>
        </p:txBody>
      </p:sp>
      <p:sp>
        <p:nvSpPr>
          <p:cNvPr id="2" name="TextBox 26">
            <a:extLst>
              <a:ext uri="{FF2B5EF4-FFF2-40B4-BE49-F238E27FC236}">
                <a16:creationId xmlns:a16="http://schemas.microsoft.com/office/drawing/2014/main" id="{54EE5DF6-A354-2718-D650-814345A70444}"/>
              </a:ext>
            </a:extLst>
          </p:cNvPr>
          <p:cNvSpPr txBox="1"/>
          <p:nvPr/>
        </p:nvSpPr>
        <p:spPr>
          <a:xfrm>
            <a:off x="1459638" y="1404654"/>
            <a:ext cx="59296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AR" sz="1800" dirty="0"/>
              <a:t>Capacitación y Formación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95BB1A-9755-4E89-3C0D-B7391D340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031" y="2323856"/>
            <a:ext cx="5421458" cy="3693895"/>
          </a:xfrm>
          <a:prstGeom prst="rect">
            <a:avLst/>
          </a:prstGeom>
        </p:spPr>
      </p:pic>
      <p:pic>
        <p:nvPicPr>
          <p:cNvPr id="17" name="Picture 19">
            <a:extLst>
              <a:ext uri="{FF2B5EF4-FFF2-40B4-BE49-F238E27FC236}">
                <a16:creationId xmlns:a16="http://schemas.microsoft.com/office/drawing/2014/main" id="{901FF39E-9F03-EA7C-31C2-7404E931D3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505"/>
          <a:stretch/>
        </p:blipFill>
        <p:spPr>
          <a:xfrm>
            <a:off x="7001166" y="4735565"/>
            <a:ext cx="352902" cy="942346"/>
          </a:xfrm>
          <a:prstGeom prst="rect">
            <a:avLst/>
          </a:prstGeom>
        </p:spPr>
      </p:pic>
      <p:pic>
        <p:nvPicPr>
          <p:cNvPr id="18" name="Picture 20">
            <a:extLst>
              <a:ext uri="{FF2B5EF4-FFF2-40B4-BE49-F238E27FC236}">
                <a16:creationId xmlns:a16="http://schemas.microsoft.com/office/drawing/2014/main" id="{F713CC86-2940-9BCD-BD43-0239CA8BD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4177" y="4735565"/>
            <a:ext cx="352901" cy="871531"/>
          </a:xfrm>
          <a:prstGeom prst="rect">
            <a:avLst/>
          </a:prstGeom>
        </p:spPr>
      </p:pic>
      <p:sp>
        <p:nvSpPr>
          <p:cNvPr id="20" name="TextBox 23">
            <a:extLst>
              <a:ext uri="{FF2B5EF4-FFF2-40B4-BE49-F238E27FC236}">
                <a16:creationId xmlns:a16="http://schemas.microsoft.com/office/drawing/2014/main" id="{C78C30EC-CB68-2718-C216-CE12E43BB92C}"/>
              </a:ext>
            </a:extLst>
          </p:cNvPr>
          <p:cNvSpPr txBox="1"/>
          <p:nvPr/>
        </p:nvSpPr>
        <p:spPr>
          <a:xfrm>
            <a:off x="7244458" y="4882700"/>
            <a:ext cx="447651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>
                <a:solidFill>
                  <a:srgbClr val="222222"/>
                </a:solidFill>
                <a:ea typeface="Calibri"/>
                <a:sym typeface="Calibri"/>
              </a:rPr>
              <a:t>33% </a:t>
            </a:r>
            <a:r>
              <a:rPr lang="es-AR" sz="1400" dirty="0">
                <a:effectLst/>
                <a:ea typeface="Raleway" pitchFamily="2" charset="0"/>
              </a:rPr>
              <a:t>de las empresas aplica  la incorporación de objetivos de D&amp;I en la eval</a:t>
            </a:r>
            <a:r>
              <a:rPr lang="es-AR" dirty="0">
                <a:ea typeface="Raleway" pitchFamily="2" charset="0"/>
              </a:rPr>
              <a:t>uación de líderes</a:t>
            </a:r>
            <a:endParaRPr lang="es-AR" sz="1400" dirty="0">
              <a:effectLst/>
              <a:ea typeface="Raleway" pitchFamily="2" charset="0"/>
            </a:endParaRPr>
          </a:p>
        </p:txBody>
      </p:sp>
      <p:pic>
        <p:nvPicPr>
          <p:cNvPr id="22" name="Picture 18">
            <a:extLst>
              <a:ext uri="{FF2B5EF4-FFF2-40B4-BE49-F238E27FC236}">
                <a16:creationId xmlns:a16="http://schemas.microsoft.com/office/drawing/2014/main" id="{E47EAF8B-7911-F283-F027-AFBCD6E893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505"/>
          <a:stretch/>
        </p:blipFill>
        <p:spPr>
          <a:xfrm>
            <a:off x="6921693" y="2757979"/>
            <a:ext cx="511848" cy="1832353"/>
          </a:xfrm>
          <a:prstGeom prst="rect">
            <a:avLst/>
          </a:prstGeom>
        </p:spPr>
      </p:pic>
      <p:sp>
        <p:nvSpPr>
          <p:cNvPr id="16" name="TextBox 23">
            <a:extLst>
              <a:ext uri="{FF2B5EF4-FFF2-40B4-BE49-F238E27FC236}">
                <a16:creationId xmlns:a16="http://schemas.microsoft.com/office/drawing/2014/main" id="{F03874D1-8AC8-09F7-FA62-0B20426B6DEF}"/>
              </a:ext>
            </a:extLst>
          </p:cNvPr>
          <p:cNvSpPr txBox="1"/>
          <p:nvPr/>
        </p:nvSpPr>
        <p:spPr>
          <a:xfrm>
            <a:off x="7275117" y="2981657"/>
            <a:ext cx="4476513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b="1" dirty="0"/>
              <a:t>53% </a:t>
            </a:r>
            <a:r>
              <a:rPr lang="es-ES" dirty="0"/>
              <a:t>tiene un compromiso escrito que garantiza igualdad salarial por trabajos de igual valor.</a:t>
            </a:r>
          </a:p>
          <a:p>
            <a:r>
              <a:rPr lang="es-ES" b="1" dirty="0"/>
              <a:t>62% </a:t>
            </a:r>
            <a:r>
              <a:rPr lang="es-ES" dirty="0"/>
              <a:t>realiza mediciones salariales periódicas por género y nivel jerárquico.</a:t>
            </a:r>
          </a:p>
          <a:p>
            <a:r>
              <a:rPr lang="es-ES" b="1" dirty="0"/>
              <a:t>58% </a:t>
            </a:r>
            <a:r>
              <a:rPr lang="es-ES" dirty="0"/>
              <a:t>tiene procedimientos internos para la corrección de las desigualdades</a:t>
            </a:r>
            <a:endParaRPr lang="es-AR" dirty="0"/>
          </a:p>
        </p:txBody>
      </p:sp>
      <p:sp>
        <p:nvSpPr>
          <p:cNvPr id="24" name="TextBox 26">
            <a:extLst>
              <a:ext uri="{FF2B5EF4-FFF2-40B4-BE49-F238E27FC236}">
                <a16:creationId xmlns:a16="http://schemas.microsoft.com/office/drawing/2014/main" id="{52D2541A-D44A-B3C8-DC5F-6E8692A645A2}"/>
              </a:ext>
            </a:extLst>
          </p:cNvPr>
          <p:cNvSpPr txBox="1"/>
          <p:nvPr/>
        </p:nvSpPr>
        <p:spPr>
          <a:xfrm>
            <a:off x="7333588" y="1404445"/>
            <a:ext cx="44765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AR" sz="1800" dirty="0"/>
              <a:t>Políticas Salariales y </a:t>
            </a:r>
            <a:r>
              <a:rPr lang="es-AR" sz="1800" dirty="0" err="1"/>
              <a:t>KPIs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3272413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ángulo 50">
            <a:extLst>
              <a:ext uri="{FF2B5EF4-FFF2-40B4-BE49-F238E27FC236}">
                <a16:creationId xmlns:a16="http://schemas.microsoft.com/office/drawing/2014/main" id="{E774C966-9F13-4032-9B4E-F7D42CFAEF22}"/>
              </a:ext>
            </a:extLst>
          </p:cNvPr>
          <p:cNvSpPr/>
          <p:nvPr/>
        </p:nvSpPr>
        <p:spPr>
          <a:xfrm rot="16200000">
            <a:off x="-1952466" y="3694224"/>
            <a:ext cx="4275993" cy="3710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ítulo 13">
            <a:extLst>
              <a:ext uri="{FF2B5EF4-FFF2-40B4-BE49-F238E27FC236}">
                <a16:creationId xmlns:a16="http://schemas.microsoft.com/office/drawing/2014/main" id="{BC20CE62-E9E4-A3D4-71CD-9211BCC6561D}"/>
              </a:ext>
            </a:extLst>
          </p:cNvPr>
          <p:cNvSpPr txBox="1">
            <a:spLocks/>
          </p:cNvSpPr>
          <p:nvPr/>
        </p:nvSpPr>
        <p:spPr>
          <a:xfrm>
            <a:off x="3195961" y="772546"/>
            <a:ext cx="5361349" cy="1331825"/>
          </a:xfrm>
          <a:prstGeom prst="rect">
            <a:avLst/>
          </a:prstGeom>
        </p:spPr>
        <p:txBody>
          <a:bodyPr anchor="t"/>
          <a:lstStyle>
            <a:defPPr>
              <a:defRPr lang="es-A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b="1" dirty="0" err="1">
                <a:ea typeface="Calibri"/>
                <a:sym typeface="Calibri"/>
              </a:rPr>
              <a:t>Violencia</a:t>
            </a:r>
            <a:r>
              <a:rPr lang="en-US" sz="2400" b="1" dirty="0">
                <a:ea typeface="Calibri"/>
                <a:sym typeface="Calibri"/>
              </a:rPr>
              <a:t> y </a:t>
            </a:r>
            <a:r>
              <a:rPr lang="en-US" sz="2400" b="1" dirty="0" err="1">
                <a:ea typeface="Calibri"/>
                <a:sym typeface="Calibri"/>
              </a:rPr>
              <a:t>Acoso</a:t>
            </a:r>
            <a:r>
              <a:rPr lang="en-US" sz="2400" b="1" dirty="0">
                <a:ea typeface="Calibri"/>
                <a:sym typeface="Calibri"/>
              </a:rPr>
              <a:t> en </a:t>
            </a:r>
            <a:r>
              <a:rPr lang="en-US" sz="2400" b="1" dirty="0" err="1">
                <a:ea typeface="Calibri"/>
                <a:sym typeface="Calibri"/>
              </a:rPr>
              <a:t>el</a:t>
            </a:r>
            <a:r>
              <a:rPr lang="en-US" sz="2400" b="1" dirty="0">
                <a:ea typeface="Calibri"/>
                <a:sym typeface="Calibri"/>
              </a:rPr>
              <a:t> </a:t>
            </a:r>
            <a:r>
              <a:rPr lang="en-US" sz="2400" b="1" dirty="0" err="1">
                <a:ea typeface="Calibri"/>
                <a:sym typeface="Calibri"/>
              </a:rPr>
              <a:t>ámbito</a:t>
            </a:r>
            <a:r>
              <a:rPr lang="en-US" sz="2400" b="1" dirty="0">
                <a:ea typeface="Calibri"/>
                <a:sym typeface="Calibri"/>
              </a:rPr>
              <a:t> </a:t>
            </a:r>
            <a:r>
              <a:rPr lang="en-US" sz="2400" b="1" dirty="0" err="1">
                <a:ea typeface="Calibri"/>
                <a:sym typeface="Calibri"/>
              </a:rPr>
              <a:t>laboral</a:t>
            </a:r>
            <a:r>
              <a:rPr lang="en-US" sz="2400" b="1" dirty="0">
                <a:ea typeface="Calibri"/>
                <a:sym typeface="Calibri"/>
              </a:rPr>
              <a:t> </a:t>
            </a:r>
            <a:endParaRPr lang="es-AR" sz="2000" b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2758EDC-F65A-1565-0818-349C6794D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728" y="1967626"/>
            <a:ext cx="8681050" cy="3856703"/>
          </a:xfrm>
          <a:prstGeom prst="rect">
            <a:avLst/>
          </a:prstGeom>
        </p:spPr>
      </p:pic>
      <p:pic>
        <p:nvPicPr>
          <p:cNvPr id="17" name="Picture 19">
            <a:extLst>
              <a:ext uri="{FF2B5EF4-FFF2-40B4-BE49-F238E27FC236}">
                <a16:creationId xmlns:a16="http://schemas.microsoft.com/office/drawing/2014/main" id="{901FF39E-9F03-EA7C-31C2-7404E931D3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505"/>
          <a:stretch/>
        </p:blipFill>
        <p:spPr>
          <a:xfrm>
            <a:off x="8207539" y="2989141"/>
            <a:ext cx="428361" cy="1143842"/>
          </a:xfrm>
          <a:prstGeom prst="rect">
            <a:avLst/>
          </a:prstGeom>
        </p:spPr>
      </p:pic>
      <p:pic>
        <p:nvPicPr>
          <p:cNvPr id="18" name="Picture 20">
            <a:extLst>
              <a:ext uri="{FF2B5EF4-FFF2-40B4-BE49-F238E27FC236}">
                <a16:creationId xmlns:a16="http://schemas.microsoft.com/office/drawing/2014/main" id="{F713CC86-2940-9BCD-BD43-0239CA8BD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63640" y="3032119"/>
            <a:ext cx="428360" cy="1057885"/>
          </a:xfrm>
          <a:prstGeom prst="rect">
            <a:avLst/>
          </a:prstGeom>
        </p:spPr>
      </p:pic>
      <p:sp>
        <p:nvSpPr>
          <p:cNvPr id="20" name="TextBox 23">
            <a:extLst>
              <a:ext uri="{FF2B5EF4-FFF2-40B4-BE49-F238E27FC236}">
                <a16:creationId xmlns:a16="http://schemas.microsoft.com/office/drawing/2014/main" id="{C78C30EC-CB68-2718-C216-CE12E43BB92C}"/>
              </a:ext>
            </a:extLst>
          </p:cNvPr>
          <p:cNvSpPr txBox="1"/>
          <p:nvPr/>
        </p:nvSpPr>
        <p:spPr>
          <a:xfrm>
            <a:off x="8473913" y="3299451"/>
            <a:ext cx="350390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13,6%</a:t>
            </a:r>
            <a:r>
              <a:rPr lang="es-A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estos protocolos está </a:t>
            </a:r>
            <a:r>
              <a:rPr lang="es-A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adaptado </a:t>
            </a:r>
            <a:r>
              <a:rPr lang="es-A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</a:t>
            </a:r>
            <a:r>
              <a:rPr lang="es-A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Convenio 190 de la OIT</a:t>
            </a:r>
            <a:endParaRPr lang="es-AR" sz="9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47;g1192dcb4102_0_34">
            <a:extLst>
              <a:ext uri="{FF2B5EF4-FFF2-40B4-BE49-F238E27FC236}">
                <a16:creationId xmlns:a16="http://schemas.microsoft.com/office/drawing/2014/main" id="{149756DF-D8A8-293C-4ECF-BED90EE77B7F}"/>
              </a:ext>
            </a:extLst>
          </p:cNvPr>
          <p:cNvSpPr/>
          <p:nvPr/>
        </p:nvSpPr>
        <p:spPr>
          <a:xfrm>
            <a:off x="7404859" y="3125886"/>
            <a:ext cx="753300" cy="20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225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ángulo 50">
            <a:extLst>
              <a:ext uri="{FF2B5EF4-FFF2-40B4-BE49-F238E27FC236}">
                <a16:creationId xmlns:a16="http://schemas.microsoft.com/office/drawing/2014/main" id="{E774C966-9F13-4032-9B4E-F7D42CFAEF22}"/>
              </a:ext>
            </a:extLst>
          </p:cNvPr>
          <p:cNvSpPr/>
          <p:nvPr/>
        </p:nvSpPr>
        <p:spPr>
          <a:xfrm rot="16200000">
            <a:off x="-1952466" y="3694224"/>
            <a:ext cx="4275993" cy="3710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ítulo 13">
            <a:extLst>
              <a:ext uri="{FF2B5EF4-FFF2-40B4-BE49-F238E27FC236}">
                <a16:creationId xmlns:a16="http://schemas.microsoft.com/office/drawing/2014/main" id="{BC20CE62-E9E4-A3D4-71CD-9211BCC6561D}"/>
              </a:ext>
            </a:extLst>
          </p:cNvPr>
          <p:cNvSpPr txBox="1">
            <a:spLocks/>
          </p:cNvSpPr>
          <p:nvPr/>
        </p:nvSpPr>
        <p:spPr>
          <a:xfrm>
            <a:off x="3195961" y="772546"/>
            <a:ext cx="5361349" cy="1331825"/>
          </a:xfrm>
          <a:prstGeom prst="rect">
            <a:avLst/>
          </a:prstGeom>
        </p:spPr>
        <p:txBody>
          <a:bodyPr anchor="t"/>
          <a:lstStyle>
            <a:defPPr>
              <a:defRPr lang="es-A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AR" dirty="0"/>
              <a:t>Infraestructura</a:t>
            </a:r>
            <a:endParaRPr lang="es-AR" sz="2000" b="0" dirty="0"/>
          </a:p>
        </p:txBody>
      </p:sp>
      <p:sp>
        <p:nvSpPr>
          <p:cNvPr id="2" name="TextBox 26">
            <a:extLst>
              <a:ext uri="{FF2B5EF4-FFF2-40B4-BE49-F238E27FC236}">
                <a16:creationId xmlns:a16="http://schemas.microsoft.com/office/drawing/2014/main" id="{54EE5DF6-A354-2718-D650-814345A70444}"/>
              </a:ext>
            </a:extLst>
          </p:cNvPr>
          <p:cNvSpPr txBox="1"/>
          <p:nvPr/>
        </p:nvSpPr>
        <p:spPr>
          <a:xfrm>
            <a:off x="894522" y="1781205"/>
            <a:ext cx="65001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ym typeface="Calibri"/>
              </a:rPr>
              <a:t>Infraestructura Base/Locación de operaciones:</a:t>
            </a:r>
            <a:endParaRPr lang="es-AR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F7D159-E175-314F-ED05-7A237061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7" y="2311524"/>
            <a:ext cx="6807865" cy="3706227"/>
          </a:xfrm>
          <a:prstGeom prst="rect">
            <a:avLst/>
          </a:prstGeom>
        </p:spPr>
      </p:pic>
      <p:sp>
        <p:nvSpPr>
          <p:cNvPr id="6" name="TextBox 26">
            <a:extLst>
              <a:ext uri="{FF2B5EF4-FFF2-40B4-BE49-F238E27FC236}">
                <a16:creationId xmlns:a16="http://schemas.microsoft.com/office/drawing/2014/main" id="{7B0CA90D-E0B8-F6AC-2A61-157C92429FBA}"/>
              </a:ext>
            </a:extLst>
          </p:cNvPr>
          <p:cNvSpPr txBox="1"/>
          <p:nvPr/>
        </p:nvSpPr>
        <p:spPr>
          <a:xfrm>
            <a:off x="8557310" y="1773367"/>
            <a:ext cx="27401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ym typeface="Calibri"/>
              </a:rPr>
              <a:t>Infraestructura Oficinas</a:t>
            </a:r>
            <a:endParaRPr lang="es-AR" sz="1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601B987-4B1E-E70C-D81F-EE4067EC8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103" y="2673185"/>
            <a:ext cx="3618499" cy="24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72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ángulo 50">
            <a:extLst>
              <a:ext uri="{FF2B5EF4-FFF2-40B4-BE49-F238E27FC236}">
                <a16:creationId xmlns:a16="http://schemas.microsoft.com/office/drawing/2014/main" id="{E774C966-9F13-4032-9B4E-F7D42CFAEF22}"/>
              </a:ext>
            </a:extLst>
          </p:cNvPr>
          <p:cNvSpPr/>
          <p:nvPr/>
        </p:nvSpPr>
        <p:spPr>
          <a:xfrm rot="16200000">
            <a:off x="-1952466" y="3694224"/>
            <a:ext cx="4275993" cy="3710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ítulo 13">
            <a:extLst>
              <a:ext uri="{FF2B5EF4-FFF2-40B4-BE49-F238E27FC236}">
                <a16:creationId xmlns:a16="http://schemas.microsoft.com/office/drawing/2014/main" id="{BC20CE62-E9E4-A3D4-71CD-9211BCC6561D}"/>
              </a:ext>
            </a:extLst>
          </p:cNvPr>
          <p:cNvSpPr txBox="1">
            <a:spLocks/>
          </p:cNvSpPr>
          <p:nvPr/>
        </p:nvSpPr>
        <p:spPr>
          <a:xfrm>
            <a:off x="3195961" y="772546"/>
            <a:ext cx="5361349" cy="1331825"/>
          </a:xfrm>
          <a:prstGeom prst="rect">
            <a:avLst/>
          </a:prstGeom>
        </p:spPr>
        <p:txBody>
          <a:bodyPr anchor="t"/>
          <a:lstStyle>
            <a:defPPr>
              <a:defRPr lang="es-A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AR" dirty="0"/>
              <a:t>Otras de las dimensiones de la Agenda</a:t>
            </a:r>
            <a:endParaRPr lang="es-AR" sz="2000" b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1BCC0E-BB54-646D-B58C-E37F661B5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97" y="1809237"/>
            <a:ext cx="5731581" cy="4906119"/>
          </a:xfrm>
          <a:prstGeom prst="rect">
            <a:avLst/>
          </a:prstGeom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6F3C0347-BE9C-DCBF-87DE-D93D59D204F7}"/>
              </a:ext>
            </a:extLst>
          </p:cNvPr>
          <p:cNvGrpSpPr/>
          <p:nvPr/>
        </p:nvGrpSpPr>
        <p:grpSpPr>
          <a:xfrm>
            <a:off x="8282624" y="2618969"/>
            <a:ext cx="3697357" cy="1620059"/>
            <a:chOff x="7088635" y="3429000"/>
            <a:chExt cx="5103365" cy="942346"/>
          </a:xfrm>
        </p:grpSpPr>
        <p:pic>
          <p:nvPicPr>
            <p:cNvPr id="7" name="Picture 19">
              <a:extLst>
                <a:ext uri="{FF2B5EF4-FFF2-40B4-BE49-F238E27FC236}">
                  <a16:creationId xmlns:a16="http://schemas.microsoft.com/office/drawing/2014/main" id="{44F9729E-C6E5-F9ED-C0EA-903B5BC686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0505"/>
            <a:stretch/>
          </p:blipFill>
          <p:spPr>
            <a:xfrm>
              <a:off x="7088635" y="3429000"/>
              <a:ext cx="352902" cy="942346"/>
            </a:xfrm>
            <a:prstGeom prst="rect">
              <a:avLst/>
            </a:prstGeom>
          </p:spPr>
        </p:pic>
        <p:pic>
          <p:nvPicPr>
            <p:cNvPr id="9" name="Picture 20">
              <a:extLst>
                <a:ext uri="{FF2B5EF4-FFF2-40B4-BE49-F238E27FC236}">
                  <a16:creationId xmlns:a16="http://schemas.microsoft.com/office/drawing/2014/main" id="{D03EF694-87AE-4D62-06FF-1C03FFD4A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9099" y="3429000"/>
              <a:ext cx="352901" cy="871531"/>
            </a:xfrm>
            <a:prstGeom prst="rect">
              <a:avLst/>
            </a:prstGeom>
          </p:spPr>
        </p:pic>
        <p:sp>
          <p:nvSpPr>
            <p:cNvPr id="11" name="TextBox 21">
              <a:extLst>
                <a:ext uri="{FF2B5EF4-FFF2-40B4-BE49-F238E27FC236}">
                  <a16:creationId xmlns:a16="http://schemas.microsoft.com/office/drawing/2014/main" id="{C4A21BD0-4601-DECF-DF9A-C2ED7A396B65}"/>
                </a:ext>
              </a:extLst>
            </p:cNvPr>
            <p:cNvSpPr txBox="1"/>
            <p:nvPr/>
          </p:nvSpPr>
          <p:spPr>
            <a:xfrm>
              <a:off x="7320765" y="3681602"/>
              <a:ext cx="4655742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s-AR"/>
              </a:defPPr>
              <a:lvl1pPr>
                <a:defRPr sz="140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s-AR" sz="1400" b="1" dirty="0">
                  <a:effectLst/>
                  <a:latin typeface="Calibri" panose="020F0502020204030204" pitchFamily="34" charset="0"/>
                  <a:ea typeface="Raleway" pitchFamily="2" charset="0"/>
                  <a:cs typeface="Calibri" panose="020F0502020204030204" pitchFamily="34" charset="0"/>
                </a:rPr>
                <a:t>9% </a:t>
              </a:r>
              <a:r>
                <a:rPr lang="es-AR" sz="1400" dirty="0">
                  <a:effectLst/>
                  <a:latin typeface="Calibri" panose="020F0502020204030204" pitchFamily="34" charset="0"/>
                  <a:ea typeface="Raleway" pitchFamily="2" charset="0"/>
                  <a:cs typeface="Calibri" panose="020F0502020204030204" pitchFamily="34" charset="0"/>
                </a:rPr>
                <a:t>de las organizaciones afirma contar con una guía de comunicación inclusiva.</a:t>
              </a:r>
              <a:endParaRPr lang="es-AR" sz="14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  <a:p>
              <a:r>
                <a:rPr lang="es-ES" dirty="0"/>
                <a:t>.</a:t>
              </a:r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1643430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ángulo 50">
            <a:extLst>
              <a:ext uri="{FF2B5EF4-FFF2-40B4-BE49-F238E27FC236}">
                <a16:creationId xmlns:a16="http://schemas.microsoft.com/office/drawing/2014/main" id="{E774C966-9F13-4032-9B4E-F7D42CFAEF22}"/>
              </a:ext>
            </a:extLst>
          </p:cNvPr>
          <p:cNvSpPr/>
          <p:nvPr/>
        </p:nvSpPr>
        <p:spPr>
          <a:xfrm rot="16200000">
            <a:off x="-1952466" y="3694224"/>
            <a:ext cx="4275993" cy="3710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" name="Imagen 1" descr="Código QR&#10;&#10;Descripción generada automáticamente">
            <a:extLst>
              <a:ext uri="{FF2B5EF4-FFF2-40B4-BE49-F238E27FC236}">
                <a16:creationId xmlns:a16="http://schemas.microsoft.com/office/drawing/2014/main" id="{5636181F-80F9-38DB-504A-A22E7E4648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29" r="6878"/>
          <a:stretch/>
        </p:blipFill>
        <p:spPr>
          <a:xfrm>
            <a:off x="3349856" y="231907"/>
            <a:ext cx="5492288" cy="639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84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3" name="Rectangle 202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2180" y="2862471"/>
            <a:ext cx="3041803" cy="2907802"/>
          </a:xfrm>
        </p:spPr>
        <p:txBody>
          <a:bodyPr anchor="t">
            <a:normAutofit/>
          </a:bodyPr>
          <a:lstStyle/>
          <a:p>
            <a:pPr algn="l"/>
            <a:r>
              <a:rPr lang="es-AR" sz="4000" b="1" dirty="0">
                <a:solidFill>
                  <a:srgbClr val="FFFFFF"/>
                </a:solidFill>
              </a:rPr>
              <a:t>MUCHAS GRACIAS!!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2180" y="1087727"/>
            <a:ext cx="3041803" cy="1045873"/>
          </a:xfrm>
        </p:spPr>
        <p:txBody>
          <a:bodyPr anchor="b">
            <a:normAutofit/>
          </a:bodyPr>
          <a:lstStyle/>
          <a:p>
            <a:pPr algn="l"/>
            <a:r>
              <a:rPr lang="es-AR" sz="2000" dirty="0">
                <a:solidFill>
                  <a:srgbClr val="FFFFFF"/>
                </a:solidFill>
              </a:rPr>
              <a:t>Agosto2022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39CF85-24CC-525C-4FC4-CCFC2061B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013" y="3719083"/>
            <a:ext cx="8010438" cy="27722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36872D-0657-89C5-0F2E-3A80AA4A3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840" y="478712"/>
            <a:ext cx="3143250" cy="1666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D70F8C-719C-8B8F-BF31-1130084E5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896" y="366710"/>
            <a:ext cx="4201250" cy="10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2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BBC426EA-9958-4DB5-8F78-1C20059C50FE}"/>
              </a:ext>
            </a:extLst>
          </p:cNvPr>
          <p:cNvSpPr txBox="1"/>
          <p:nvPr/>
        </p:nvSpPr>
        <p:spPr>
          <a:xfrm>
            <a:off x="2750160" y="1350218"/>
            <a:ext cx="2241031" cy="3694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endParaRPr lang="es-AR" sz="1801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BB3E5AC-E8AE-4879-B595-C4E7E548D0F8}"/>
              </a:ext>
            </a:extLst>
          </p:cNvPr>
          <p:cNvSpPr/>
          <p:nvPr/>
        </p:nvSpPr>
        <p:spPr>
          <a:xfrm rot="16200000">
            <a:off x="-1952466" y="3694224"/>
            <a:ext cx="4275993" cy="3710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1"/>
          </a:p>
        </p:txBody>
      </p:sp>
      <p:pic>
        <p:nvPicPr>
          <p:cNvPr id="3" name="Imagen 2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444DAC69-1835-86FA-C7C7-593E73CE9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322" y="5778188"/>
            <a:ext cx="1908854" cy="623833"/>
          </a:xfrm>
          <a:prstGeom prst="rect">
            <a:avLst/>
          </a:prstGeom>
        </p:spPr>
      </p:pic>
      <p:sp>
        <p:nvSpPr>
          <p:cNvPr id="11" name="Título 13">
            <a:extLst>
              <a:ext uri="{FF2B5EF4-FFF2-40B4-BE49-F238E27FC236}">
                <a16:creationId xmlns:a16="http://schemas.microsoft.com/office/drawing/2014/main" id="{E81236E2-ACC8-734D-DADE-497485647F45}"/>
              </a:ext>
            </a:extLst>
          </p:cNvPr>
          <p:cNvSpPr txBox="1">
            <a:spLocks/>
          </p:cNvSpPr>
          <p:nvPr/>
        </p:nvSpPr>
        <p:spPr>
          <a:xfrm>
            <a:off x="1523252" y="4087265"/>
            <a:ext cx="2679312" cy="1690923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rgbClr val="C00000"/>
                </a:solidFill>
                <a:latin typeface="+mn-lt"/>
              </a:rPr>
              <a:t>¿Por qué?</a:t>
            </a:r>
          </a:p>
          <a:p>
            <a:endParaRPr lang="es-AR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" name="Título 13">
            <a:extLst>
              <a:ext uri="{FF2B5EF4-FFF2-40B4-BE49-F238E27FC236}">
                <a16:creationId xmlns:a16="http://schemas.microsoft.com/office/drawing/2014/main" id="{1C89E389-D247-2BEA-9199-2C8332AB930F}"/>
              </a:ext>
            </a:extLst>
          </p:cNvPr>
          <p:cNvSpPr txBox="1">
            <a:spLocks/>
          </p:cNvSpPr>
          <p:nvPr/>
        </p:nvSpPr>
        <p:spPr>
          <a:xfrm>
            <a:off x="7989437" y="4087266"/>
            <a:ext cx="2679312" cy="1690923"/>
          </a:xfrm>
          <a:prstGeom prst="rect">
            <a:avLst/>
          </a:prstGeom>
        </p:spPr>
        <p:txBody>
          <a:bodyPr anchor="b"/>
          <a:lstStyle>
            <a:defPPr>
              <a:defRPr lang="es-A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C00000"/>
                </a:solidFill>
                <a:ea typeface="+mj-ea"/>
                <a:cs typeface="+mj-cs"/>
              </a:defRPr>
            </a:lvl1pPr>
          </a:lstStyle>
          <a:p>
            <a:r>
              <a:rPr lang="es-ES" dirty="0"/>
              <a:t>¿Para qué?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9736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BBC426EA-9958-4DB5-8F78-1C20059C50FE}"/>
              </a:ext>
            </a:extLst>
          </p:cNvPr>
          <p:cNvSpPr txBox="1"/>
          <p:nvPr/>
        </p:nvSpPr>
        <p:spPr>
          <a:xfrm>
            <a:off x="2750160" y="1350218"/>
            <a:ext cx="2241031" cy="3694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endParaRPr lang="es-AR" sz="1801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BB3E5AC-E8AE-4879-B595-C4E7E548D0F8}"/>
              </a:ext>
            </a:extLst>
          </p:cNvPr>
          <p:cNvSpPr/>
          <p:nvPr/>
        </p:nvSpPr>
        <p:spPr>
          <a:xfrm rot="16200000">
            <a:off x="-1952466" y="3694224"/>
            <a:ext cx="4275993" cy="3710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1"/>
          </a:p>
        </p:txBody>
      </p:sp>
      <p:sp>
        <p:nvSpPr>
          <p:cNvPr id="11" name="Título 13">
            <a:extLst>
              <a:ext uri="{FF2B5EF4-FFF2-40B4-BE49-F238E27FC236}">
                <a16:creationId xmlns:a16="http://schemas.microsoft.com/office/drawing/2014/main" id="{E81236E2-ACC8-734D-DADE-497485647F45}"/>
              </a:ext>
            </a:extLst>
          </p:cNvPr>
          <p:cNvSpPr txBox="1">
            <a:spLocks/>
          </p:cNvSpPr>
          <p:nvPr/>
        </p:nvSpPr>
        <p:spPr>
          <a:xfrm>
            <a:off x="371062" y="1092674"/>
            <a:ext cx="10593237" cy="884547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rgbClr val="C00000"/>
                </a:solidFill>
                <a:latin typeface="+mn-lt"/>
              </a:rPr>
              <a:t>INCLUSIÓN= ACEPTACIÓN=CONSTRUCCIÓN</a:t>
            </a:r>
            <a:endParaRPr lang="es-AR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Título 13">
            <a:extLst>
              <a:ext uri="{FF2B5EF4-FFF2-40B4-BE49-F238E27FC236}">
                <a16:creationId xmlns:a16="http://schemas.microsoft.com/office/drawing/2014/main" id="{D883F555-8BF9-8FDB-7413-F472AF4E21DE}"/>
              </a:ext>
            </a:extLst>
          </p:cNvPr>
          <p:cNvSpPr txBox="1">
            <a:spLocks/>
          </p:cNvSpPr>
          <p:nvPr/>
        </p:nvSpPr>
        <p:spPr>
          <a:xfrm>
            <a:off x="664360" y="5264951"/>
            <a:ext cx="10593237" cy="68510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rgbClr val="C00000"/>
                </a:solidFill>
                <a:latin typeface="+mn-lt"/>
              </a:rPr>
              <a:t>ACTUALIZACIÓN= NUEVOS ENTORNOS</a:t>
            </a:r>
            <a:endParaRPr lang="es-AR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DD8CCD0-A65C-7A12-141D-1252F48DA7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DC79F5-3527-8344-10B7-0DB16FE6D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431" y="1949507"/>
            <a:ext cx="6084498" cy="34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7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2607F5D5-0A8B-4234-AB6E-E0B524F7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78" y="986927"/>
            <a:ext cx="10018644" cy="1199682"/>
          </a:xfrm>
          <a:prstGeom prst="rect">
            <a:avLst/>
          </a:prstGeom>
        </p:spPr>
        <p:txBody>
          <a:bodyPr/>
          <a:lstStyle/>
          <a:p>
            <a:br>
              <a:rPr lang="es-AR" sz="3200" b="1" dirty="0">
                <a:solidFill>
                  <a:srgbClr val="002060"/>
                </a:solidFill>
              </a:rPr>
            </a:br>
            <a:r>
              <a:rPr lang="es-AR" sz="3200" b="1" dirty="0">
                <a:solidFill>
                  <a:srgbClr val="002060"/>
                </a:solidFill>
              </a:rPr>
              <a:t>¿Porqué generar una Comisión de D&amp;I desde el IAPG?</a:t>
            </a:r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9ACE1641-C176-4977-9F9A-4A9622079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78" y="2034656"/>
            <a:ext cx="8271104" cy="3386292"/>
          </a:xfrm>
          <a:prstGeom prst="rect">
            <a:avLst/>
          </a:prstGeom>
        </p:spPr>
        <p:txBody>
          <a:bodyPr anchor="b"/>
          <a:lstStyle/>
          <a:p>
            <a:pPr marL="342900" indent="-342900" algn="just">
              <a:spcBef>
                <a:spcPct val="0"/>
              </a:spcBef>
              <a:buBlip>
                <a:blip r:embed="rId2"/>
              </a:buBlip>
            </a:pPr>
            <a:r>
              <a:rPr lang="es-AR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Fomentar en el sector de hidrocarburos una cultura de respeto a la </a:t>
            </a:r>
            <a:r>
              <a:rPr lang="es-AR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diversidad, equidad, no discriminación e inclusión </a:t>
            </a:r>
            <a:r>
              <a:rPr lang="es-AR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laboral garantizando la igualdad de oportunidades</a:t>
            </a:r>
          </a:p>
          <a:p>
            <a:pPr marL="0" indent="0" algn="just">
              <a:spcBef>
                <a:spcPct val="0"/>
              </a:spcBef>
              <a:buNone/>
            </a:pPr>
            <a:endParaRPr lang="es-AR" sz="20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spcBef>
                <a:spcPct val="0"/>
              </a:spcBef>
              <a:buBlip>
                <a:blip r:embed="rId2"/>
              </a:buBlip>
            </a:pPr>
            <a:r>
              <a:rPr lang="es-AR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Promover estándares que impulsen la mejora continua de la industria</a:t>
            </a:r>
          </a:p>
          <a:p>
            <a:pPr marL="0" indent="0" algn="just">
              <a:spcBef>
                <a:spcPct val="0"/>
              </a:spcBef>
              <a:buNone/>
            </a:pPr>
            <a:endParaRPr lang="es-AR" sz="20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spcBef>
                <a:spcPct val="0"/>
              </a:spcBef>
              <a:buBlip>
                <a:blip r:embed="rId2"/>
              </a:buBlip>
            </a:pPr>
            <a:r>
              <a:rPr lang="es-AR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Alineación a la agenda global sobre D&amp;I para promover la </a:t>
            </a:r>
            <a:r>
              <a:rPr lang="es-AR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innovación, sustentabilidad y competitividad </a:t>
            </a:r>
            <a:r>
              <a:rPr lang="es-AR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del sector </a:t>
            </a:r>
          </a:p>
          <a:p>
            <a:pPr marL="0" indent="0" algn="just">
              <a:spcBef>
                <a:spcPct val="0"/>
              </a:spcBef>
              <a:buNone/>
            </a:pPr>
            <a:endParaRPr lang="es-AR" sz="20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spcBef>
                <a:spcPct val="0"/>
              </a:spcBef>
              <a:buBlip>
                <a:blip r:embed="rId2"/>
              </a:buBlip>
            </a:pPr>
            <a:r>
              <a:rPr lang="es-AR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Contribuir a los </a:t>
            </a:r>
            <a:r>
              <a:rPr lang="es-AR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ODS</a:t>
            </a:r>
            <a:r>
              <a:rPr lang="es-AR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de la industria de O&amp;G en la Argentina, que ya adhirió al </a:t>
            </a:r>
            <a:r>
              <a:rPr lang="es-AR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ODS 5 sobre equidad de Género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E774C966-9F13-4032-9B4E-F7D42CFAEF22}"/>
              </a:ext>
            </a:extLst>
          </p:cNvPr>
          <p:cNvSpPr/>
          <p:nvPr/>
        </p:nvSpPr>
        <p:spPr>
          <a:xfrm rot="16200000">
            <a:off x="-1952466" y="3694224"/>
            <a:ext cx="4275993" cy="3710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ACFF0-74B1-2067-BD50-E80219B88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429" y="5291608"/>
            <a:ext cx="3931796" cy="136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8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2607F5D5-0A8B-4234-AB6E-E0B524F7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60" y="1354008"/>
            <a:ext cx="2991774" cy="1247149"/>
          </a:xfrm>
          <a:prstGeom prst="flowChartAlternateProcess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s-AR" sz="2800" b="1" dirty="0">
                <a:solidFill>
                  <a:schemeClr val="bg1"/>
                </a:solidFill>
              </a:rPr>
              <a:t>Visión de la Comisión</a:t>
            </a:r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9ACE1641-C176-4977-9F9A-4A9622079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295" y="1431456"/>
            <a:ext cx="8009459" cy="1247333"/>
          </a:xfrm>
        </p:spPr>
        <p:txBody>
          <a:bodyPr/>
          <a:lstStyle/>
          <a:p>
            <a:pPr marL="0" indent="0">
              <a:buNone/>
            </a:pPr>
            <a:r>
              <a:rPr lang="es-AR" sz="2000" dirty="0">
                <a:solidFill>
                  <a:srgbClr val="002060"/>
                </a:solidFill>
              </a:rPr>
              <a:t>Ser referente y órgano de consulta para la implementación de mejores prácticas y soluciones concretas en temas de D&amp;I para las empresas del Instituto y </a:t>
            </a:r>
            <a:r>
              <a:rPr lang="es-AR" sz="2000" i="1" dirty="0" err="1">
                <a:solidFill>
                  <a:srgbClr val="002060"/>
                </a:solidFill>
              </a:rPr>
              <a:t>stakeholders</a:t>
            </a:r>
            <a:r>
              <a:rPr lang="es-AR" sz="2000" dirty="0">
                <a:solidFill>
                  <a:srgbClr val="002060"/>
                </a:solidFill>
              </a:rPr>
              <a:t> del sector</a:t>
            </a:r>
          </a:p>
        </p:txBody>
      </p:sp>
      <p:sp>
        <p:nvSpPr>
          <p:cNvPr id="183" name="Rectángulo 182">
            <a:extLst>
              <a:ext uri="{FF2B5EF4-FFF2-40B4-BE49-F238E27FC236}">
                <a16:creationId xmlns:a16="http://schemas.microsoft.com/office/drawing/2014/main" id="{5BEEEB16-91B0-48A4-AD5D-0293EE8D597A}"/>
              </a:ext>
            </a:extLst>
          </p:cNvPr>
          <p:cNvSpPr/>
          <p:nvPr/>
        </p:nvSpPr>
        <p:spPr>
          <a:xfrm rot="16200000">
            <a:off x="-1952466" y="3694224"/>
            <a:ext cx="4275993" cy="3710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Título 13">
            <a:extLst>
              <a:ext uri="{FF2B5EF4-FFF2-40B4-BE49-F238E27FC236}">
                <a16:creationId xmlns:a16="http://schemas.microsoft.com/office/drawing/2014/main" id="{2B6DA96F-AEF0-BD2F-5933-8C3DD5C9CF58}"/>
              </a:ext>
            </a:extLst>
          </p:cNvPr>
          <p:cNvSpPr txBox="1">
            <a:spLocks/>
          </p:cNvSpPr>
          <p:nvPr/>
        </p:nvSpPr>
        <p:spPr>
          <a:xfrm>
            <a:off x="622755" y="3032724"/>
            <a:ext cx="3022847" cy="1224120"/>
          </a:xfrm>
          <a:prstGeom prst="flowChartAlternateProcess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2800" b="1" dirty="0">
                <a:solidFill>
                  <a:schemeClr val="bg1"/>
                </a:solidFill>
              </a:rPr>
              <a:t>Objetivos</a:t>
            </a:r>
            <a:endParaRPr lang="es-AR" sz="3200" b="1" dirty="0">
              <a:solidFill>
                <a:schemeClr val="bg1"/>
              </a:solidFill>
            </a:endParaRPr>
          </a:p>
        </p:txBody>
      </p:sp>
      <p:sp>
        <p:nvSpPr>
          <p:cNvPr id="4" name="Marcador de contenido 15">
            <a:extLst>
              <a:ext uri="{FF2B5EF4-FFF2-40B4-BE49-F238E27FC236}">
                <a16:creationId xmlns:a16="http://schemas.microsoft.com/office/drawing/2014/main" id="{24B9DF56-B5A1-E217-4656-AA44B8181D53}"/>
              </a:ext>
            </a:extLst>
          </p:cNvPr>
          <p:cNvSpPr txBox="1">
            <a:spLocks/>
          </p:cNvSpPr>
          <p:nvPr/>
        </p:nvSpPr>
        <p:spPr>
          <a:xfrm>
            <a:off x="3897295" y="2916219"/>
            <a:ext cx="8009459" cy="16557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2060"/>
                </a:solidFill>
              </a:rPr>
              <a:t>Consolidar </a:t>
            </a:r>
            <a:r>
              <a:rPr lang="es-AR" sz="2000" b="1" dirty="0">
                <a:solidFill>
                  <a:srgbClr val="002060"/>
                </a:solidFill>
              </a:rPr>
              <a:t>información sobre políticas de diversidad y género</a:t>
            </a:r>
            <a:endParaRPr lang="es-AR" sz="2000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2060"/>
                </a:solidFill>
              </a:rPr>
              <a:t>Generar una red de intercambio de </a:t>
            </a:r>
            <a:r>
              <a:rPr lang="es-AR" sz="2000" b="1" dirty="0">
                <a:solidFill>
                  <a:srgbClr val="002060"/>
                </a:solidFill>
              </a:rPr>
              <a:t>buenas prácticas y modelos de gestión basados en la D&amp;I</a:t>
            </a:r>
            <a:endParaRPr lang="es-AR" sz="2000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2060"/>
                </a:solidFill>
              </a:rPr>
              <a:t>Fortalecer la cultura de D&amp;I a través de </a:t>
            </a:r>
            <a:r>
              <a:rPr lang="es-AR" sz="2000" b="1" dirty="0">
                <a:solidFill>
                  <a:srgbClr val="002060"/>
                </a:solidFill>
              </a:rPr>
              <a:t>acciones</a:t>
            </a:r>
            <a:r>
              <a:rPr lang="es-AR" sz="2000" dirty="0">
                <a:solidFill>
                  <a:srgbClr val="002060"/>
                </a:solidFill>
              </a:rPr>
              <a:t> </a:t>
            </a:r>
            <a:r>
              <a:rPr lang="es-AR" sz="2000" b="1" dirty="0">
                <a:solidFill>
                  <a:srgbClr val="002060"/>
                </a:solidFill>
              </a:rPr>
              <a:t>de sensibilización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2060"/>
                </a:solidFill>
              </a:rPr>
              <a:t>Realizar y difundir </a:t>
            </a:r>
            <a:r>
              <a:rPr lang="es-AR" sz="2000" b="1" dirty="0">
                <a:solidFill>
                  <a:srgbClr val="002060"/>
                </a:solidFill>
              </a:rPr>
              <a:t>datos estadísticos sobre D&amp;I </a:t>
            </a:r>
            <a:r>
              <a:rPr lang="es-AR" sz="2000" dirty="0">
                <a:solidFill>
                  <a:srgbClr val="002060"/>
                </a:solidFill>
              </a:rPr>
              <a:t>del sector</a:t>
            </a:r>
          </a:p>
        </p:txBody>
      </p:sp>
      <p:sp>
        <p:nvSpPr>
          <p:cNvPr id="5" name="Título 13">
            <a:extLst>
              <a:ext uri="{FF2B5EF4-FFF2-40B4-BE49-F238E27FC236}">
                <a16:creationId xmlns:a16="http://schemas.microsoft.com/office/drawing/2014/main" id="{DEA23918-E97F-0584-FB3F-B2F72F16FCDF}"/>
              </a:ext>
            </a:extLst>
          </p:cNvPr>
          <p:cNvSpPr txBox="1">
            <a:spLocks/>
          </p:cNvSpPr>
          <p:nvPr/>
        </p:nvSpPr>
        <p:spPr>
          <a:xfrm>
            <a:off x="622755" y="4981398"/>
            <a:ext cx="3022847" cy="1247149"/>
          </a:xfrm>
          <a:prstGeom prst="flowChartAlternateProcess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es-A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Ejes de trabajo</a:t>
            </a:r>
          </a:p>
        </p:txBody>
      </p:sp>
      <p:sp>
        <p:nvSpPr>
          <p:cNvPr id="6" name="Marcador de contenido 15">
            <a:extLst>
              <a:ext uri="{FF2B5EF4-FFF2-40B4-BE49-F238E27FC236}">
                <a16:creationId xmlns:a16="http://schemas.microsoft.com/office/drawing/2014/main" id="{DA927577-91A1-5ACA-8280-5287CBB9F441}"/>
              </a:ext>
            </a:extLst>
          </p:cNvPr>
          <p:cNvSpPr txBox="1">
            <a:spLocks/>
          </p:cNvSpPr>
          <p:nvPr/>
        </p:nvSpPr>
        <p:spPr>
          <a:xfrm>
            <a:off x="3897295" y="5046781"/>
            <a:ext cx="8009459" cy="16557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AR" sz="2000" dirty="0">
                <a:solidFill>
                  <a:srgbClr val="002060"/>
                </a:solidFill>
              </a:rPr>
              <a:t>La </a:t>
            </a:r>
            <a:r>
              <a:rPr lang="es-AR" sz="2000" b="1" dirty="0">
                <a:solidFill>
                  <a:srgbClr val="002060"/>
                </a:solidFill>
              </a:rPr>
              <a:t>diversidad en su sentido amplio conceptual</a:t>
            </a:r>
            <a:r>
              <a:rPr lang="es-AR" sz="2000" dirty="0">
                <a:solidFill>
                  <a:srgbClr val="002060"/>
                </a:solidFill>
              </a:rPr>
              <a:t>, pero con perspectiva de género: g</a:t>
            </a:r>
            <a:r>
              <a:rPr lang="es-AR" sz="2000" i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énero, creencias, discapacidad, edad, estado civil, etnia, nacionalidad, sexo biológico, orientación sexual, identidad y expresión de género, ideología, formación, procedencia, religión</a:t>
            </a:r>
          </a:p>
        </p:txBody>
      </p:sp>
    </p:spTree>
    <p:extLst>
      <p:ext uri="{BB962C8B-B14F-4D97-AF65-F5344CB8AC3E}">
        <p14:creationId xmlns:p14="http://schemas.microsoft.com/office/powerpoint/2010/main" val="397075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81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83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85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reeform: Shape 87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85F9FC-DECC-444F-8F83-615605BCD5E3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1930" y="3459707"/>
            <a:ext cx="5544000" cy="24004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BEB91F-7E54-777C-DA0C-817761B02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840" y="478712"/>
            <a:ext cx="3143250" cy="1666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A3EC75-ECBB-AD2C-C374-CDA096A60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7896" y="366710"/>
            <a:ext cx="4201250" cy="1002651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E17020E-3DAC-2835-468C-2821D48754A5}"/>
              </a:ext>
            </a:extLst>
          </p:cNvPr>
          <p:cNvSpPr txBox="1">
            <a:spLocks/>
          </p:cNvSpPr>
          <p:nvPr/>
        </p:nvSpPr>
        <p:spPr>
          <a:xfrm>
            <a:off x="662180" y="2862471"/>
            <a:ext cx="3041803" cy="2907802"/>
          </a:xfrm>
          <a:prstGeom prst="rect">
            <a:avLst/>
          </a:prstGeom>
        </p:spPr>
        <p:txBody>
          <a:bodyPr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4000" b="1" dirty="0">
                <a:solidFill>
                  <a:srgbClr val="FFFFFF"/>
                </a:solidFill>
              </a:rPr>
              <a:t>1ra. ENCUESTA DE GÉNERO DEL SECTOR O&amp;G EN LA ARGENTINA</a:t>
            </a:r>
          </a:p>
        </p:txBody>
      </p:sp>
    </p:spTree>
    <p:extLst>
      <p:ext uri="{BB962C8B-B14F-4D97-AF65-F5344CB8AC3E}">
        <p14:creationId xmlns:p14="http://schemas.microsoft.com/office/powerpoint/2010/main" val="29605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F52976-243F-7110-06EE-D14FFFA2A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2" t="9768" r="2245" b="13307"/>
          <a:stretch/>
        </p:blipFill>
        <p:spPr>
          <a:xfrm>
            <a:off x="3042408" y="2713419"/>
            <a:ext cx="6107185" cy="19139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6A81936-BD39-A7FE-3236-C5157E85B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94" y="4922986"/>
            <a:ext cx="3143250" cy="16668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674C7D-6A05-9BAF-C85F-56C8B13DA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694" y="309498"/>
            <a:ext cx="4201250" cy="10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47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ángulo 50">
            <a:extLst>
              <a:ext uri="{FF2B5EF4-FFF2-40B4-BE49-F238E27FC236}">
                <a16:creationId xmlns:a16="http://schemas.microsoft.com/office/drawing/2014/main" id="{E774C966-9F13-4032-9B4E-F7D42CFAEF22}"/>
              </a:ext>
            </a:extLst>
          </p:cNvPr>
          <p:cNvSpPr/>
          <p:nvPr/>
        </p:nvSpPr>
        <p:spPr>
          <a:xfrm rot="16200000">
            <a:off x="-1952466" y="3694224"/>
            <a:ext cx="4275993" cy="3710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ítulo 13">
            <a:extLst>
              <a:ext uri="{FF2B5EF4-FFF2-40B4-BE49-F238E27FC236}">
                <a16:creationId xmlns:a16="http://schemas.microsoft.com/office/drawing/2014/main" id="{D3808444-A6DD-30A0-CB88-6C4BF9DE172C}"/>
              </a:ext>
            </a:extLst>
          </p:cNvPr>
          <p:cNvSpPr txBox="1">
            <a:spLocks/>
          </p:cNvSpPr>
          <p:nvPr/>
        </p:nvSpPr>
        <p:spPr>
          <a:xfrm>
            <a:off x="-1" y="618097"/>
            <a:ext cx="12192001" cy="11236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b="1" dirty="0">
                <a:solidFill>
                  <a:srgbClr val="002060"/>
                </a:solidFill>
              </a:rPr>
              <a:t>Datos generales</a:t>
            </a:r>
          </a:p>
        </p:txBody>
      </p:sp>
      <p:sp>
        <p:nvSpPr>
          <p:cNvPr id="10" name="Título 13">
            <a:extLst>
              <a:ext uri="{FF2B5EF4-FFF2-40B4-BE49-F238E27FC236}">
                <a16:creationId xmlns:a16="http://schemas.microsoft.com/office/drawing/2014/main" id="{D1E091C2-A723-3001-CBC9-BB3F3969570F}"/>
              </a:ext>
            </a:extLst>
          </p:cNvPr>
          <p:cNvSpPr txBox="1">
            <a:spLocks/>
          </p:cNvSpPr>
          <p:nvPr/>
        </p:nvSpPr>
        <p:spPr>
          <a:xfrm>
            <a:off x="1834965" y="1579158"/>
            <a:ext cx="2359244" cy="1331824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  <a:r>
              <a:rPr lang="es-A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empresas de la cadena de valor finalizaron la encuesta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6ADA3A-24A3-6FD5-1D6B-4C6DA69DFF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5" t="5535"/>
          <a:stretch/>
        </p:blipFill>
        <p:spPr>
          <a:xfrm>
            <a:off x="617141" y="3410240"/>
            <a:ext cx="5478859" cy="160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BF85C1-01C7-AA07-0FD3-D2D7B5DF06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84" b="50243"/>
          <a:stretch/>
        </p:blipFill>
        <p:spPr>
          <a:xfrm>
            <a:off x="6506935" y="3020037"/>
            <a:ext cx="2460898" cy="2664961"/>
          </a:xfrm>
          <a:prstGeom prst="rect">
            <a:avLst/>
          </a:prstGeom>
        </p:spPr>
      </p:pic>
      <p:sp>
        <p:nvSpPr>
          <p:cNvPr id="15" name="Título 13">
            <a:extLst>
              <a:ext uri="{FF2B5EF4-FFF2-40B4-BE49-F238E27FC236}">
                <a16:creationId xmlns:a16="http://schemas.microsoft.com/office/drawing/2014/main" id="{677372D9-54ED-5371-DE49-0B9E068DB094}"/>
              </a:ext>
            </a:extLst>
          </p:cNvPr>
          <p:cNvSpPr txBox="1">
            <a:spLocks/>
          </p:cNvSpPr>
          <p:nvPr/>
        </p:nvSpPr>
        <p:spPr>
          <a:xfrm>
            <a:off x="7715934" y="1579157"/>
            <a:ext cx="2359244" cy="1331825"/>
          </a:xfrm>
          <a:prstGeom prst="rect">
            <a:avLst/>
          </a:prstGeom>
        </p:spPr>
        <p:txBody>
          <a:bodyPr anchor="t"/>
          <a:lstStyle>
            <a:defPPr>
              <a:defRPr lang="es-A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AR" dirty="0"/>
              <a:t>24 </a:t>
            </a:r>
            <a:r>
              <a:rPr lang="es-AR" sz="2000" b="0" dirty="0"/>
              <a:t>empresas miembro del IAPG patrocinaron el proyecto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651EBCB-C43E-363F-C84D-8EE488531B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958"/>
          <a:stretch/>
        </p:blipFill>
        <p:spPr>
          <a:xfrm>
            <a:off x="9180894" y="3078761"/>
            <a:ext cx="2460897" cy="26649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968F06-F7DE-D0C1-7C84-32D9C6757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789" y="5305541"/>
            <a:ext cx="3647551" cy="57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07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1B842D69D454883C3E9B551460A02" ma:contentTypeVersion="13" ma:contentTypeDescription="Crée un document." ma:contentTypeScope="" ma:versionID="8c4eb996a738677e8c2517bb5affb557">
  <xsd:schema xmlns:xsd="http://www.w3.org/2001/XMLSchema" xmlns:xs="http://www.w3.org/2001/XMLSchema" xmlns:p="http://schemas.microsoft.com/office/2006/metadata/properties" xmlns:ns3="cfb3695c-df4a-4ba3-8ebb-9bb61180b114" xmlns:ns4="7d60829d-ccbb-4dad-8e53-10e030528fe5" targetNamespace="http://schemas.microsoft.com/office/2006/metadata/properties" ma:root="true" ma:fieldsID="e79d44f2bacdd5974968f0070963773d" ns3:_="" ns4:_="">
    <xsd:import namespace="cfb3695c-df4a-4ba3-8ebb-9bb61180b114"/>
    <xsd:import namespace="7d60829d-ccbb-4dad-8e53-10e030528f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b3695c-df4a-4ba3-8ebb-9bb61180b1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0829d-ccbb-4dad-8e53-10e030528fe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960F30-23B9-40D2-8050-7B74026B8E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b3695c-df4a-4ba3-8ebb-9bb61180b114"/>
    <ds:schemaRef ds:uri="7d60829d-ccbb-4dad-8e53-10e030528f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50DBC8-57F6-434F-9E5C-210E1F2683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668C9D-A271-4671-A795-939A4B293008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cfb3695c-df4a-4ba3-8ebb-9bb61180b114"/>
    <ds:schemaRef ds:uri="http://purl.org/dc/terms/"/>
    <ds:schemaRef ds:uri="http://schemas.openxmlformats.org/package/2006/metadata/core-properties"/>
    <ds:schemaRef ds:uri="http://purl.org/dc/dcmitype/"/>
    <ds:schemaRef ds:uri="7d60829d-ccbb-4dad-8e53-10e030528fe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8291</TotalTime>
  <Words>591</Words>
  <Application>Microsoft Office PowerPoint</Application>
  <PresentationFormat>Panorámica</PresentationFormat>
  <Paragraphs>81</Paragraphs>
  <Slides>27</Slides>
  <Notes>20</Notes>
  <HiddenSlides>5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Arial Rounded MT Bold</vt:lpstr>
      <vt:lpstr>Calibri</vt:lpstr>
      <vt:lpstr>Calibri Light</vt:lpstr>
      <vt:lpstr>Tema de Office</vt:lpstr>
      <vt:lpstr>Comisión de Diversidad e Inclusión</vt:lpstr>
      <vt:lpstr>SOBRE LA COMISIÓN DE D&amp;I</vt:lpstr>
      <vt:lpstr>Presentación de PowerPoint</vt:lpstr>
      <vt:lpstr>Presentación de PowerPoint</vt:lpstr>
      <vt:lpstr> ¿Porqué generar una Comisión de D&amp;I desde el IAPG?</vt:lpstr>
      <vt:lpstr>Visión de la Comisión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MUCHAS GRACIAS!!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Fuentes</dc:creator>
  <cp:lastModifiedBy>Cordero, Evangelina Natalia</cp:lastModifiedBy>
  <cp:revision>181</cp:revision>
  <dcterms:created xsi:type="dcterms:W3CDTF">2020-10-07T18:33:45Z</dcterms:created>
  <dcterms:modified xsi:type="dcterms:W3CDTF">2023-07-18T21:49:50Z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b30ed1b-e95f-40b5-af89-828263f287a7_Enabled">
    <vt:lpwstr>True</vt:lpwstr>
  </property>
  <property fmtid="{D5CDD505-2E9C-101B-9397-08002B2CF9AE}" pid="3" name="MSIP_Label_2b30ed1b-e95f-40b5-af89-828263f287a7_SiteId">
    <vt:lpwstr>329e91b0-e21f-48fb-a071-456717ecc28e</vt:lpwstr>
  </property>
  <property fmtid="{D5CDD505-2E9C-101B-9397-08002B2CF9AE}" pid="4" name="MSIP_Label_2b30ed1b-e95f-40b5-af89-828263f287a7_Owner">
    <vt:lpwstr>gabriela.rosello@total.com</vt:lpwstr>
  </property>
  <property fmtid="{D5CDD505-2E9C-101B-9397-08002B2CF9AE}" pid="5" name="MSIP_Label_2b30ed1b-e95f-40b5-af89-828263f287a7_SetDate">
    <vt:lpwstr>2020-10-25T12:50:52.8131001Z</vt:lpwstr>
  </property>
  <property fmtid="{D5CDD505-2E9C-101B-9397-08002B2CF9AE}" pid="6" name="MSIP_Label_2b30ed1b-e95f-40b5-af89-828263f287a7_Name">
    <vt:lpwstr>Restricted</vt:lpwstr>
  </property>
  <property fmtid="{D5CDD505-2E9C-101B-9397-08002B2CF9AE}" pid="7" name="MSIP_Label_2b30ed1b-e95f-40b5-af89-828263f287a7_Application">
    <vt:lpwstr>Microsoft Azure Information Protection</vt:lpwstr>
  </property>
  <property fmtid="{D5CDD505-2E9C-101B-9397-08002B2CF9AE}" pid="8" name="MSIP_Label_2b30ed1b-e95f-40b5-af89-828263f287a7_ActionId">
    <vt:lpwstr>4a9b90f5-3323-45c3-a177-e0fad41473e4</vt:lpwstr>
  </property>
  <property fmtid="{D5CDD505-2E9C-101B-9397-08002B2CF9AE}" pid="9" name="MSIP_Label_2b30ed1b-e95f-40b5-af89-828263f287a7_Extended_MSFT_Method">
    <vt:lpwstr>Automatic</vt:lpwstr>
  </property>
  <property fmtid="{D5CDD505-2E9C-101B-9397-08002B2CF9AE}" pid="10" name="Sensitivity">
    <vt:lpwstr>Restricted</vt:lpwstr>
  </property>
  <property fmtid="{D5CDD505-2E9C-101B-9397-08002B2CF9AE}" pid="11" name="ContentTypeId">
    <vt:lpwstr>0x010100A051B842D69D454883C3E9B551460A02</vt:lpwstr>
  </property>
</Properties>
</file>