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sldIdLst>
    <p:sldId id="278" r:id="rId5"/>
    <p:sldId id="284" r:id="rId6"/>
    <p:sldId id="289" r:id="rId7"/>
    <p:sldId id="324" r:id="rId8"/>
    <p:sldId id="257" r:id="rId9"/>
    <p:sldId id="302" r:id="rId10"/>
    <p:sldId id="287" r:id="rId11"/>
    <p:sldId id="277" r:id="rId12"/>
    <p:sldId id="293" r:id="rId13"/>
    <p:sldId id="292" r:id="rId14"/>
    <p:sldId id="297" r:id="rId15"/>
    <p:sldId id="294" r:id="rId16"/>
    <p:sldId id="295" r:id="rId17"/>
    <p:sldId id="296" r:id="rId18"/>
    <p:sldId id="299" r:id="rId19"/>
    <p:sldId id="300" r:id="rId20"/>
    <p:sldId id="307" r:id="rId21"/>
    <p:sldId id="316" r:id="rId22"/>
    <p:sldId id="298" r:id="rId23"/>
    <p:sldId id="305" r:id="rId24"/>
    <p:sldId id="310" r:id="rId25"/>
    <p:sldId id="311" r:id="rId26"/>
    <p:sldId id="312" r:id="rId27"/>
    <p:sldId id="313" r:id="rId28"/>
    <p:sldId id="314" r:id="rId29"/>
    <p:sldId id="304" r:id="rId30"/>
    <p:sldId id="291" r:id="rId3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0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autoAdjust="0"/>
    <p:restoredTop sz="73717" autoAdjust="0"/>
  </p:normalViewPr>
  <p:slideViewPr>
    <p:cSldViewPr snapToGrid="0" showGuides="1">
      <p:cViewPr varScale="1">
        <p:scale>
          <a:sx n="53" d="100"/>
          <a:sy n="53" d="100"/>
        </p:scale>
        <p:origin x="1590" y="66"/>
      </p:cViewPr>
      <p:guideLst>
        <p:guide orient="horz" pos="1502"/>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4C274-9ED7-40EF-9D04-0AB1A40BC9E5}" type="datetimeFigureOut">
              <a:rPr lang="es-AR" smtClean="0"/>
              <a:t>27/11/2023</a:t>
            </a:fld>
            <a:endParaRPr lang="es-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0DB49F-D37E-4493-9C3B-1F6B9AA51A77}" type="slidenum">
              <a:rPr lang="es-AR" smtClean="0"/>
              <a:t>‹Nº›</a:t>
            </a:fld>
            <a:endParaRPr lang="es-AR"/>
          </a:p>
        </p:txBody>
      </p:sp>
    </p:spTree>
    <p:extLst>
      <p:ext uri="{BB962C8B-B14F-4D97-AF65-F5344CB8AC3E}">
        <p14:creationId xmlns:p14="http://schemas.microsoft.com/office/powerpoint/2010/main" val="168490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effectLst/>
                <a:latin typeface="Calibri" panose="020F0502020204030204" pitchFamily="34" charset="0"/>
                <a:ea typeface="Calibri" panose="020F0502020204030204" pitchFamily="34" charset="0"/>
                <a:cs typeface="Times New Roman" panose="02020603050405020304" pitchFamily="18" charset="0"/>
              </a:rPr>
              <a:t>por la creación de esta reciente comisión de diversidad e inclusión local, que es muy joven,  y tiene representación de varias compañías del sector, Es un orgullo pertenecer a este equipo, acompañar y trabajar en post de con un objetivo en común </a:t>
            </a:r>
            <a:r>
              <a:rPr lang="es-AR" sz="12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construir una industria  + y - más inclusiva, y mas equitativa, </a:t>
            </a:r>
            <a:r>
              <a:rPr lang="es-AR" sz="12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donde todos tengamos lugar,  </a:t>
            </a:r>
            <a:endParaRPr lang="es-AR"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2</a:t>
            </a:fld>
            <a:endParaRPr lang="es-AR"/>
          </a:p>
        </p:txBody>
      </p:sp>
    </p:spTree>
    <p:extLst>
      <p:ext uri="{BB962C8B-B14F-4D97-AF65-F5344CB8AC3E}">
        <p14:creationId xmlns:p14="http://schemas.microsoft.com/office/powerpoint/2010/main" val="3823759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mujeres están poco representadas en los puestos de nivel inicial en el sector de O&amp;G en la Argentina, ocupando sólo el 18,3% de estos empleos, Esto dificulta los equilibrios de género en el resto de la escala,, y particularmente en los altos cargos; ya que la escasez de mujeres en la base deviene en un pipeline o canal más estrecho para el avance de mujeres dentro de la industria. </a:t>
            </a:r>
          </a:p>
          <a:p>
            <a:r>
              <a:rPr lang="es-ES" dirty="0"/>
              <a:t>se advierte que la presencia de mujeres se resiente en las direcciones, con una pérdida de participación de 5 puntos porcentuales respecto del nivel gerencial, es decir casi un 30% menos.</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13</a:t>
            </a:fld>
            <a:endParaRPr lang="es-AR"/>
          </a:p>
        </p:txBody>
      </p:sp>
    </p:spTree>
    <p:extLst>
      <p:ext uri="{BB962C8B-B14F-4D97-AF65-F5344CB8AC3E}">
        <p14:creationId xmlns:p14="http://schemas.microsoft.com/office/powerpoint/2010/main" val="1556788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Segmentación horizontal</a:t>
            </a:r>
          </a:p>
          <a:p>
            <a:r>
              <a:rPr lang="es-ES" dirty="0"/>
              <a:t>Esto es lo que se conoce como la división sexual del trabajo, donde la asignación de roles configura lo que se concibe como masculino o femenino y naturaliza ciertas actividades como propias de los varones y otras de las mujeres. La existencia de puestos “femeninos” y “masculinos” da lugar a lo que se conoce como segmentación ocupacional u horizontal de género. La segmentación ocupacional se conoce también bajo el concepto de “paredes de cristal”, según el cual las mujeres que se insertan laboralmente y logran crecer tienden a concentrarse en áreas de apoyo con un menor acceso a las áreas centrales del negocio en las organizaciones. </a:t>
            </a:r>
          </a:p>
          <a:p>
            <a:r>
              <a:rPr lang="es-ES" dirty="0"/>
              <a:t>grafica.:</a:t>
            </a:r>
          </a:p>
          <a:p>
            <a:pPr marL="228600" indent="-228600">
              <a:buFont typeface="+mj-lt"/>
              <a:buAutoNum type="arabicPeriod"/>
            </a:pPr>
            <a:r>
              <a:rPr lang="es-ES" dirty="0"/>
              <a:t>O&amp;G las mujeres están mayormente concentradas en las áreas de apoyo al negocio. Esto es, desarrollo de negocios/comercial, y administración y finanzas, dos espacios que respectivamente explican el 29,7% y el 17,1% de la dotación total de mujeres.</a:t>
            </a:r>
          </a:p>
          <a:p>
            <a:pPr marL="228600" indent="-228600">
              <a:buFont typeface="+mj-lt"/>
              <a:buAutoNum type="arabicPeriod"/>
            </a:pPr>
            <a:r>
              <a:rPr lang="es-ES" dirty="0"/>
              <a:t>Los varones, por su parte, se concentran principalmente en el sector operativo, agrupando casi la mitad de la dotación total de varones (48%, el pico más significativo). En el caso de las mujeres, el área operativa concentra menos del 10% de la dotación femenina total del sector de O&amp;G</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15</a:t>
            </a:fld>
            <a:endParaRPr lang="es-AR"/>
          </a:p>
        </p:txBody>
      </p:sp>
    </p:spTree>
    <p:extLst>
      <p:ext uri="{BB962C8B-B14F-4D97-AF65-F5344CB8AC3E}">
        <p14:creationId xmlns:p14="http://schemas.microsoft.com/office/powerpoint/2010/main" val="964992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Otra forma de visualizar esta segmentación de actividades es a partir de los balances de género. • Área balanceada: corresponde a un mínimo del 40% de participación de cualquiera de los géneros. • Área feminizada: corresponde a una participación de mujeres igual o mayor al 60%. </a:t>
            </a:r>
          </a:p>
          <a:p>
            <a:endParaRPr lang="es-ES" dirty="0"/>
          </a:p>
          <a:p>
            <a:pPr marL="228600" indent="-228600">
              <a:buFont typeface="+mj-lt"/>
              <a:buAutoNum type="arabicPeriod"/>
            </a:pPr>
            <a:r>
              <a:rPr lang="es-ES" dirty="0"/>
              <a:t>13 áreas masculinizadas, que son principalmente las vinculadas a las actividades centrales del negocio, como las áreas técnicas y operativas; y también otros espacios como tecnología o investigación y desarrollo.</a:t>
            </a:r>
          </a:p>
          <a:p>
            <a:pPr marL="228600" indent="-228600">
              <a:buFont typeface="+mj-lt"/>
              <a:buAutoNum type="arabicPeriod"/>
            </a:pPr>
            <a:r>
              <a:rPr lang="es-ES" dirty="0"/>
              <a:t>5 áreas balanceadas, que corresponden a los espacios de soporte al negocio donde las mujeres están más representadas, como comercial, administración y finanzas, marketing, RRHH y legales.</a:t>
            </a:r>
          </a:p>
          <a:p>
            <a:pPr marL="228600" indent="-228600">
              <a:buFont typeface="+mj-lt"/>
              <a:buAutoNum type="arabicPeriod"/>
            </a:pPr>
            <a:r>
              <a:rPr lang="es-AR" dirty="0"/>
              <a:t>1 área feminizada: comunicaciones.</a:t>
            </a:r>
          </a:p>
          <a:p>
            <a:pPr marL="228600" indent="-228600">
              <a:buFont typeface="+mj-lt"/>
              <a:buAutoNum type="arabicPeriod"/>
            </a:pPr>
            <a:endParaRPr lang="es-AR" dirty="0"/>
          </a:p>
          <a:p>
            <a:pPr marL="0" indent="0">
              <a:buFont typeface="+mj-lt"/>
              <a:buNone/>
            </a:pPr>
            <a:r>
              <a:rPr lang="es-AR" dirty="0"/>
              <a:t>Enfocar </a:t>
            </a:r>
            <a:r>
              <a:rPr lang="es-AR" dirty="0" err="1"/>
              <a:t>eesfuerzos</a:t>
            </a:r>
            <a:r>
              <a:rPr lang="es-AR" dirty="0"/>
              <a:t>:</a:t>
            </a:r>
            <a:endParaRPr lang="es-ES" dirty="0"/>
          </a:p>
          <a:p>
            <a:pPr marL="228600" indent="-228600">
              <a:buFont typeface="+mj-lt"/>
              <a:buAutoNum type="arabicPeriod"/>
            </a:pPr>
            <a:r>
              <a:rPr lang="es-ES" dirty="0"/>
              <a:t>El sector operativo es sin dudas el más significativo, ya que concentra más del 40% del empleo total del sector de O&amp;G; pero en él las mujeres representan menos del 5% (sólo 1 de cada 23 puestos en este sector es ocupado por una mujer). Es un área las acciones orientadas a la incorporación de mujeres podría tener un impacto importante.</a:t>
            </a:r>
          </a:p>
          <a:p>
            <a:pPr marL="228600" indent="-228600">
              <a:buFont typeface="+mj-lt"/>
              <a:buAutoNum type="arabicPeriod"/>
            </a:pPr>
            <a:r>
              <a:rPr lang="es-ES" dirty="0"/>
              <a:t>Otra de las áreas donde podrían priorizarse los esfuerzos,, es logística y almacenes, ya que concentra más del 10% del empleo total y las mujeres representan sólo el 16%.</a:t>
            </a:r>
          </a:p>
          <a:p>
            <a:pPr marL="228600" indent="-228600">
              <a:buFont typeface="+mj-lt"/>
              <a:buAutoNum type="arabicPeriod"/>
            </a:pPr>
            <a:r>
              <a:rPr lang="es-ES" dirty="0"/>
              <a:t>Los servicios de apoyo a operaciones y perforación, si bien tienen un peso menor en el empleo total (5,1% y 3,2%, respectivamente), las mujeres están muy poco representadas; en torno al 8%,</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16</a:t>
            </a:fld>
            <a:endParaRPr lang="es-AR"/>
          </a:p>
        </p:txBody>
      </p:sp>
    </p:spTree>
    <p:extLst>
      <p:ext uri="{BB962C8B-B14F-4D97-AF65-F5344CB8AC3E}">
        <p14:creationId xmlns:p14="http://schemas.microsoft.com/office/powerpoint/2010/main" val="812609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dirty="0"/>
              <a:t>Según estadísticas del Ministerio de Educación de la Nación al 2019, las mujeres representan más del 25% de los estudiantes universitarios y casi el 28% de los graduados en las carreras afines al sector.</a:t>
            </a:r>
          </a:p>
          <a:p>
            <a:pPr marL="171450" indent="-171450">
              <a:buFont typeface="Arial" panose="020B0604020202020204" pitchFamily="34" charset="0"/>
              <a:buChar char="•"/>
            </a:pPr>
            <a:r>
              <a:rPr lang="es-ES" dirty="0"/>
              <a:t>algunas disciplinas como Ingeniería Química, Geofísica, Geología, Ingeniería Ambiental, Higiene y Seguridad Industrial, la participación de mujeres ronda entre el 40% y más del 50%; por lo que se entiende que existe aún cierto margen para la incorporación de mujeres.</a:t>
            </a:r>
          </a:p>
          <a:p>
            <a:pPr marL="171450" indent="-171450">
              <a:buFont typeface="Arial" panose="020B0604020202020204" pitchFamily="34" charset="0"/>
              <a:buChar char="•"/>
            </a:pPr>
            <a:r>
              <a:rPr lang="es-ES" dirty="0"/>
              <a:t>menos del 38% de las organizaciones encuestadas realiza alianzas con entidades del sistema educativo para la realización de pasantías orientadas específicamente a mujeres.</a:t>
            </a:r>
          </a:p>
          <a:p>
            <a:pPr marL="171450" indent="-171450">
              <a:buFont typeface="Arial" panose="020B0604020202020204" pitchFamily="34" charset="0"/>
              <a:buChar char="•"/>
            </a:pPr>
            <a:r>
              <a:rPr lang="es-ES" dirty="0"/>
              <a:t>las carreras que están más masculinizadas tienen un grado mayor de abandono de las estudiantes mujeres, las carreras que tienden hacia distribuciones de género más balanceadas muestran mayor deserción de estudiantes varones.</a:t>
            </a:r>
          </a:p>
          <a:p>
            <a:pPr marL="171450" indent="-171450">
              <a:buFont typeface="Arial" panose="020B0604020202020204" pitchFamily="34" charset="0"/>
              <a:buChar char="•"/>
            </a:pPr>
            <a:endParaRPr lang="es-ES" dirty="0"/>
          </a:p>
          <a:p>
            <a:pPr marL="171450" indent="-171450">
              <a:buFont typeface="Arial" panose="020B0604020202020204" pitchFamily="34" charset="0"/>
              <a:buChar char="•"/>
            </a:pPr>
            <a:r>
              <a:rPr lang="es-ES" dirty="0"/>
              <a:t>Grafico:</a:t>
            </a:r>
          </a:p>
          <a:p>
            <a:pPr marL="171450" indent="-171450">
              <a:buFont typeface="Arial" panose="020B0604020202020204" pitchFamily="34" charset="0"/>
              <a:buChar char="•"/>
            </a:pPr>
            <a:r>
              <a:rPr lang="es-ES" dirty="0"/>
              <a:t>20% de la dotación femenina total alcanza este nivel secundario frente al 35% en el caso de los varones. Esta brecha plantea una oportunidad concreta para mejorar los equilibrios de género en el sector. (Por ejemplo, la venta minorista de combustible es una de las actividades con alta demanda de perfiles no profesionales y explica el 44% del empleo total del sector de O&amp;G,).</a:t>
            </a:r>
          </a:p>
          <a:p>
            <a:pPr marL="171450" indent="-171450">
              <a:buFont typeface="Arial" panose="020B0604020202020204" pitchFamily="34" charset="0"/>
              <a:buChar char="•"/>
            </a:pPr>
            <a:r>
              <a:rPr lang="es-ES" dirty="0"/>
              <a:t>niveles terciario, universitario y superior las mujeres están más representadas. Esto responde a la configuración de la industria, donde las mujeres tienen comparativamente mayor presencia en los puestos profesionales y los varones en las funciones operativas.</a:t>
            </a:r>
          </a:p>
          <a:p>
            <a:pPr marL="171450" indent="-171450">
              <a:buFont typeface="Arial" panose="020B0604020202020204" pitchFamily="34" charset="0"/>
              <a:buChar char="•"/>
            </a:pP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17</a:t>
            </a:fld>
            <a:endParaRPr lang="es-AR"/>
          </a:p>
        </p:txBody>
      </p:sp>
    </p:spTree>
    <p:extLst>
      <p:ext uri="{BB962C8B-B14F-4D97-AF65-F5344CB8AC3E}">
        <p14:creationId xmlns:p14="http://schemas.microsoft.com/office/powerpoint/2010/main" val="2519028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Conocer las políticas formales,</a:t>
            </a:r>
            <a:r>
              <a:rPr lang="es-ES" dirty="0"/>
              <a:t> para identificar el grado de compromiso con el que la organización asume la transformación de su cultura hacia una más inclusiva. La formalización de las políticas otorga mayor jerarquización y sostenibilidad a los compromisos de la organización. Debido a que las empresas son agentes de cambio social, es importante que se posicionen y tomen decisiones respecto a lo que marca la agenda nacional e internacional.</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18</a:t>
            </a:fld>
            <a:endParaRPr lang="es-AR"/>
          </a:p>
        </p:txBody>
      </p:sp>
    </p:spTree>
    <p:extLst>
      <p:ext uri="{BB962C8B-B14F-4D97-AF65-F5344CB8AC3E}">
        <p14:creationId xmlns:p14="http://schemas.microsoft.com/office/powerpoint/2010/main" val="1573263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Grafico:</a:t>
            </a:r>
          </a:p>
          <a:p>
            <a:pPr marL="228600" indent="-228600">
              <a:buFont typeface="+mj-lt"/>
              <a:buAutoNum type="arabicPeriod"/>
            </a:pPr>
            <a:r>
              <a:rPr lang="es-ES" dirty="0"/>
              <a:t>42% de las empresas encuestadas de O&amp;G cuenta con una política escrita en materia de género y diversidad (gráfico 14). Sin embargo, el 58% de estos casos corresponde a políticas derivadas de casa matriz, es importante adaptarlos teniendo en cuenta otras dimensiones relevantes desde lo local, como el lenguaje, los aspectos culturales, la madurez interna de esta agenda, etc.</a:t>
            </a:r>
          </a:p>
          <a:p>
            <a:pPr marL="228600" indent="-228600">
              <a:buFont typeface="+mj-lt"/>
              <a:buAutoNum type="arabicPeriod"/>
            </a:pPr>
            <a:r>
              <a:rPr lang="es-ES" dirty="0"/>
              <a:t>33% de las organizaciones tiene un comité de género/D&amp;I. El 87% de estos espacios fueron creados en los últimos 5 años.</a:t>
            </a:r>
          </a:p>
          <a:p>
            <a:pPr marL="228600" indent="-228600">
              <a:buFont typeface="+mj-lt"/>
              <a:buAutoNum type="arabicPeriod"/>
            </a:pPr>
            <a:r>
              <a:rPr lang="es-ES" dirty="0"/>
              <a:t>casi 29% de las empresas encuestadas ha documentado un plan de acción en relación con esta agenda, sin embargo de dicho plan han definido objetivos y personas responsables (38%) y asignado un presupuesto específico para su ejecución (29%).</a:t>
            </a:r>
          </a:p>
          <a:p>
            <a:pPr marL="0" indent="0">
              <a:buFont typeface="+mj-lt"/>
              <a:buNone/>
            </a:pPr>
            <a:endParaRPr lang="es-ES" dirty="0"/>
          </a:p>
          <a:p>
            <a:pPr marL="0" indent="0">
              <a:buFont typeface="+mj-lt"/>
              <a:buNone/>
            </a:pPr>
            <a:r>
              <a:rPr lang="es-ES" dirty="0"/>
              <a:t>las organizaciones que han implementado estos instrumentos tienen en promedio mayor proporción de mujeres en sus estructuras frente a aquellas que aún no cuentan con estos compromisos</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19</a:t>
            </a:fld>
            <a:endParaRPr lang="es-AR"/>
          </a:p>
        </p:txBody>
      </p:sp>
    </p:spTree>
    <p:extLst>
      <p:ext uri="{BB962C8B-B14F-4D97-AF65-F5344CB8AC3E}">
        <p14:creationId xmlns:p14="http://schemas.microsoft.com/office/powerpoint/2010/main" val="575274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cuidado es una responsabilidad compartida entre varios actores de la sociedad: el Estado –como garante último de los derechos–, las familias, la sociedad civil y el sector privado. Las empresas tienen la posibilidad de contribuir hacia una organización del cuidado más equitativa. se estima que las mujeres dedican casi el doble de horas por día que los varones al trabajo doméstico y de cuidado no remunerado, situación que limita el tiempo que ellas disponen para dedicar a actividades laborales rentadas. </a:t>
            </a:r>
          </a:p>
          <a:p>
            <a:r>
              <a:rPr lang="es-ES" dirty="0"/>
              <a:t>las mujeres que realizan trabajo no remunerado dedican en promedio 6,4 horas diarias a las actividades domésticas, mientras que los varones 3,4 horas.</a:t>
            </a:r>
          </a:p>
          <a:p>
            <a:r>
              <a:rPr lang="es-ES" dirty="0"/>
              <a:t>Grafico:</a:t>
            </a:r>
          </a:p>
          <a:p>
            <a:pPr marL="171450" indent="-171450">
              <a:buFont typeface="Arial" panose="020B0604020202020204" pitchFamily="34" charset="0"/>
              <a:buChar char="•"/>
            </a:pPr>
            <a:r>
              <a:rPr lang="es-ES" dirty="0"/>
              <a:t>Existen grandes diferencias entre las licencias ofrecidas a varones y mujeres para el cuidado de hijos/as. Ello refuerza la representación social que asigna a las mujeres el rol preponderante en estas tareas y afecta sus trayectorias laborales (Esto “escaleras rotas” que describe las interrupciones en la trayectoria laboral de las mujeres, x </a:t>
            </a:r>
            <a:r>
              <a:rPr lang="es-ES" dirty="0" err="1"/>
              <a:t>ej</a:t>
            </a:r>
            <a:r>
              <a:rPr lang="es-ES" dirty="0"/>
              <a:t> debido a la maternidad).</a:t>
            </a:r>
          </a:p>
          <a:p>
            <a:pPr marL="171450" indent="-171450">
              <a:buFont typeface="Arial" panose="020B0604020202020204" pitchFamily="34" charset="0"/>
              <a:buChar char="•"/>
            </a:pPr>
            <a:r>
              <a:rPr lang="es-ES" dirty="0"/>
              <a:t>las mayores diferencias entre los beneficios otorgados por encima del marco legal a varones y mujeres se advierten en la posibilidad de reincorporación paulatina que se brinda únicamente a mujeres.</a:t>
            </a:r>
          </a:p>
          <a:p>
            <a:pPr marL="171450" indent="-171450">
              <a:buFont typeface="Arial" panose="020B0604020202020204" pitchFamily="34" charset="0"/>
              <a:buChar char="•"/>
            </a:pPr>
            <a:r>
              <a:rPr lang="es-ES" dirty="0"/>
              <a:t>el único beneficio que está más orientado hacia los varones es la licencia extendida con goce de sueldo, esto se vincula con la limitación de la normativa vigente y el plazo de paternidad otorgado de sólo 2 días.</a:t>
            </a:r>
          </a:p>
          <a:p>
            <a:pPr marL="171450" indent="-171450">
              <a:buFont typeface="Arial" panose="020B0604020202020204" pitchFamily="34" charset="0"/>
              <a:buChar char="•"/>
            </a:pPr>
            <a:r>
              <a:rPr lang="es-ES" dirty="0"/>
              <a:t>La licencia por pérdida gestacional es un beneficio reciente y poco explorado.</a:t>
            </a:r>
          </a:p>
          <a:p>
            <a:pPr marL="171450" indent="-171450">
              <a:buFont typeface="Arial" panose="020B0604020202020204" pitchFamily="34" charset="0"/>
              <a:buChar char="•"/>
            </a:pPr>
            <a:r>
              <a:rPr lang="es-ES" dirty="0"/>
              <a:t>culturas organizacionales más inclusivas es importante considerar la aplicación de medidas más equitativas o “espejadas” que promuevan y valoren la corresponsabilidad en el cuidado y la crianza de hijos/as o de otras personas con necesidades de cuidados y permitan mejorar la conciliación de la vida familiar-laboral. También es importante que las políticas de cuidado consideren las nuevas formas de configuración de las familias.</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20</a:t>
            </a:fld>
            <a:endParaRPr lang="es-AR"/>
          </a:p>
        </p:txBody>
      </p:sp>
    </p:spTree>
    <p:extLst>
      <p:ext uri="{BB962C8B-B14F-4D97-AF65-F5344CB8AC3E}">
        <p14:creationId xmlns:p14="http://schemas.microsoft.com/office/powerpoint/2010/main" val="1503013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dirty="0"/>
              <a:t>las empresas deben trabajar para asegurar procesos de selección neutrales y libres de sesgos.</a:t>
            </a:r>
          </a:p>
          <a:p>
            <a:pPr marL="171450" indent="-171450">
              <a:buFont typeface="Arial" panose="020B0604020202020204" pitchFamily="34" charset="0"/>
              <a:buChar char="•"/>
            </a:pPr>
            <a:r>
              <a:rPr lang="es-ES" dirty="0"/>
              <a:t>Contar con procesos estandarizados y transparentes reduce la arbitrariedad, genera mayor confianza en el personal y posibilita que varones y mujeres sean promovidos en condiciones más equitativas en los distintos ciclos laborales. </a:t>
            </a:r>
          </a:p>
          <a:p>
            <a:pPr marL="171450" indent="-171450">
              <a:buFont typeface="Arial" panose="020B0604020202020204" pitchFamily="34" charset="0"/>
              <a:buChar char="•"/>
            </a:pPr>
            <a:r>
              <a:rPr lang="es-ES" dirty="0"/>
              <a:t>abajar los instrumentos y metodologías necesarias para garantizar que los procesos de RRHH estén libres de sesgos es fundamental capacitar a todo el personal involucrado, tanto de RRHH como de las áreas intervinientes, y cada líder de la organización. </a:t>
            </a:r>
          </a:p>
          <a:p>
            <a:pPr marL="171450" indent="-171450">
              <a:buFont typeface="Arial" panose="020B0604020202020204" pitchFamily="34" charset="0"/>
              <a:buChar char="•"/>
            </a:pPr>
            <a:endParaRPr lang="es-ES" dirty="0"/>
          </a:p>
          <a:p>
            <a:pPr marL="171450" indent="-171450">
              <a:buFont typeface="Arial" panose="020B0604020202020204" pitchFamily="34" charset="0"/>
              <a:buChar char="•"/>
            </a:pPr>
            <a:r>
              <a:rPr lang="es-ES" dirty="0"/>
              <a:t>grafica</a:t>
            </a:r>
          </a:p>
          <a:p>
            <a:pPr marL="171450" indent="-171450">
              <a:buFont typeface="Arial" panose="020B0604020202020204" pitchFamily="34" charset="0"/>
              <a:buChar char="•"/>
            </a:pPr>
            <a:r>
              <a:rPr lang="es-ES" dirty="0"/>
              <a:t>76% utiliza fuentes de reclutamiento diversas, aspecto fundamental para atraer perfiles más heterogéneos. </a:t>
            </a:r>
          </a:p>
          <a:p>
            <a:pPr marL="171450" indent="-171450">
              <a:buFont typeface="Arial" panose="020B0604020202020204" pitchFamily="34" charset="0"/>
              <a:buChar char="•"/>
            </a:pPr>
            <a:r>
              <a:rPr lang="es-ES" dirty="0"/>
              <a:t>Cerca del 67% revisa los requisitos y las competencias para que sólo se soliciten aquellas estrictamente necesarias para el puesto.</a:t>
            </a:r>
          </a:p>
          <a:p>
            <a:pPr marL="171450" indent="-171450">
              <a:buFont typeface="Arial" panose="020B0604020202020204" pitchFamily="34" charset="0"/>
              <a:buChar char="•"/>
            </a:pPr>
            <a:r>
              <a:rPr lang="es-ES" dirty="0"/>
              <a:t>Un 38% de las empresas declara tener alianzas con instituciones educativas para ofrecer pasantías/becas a mujeres y/u otras identidades.</a:t>
            </a:r>
          </a:p>
          <a:p>
            <a:pPr marL="171450" indent="-171450">
              <a:buFont typeface="Arial" panose="020B0604020202020204" pitchFamily="34" charset="0"/>
              <a:buChar char="•"/>
            </a:pPr>
            <a:r>
              <a:rPr lang="es-ES" dirty="0"/>
              <a:t>menos del 27% de las organizaciones cuenta con una guía para las entrevistas laborales sobre las temáticas que pueden -o no- ser indagadas, como por ejemplo, la prohibición de realizar consultas específicas sobre la vida personal, doméstica o familiar.</a:t>
            </a:r>
          </a:p>
          <a:p>
            <a:pPr marL="171450" indent="-171450">
              <a:buFont typeface="Arial" panose="020B0604020202020204" pitchFamily="34" charset="0"/>
              <a:buChar char="•"/>
            </a:pPr>
            <a:r>
              <a:rPr lang="es-ES" dirty="0"/>
              <a:t>33% capacita en sesgos inconscientes al personal involucrado en la selección</a:t>
            </a:r>
          </a:p>
          <a:p>
            <a:pPr marL="171450" indent="-171450">
              <a:buFont typeface="Arial" panose="020B0604020202020204" pitchFamily="34" charset="0"/>
              <a:buChar char="•"/>
            </a:pPr>
            <a:r>
              <a:rPr lang="es-ES" dirty="0"/>
              <a:t>un 33% de las organizaciones utiliza imágenes y lenguaje inclusivo en la redacción de los avisos de búsqueda.</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21</a:t>
            </a:fld>
            <a:endParaRPr lang="es-AR"/>
          </a:p>
        </p:txBody>
      </p:sp>
    </p:spTree>
    <p:extLst>
      <p:ext uri="{BB962C8B-B14F-4D97-AF65-F5344CB8AC3E}">
        <p14:creationId xmlns:p14="http://schemas.microsoft.com/office/powerpoint/2010/main" val="1595321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73% cuenta con una metodología de evaluación de desempeño estandarizada, De las organizaciones que tienen una metodología de evaluación, un 67% adapta o modifica las metas y objetivos en los casos de licencia gozada (por menor tiempo trabajado) (reducir el </a:t>
            </a:r>
            <a:r>
              <a:rPr lang="es-ES" dirty="0" err="1"/>
              <a:t>maternity</a:t>
            </a:r>
            <a:r>
              <a:rPr lang="es-ES" dirty="0"/>
              <a:t> </a:t>
            </a:r>
            <a:r>
              <a:rPr lang="es-ES" dirty="0" err="1"/>
              <a:t>tax</a:t>
            </a:r>
            <a:r>
              <a:rPr lang="es-ES" dirty="0"/>
              <a:t> o “impuesto a la maternidad” es de importancia para que las trayectorias laborales de mujeres y varones sean más equitativas a largo plazo.)</a:t>
            </a:r>
          </a:p>
          <a:p>
            <a:pPr marL="228600" indent="-228600">
              <a:buFont typeface="+mj-lt"/>
              <a:buAutoNum type="arabicPeriod"/>
            </a:pPr>
            <a:r>
              <a:rPr lang="es-ES" dirty="0"/>
              <a:t>33% declara que incluye objetivos/ KPIs25 de D&amp;I en la evaluación de sus líderes. La formación y posterior evaluación de quienes lideran es imprescindible para lograr equipos comprometidos y una coherencia.</a:t>
            </a:r>
          </a:p>
          <a:p>
            <a:pPr marL="228600" indent="-228600">
              <a:buFont typeface="+mj-lt"/>
              <a:buAutoNum type="arabicPeriod"/>
            </a:pPr>
            <a:r>
              <a:rPr lang="es-ES" dirty="0"/>
              <a:t>El 53% de las empresas cuenta con un compromiso escrito que garantiza igualdad salarial entre géneros por trabajos de igual valor; el 62% realiza mediciones salariales periódicas por género y nivel jerárquico y el 58% tiene procedimientos internos para la corrección de las desigualdades salariales de género detectadas.</a:t>
            </a:r>
          </a:p>
          <a:p>
            <a:pPr marL="228600" indent="-228600">
              <a:buFont typeface="+mj-lt"/>
              <a:buAutoNum type="arabicPeriod"/>
            </a:pPr>
            <a:endParaRPr lang="es-ES" dirty="0"/>
          </a:p>
          <a:p>
            <a:pPr marL="0" indent="0">
              <a:buFont typeface="+mj-lt"/>
              <a:buNone/>
            </a:pPr>
            <a:r>
              <a:rPr lang="es-ES" dirty="0"/>
              <a:t>Grafico</a:t>
            </a:r>
          </a:p>
          <a:p>
            <a:pPr marL="228600" indent="-228600">
              <a:buFont typeface="+mj-lt"/>
              <a:buAutoNum type="arabicPeriod"/>
            </a:pPr>
            <a:r>
              <a:rPr lang="es-ES" dirty="0"/>
              <a:t>cerca del 60% brindó capacitaciones en temas de género, D&amp;I., el 33% afirma que éstas fueron de carácter obligatorio y de alcance general a todo el personal, </a:t>
            </a:r>
          </a:p>
          <a:p>
            <a:pPr marL="228600" indent="-228600">
              <a:buFont typeface="+mj-lt"/>
              <a:buAutoNum type="arabicPeriod"/>
            </a:pPr>
            <a:r>
              <a:rPr lang="es-ES" dirty="0"/>
              <a:t>y el 24% que fueron abiertas a todo el personal pero optativas. </a:t>
            </a:r>
          </a:p>
          <a:p>
            <a:pPr marL="228600" indent="-228600">
              <a:buFont typeface="+mj-lt"/>
              <a:buAutoNum type="arabicPeriod"/>
            </a:pPr>
            <a:r>
              <a:rPr lang="es-ES" dirty="0"/>
              <a:t>para líderes están menos extendidas: sólo el 9% de las organizaciones afirma haber realizado estas acciones en los últimos dos años.</a:t>
            </a:r>
          </a:p>
          <a:p>
            <a:pPr marL="228600" indent="-228600">
              <a:buFont typeface="+mj-lt"/>
              <a:buAutoNum type="arabicPeriod"/>
            </a:pPr>
            <a:endParaRPr lang="es-ES" dirty="0"/>
          </a:p>
          <a:p>
            <a:pPr marL="0" indent="0">
              <a:buFont typeface="+mj-lt"/>
              <a:buNone/>
            </a:pPr>
            <a:r>
              <a:rPr lang="es-ES" dirty="0"/>
              <a:t>Capacitaciones:</a:t>
            </a:r>
          </a:p>
          <a:p>
            <a:pPr marL="0" indent="0">
              <a:buFont typeface="+mj-lt"/>
              <a:buNone/>
            </a:pPr>
            <a:r>
              <a:rPr lang="es-ES" dirty="0"/>
              <a:t>49% de las organizaciones afirma haber brindado formación en diversidad e inclusión, el 47% en sesgos inconscientes y estereotipos de género, el 29% en liderazgos inclusivos y el 24% en violencia y acoso laboral, entre los contenidos más frecuentes</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22</a:t>
            </a:fld>
            <a:endParaRPr lang="es-AR"/>
          </a:p>
        </p:txBody>
      </p:sp>
    </p:spTree>
    <p:extLst>
      <p:ext uri="{BB962C8B-B14F-4D97-AF65-F5344CB8AC3E}">
        <p14:creationId xmlns:p14="http://schemas.microsoft.com/office/powerpoint/2010/main" val="3473510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Convenio 190 y la Recomendación 206 de la Organización Internacional del Trabajo (OIT)28, constituyendo el primer instrumento normativo enfocado en la eliminación de la violencia y el acoso en el mundo del trabajo</a:t>
            </a:r>
          </a:p>
          <a:p>
            <a:r>
              <a:rPr lang="es-ES" dirty="0"/>
              <a:t>Grafico:</a:t>
            </a:r>
          </a:p>
          <a:p>
            <a:endParaRPr lang="es-ES" dirty="0"/>
          </a:p>
          <a:p>
            <a:pPr marL="171450" indent="-171450">
              <a:buFont typeface="Arial" panose="020B0604020202020204" pitchFamily="34" charset="0"/>
              <a:buChar char="•"/>
            </a:pPr>
            <a:r>
              <a:rPr lang="es-ES" dirty="0"/>
              <a:t>62% de las empresas encuestadas cuenta con una política contra la violencia y el acoso laboral, </a:t>
            </a:r>
          </a:p>
          <a:p>
            <a:pPr marL="171450" indent="-171450">
              <a:buFont typeface="Arial" panose="020B0604020202020204" pitchFamily="34" charset="0"/>
              <a:buChar char="•"/>
            </a:pPr>
            <a:r>
              <a:rPr lang="es-ES" dirty="0"/>
              <a:t>y el 40% tiene protocolos específicos de actuación para el tratamiento de estos casos., 13% de estos instrumentos está adecuado a los criterios definidos por el Convenio 190 de la OIT.</a:t>
            </a:r>
          </a:p>
          <a:p>
            <a:pPr marL="171450" indent="-171450">
              <a:buFont typeface="Arial" panose="020B0604020202020204" pitchFamily="34" charset="0"/>
              <a:buChar char="•"/>
            </a:pPr>
            <a:r>
              <a:rPr lang="es-ES" dirty="0"/>
              <a:t>licencias específicas para los casos de violencia y acoso laboral: sólo el 9% de las organizaciones ha avanzado en este aspecto. </a:t>
            </a:r>
          </a:p>
          <a:p>
            <a:pPr marL="171450" indent="-171450">
              <a:buFont typeface="Arial" panose="020B0604020202020204" pitchFamily="34" charset="0"/>
              <a:buChar char="•"/>
            </a:pPr>
            <a:r>
              <a:rPr lang="es-ES" dirty="0"/>
              <a:t>Otra dimensión clave, la capacitación para la prevención y sensibilización al personal, es escasa y está extendida sólo en casi el 29% de las organizaciones encuestadas. </a:t>
            </a:r>
          </a:p>
          <a:p>
            <a:pPr marL="171450" indent="-171450">
              <a:buFont typeface="Arial" panose="020B0604020202020204" pitchFamily="34" charset="0"/>
              <a:buChar char="•"/>
            </a:pPr>
            <a:r>
              <a:rPr lang="es-ES" dirty="0"/>
              <a:t>equipos especializados para atender y dar tratamiento a estos casos es fundamental. En este aspecto, sólo el 31% de las empresas ha avanzado.</a:t>
            </a:r>
          </a:p>
          <a:p>
            <a:pPr marL="171450" indent="-171450">
              <a:buFont typeface="Arial" panose="020B0604020202020204" pitchFamily="34" charset="0"/>
              <a:buChar char="•"/>
            </a:pPr>
            <a:r>
              <a:rPr lang="es-ES" dirty="0"/>
              <a:t>Menos del 7% de las empresas cuenta con un protocolo de actuación y licencias específicas </a:t>
            </a:r>
          </a:p>
          <a:p>
            <a:pPr marL="171450" indent="-171450">
              <a:buFont typeface="Arial" panose="020B0604020202020204" pitchFamily="34" charset="0"/>
              <a:buChar char="•"/>
            </a:pPr>
            <a:r>
              <a:rPr lang="es-ES" dirty="0"/>
              <a:t>y sólo el 13% brinda acompañamiento a las personas que atraviesan esta situación. Estos instrumentos también están contemplados en los criterios definidos por el Convenio 190 de la OIT,</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23</a:t>
            </a:fld>
            <a:endParaRPr lang="es-AR"/>
          </a:p>
        </p:txBody>
      </p:sp>
    </p:spTree>
    <p:extLst>
      <p:ext uri="{BB962C8B-B14F-4D97-AF65-F5344CB8AC3E}">
        <p14:creationId xmlns:p14="http://schemas.microsoft.com/office/powerpoint/2010/main" val="3420685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ct val="107000"/>
              </a:lnSpc>
              <a:spcAft>
                <a:spcPts val="800"/>
              </a:spcAft>
            </a:pPr>
            <a:r>
              <a:rPr lang="es-AR" sz="1800" dirty="0">
                <a:effectLst/>
                <a:latin typeface="Calibri" panose="020F0502020204030204" pitchFamily="34" charset="0"/>
                <a:ea typeface="Calibri" panose="020F0502020204030204" pitchFamily="34" charset="0"/>
                <a:cs typeface="Times New Roman" panose="02020603050405020304" pitchFamily="18" charset="0"/>
              </a:rPr>
              <a:t>Comisión</a:t>
            </a:r>
          </a:p>
          <a:p>
            <a:pPr>
              <a:lnSpc>
                <a:spcPct val="107000"/>
              </a:lnSpc>
              <a:spcAft>
                <a:spcPts val="800"/>
              </a:spcAft>
            </a:pPr>
            <a:r>
              <a:rPr lang="es-AR" sz="1800" dirty="0">
                <a:effectLst/>
                <a:latin typeface="Calibri" panose="020F0502020204030204" pitchFamily="34" charset="0"/>
                <a:ea typeface="Calibri" panose="020F0502020204030204" pitchFamily="34" charset="0"/>
                <a:cs typeface="Times New Roman" panose="02020603050405020304" pitchFamily="18" charset="0"/>
              </a:rPr>
              <a:t>¿Por qué? </a:t>
            </a:r>
          </a:p>
          <a:p>
            <a:pPr>
              <a:lnSpc>
                <a:spcPct val="107000"/>
              </a:lnSpc>
              <a:spcAft>
                <a:spcPts val="800"/>
              </a:spcAft>
            </a:pPr>
            <a:r>
              <a:rPr lang="es-AR" sz="1800" dirty="0">
                <a:effectLst/>
                <a:latin typeface="Calibri" panose="020F0502020204030204" pitchFamily="34" charset="0"/>
                <a:ea typeface="Calibri" panose="020F0502020204030204" pitchFamily="34" charset="0"/>
                <a:cs typeface="Times New Roman" panose="02020603050405020304" pitchFamily="18" charset="0"/>
              </a:rPr>
              <a:t>Es necesario estar Alineación a la agenda global sobre D&amp;I para promover la </a:t>
            </a:r>
            <a:r>
              <a:rPr lang="es-AR" sz="1800" b="1" dirty="0">
                <a:effectLst/>
                <a:latin typeface="Calibri" panose="020F0502020204030204" pitchFamily="34" charset="0"/>
                <a:ea typeface="Calibri" panose="020F0502020204030204" pitchFamily="34" charset="0"/>
                <a:cs typeface="Times New Roman" panose="02020603050405020304" pitchFamily="18" charset="0"/>
              </a:rPr>
              <a:t>innovación, sustentabilidad y competitividad </a:t>
            </a:r>
            <a:r>
              <a:rPr lang="es-AR" sz="1800" dirty="0">
                <a:effectLst/>
                <a:latin typeface="Calibri" panose="020F0502020204030204" pitchFamily="34" charset="0"/>
                <a:ea typeface="Calibri" panose="020F0502020204030204" pitchFamily="34" charset="0"/>
                <a:cs typeface="Times New Roman" panose="02020603050405020304" pitchFamily="18" charset="0"/>
              </a:rPr>
              <a:t>del sector </a:t>
            </a:r>
          </a:p>
          <a:p>
            <a:pPr>
              <a:lnSpc>
                <a:spcPct val="107000"/>
              </a:lnSpc>
              <a:spcAft>
                <a:spcPts val="800"/>
              </a:spcAft>
            </a:pPr>
            <a:r>
              <a:rPr lang="es-AR" sz="1800" dirty="0">
                <a:effectLst/>
                <a:latin typeface="Calibri" panose="020F0502020204030204" pitchFamily="34" charset="0"/>
                <a:ea typeface="Calibri" panose="020F0502020204030204" pitchFamily="34" charset="0"/>
                <a:cs typeface="Times New Roman" panose="02020603050405020304" pitchFamily="18" charset="0"/>
              </a:rPr>
              <a:t>Porque debemos Contribuir a los </a:t>
            </a:r>
            <a:r>
              <a:rPr lang="es-AR" sz="1800" b="1" dirty="0">
                <a:effectLst/>
                <a:latin typeface="Calibri" panose="020F0502020204030204" pitchFamily="34" charset="0"/>
                <a:ea typeface="Calibri" panose="020F0502020204030204" pitchFamily="34" charset="0"/>
                <a:cs typeface="Times New Roman" panose="02020603050405020304" pitchFamily="18" charset="0"/>
              </a:rPr>
              <a:t>ODSOSTENIBLES (ODS 5 sobre equidad de Género).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1800" dirty="0">
                <a:effectLst/>
                <a:latin typeface="Calibri" panose="020F0502020204030204" pitchFamily="34" charset="0"/>
                <a:ea typeface="Calibri" panose="020F0502020204030204" pitchFamily="34" charset="0"/>
                <a:cs typeface="Times New Roman" panose="02020603050405020304" pitchFamily="18" charset="0"/>
              </a:rPr>
              <a:t>una cultura de respeto a la </a:t>
            </a:r>
            <a:r>
              <a:rPr lang="es-AR" sz="1800" b="1" dirty="0">
                <a:effectLst/>
                <a:latin typeface="Calibri" panose="020F0502020204030204" pitchFamily="34" charset="0"/>
                <a:ea typeface="Calibri" panose="020F0502020204030204" pitchFamily="34" charset="0"/>
                <a:cs typeface="Times New Roman" panose="02020603050405020304" pitchFamily="18" charset="0"/>
              </a:rPr>
              <a:t>diversidad, equidad, no discriminación e inclusión</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1800" dirty="0">
                <a:effectLst/>
                <a:latin typeface="Calibri" panose="020F0502020204030204" pitchFamily="34" charset="0"/>
                <a:ea typeface="Calibri" panose="020F0502020204030204" pitchFamily="34" charset="0"/>
                <a:cs typeface="Times New Roman" panose="02020603050405020304" pitchFamily="18" charset="0"/>
              </a:rPr>
              <a:t>Porque es rentable, de hechos las empresas que cotizan en bolsa deben presentar acciones concretas en materia de diversidad etc.</a:t>
            </a:r>
          </a:p>
          <a:p>
            <a:pPr>
              <a:lnSpc>
                <a:spcPct val="107000"/>
              </a:lnSpc>
              <a:spcAft>
                <a:spcPts val="800"/>
              </a:spcAft>
            </a:pPr>
            <a:r>
              <a:rPr lang="es-AR" sz="1800" dirty="0">
                <a:effectLst/>
                <a:latin typeface="Calibri" panose="020F0502020204030204" pitchFamily="34" charset="0"/>
                <a:ea typeface="Calibri" panose="020F0502020204030204" pitchFamily="34" charset="0"/>
                <a:cs typeface="Times New Roman" panose="02020603050405020304" pitchFamily="18" charset="0"/>
              </a:rPr>
              <a:t>Porque suma a la imagen de la compañía…</a:t>
            </a:r>
          </a:p>
          <a:p>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3</a:t>
            </a:fld>
            <a:endParaRPr lang="es-AR"/>
          </a:p>
        </p:txBody>
      </p:sp>
    </p:spTree>
    <p:extLst>
      <p:ext uri="{BB962C8B-B14F-4D97-AF65-F5344CB8AC3E}">
        <p14:creationId xmlns:p14="http://schemas.microsoft.com/office/powerpoint/2010/main" val="1465301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desarrollo de una infraestructura inclusiva que contemple y se adapte a las distintas necesidades de las personas.</a:t>
            </a:r>
          </a:p>
          <a:p>
            <a:endParaRPr lang="es-ES" dirty="0"/>
          </a:p>
          <a:p>
            <a:r>
              <a:rPr lang="es-ES" dirty="0"/>
              <a:t>Oficinas</a:t>
            </a:r>
          </a:p>
          <a:p>
            <a:r>
              <a:rPr lang="es-ES" dirty="0"/>
              <a:t> el 96% de las empresas relevadas tiene baños diferenciados por género, el 47% cuenta con salas de lactancia y el 38% tiene heladeras de uso exclusivo para la conservación de la leche materna.</a:t>
            </a:r>
          </a:p>
          <a:p>
            <a:r>
              <a:rPr lang="es-ES" dirty="0"/>
              <a:t>Las empresas que han incluido salas de lactancia y heladeras tienen en promedio mayor porcentaje de mujeres</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24</a:t>
            </a:fld>
            <a:endParaRPr lang="es-AR"/>
          </a:p>
        </p:txBody>
      </p:sp>
    </p:spTree>
    <p:extLst>
      <p:ext uri="{BB962C8B-B14F-4D97-AF65-F5344CB8AC3E}">
        <p14:creationId xmlns:p14="http://schemas.microsoft.com/office/powerpoint/2010/main" val="1096253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ct val="107000"/>
              </a:lnSpc>
              <a:spcAft>
                <a:spcPts val="800"/>
              </a:spcAft>
            </a:pPr>
            <a:r>
              <a:rPr lang="es-AR" sz="1800" dirty="0">
                <a:effectLst/>
                <a:latin typeface="Calibri" panose="020F0502020204030204" pitchFamily="34" charset="0"/>
                <a:ea typeface="Calibri" panose="020F0502020204030204" pitchFamily="34" charset="0"/>
                <a:cs typeface="Times New Roman" panose="02020603050405020304" pitchFamily="18" charset="0"/>
              </a:rPr>
              <a:t>¿Para qué?</a:t>
            </a:r>
          </a:p>
          <a:p>
            <a:pPr>
              <a:lnSpc>
                <a:spcPct val="107000"/>
              </a:lnSpc>
              <a:spcAft>
                <a:spcPts val="800"/>
              </a:spcAft>
            </a:pPr>
            <a:r>
              <a:rPr lang="es-AR" sz="1800" dirty="0">
                <a:effectLst/>
                <a:latin typeface="Calibri" panose="020F0502020204030204" pitchFamily="34" charset="0"/>
                <a:ea typeface="Calibri" panose="020F0502020204030204" pitchFamily="34" charset="0"/>
                <a:cs typeface="Times New Roman" panose="02020603050405020304" pitchFamily="18" charset="0"/>
              </a:rPr>
              <a:t>El para que también podría ser muy amplio.. y voy a tratar de resumirlo con una </a:t>
            </a:r>
            <a:r>
              <a:rPr lang="es-AR" sz="1800" dirty="0" err="1">
                <a:effectLst/>
                <a:latin typeface="Calibri" panose="020F0502020204030204" pitchFamily="34" charset="0"/>
                <a:ea typeface="Calibri" panose="020F0502020204030204" pitchFamily="34" charset="0"/>
                <a:cs typeface="Times New Roman" panose="02020603050405020304" pitchFamily="18" charset="0"/>
              </a:rPr>
              <a:t>autoreferencia</a:t>
            </a:r>
            <a:r>
              <a:rPr lang="es-AR" sz="1800" dirty="0">
                <a:effectLst/>
                <a:latin typeface="Calibri" panose="020F0502020204030204" pitchFamily="34" charset="0"/>
                <a:ea typeface="Calibri" panose="020F0502020204030204" pitchFamily="34" charset="0"/>
                <a:cs typeface="Times New Roman" panose="02020603050405020304" pitchFamily="18" charset="0"/>
              </a:rPr>
              <a:t>… hace tiempo en una de las reuniones que teníamos con la comisión para la presentación de los números de la encuesta en la legislatura, termino mi reunión y mi hijo adolescente el que estaba escuchando un poco mi reunión me dice…. </a:t>
            </a:r>
            <a:r>
              <a:rPr lang="es-A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“vieja, ya esta con </a:t>
            </a:r>
            <a:r>
              <a:rPr lang="es-AR"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d&amp;I</a:t>
            </a:r>
            <a:r>
              <a:rPr lang="es-A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nuestra generación ya tiene incorporado estas cosas, ya nos aceptamos, actualiza el chip</a:t>
            </a:r>
            <a:r>
              <a:rPr lang="es-AR" sz="1800" dirty="0">
                <a:effectLst/>
                <a:latin typeface="Calibri" panose="020F0502020204030204" pitchFamily="34" charset="0"/>
                <a:ea typeface="Calibri" panose="020F0502020204030204" pitchFamily="34" charset="0"/>
                <a:cs typeface="Times New Roman" panose="02020603050405020304" pitchFamily="18" charset="0"/>
              </a:rPr>
              <a:t>” yo em quede pensativa y me surgieron 3 puntos importantes, </a:t>
            </a:r>
          </a:p>
          <a:p>
            <a:pPr marL="342900" lvl="0" indent="-342900">
              <a:lnSpc>
                <a:spcPct val="107000"/>
              </a:lnSpc>
              <a:buFont typeface="+mj-lt"/>
              <a:buAutoNum type="arabicPeriod"/>
            </a:pPr>
            <a:r>
              <a:rPr lang="es-AR" sz="1800" dirty="0">
                <a:effectLst/>
                <a:latin typeface="Calibri" panose="020F0502020204030204" pitchFamily="34" charset="0"/>
                <a:ea typeface="Calibri" panose="020F0502020204030204" pitchFamily="34" charset="0"/>
                <a:cs typeface="Times New Roman" panose="02020603050405020304" pitchFamily="18" charset="0"/>
              </a:rPr>
              <a:t>El primero por supuesto es que me dijo “vieja” eso derivó en una charla de diversidad generacional, algo de escala jerárquica y un plan de inversión que se vio amenazado.</a:t>
            </a:r>
          </a:p>
          <a:p>
            <a:pPr marL="342900" lvl="0" indent="-342900">
              <a:lnSpc>
                <a:spcPct val="107000"/>
              </a:lnSpc>
              <a:buFont typeface="+mj-lt"/>
              <a:buAutoNum type="arabicPeriod"/>
            </a:pPr>
            <a:r>
              <a:rPr lang="es-AR" sz="1800" dirty="0">
                <a:effectLst/>
                <a:latin typeface="Calibri" panose="020F0502020204030204" pitchFamily="34" charset="0"/>
                <a:ea typeface="Calibri" panose="020F0502020204030204" pitchFamily="34" charset="0"/>
                <a:cs typeface="Times New Roman" panose="02020603050405020304" pitchFamily="18" charset="0"/>
              </a:rPr>
              <a:t>pero lo más importante es que me hablo de generaciones que tiene al</a:t>
            </a:r>
            <a:r>
              <a:rPr lang="es-A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gunos aspectos incorporados y otro</a:t>
            </a:r>
            <a:r>
              <a:rPr lang="es-AR" sz="1800" dirty="0">
                <a:effectLst/>
                <a:latin typeface="Calibri" panose="020F0502020204030204" pitchFamily="34" charset="0"/>
                <a:ea typeface="Calibri" panose="020F0502020204030204" pitchFamily="34" charset="0"/>
                <a:cs typeface="Times New Roman" panose="02020603050405020304" pitchFamily="18" charset="0"/>
              </a:rPr>
              <a:t>s que seguramente </a:t>
            </a:r>
            <a:r>
              <a:rPr lang="es-A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deberán trabajar</a:t>
            </a:r>
            <a:r>
              <a:rPr lang="es-AR" sz="1800" dirty="0">
                <a:effectLst/>
                <a:latin typeface="Calibri" panose="020F0502020204030204" pitchFamily="34" charset="0"/>
                <a:ea typeface="Calibri" panose="020F0502020204030204" pitchFamily="34" charset="0"/>
                <a:cs typeface="Times New Roman" panose="02020603050405020304" pitchFamily="18" charset="0"/>
              </a:rPr>
              <a:t>,  </a:t>
            </a:r>
            <a:r>
              <a:rPr lang="es-A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pero me habló de la inclusión desde la  aceptación</a:t>
            </a:r>
            <a:r>
              <a:rPr lang="es-AR" sz="1800" dirty="0">
                <a:effectLst/>
                <a:latin typeface="Calibri" panose="020F0502020204030204" pitchFamily="34" charset="0"/>
                <a:ea typeface="Calibri" panose="020F0502020204030204" pitchFamily="34" charset="0"/>
                <a:cs typeface="Times New Roman" panose="02020603050405020304" pitchFamily="18" charset="0"/>
              </a:rPr>
              <a:t>… en el ultimo evento de </a:t>
            </a:r>
            <a:r>
              <a:rPr lang="es-AR" sz="1800" dirty="0" err="1">
                <a:effectLst/>
                <a:latin typeface="Calibri" panose="020F0502020204030204" pitchFamily="34" charset="0"/>
                <a:ea typeface="Calibri" panose="020F0502020204030204" pitchFamily="34" charset="0"/>
                <a:cs typeface="Times New Roman" panose="02020603050405020304" pitchFamily="18" charset="0"/>
              </a:rPr>
              <a:t>amcham</a:t>
            </a:r>
            <a:r>
              <a:rPr lang="es-AR" sz="1800" dirty="0">
                <a:effectLst/>
                <a:latin typeface="Calibri" panose="020F0502020204030204" pitchFamily="34" charset="0"/>
                <a:ea typeface="Calibri" panose="020F0502020204030204" pitchFamily="34" charset="0"/>
                <a:cs typeface="Times New Roman" panose="02020603050405020304" pitchFamily="18" charset="0"/>
              </a:rPr>
              <a:t>  se habló de aceptar, y </a:t>
            </a:r>
            <a:r>
              <a:rPr lang="es-A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no de la aceptación del otro como distinto</a:t>
            </a:r>
            <a:r>
              <a:rPr lang="es-AR" sz="1800" dirty="0">
                <a:effectLst/>
                <a:latin typeface="Calibri" panose="020F0502020204030204" pitchFamily="34" charset="0"/>
                <a:ea typeface="Calibri" panose="020F0502020204030204" pitchFamily="34" charset="0"/>
                <a:cs typeface="Times New Roman" panose="02020603050405020304" pitchFamily="18" charset="0"/>
              </a:rPr>
              <a:t>  de que el otro tiene una discapacidad, de que el otro pertenece a la comunidad LGBTIQ, de que el otro pertenece a un nivel social vulnerable, a otra identidad de género, sería pensar que el otro es distinto y yo le permito incluirlo…. Sino pensar </a:t>
            </a:r>
            <a:r>
              <a:rPr lang="es-AR" sz="1800" b="1"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pensar</a:t>
            </a:r>
            <a:r>
              <a:rPr lang="es-AR"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en que yo soy distinta</a:t>
            </a:r>
            <a:r>
              <a:rPr lang="es-AR" sz="1800" b="1" dirty="0">
                <a:effectLst/>
                <a:latin typeface="Calibri" panose="020F0502020204030204" pitchFamily="34" charset="0"/>
                <a:ea typeface="Calibri" panose="020F0502020204030204" pitchFamily="34" charset="0"/>
                <a:cs typeface="Times New Roman" panose="02020603050405020304" pitchFamily="18" charset="0"/>
              </a:rPr>
              <a:t>,</a:t>
            </a:r>
            <a:r>
              <a:rPr lang="es-AR" sz="1800" dirty="0">
                <a:effectLst/>
                <a:latin typeface="Calibri" panose="020F0502020204030204" pitchFamily="34" charset="0"/>
                <a:ea typeface="Calibri" panose="020F0502020204030204" pitchFamily="34" charset="0"/>
                <a:cs typeface="Times New Roman" panose="02020603050405020304" pitchFamily="18" charset="0"/>
              </a:rPr>
              <a:t> a mi hijo en pensamiento en necesidades en generación y al pararme desde lo distinto activaremos </a:t>
            </a:r>
            <a:r>
              <a:rPr lang="es-A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la empatía… para construir estos nuevos paradigmas</a:t>
            </a:r>
            <a:r>
              <a:rPr lang="es-AR" sz="1800" dirty="0">
                <a:effectLst/>
                <a:latin typeface="Calibri" panose="020F0502020204030204" pitchFamily="34" charset="0"/>
                <a:ea typeface="Calibri" panose="020F0502020204030204" pitchFamily="34" charset="0"/>
                <a:cs typeface="Times New Roman" panose="02020603050405020304" pitchFamily="18" charset="0"/>
              </a:rPr>
              <a:t> donde podamos sentirnos </a:t>
            </a:r>
            <a:r>
              <a:rPr lang="es-AR" sz="1800" b="1" dirty="0">
                <a:effectLst/>
                <a:latin typeface="Calibri" panose="020F0502020204030204" pitchFamily="34" charset="0"/>
                <a:ea typeface="Calibri" panose="020F0502020204030204" pitchFamily="34" charset="0"/>
                <a:cs typeface="Times New Roman" panose="02020603050405020304" pitchFamily="18" charset="0"/>
              </a:rPr>
              <a:t>aceptados distintos¡¡</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s-AR" sz="1800" dirty="0">
                <a:effectLst/>
                <a:latin typeface="Calibri" panose="020F0502020204030204" pitchFamily="34" charset="0"/>
                <a:ea typeface="Calibri" panose="020F0502020204030204" pitchFamily="34" charset="0"/>
                <a:cs typeface="Times New Roman" panose="02020603050405020304" pitchFamily="18" charset="0"/>
              </a:rPr>
              <a:t>El otro punto importante “actualiza el chip” o para mi cabeza fue un “</a:t>
            </a:r>
            <a:r>
              <a:rPr lang="es-AR" sz="1800" dirty="0" err="1">
                <a:effectLst/>
                <a:latin typeface="Calibri" panose="020F0502020204030204" pitchFamily="34" charset="0"/>
                <a:ea typeface="Calibri" panose="020F0502020204030204" pitchFamily="34" charset="0"/>
                <a:cs typeface="Times New Roman" panose="02020603050405020304" pitchFamily="18" charset="0"/>
              </a:rPr>
              <a:t>aggiornate</a:t>
            </a:r>
            <a:r>
              <a:rPr lang="es-AR" sz="1800" dirty="0">
                <a:effectLst/>
                <a:latin typeface="Calibri" panose="020F0502020204030204" pitchFamily="34" charset="0"/>
                <a:ea typeface="Calibri" panose="020F0502020204030204" pitchFamily="34" charset="0"/>
                <a:cs typeface="Times New Roman" panose="02020603050405020304" pitchFamily="18" charset="0"/>
              </a:rPr>
              <a:t>”, , este </a:t>
            </a:r>
            <a:r>
              <a:rPr lang="es-AR" sz="1800" dirty="0" err="1">
                <a:effectLst/>
                <a:latin typeface="Calibri" panose="020F0502020204030204" pitchFamily="34" charset="0"/>
                <a:ea typeface="Calibri" panose="020F0502020204030204" pitchFamily="34" charset="0"/>
                <a:cs typeface="Times New Roman" panose="02020603050405020304" pitchFamily="18" charset="0"/>
              </a:rPr>
              <a:t>aggiornate</a:t>
            </a:r>
            <a:r>
              <a:rPr lang="es-AR" sz="1800" dirty="0">
                <a:effectLst/>
                <a:latin typeface="Calibri" panose="020F0502020204030204" pitchFamily="34" charset="0"/>
                <a:ea typeface="Calibri" panose="020F0502020204030204" pitchFamily="34" charset="0"/>
                <a:cs typeface="Times New Roman" panose="02020603050405020304" pitchFamily="18" charset="0"/>
              </a:rPr>
              <a:t> es una invitación a las organizaciones, a  </a:t>
            </a:r>
            <a:r>
              <a:rPr lang="es-AR"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modelar y generar culturas organizativas equitativas e inclusivas</a:t>
            </a:r>
            <a:r>
              <a:rPr lang="es-AR" sz="1800" dirty="0">
                <a:effectLst/>
                <a:latin typeface="Calibri" panose="020F0502020204030204" pitchFamily="34" charset="0"/>
                <a:ea typeface="Calibri" panose="020F0502020204030204" pitchFamily="34" charset="0"/>
                <a:cs typeface="Times New Roman" panose="02020603050405020304" pitchFamily="18" charset="0"/>
              </a:rPr>
              <a:t> , PENSAR EN organizaciones que puedan ser tentadoras para captar y retenes talentos, </a:t>
            </a:r>
            <a:r>
              <a:rPr lang="es-AR"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diseñar nuevos ENTORNOS LABORALES que promuevan la igualdad de oportunidade</a:t>
            </a:r>
            <a:r>
              <a:rPr lang="es-A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a:t>
            </a:r>
            <a:r>
              <a:rPr lang="es-AR" sz="1800" dirty="0">
                <a:effectLst/>
                <a:latin typeface="Calibri" panose="020F0502020204030204" pitchFamily="34" charset="0"/>
                <a:ea typeface="Calibri" panose="020F0502020204030204" pitchFamily="34" charset="0"/>
                <a:cs typeface="Times New Roman" panose="02020603050405020304" pitchFamily="18" charset="0"/>
              </a:rPr>
              <a:t>, </a:t>
            </a:r>
            <a:r>
              <a:rPr lang="es-A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donde todos puedan desarrollar su potencial.</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AR" sz="1800" u="sng" dirty="0">
                <a:effectLst/>
                <a:latin typeface="Calibri" panose="020F0502020204030204" pitchFamily="34" charset="0"/>
                <a:ea typeface="Calibri" panose="020F0502020204030204" pitchFamily="34" charset="0"/>
                <a:cs typeface="Times New Roman" panose="02020603050405020304" pitchFamily="18" charset="0"/>
              </a:rPr>
              <a:t>Para las nuevas generaciones. Para las organizaciones, para nosotros mismos….. es necesario y nuestra responsabilidad continuar hablando y accionando en materia de  diversidad e inclusión.</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4</a:t>
            </a:fld>
            <a:endParaRPr lang="es-AR"/>
          </a:p>
        </p:txBody>
      </p:sp>
    </p:spTree>
    <p:extLst>
      <p:ext uri="{BB962C8B-B14F-4D97-AF65-F5344CB8AC3E}">
        <p14:creationId xmlns:p14="http://schemas.microsoft.com/office/powerpoint/2010/main" val="317806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informe, elaborado por la Comisión de Diversidad e Inclusión (D&amp;I) del Instituto Argentino del Petróleo y del Gas (IAPG) y </a:t>
            </a:r>
            <a:r>
              <a:rPr lang="es-ES" dirty="0" err="1"/>
              <a:t>Grow</a:t>
            </a:r>
            <a:r>
              <a:rPr lang="es-ES" dirty="0"/>
              <a:t> - género y trabajo, pretende proporcionar una línea de base para conocer el estado de situación de la agenda de género en el sector de </a:t>
            </a:r>
            <a:r>
              <a:rPr lang="es-ES" dirty="0" err="1"/>
              <a:t>Oil</a:t>
            </a:r>
            <a:r>
              <a:rPr lang="es-ES" dirty="0"/>
              <a:t> &amp; Gas (O&amp;G) en la Argentina y facilitar su seguimiento.</a:t>
            </a:r>
          </a:p>
          <a:p>
            <a:r>
              <a:rPr lang="es-ES" dirty="0"/>
              <a:t>Este primer relevamiento, con foco en la dimensión de género, nos abre la posibilidad de indagar y medir los desequilibrios estructurales y las barreras que pueden obstaculizar el acceso y la participación de mujeres y otras diversidades en las distintas actividades que integran el sector. </a:t>
            </a:r>
          </a:p>
          <a:p>
            <a:r>
              <a:rPr lang="es-ES" dirty="0"/>
              <a:t>Esperamos que este estudio contribuya a los esfuerzos que vienen realizando las empresas de O&amp;G en la Argentina, para avanzar hacia organizaciones más equitativas y balanceadas, lo cual impactará en beneficios no sólo sociales sino también económicos. </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7</a:t>
            </a:fld>
            <a:endParaRPr lang="es-AR"/>
          </a:p>
        </p:txBody>
      </p:sp>
    </p:spTree>
    <p:extLst>
      <p:ext uri="{BB962C8B-B14F-4D97-AF65-F5344CB8AC3E}">
        <p14:creationId xmlns:p14="http://schemas.microsoft.com/office/powerpoint/2010/main" val="143263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8</a:t>
            </a:fld>
            <a:endParaRPr lang="es-AR"/>
          </a:p>
        </p:txBody>
      </p:sp>
    </p:spTree>
    <p:extLst>
      <p:ext uri="{BB962C8B-B14F-4D97-AF65-F5344CB8AC3E}">
        <p14:creationId xmlns:p14="http://schemas.microsoft.com/office/powerpoint/2010/main" val="2867869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encuesta se estructura en 39 preguntas que indagan la dotación de personal y su distribución de género por áreas funcionales, jerarquías, nivel educativo y edad promedio5 ; y por otra parte, información cualitativa sobre las políticas y medidas específicas implementadas en relación a esta agenda. </a:t>
            </a:r>
          </a:p>
          <a:p>
            <a:r>
              <a:rPr lang="es-ES" dirty="0"/>
              <a:t>Las empresas que finalizaron la encuesta totalizan 43. Estas organizaciones emplean de manera conjunta a unas 63 mil personas, lo que equivale al 46% del empleo directo del sector de O&amp;G</a:t>
            </a:r>
          </a:p>
          <a:p>
            <a:r>
              <a:rPr lang="es-ES" dirty="0"/>
              <a:t>los resultados del estudio se presentan en términos binarios (varones y mujeres), ya que ninguna de las empresas encuestadas reportó a personas de otras identidades de género. </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9</a:t>
            </a:fld>
            <a:endParaRPr lang="es-AR"/>
          </a:p>
        </p:txBody>
      </p:sp>
    </p:spTree>
    <p:extLst>
      <p:ext uri="{BB962C8B-B14F-4D97-AF65-F5344CB8AC3E}">
        <p14:creationId xmlns:p14="http://schemas.microsoft.com/office/powerpoint/2010/main" val="567900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mujeres representan el 18,1% de la dotación total en las empresas de O&amp;G relevadas, Esta incidencia en la fuerza laboral es bastante menor al promedio de participación de mujeres en el empleo formal del sector privado total, que se ubica en torno al 33%.</a:t>
            </a:r>
          </a:p>
          <a:p>
            <a:r>
              <a:rPr lang="es-ES" dirty="0"/>
              <a:t>se observa que el porcentaje de mujeres en la industria se ha mantenido prácticamente sin cambios en la última década en torno al 19%.</a:t>
            </a:r>
          </a:p>
          <a:p>
            <a:r>
              <a:rPr lang="es-AR" dirty="0"/>
              <a:t>A nivel internacional</a:t>
            </a:r>
            <a:r>
              <a:rPr lang="es-ES" dirty="0"/>
              <a:t>, Argentina está algunos puntos por debajo del promedio de participación de mujeres en O&amp;G en América Latina (21%) y más lejos de Europa (33%), donde en los últimos años hubo importantes avances a partir de intervenciones normativas de los gobiernos de Alemania, Países Bajos y otros países del bloque, como la Ley de Transparencia Salarial11, las licencias de paternidad extendidas y las normas sobre el acoso y la discriminación labora</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10</a:t>
            </a:fld>
            <a:endParaRPr lang="es-AR"/>
          </a:p>
        </p:txBody>
      </p:sp>
    </p:spTree>
    <p:extLst>
      <p:ext uri="{BB962C8B-B14F-4D97-AF65-F5344CB8AC3E}">
        <p14:creationId xmlns:p14="http://schemas.microsoft.com/office/powerpoint/2010/main" val="3034662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 respecto a los equilibrios de género en la cadena de valor:</a:t>
            </a:r>
          </a:p>
          <a:p>
            <a:pPr marL="228600" indent="-228600">
              <a:buFont typeface="+mj-lt"/>
              <a:buAutoNum type="arabicPeriod"/>
            </a:pPr>
            <a:r>
              <a:rPr lang="es-ES" dirty="0"/>
              <a:t>Los subsectores con menor porcentaje de empleo de mujeres son perforación, terminación y servicios de pozo; ingeniería, construcción y servicios a la producción y fabricación de equipos y materiales, con una proporción de mujeres entre 7% y 9% de la dotación total. Estos subsectores tienen un peso relativo bastante similar.</a:t>
            </a:r>
          </a:p>
          <a:p>
            <a:pPr marL="228600" indent="-228600">
              <a:buFont typeface="+mj-lt"/>
              <a:buAutoNum type="arabicPeriod"/>
            </a:pPr>
            <a:r>
              <a:rPr lang="es-ES" dirty="0"/>
              <a:t>el subsector con mayor inserción de mujeres (32%) es otros servicios y actividades de apoyo. Este subsector concentra actividades de soporte como logística, consultoría y servicios profesionales; es decir, no representa el </a:t>
            </a:r>
            <a:r>
              <a:rPr lang="es-ES" dirty="0" err="1"/>
              <a:t>core</a:t>
            </a:r>
            <a:r>
              <a:rPr lang="es-ES" dirty="0"/>
              <a:t> de las actividades de O&amp;G, ya que participa transversalmente en otras industrias.</a:t>
            </a:r>
          </a:p>
          <a:p>
            <a:pPr marL="228600" indent="-228600">
              <a:buFont typeface="+mj-lt"/>
              <a:buAutoNum type="arabicPeriod"/>
            </a:pPr>
            <a:r>
              <a:rPr lang="es-ES" dirty="0" err="1"/>
              <a:t>Downstream</a:t>
            </a:r>
            <a:r>
              <a:rPr lang="es-ES" dirty="0"/>
              <a:t> de petróleo tiene una participación de mujeres del 26%, y es el subsector de mayor peso relativo en la cadena sectorial (representa casi el 30% del empleo total). </a:t>
            </a:r>
          </a:p>
          <a:p>
            <a:pPr marL="228600" indent="-228600">
              <a:buFont typeface="+mj-lt"/>
              <a:buAutoNum type="arabicPeriod"/>
            </a:pPr>
            <a:r>
              <a:rPr lang="es-ES" dirty="0" err="1"/>
              <a:t>Upstream</a:t>
            </a:r>
            <a:r>
              <a:rPr lang="es-ES" dirty="0"/>
              <a:t> de petróleo y gas, explica casi el 20% de la dotación total; tiene una proporción de mujeres más baja (15%).</a:t>
            </a:r>
          </a:p>
          <a:p>
            <a:pPr marL="228600" indent="-228600">
              <a:buFont typeface="+mj-lt"/>
              <a:buAutoNum type="arabicPeriod"/>
            </a:pPr>
            <a:r>
              <a:rPr lang="es-ES" dirty="0"/>
              <a:t>cuanto más operativo es el subsector analizado dentro de la cadena de valor, menor es la inserción o presencia de mujeres en la actividad</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11</a:t>
            </a:fld>
            <a:endParaRPr lang="es-AR"/>
          </a:p>
        </p:txBody>
      </p:sp>
    </p:spTree>
    <p:extLst>
      <p:ext uri="{BB962C8B-B14F-4D97-AF65-F5344CB8AC3E}">
        <p14:creationId xmlns:p14="http://schemas.microsoft.com/office/powerpoint/2010/main" val="318034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Datos de contexto:</a:t>
            </a:r>
          </a:p>
          <a:p>
            <a:endParaRPr lang="es-ES" dirty="0"/>
          </a:p>
          <a:p>
            <a:pPr marL="228600" indent="-228600">
              <a:buFont typeface="+mj-lt"/>
              <a:buAutoNum type="arabicPeriod"/>
            </a:pPr>
            <a:r>
              <a:rPr lang="es-ES" dirty="0"/>
              <a:t>último relevamiento realizado por KPMG y la Revista Mercado en la Argentina, la participación de mujeres en los directorios de las empresas más grandes del país es de apenas 13,7%, y sólo 5% de los cargos de presidencia, este estudio se realizó sobre la base de las 1.000 compañías de mayor facturación en el país.</a:t>
            </a:r>
          </a:p>
          <a:p>
            <a:pPr marL="228600" indent="-228600">
              <a:buFont typeface="+mj-lt"/>
              <a:buAutoNum type="arabicPeriod"/>
            </a:pPr>
            <a:r>
              <a:rPr lang="es-ES" dirty="0"/>
              <a:t>Comisión Nacional de Valores (CNV) que mide la participación de mujeres en los directorios de las empresas locales que cotizan en bolsa, con datos similares en torno al 12%15. </a:t>
            </a:r>
          </a:p>
          <a:p>
            <a:pPr marL="228600" indent="-228600">
              <a:buFont typeface="+mj-lt"/>
              <a:buAutoNum type="arabicPeriod"/>
            </a:pPr>
            <a:r>
              <a:rPr lang="es-ES" dirty="0"/>
              <a:t>informe reciente de Deloitte, reveló que sólo el 19,7% de los puestos de directorio a nivel mundial están ocupados por mujeres.</a:t>
            </a:r>
          </a:p>
          <a:p>
            <a:pPr marL="228600" indent="-228600">
              <a:buFont typeface="+mj-lt"/>
              <a:buAutoNum type="arabicPeriod"/>
            </a:pPr>
            <a:endParaRPr lang="es-ES" dirty="0"/>
          </a:p>
          <a:p>
            <a:pPr marL="0" indent="0">
              <a:buFont typeface="+mj-lt"/>
              <a:buNone/>
            </a:pPr>
            <a:r>
              <a:rPr lang="es-ES" dirty="0"/>
              <a:t>Gráfica : en el sector de O&amp;G los números son similares., el 15,2% de las posiciones de directorio están ocupadas por </a:t>
            </a:r>
            <a:r>
              <a:rPr lang="es-ES" dirty="0" err="1"/>
              <a:t>mujeres.Esto</a:t>
            </a:r>
            <a:r>
              <a:rPr lang="es-ES" dirty="0"/>
              <a:t> corresponde a 38 organizaciones, ya que 5 de las empresas que participaron de la encuesta no cuentan con este órgano dentro de sus estructuras.</a:t>
            </a:r>
          </a:p>
          <a:p>
            <a:pPr marL="0" indent="0">
              <a:buFont typeface="+mj-lt"/>
              <a:buNone/>
            </a:pPr>
            <a:r>
              <a:rPr lang="es-ES" dirty="0"/>
              <a:t>Gráfico 6: a conducción general de estas organizaciones, teniendo en cuenta a la máxima autoridad ejecutiva, menos del 5% de las empresas encuestadas son lideradas por una mujer</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12</a:t>
            </a:fld>
            <a:endParaRPr lang="es-AR"/>
          </a:p>
        </p:txBody>
      </p:sp>
    </p:spTree>
    <p:extLst>
      <p:ext uri="{BB962C8B-B14F-4D97-AF65-F5344CB8AC3E}">
        <p14:creationId xmlns:p14="http://schemas.microsoft.com/office/powerpoint/2010/main" val="267483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751C8E9-9131-4C3F-BA08-86B847AD0152}" type="datetimeFigureOut">
              <a:rPr lang="es-AR" smtClean="0"/>
              <a:t>27/11/2023</a:t>
            </a:fld>
            <a:endParaRPr lang="es-AR"/>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6722FF41-FAB2-46E7-9FD6-AD75F2E1885B}" type="slidenum">
              <a:rPr lang="es-AR" smtClean="0"/>
              <a:t>‹Nº›</a:t>
            </a:fld>
            <a:endParaRPr lang="es-AR"/>
          </a:p>
        </p:txBody>
      </p:sp>
    </p:spTree>
    <p:extLst>
      <p:ext uri="{BB962C8B-B14F-4D97-AF65-F5344CB8AC3E}">
        <p14:creationId xmlns:p14="http://schemas.microsoft.com/office/powerpoint/2010/main" val="1154406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751C8E9-9131-4C3F-BA08-86B847AD0152}" type="datetimeFigureOut">
              <a:rPr lang="es-AR" smtClean="0"/>
              <a:t>27/11/2023</a:t>
            </a:fld>
            <a:endParaRPr lang="es-AR"/>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6722FF41-FAB2-46E7-9FD6-AD75F2E1885B}" type="slidenum">
              <a:rPr lang="es-AR" smtClean="0"/>
              <a:t>‹Nº›</a:t>
            </a:fld>
            <a:endParaRPr lang="es-AR"/>
          </a:p>
        </p:txBody>
      </p:sp>
    </p:spTree>
    <p:extLst>
      <p:ext uri="{BB962C8B-B14F-4D97-AF65-F5344CB8AC3E}">
        <p14:creationId xmlns:p14="http://schemas.microsoft.com/office/powerpoint/2010/main" val="310367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751C8E9-9131-4C3F-BA08-86B847AD0152}" type="datetimeFigureOut">
              <a:rPr lang="es-AR" smtClean="0"/>
              <a:t>27/11/2023</a:t>
            </a:fld>
            <a:endParaRPr lang="es-AR"/>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6722FF41-FAB2-46E7-9FD6-AD75F2E1885B}" type="slidenum">
              <a:rPr lang="es-AR" smtClean="0"/>
              <a:t>‹Nº›</a:t>
            </a:fld>
            <a:endParaRPr lang="es-AR"/>
          </a:p>
        </p:txBody>
      </p:sp>
    </p:spTree>
    <p:extLst>
      <p:ext uri="{BB962C8B-B14F-4D97-AF65-F5344CB8AC3E}">
        <p14:creationId xmlns:p14="http://schemas.microsoft.com/office/powerpoint/2010/main" val="1535500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AR"/>
          </a:p>
        </p:txBody>
      </p:sp>
      <p:sp>
        <p:nvSpPr>
          <p:cNvPr id="3" name="Marcador de contenido 2"/>
          <p:cNvSpPr>
            <a:spLocks noGrp="1"/>
          </p:cNvSpPr>
          <p:nvPr>
            <p:ph idx="1"/>
          </p:nvPr>
        </p:nvSpPr>
        <p:spPr>
          <a:xfrm>
            <a:off x="838200" y="1825625"/>
            <a:ext cx="105156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751C8E9-9131-4C3F-BA08-86B847AD0152}" type="datetimeFigureOut">
              <a:rPr lang="es-AR" smtClean="0"/>
              <a:t>27/11/2023</a:t>
            </a:fld>
            <a:endParaRPr lang="es-AR"/>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6722FF41-FAB2-46E7-9FD6-AD75F2E1885B}" type="slidenum">
              <a:rPr lang="es-AR" smtClean="0"/>
              <a:t>‹Nº›</a:t>
            </a:fld>
            <a:endParaRPr lang="es-AR"/>
          </a:p>
        </p:txBody>
      </p:sp>
    </p:spTree>
    <p:extLst>
      <p:ext uri="{BB962C8B-B14F-4D97-AF65-F5344CB8AC3E}">
        <p14:creationId xmlns:p14="http://schemas.microsoft.com/office/powerpoint/2010/main" val="320281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751C8E9-9131-4C3F-BA08-86B847AD0152}" type="datetimeFigureOut">
              <a:rPr lang="es-AR" smtClean="0"/>
              <a:t>27/11/2023</a:t>
            </a:fld>
            <a:endParaRPr lang="es-AR"/>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6722FF41-FAB2-46E7-9FD6-AD75F2E1885B}" type="slidenum">
              <a:rPr lang="es-AR" smtClean="0"/>
              <a:t>‹Nº›</a:t>
            </a:fld>
            <a:endParaRPr lang="es-AR"/>
          </a:p>
        </p:txBody>
      </p:sp>
    </p:spTree>
    <p:extLst>
      <p:ext uri="{BB962C8B-B14F-4D97-AF65-F5344CB8AC3E}">
        <p14:creationId xmlns:p14="http://schemas.microsoft.com/office/powerpoint/2010/main" val="241818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172200" y="1825625"/>
            <a:ext cx="51816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4751C8E9-9131-4C3F-BA08-86B847AD0152}" type="datetimeFigureOut">
              <a:rPr lang="es-AR" smtClean="0"/>
              <a:t>27/11/2023</a:t>
            </a:fld>
            <a:endParaRPr lang="es-AR"/>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AR"/>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6722FF41-FAB2-46E7-9FD6-AD75F2E1885B}" type="slidenum">
              <a:rPr lang="es-AR" smtClean="0"/>
              <a:t>‹Nº›</a:t>
            </a:fld>
            <a:endParaRPr lang="es-AR"/>
          </a:p>
        </p:txBody>
      </p:sp>
    </p:spTree>
    <p:extLst>
      <p:ext uri="{BB962C8B-B14F-4D97-AF65-F5344CB8AC3E}">
        <p14:creationId xmlns:p14="http://schemas.microsoft.com/office/powerpoint/2010/main" val="3793794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a:xfrm>
            <a:off x="838200" y="6356350"/>
            <a:ext cx="2743200" cy="365125"/>
          </a:xfrm>
          <a:prstGeom prst="rect">
            <a:avLst/>
          </a:prstGeom>
        </p:spPr>
        <p:txBody>
          <a:bodyPr/>
          <a:lstStyle/>
          <a:p>
            <a:fld id="{4751C8E9-9131-4C3F-BA08-86B847AD0152}" type="datetimeFigureOut">
              <a:rPr lang="es-AR" smtClean="0"/>
              <a:t>27/11/2023</a:t>
            </a:fld>
            <a:endParaRPr lang="es-AR"/>
          </a:p>
        </p:txBody>
      </p:sp>
      <p:sp>
        <p:nvSpPr>
          <p:cNvPr id="8" name="Marcador de pie de página 7"/>
          <p:cNvSpPr>
            <a:spLocks noGrp="1"/>
          </p:cNvSpPr>
          <p:nvPr>
            <p:ph type="ftr" sz="quarter" idx="11"/>
          </p:nvPr>
        </p:nvSpPr>
        <p:spPr>
          <a:xfrm>
            <a:off x="4038600" y="6356350"/>
            <a:ext cx="4114800" cy="365125"/>
          </a:xfrm>
          <a:prstGeom prst="rect">
            <a:avLst/>
          </a:prstGeom>
        </p:spPr>
        <p:txBody>
          <a:bodyPr/>
          <a:lstStyle/>
          <a:p>
            <a:endParaRPr lang="es-AR"/>
          </a:p>
        </p:txBody>
      </p:sp>
      <p:sp>
        <p:nvSpPr>
          <p:cNvPr id="9" name="Marcador de número de diapositiva 8"/>
          <p:cNvSpPr>
            <a:spLocks noGrp="1"/>
          </p:cNvSpPr>
          <p:nvPr>
            <p:ph type="sldNum" sz="quarter" idx="12"/>
          </p:nvPr>
        </p:nvSpPr>
        <p:spPr>
          <a:xfrm>
            <a:off x="8610600" y="6356350"/>
            <a:ext cx="2743200" cy="365125"/>
          </a:xfrm>
          <a:prstGeom prst="rect">
            <a:avLst/>
          </a:prstGeom>
        </p:spPr>
        <p:txBody>
          <a:bodyPr/>
          <a:lstStyle/>
          <a:p>
            <a:fld id="{6722FF41-FAB2-46E7-9FD6-AD75F2E1885B}" type="slidenum">
              <a:rPr lang="es-AR" smtClean="0"/>
              <a:t>‹Nº›</a:t>
            </a:fld>
            <a:endParaRPr lang="es-AR"/>
          </a:p>
        </p:txBody>
      </p:sp>
    </p:spTree>
    <p:extLst>
      <p:ext uri="{BB962C8B-B14F-4D97-AF65-F5344CB8AC3E}">
        <p14:creationId xmlns:p14="http://schemas.microsoft.com/office/powerpoint/2010/main" val="4021955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a:xfrm>
            <a:off x="838200" y="6356350"/>
            <a:ext cx="2743200" cy="365125"/>
          </a:xfrm>
          <a:prstGeom prst="rect">
            <a:avLst/>
          </a:prstGeom>
        </p:spPr>
        <p:txBody>
          <a:bodyPr/>
          <a:lstStyle/>
          <a:p>
            <a:fld id="{4751C8E9-9131-4C3F-BA08-86B847AD0152}" type="datetimeFigureOut">
              <a:rPr lang="es-AR" smtClean="0"/>
              <a:t>27/11/2023</a:t>
            </a:fld>
            <a:endParaRPr lang="es-AR"/>
          </a:p>
        </p:txBody>
      </p:sp>
      <p:sp>
        <p:nvSpPr>
          <p:cNvPr id="4" name="Marcador de pie de página 3"/>
          <p:cNvSpPr>
            <a:spLocks noGrp="1"/>
          </p:cNvSpPr>
          <p:nvPr>
            <p:ph type="ftr" sz="quarter" idx="11"/>
          </p:nvPr>
        </p:nvSpPr>
        <p:spPr>
          <a:xfrm>
            <a:off x="4038600" y="6356350"/>
            <a:ext cx="4114800" cy="365125"/>
          </a:xfrm>
          <a:prstGeom prst="rect">
            <a:avLst/>
          </a:prstGeom>
        </p:spPr>
        <p:txBody>
          <a:bodyPr/>
          <a:lstStyle/>
          <a:p>
            <a:endParaRPr lang="es-AR"/>
          </a:p>
        </p:txBody>
      </p:sp>
      <p:sp>
        <p:nvSpPr>
          <p:cNvPr id="5" name="Marcador de número de diapositiva 4"/>
          <p:cNvSpPr>
            <a:spLocks noGrp="1"/>
          </p:cNvSpPr>
          <p:nvPr>
            <p:ph type="sldNum" sz="quarter" idx="12"/>
          </p:nvPr>
        </p:nvSpPr>
        <p:spPr>
          <a:xfrm>
            <a:off x="8610600" y="6356350"/>
            <a:ext cx="2743200" cy="365125"/>
          </a:xfrm>
          <a:prstGeom prst="rect">
            <a:avLst/>
          </a:prstGeom>
        </p:spPr>
        <p:txBody>
          <a:bodyPr/>
          <a:lstStyle/>
          <a:p>
            <a:fld id="{6722FF41-FAB2-46E7-9FD6-AD75F2E1885B}" type="slidenum">
              <a:rPr lang="es-AR" smtClean="0"/>
              <a:t>‹Nº›</a:t>
            </a:fld>
            <a:endParaRPr lang="es-AR"/>
          </a:p>
        </p:txBody>
      </p:sp>
    </p:spTree>
    <p:extLst>
      <p:ext uri="{BB962C8B-B14F-4D97-AF65-F5344CB8AC3E}">
        <p14:creationId xmlns:p14="http://schemas.microsoft.com/office/powerpoint/2010/main" val="427321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4751C8E9-9131-4C3F-BA08-86B847AD0152}" type="datetimeFigureOut">
              <a:rPr lang="es-AR" smtClean="0"/>
              <a:t>27/11/2023</a:t>
            </a:fld>
            <a:endParaRPr lang="es-AR"/>
          </a:p>
        </p:txBody>
      </p:sp>
      <p:sp>
        <p:nvSpPr>
          <p:cNvPr id="3" name="Marcador de pie de página 2"/>
          <p:cNvSpPr>
            <a:spLocks noGrp="1"/>
          </p:cNvSpPr>
          <p:nvPr>
            <p:ph type="ftr" sz="quarter" idx="11"/>
          </p:nvPr>
        </p:nvSpPr>
        <p:spPr>
          <a:xfrm>
            <a:off x="4038600" y="6356350"/>
            <a:ext cx="4114800" cy="365125"/>
          </a:xfrm>
          <a:prstGeom prst="rect">
            <a:avLst/>
          </a:prstGeom>
        </p:spPr>
        <p:txBody>
          <a:bodyPr/>
          <a:lstStyle/>
          <a:p>
            <a:endParaRPr lang="es-AR"/>
          </a:p>
        </p:txBody>
      </p:sp>
      <p:sp>
        <p:nvSpPr>
          <p:cNvPr id="4" name="Marcador de número de diapositiva 3"/>
          <p:cNvSpPr>
            <a:spLocks noGrp="1"/>
          </p:cNvSpPr>
          <p:nvPr>
            <p:ph type="sldNum" sz="quarter" idx="12"/>
          </p:nvPr>
        </p:nvSpPr>
        <p:spPr>
          <a:xfrm>
            <a:off x="8610600" y="6356350"/>
            <a:ext cx="2743200" cy="365125"/>
          </a:xfrm>
          <a:prstGeom prst="rect">
            <a:avLst/>
          </a:prstGeom>
        </p:spPr>
        <p:txBody>
          <a:bodyPr/>
          <a:lstStyle/>
          <a:p>
            <a:fld id="{6722FF41-FAB2-46E7-9FD6-AD75F2E1885B}" type="slidenum">
              <a:rPr lang="es-AR" smtClean="0"/>
              <a:t>‹Nº›</a:t>
            </a:fld>
            <a:endParaRPr lang="es-AR"/>
          </a:p>
        </p:txBody>
      </p:sp>
    </p:spTree>
    <p:extLst>
      <p:ext uri="{BB962C8B-B14F-4D97-AF65-F5344CB8AC3E}">
        <p14:creationId xmlns:p14="http://schemas.microsoft.com/office/powerpoint/2010/main" val="78401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4751C8E9-9131-4C3F-BA08-86B847AD0152}" type="datetimeFigureOut">
              <a:rPr lang="es-AR" smtClean="0"/>
              <a:t>27/11/2023</a:t>
            </a:fld>
            <a:endParaRPr lang="es-AR"/>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AR"/>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6722FF41-FAB2-46E7-9FD6-AD75F2E1885B}" type="slidenum">
              <a:rPr lang="es-AR" smtClean="0"/>
              <a:t>‹Nº›</a:t>
            </a:fld>
            <a:endParaRPr lang="es-AR"/>
          </a:p>
        </p:txBody>
      </p:sp>
    </p:spTree>
    <p:extLst>
      <p:ext uri="{BB962C8B-B14F-4D97-AF65-F5344CB8AC3E}">
        <p14:creationId xmlns:p14="http://schemas.microsoft.com/office/powerpoint/2010/main" val="3396660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4751C8E9-9131-4C3F-BA08-86B847AD0152}" type="datetimeFigureOut">
              <a:rPr lang="es-AR" smtClean="0"/>
              <a:t>27/11/2023</a:t>
            </a:fld>
            <a:endParaRPr lang="es-AR"/>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AR"/>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6722FF41-FAB2-46E7-9FD6-AD75F2E1885B}" type="slidenum">
              <a:rPr lang="es-AR" smtClean="0"/>
              <a:t>‹Nº›</a:t>
            </a:fld>
            <a:endParaRPr lang="es-AR"/>
          </a:p>
        </p:txBody>
      </p:sp>
    </p:spTree>
    <p:extLst>
      <p:ext uri="{BB962C8B-B14F-4D97-AF65-F5344CB8AC3E}">
        <p14:creationId xmlns:p14="http://schemas.microsoft.com/office/powerpoint/2010/main" val="103411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1270792"/>
          </a:xfrm>
          <a:prstGeom prst="rect">
            <a:avLst/>
          </a:prstGeom>
        </p:spPr>
      </p:pic>
    </p:spTree>
    <p:extLst>
      <p:ext uri="{BB962C8B-B14F-4D97-AF65-F5344CB8AC3E}">
        <p14:creationId xmlns:p14="http://schemas.microsoft.com/office/powerpoint/2010/main" val="3236952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Rectangle 206">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Freeform: Shape 208">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1" name="Rectangle 210">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662180" y="2862471"/>
            <a:ext cx="3041803" cy="2907802"/>
          </a:xfrm>
        </p:spPr>
        <p:txBody>
          <a:bodyPr anchor="t">
            <a:normAutofit/>
          </a:bodyPr>
          <a:lstStyle/>
          <a:p>
            <a:pPr algn="l"/>
            <a:r>
              <a:rPr lang="es-ES" sz="3200" dirty="0">
                <a:solidFill>
                  <a:srgbClr val="FFFFFF"/>
                </a:solidFill>
                <a:latin typeface="Arial Rounded MT Bold" panose="020F0704030504030204" pitchFamily="34" charset="0"/>
                <a:ea typeface="+mn-ea"/>
                <a:cs typeface="+mn-cs"/>
              </a:rPr>
              <a:t>Comisión de Diversidad e Inclusión</a:t>
            </a:r>
            <a:endParaRPr lang="es-AR" sz="3200" dirty="0">
              <a:solidFill>
                <a:srgbClr val="FFFFFF"/>
              </a:solidFill>
              <a:latin typeface="Arial Rounded MT Bold" panose="020F0704030504030204" pitchFamily="34" charset="0"/>
              <a:ea typeface="+mn-ea"/>
              <a:cs typeface="+mn-cs"/>
            </a:endParaRPr>
          </a:p>
        </p:txBody>
      </p:sp>
      <p:sp>
        <p:nvSpPr>
          <p:cNvPr id="3" name="Subtítulo 2"/>
          <p:cNvSpPr>
            <a:spLocks noGrp="1"/>
          </p:cNvSpPr>
          <p:nvPr>
            <p:ph type="subTitle" idx="1"/>
          </p:nvPr>
        </p:nvSpPr>
        <p:spPr>
          <a:xfrm>
            <a:off x="662180" y="1087727"/>
            <a:ext cx="3041803" cy="1045873"/>
          </a:xfrm>
        </p:spPr>
        <p:txBody>
          <a:bodyPr anchor="b">
            <a:normAutofit/>
          </a:bodyPr>
          <a:lstStyle/>
          <a:p>
            <a:pPr algn="l"/>
            <a:r>
              <a:rPr lang="es-AR" sz="2000" dirty="0">
                <a:solidFill>
                  <a:srgbClr val="FFFFFF"/>
                </a:solidFill>
                <a:latin typeface="Arial Rounded MT Bold" panose="020F0704030504030204" pitchFamily="34" charset="0"/>
              </a:rPr>
              <a:t>Agosto 2022</a:t>
            </a:r>
          </a:p>
        </p:txBody>
      </p:sp>
      <p:pic>
        <p:nvPicPr>
          <p:cNvPr id="12" name="Picture 11">
            <a:extLst>
              <a:ext uri="{FF2B5EF4-FFF2-40B4-BE49-F238E27FC236}">
                <a16:creationId xmlns:a16="http://schemas.microsoft.com/office/drawing/2014/main" id="{031F79DA-5B10-2B86-F678-7D5EF031E554}"/>
              </a:ext>
            </a:extLst>
          </p:cNvPr>
          <p:cNvPicPr>
            <a:picLocks noChangeAspect="1"/>
          </p:cNvPicPr>
          <p:nvPr/>
        </p:nvPicPr>
        <p:blipFill>
          <a:blip r:embed="rId2"/>
          <a:stretch>
            <a:fillRect/>
          </a:stretch>
        </p:blipFill>
        <p:spPr>
          <a:xfrm>
            <a:off x="4109013" y="3719083"/>
            <a:ext cx="8010438" cy="2772207"/>
          </a:xfrm>
          <a:prstGeom prst="rect">
            <a:avLst/>
          </a:prstGeom>
        </p:spPr>
      </p:pic>
      <p:pic>
        <p:nvPicPr>
          <p:cNvPr id="13" name="Picture 12">
            <a:extLst>
              <a:ext uri="{FF2B5EF4-FFF2-40B4-BE49-F238E27FC236}">
                <a16:creationId xmlns:a16="http://schemas.microsoft.com/office/drawing/2014/main" id="{7D0F7AF4-F52B-0409-5B32-08DC51407076}"/>
              </a:ext>
            </a:extLst>
          </p:cNvPr>
          <p:cNvPicPr>
            <a:picLocks noChangeAspect="1"/>
          </p:cNvPicPr>
          <p:nvPr/>
        </p:nvPicPr>
        <p:blipFill>
          <a:blip r:embed="rId3"/>
          <a:stretch>
            <a:fillRect/>
          </a:stretch>
        </p:blipFill>
        <p:spPr>
          <a:xfrm>
            <a:off x="4143840" y="478712"/>
            <a:ext cx="3143250" cy="1666875"/>
          </a:xfrm>
          <a:prstGeom prst="rect">
            <a:avLst/>
          </a:prstGeom>
        </p:spPr>
      </p:pic>
      <p:pic>
        <p:nvPicPr>
          <p:cNvPr id="14" name="Picture 13">
            <a:extLst>
              <a:ext uri="{FF2B5EF4-FFF2-40B4-BE49-F238E27FC236}">
                <a16:creationId xmlns:a16="http://schemas.microsoft.com/office/drawing/2014/main" id="{211CE31F-571C-6313-C9B2-7A1139E67209}"/>
              </a:ext>
            </a:extLst>
          </p:cNvPr>
          <p:cNvPicPr>
            <a:picLocks noChangeAspect="1"/>
          </p:cNvPicPr>
          <p:nvPr/>
        </p:nvPicPr>
        <p:blipFill>
          <a:blip r:embed="rId4"/>
          <a:stretch>
            <a:fillRect/>
          </a:stretch>
        </p:blipFill>
        <p:spPr>
          <a:xfrm>
            <a:off x="7727896" y="366710"/>
            <a:ext cx="4201250" cy="1002651"/>
          </a:xfrm>
          <a:prstGeom prst="rect">
            <a:avLst/>
          </a:prstGeom>
        </p:spPr>
      </p:pic>
    </p:spTree>
    <p:extLst>
      <p:ext uri="{BB962C8B-B14F-4D97-AF65-F5344CB8AC3E}">
        <p14:creationId xmlns:p14="http://schemas.microsoft.com/office/powerpoint/2010/main" val="1120658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3" name="Picture 12">
            <a:extLst>
              <a:ext uri="{FF2B5EF4-FFF2-40B4-BE49-F238E27FC236}">
                <a16:creationId xmlns:a16="http://schemas.microsoft.com/office/drawing/2014/main" id="{D5864043-D11B-DE77-AC2B-BDF8845FA134}"/>
              </a:ext>
            </a:extLst>
          </p:cNvPr>
          <p:cNvPicPr>
            <a:picLocks noChangeAspect="1"/>
          </p:cNvPicPr>
          <p:nvPr/>
        </p:nvPicPr>
        <p:blipFill rotWithShape="1">
          <a:blip r:embed="rId3"/>
          <a:srcRect b="29880"/>
          <a:stretch/>
        </p:blipFill>
        <p:spPr>
          <a:xfrm>
            <a:off x="3559945" y="5502409"/>
            <a:ext cx="4696287" cy="601107"/>
          </a:xfrm>
          <a:prstGeom prst="rect">
            <a:avLst/>
          </a:prstGeom>
        </p:spPr>
      </p:pic>
      <p:pic>
        <p:nvPicPr>
          <p:cNvPr id="4" name="Picture 3">
            <a:extLst>
              <a:ext uri="{FF2B5EF4-FFF2-40B4-BE49-F238E27FC236}">
                <a16:creationId xmlns:a16="http://schemas.microsoft.com/office/drawing/2014/main" id="{3228F851-92F1-EFDC-C086-A3D6590BDF0A}"/>
              </a:ext>
            </a:extLst>
          </p:cNvPr>
          <p:cNvPicPr>
            <a:picLocks noChangeAspect="1"/>
          </p:cNvPicPr>
          <p:nvPr/>
        </p:nvPicPr>
        <p:blipFill rotWithShape="1">
          <a:blip r:embed="rId4"/>
          <a:srcRect r="2133" b="1670"/>
          <a:stretch/>
        </p:blipFill>
        <p:spPr>
          <a:xfrm>
            <a:off x="3559944" y="1890943"/>
            <a:ext cx="4696287" cy="3515557"/>
          </a:xfrm>
          <a:prstGeom prst="rect">
            <a:avLst/>
          </a:prstGeom>
        </p:spPr>
      </p:pic>
      <p:sp>
        <p:nvSpPr>
          <p:cNvPr id="5" name="Título 13">
            <a:extLst>
              <a:ext uri="{FF2B5EF4-FFF2-40B4-BE49-F238E27FC236}">
                <a16:creationId xmlns:a16="http://schemas.microsoft.com/office/drawing/2014/main" id="{62C79027-6381-5A5E-6CA2-BA733C58D045}"/>
              </a:ext>
            </a:extLst>
          </p:cNvPr>
          <p:cNvSpPr txBox="1">
            <a:spLocks/>
          </p:cNvSpPr>
          <p:nvPr/>
        </p:nvSpPr>
        <p:spPr>
          <a:xfrm>
            <a:off x="2823099" y="802022"/>
            <a:ext cx="6658252" cy="1331825"/>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dirty="0"/>
              <a:t>Balance de género de la dotación total del sector O&amp;G</a:t>
            </a:r>
            <a:endParaRPr lang="es-AR" sz="2000" b="0" dirty="0"/>
          </a:p>
        </p:txBody>
      </p:sp>
      <p:pic>
        <p:nvPicPr>
          <p:cNvPr id="9" name="Picture 8">
            <a:extLst>
              <a:ext uri="{FF2B5EF4-FFF2-40B4-BE49-F238E27FC236}">
                <a16:creationId xmlns:a16="http://schemas.microsoft.com/office/drawing/2014/main" id="{879235AD-0951-51FC-225B-32523C684FF1}"/>
              </a:ext>
            </a:extLst>
          </p:cNvPr>
          <p:cNvPicPr>
            <a:picLocks noChangeAspect="1"/>
          </p:cNvPicPr>
          <p:nvPr/>
        </p:nvPicPr>
        <p:blipFill>
          <a:blip r:embed="rId5"/>
          <a:stretch>
            <a:fillRect/>
          </a:stretch>
        </p:blipFill>
        <p:spPr>
          <a:xfrm>
            <a:off x="8874195" y="3526833"/>
            <a:ext cx="2570918" cy="2576683"/>
          </a:xfrm>
          <a:prstGeom prst="rect">
            <a:avLst/>
          </a:prstGeom>
        </p:spPr>
      </p:pic>
    </p:spTree>
    <p:extLst>
      <p:ext uri="{BB962C8B-B14F-4D97-AF65-F5344CB8AC3E}">
        <p14:creationId xmlns:p14="http://schemas.microsoft.com/office/powerpoint/2010/main" val="3096304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2231012" y="794769"/>
            <a:ext cx="7996063" cy="1331825"/>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dirty="0"/>
              <a:t>Dotación por género (en cantidad de personas) y tasa de feminidad por subsectores de la cadena de valor</a:t>
            </a:r>
            <a:endParaRPr lang="es-AR" sz="2000" b="0" dirty="0"/>
          </a:p>
        </p:txBody>
      </p:sp>
      <p:pic>
        <p:nvPicPr>
          <p:cNvPr id="4" name="Picture 3">
            <a:extLst>
              <a:ext uri="{FF2B5EF4-FFF2-40B4-BE49-F238E27FC236}">
                <a16:creationId xmlns:a16="http://schemas.microsoft.com/office/drawing/2014/main" id="{12518506-756E-688A-7B22-9CFEEA0B9D6E}"/>
              </a:ext>
            </a:extLst>
          </p:cNvPr>
          <p:cNvPicPr>
            <a:picLocks noChangeAspect="1"/>
          </p:cNvPicPr>
          <p:nvPr/>
        </p:nvPicPr>
        <p:blipFill rotWithShape="1">
          <a:blip r:embed="rId3"/>
          <a:srcRect t="5437"/>
          <a:stretch/>
        </p:blipFill>
        <p:spPr>
          <a:xfrm>
            <a:off x="2231012" y="2231471"/>
            <a:ext cx="7595751" cy="4358605"/>
          </a:xfrm>
          <a:prstGeom prst="rect">
            <a:avLst/>
          </a:prstGeom>
        </p:spPr>
      </p:pic>
    </p:spTree>
    <p:extLst>
      <p:ext uri="{BB962C8B-B14F-4D97-AF65-F5344CB8AC3E}">
        <p14:creationId xmlns:p14="http://schemas.microsoft.com/office/powerpoint/2010/main" val="2679037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Título 13">
            <a:extLst>
              <a:ext uri="{FF2B5EF4-FFF2-40B4-BE49-F238E27FC236}">
                <a16:creationId xmlns:a16="http://schemas.microsoft.com/office/drawing/2014/main" id="{2AED0273-56E1-CD94-55EC-2D65FCB29777}"/>
              </a:ext>
            </a:extLst>
          </p:cNvPr>
          <p:cNvSpPr txBox="1">
            <a:spLocks/>
          </p:cNvSpPr>
          <p:nvPr/>
        </p:nvSpPr>
        <p:spPr>
          <a:xfrm>
            <a:off x="2796466" y="1050597"/>
            <a:ext cx="6033452" cy="574017"/>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dirty="0"/>
              <a:t>Balance de género en la alta dirección</a:t>
            </a:r>
            <a:endParaRPr lang="es-AR" sz="2000" b="0" dirty="0"/>
          </a:p>
        </p:txBody>
      </p:sp>
      <p:pic>
        <p:nvPicPr>
          <p:cNvPr id="4" name="Imagen 3">
            <a:extLst>
              <a:ext uri="{FF2B5EF4-FFF2-40B4-BE49-F238E27FC236}">
                <a16:creationId xmlns:a16="http://schemas.microsoft.com/office/drawing/2014/main" id="{22FD1E3A-4293-9BD3-50FA-A20692EEB19D}"/>
              </a:ext>
            </a:extLst>
          </p:cNvPr>
          <p:cNvPicPr>
            <a:picLocks noChangeAspect="1"/>
          </p:cNvPicPr>
          <p:nvPr/>
        </p:nvPicPr>
        <p:blipFill>
          <a:blip r:embed="rId3"/>
          <a:stretch>
            <a:fillRect/>
          </a:stretch>
        </p:blipFill>
        <p:spPr>
          <a:xfrm>
            <a:off x="609749" y="2061199"/>
            <a:ext cx="5493123" cy="3246297"/>
          </a:xfrm>
          <a:prstGeom prst="rect">
            <a:avLst/>
          </a:prstGeom>
        </p:spPr>
      </p:pic>
      <p:pic>
        <p:nvPicPr>
          <p:cNvPr id="8" name="Imagen 7">
            <a:extLst>
              <a:ext uri="{FF2B5EF4-FFF2-40B4-BE49-F238E27FC236}">
                <a16:creationId xmlns:a16="http://schemas.microsoft.com/office/drawing/2014/main" id="{63B6489A-79D8-B6BC-FC9C-410D35F679C0}"/>
              </a:ext>
            </a:extLst>
          </p:cNvPr>
          <p:cNvPicPr>
            <a:picLocks noChangeAspect="1"/>
          </p:cNvPicPr>
          <p:nvPr/>
        </p:nvPicPr>
        <p:blipFill>
          <a:blip r:embed="rId4"/>
          <a:stretch>
            <a:fillRect/>
          </a:stretch>
        </p:blipFill>
        <p:spPr>
          <a:xfrm>
            <a:off x="6328304" y="1741758"/>
            <a:ext cx="5493123" cy="3774605"/>
          </a:xfrm>
          <a:prstGeom prst="rect">
            <a:avLst/>
          </a:prstGeom>
        </p:spPr>
      </p:pic>
    </p:spTree>
    <p:extLst>
      <p:ext uri="{BB962C8B-B14F-4D97-AF65-F5344CB8AC3E}">
        <p14:creationId xmlns:p14="http://schemas.microsoft.com/office/powerpoint/2010/main" val="617673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4019031" y="802022"/>
            <a:ext cx="4153939" cy="1331825"/>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dirty="0"/>
              <a:t>Segmentación Vertical</a:t>
            </a:r>
            <a:endParaRPr lang="es-AR" sz="2000" b="0" dirty="0"/>
          </a:p>
        </p:txBody>
      </p:sp>
      <p:pic>
        <p:nvPicPr>
          <p:cNvPr id="6" name="Picture 5">
            <a:extLst>
              <a:ext uri="{FF2B5EF4-FFF2-40B4-BE49-F238E27FC236}">
                <a16:creationId xmlns:a16="http://schemas.microsoft.com/office/drawing/2014/main" id="{34D1C6F6-0128-A68F-D223-330207E8DF29}"/>
              </a:ext>
            </a:extLst>
          </p:cNvPr>
          <p:cNvPicPr>
            <a:picLocks noChangeAspect="1"/>
          </p:cNvPicPr>
          <p:nvPr/>
        </p:nvPicPr>
        <p:blipFill>
          <a:blip r:embed="rId3"/>
          <a:stretch>
            <a:fillRect/>
          </a:stretch>
        </p:blipFill>
        <p:spPr>
          <a:xfrm>
            <a:off x="7359990" y="1887442"/>
            <a:ext cx="4287514" cy="4459015"/>
          </a:xfrm>
          <a:prstGeom prst="rect">
            <a:avLst/>
          </a:prstGeom>
        </p:spPr>
      </p:pic>
      <p:pic>
        <p:nvPicPr>
          <p:cNvPr id="3" name="Picture 2">
            <a:extLst>
              <a:ext uri="{FF2B5EF4-FFF2-40B4-BE49-F238E27FC236}">
                <a16:creationId xmlns:a16="http://schemas.microsoft.com/office/drawing/2014/main" id="{CCF75189-042F-8E39-90EA-98EE1D265960}"/>
              </a:ext>
            </a:extLst>
          </p:cNvPr>
          <p:cNvPicPr>
            <a:picLocks noChangeAspect="1"/>
          </p:cNvPicPr>
          <p:nvPr/>
        </p:nvPicPr>
        <p:blipFill>
          <a:blip r:embed="rId4"/>
          <a:stretch>
            <a:fillRect/>
          </a:stretch>
        </p:blipFill>
        <p:spPr>
          <a:xfrm>
            <a:off x="849170" y="2133847"/>
            <a:ext cx="5893839" cy="3755254"/>
          </a:xfrm>
          <a:prstGeom prst="rect">
            <a:avLst/>
          </a:prstGeom>
        </p:spPr>
      </p:pic>
    </p:spTree>
    <p:extLst>
      <p:ext uri="{BB962C8B-B14F-4D97-AF65-F5344CB8AC3E}">
        <p14:creationId xmlns:p14="http://schemas.microsoft.com/office/powerpoint/2010/main" val="4154440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2104007" y="912029"/>
            <a:ext cx="6853735" cy="1331825"/>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dirty="0"/>
              <a:t>Techo de cristal: participación de mujeres en posiciones de liderazgo</a:t>
            </a:r>
            <a:endParaRPr lang="es-AR" sz="2000" b="0" dirty="0"/>
          </a:p>
        </p:txBody>
      </p:sp>
      <p:pic>
        <p:nvPicPr>
          <p:cNvPr id="8" name="Picture 7">
            <a:extLst>
              <a:ext uri="{FF2B5EF4-FFF2-40B4-BE49-F238E27FC236}">
                <a16:creationId xmlns:a16="http://schemas.microsoft.com/office/drawing/2014/main" id="{467F7EFA-BE71-4FBD-9A53-66AB0325F995}"/>
              </a:ext>
            </a:extLst>
          </p:cNvPr>
          <p:cNvPicPr>
            <a:picLocks noChangeAspect="1"/>
          </p:cNvPicPr>
          <p:nvPr/>
        </p:nvPicPr>
        <p:blipFill>
          <a:blip r:embed="rId2"/>
          <a:stretch>
            <a:fillRect/>
          </a:stretch>
        </p:blipFill>
        <p:spPr>
          <a:xfrm>
            <a:off x="7876525" y="2445607"/>
            <a:ext cx="1828800" cy="342900"/>
          </a:xfrm>
          <a:prstGeom prst="rect">
            <a:avLst/>
          </a:prstGeom>
        </p:spPr>
      </p:pic>
      <p:pic>
        <p:nvPicPr>
          <p:cNvPr id="14" name="Picture 13">
            <a:extLst>
              <a:ext uri="{FF2B5EF4-FFF2-40B4-BE49-F238E27FC236}">
                <a16:creationId xmlns:a16="http://schemas.microsoft.com/office/drawing/2014/main" id="{0922F4CF-2353-1B58-96CC-3AC2D5CBE28E}"/>
              </a:ext>
            </a:extLst>
          </p:cNvPr>
          <p:cNvPicPr>
            <a:picLocks noChangeAspect="1"/>
          </p:cNvPicPr>
          <p:nvPr/>
        </p:nvPicPr>
        <p:blipFill>
          <a:blip r:embed="rId2"/>
          <a:stretch>
            <a:fillRect/>
          </a:stretch>
        </p:blipFill>
        <p:spPr>
          <a:xfrm>
            <a:off x="7890651" y="4158359"/>
            <a:ext cx="1828800" cy="342900"/>
          </a:xfrm>
          <a:prstGeom prst="rect">
            <a:avLst/>
          </a:prstGeom>
        </p:spPr>
      </p:pic>
      <p:pic>
        <p:nvPicPr>
          <p:cNvPr id="3" name="Picture 2">
            <a:extLst>
              <a:ext uri="{FF2B5EF4-FFF2-40B4-BE49-F238E27FC236}">
                <a16:creationId xmlns:a16="http://schemas.microsoft.com/office/drawing/2014/main" id="{10133D0B-2AEE-7D0B-3FA7-AA8ACE6EC8B7}"/>
              </a:ext>
            </a:extLst>
          </p:cNvPr>
          <p:cNvPicPr>
            <a:picLocks noChangeAspect="1"/>
          </p:cNvPicPr>
          <p:nvPr/>
        </p:nvPicPr>
        <p:blipFill>
          <a:blip r:embed="rId3"/>
          <a:stretch>
            <a:fillRect/>
          </a:stretch>
        </p:blipFill>
        <p:spPr>
          <a:xfrm>
            <a:off x="7922625" y="2784214"/>
            <a:ext cx="4098063" cy="1392632"/>
          </a:xfrm>
          <a:prstGeom prst="rect">
            <a:avLst/>
          </a:prstGeom>
        </p:spPr>
      </p:pic>
      <p:pic>
        <p:nvPicPr>
          <p:cNvPr id="7" name="Picture 6">
            <a:extLst>
              <a:ext uri="{FF2B5EF4-FFF2-40B4-BE49-F238E27FC236}">
                <a16:creationId xmlns:a16="http://schemas.microsoft.com/office/drawing/2014/main" id="{74641899-BD63-C715-76BD-301E7C2EE4C4}"/>
              </a:ext>
            </a:extLst>
          </p:cNvPr>
          <p:cNvPicPr>
            <a:picLocks noChangeAspect="1"/>
          </p:cNvPicPr>
          <p:nvPr/>
        </p:nvPicPr>
        <p:blipFill>
          <a:blip r:embed="rId4"/>
          <a:stretch>
            <a:fillRect/>
          </a:stretch>
        </p:blipFill>
        <p:spPr>
          <a:xfrm>
            <a:off x="1016265" y="2023428"/>
            <a:ext cx="6506222" cy="4306836"/>
          </a:xfrm>
          <a:prstGeom prst="rect">
            <a:avLst/>
          </a:prstGeom>
        </p:spPr>
      </p:pic>
    </p:spTree>
    <p:extLst>
      <p:ext uri="{BB962C8B-B14F-4D97-AF65-F5344CB8AC3E}">
        <p14:creationId xmlns:p14="http://schemas.microsoft.com/office/powerpoint/2010/main" val="1453529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2994870" y="713167"/>
            <a:ext cx="5194877" cy="880742"/>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dirty="0"/>
              <a:t>Segmentación Horizontal</a:t>
            </a:r>
            <a:endParaRPr lang="es-AR" sz="2000" b="0" dirty="0"/>
          </a:p>
        </p:txBody>
      </p:sp>
      <p:pic>
        <p:nvPicPr>
          <p:cNvPr id="6" name="Picture 5">
            <a:extLst>
              <a:ext uri="{FF2B5EF4-FFF2-40B4-BE49-F238E27FC236}">
                <a16:creationId xmlns:a16="http://schemas.microsoft.com/office/drawing/2014/main" id="{349E6DD8-DCA8-FA36-2EE8-7021ED620DB5}"/>
              </a:ext>
            </a:extLst>
          </p:cNvPr>
          <p:cNvPicPr>
            <a:picLocks noChangeAspect="1"/>
          </p:cNvPicPr>
          <p:nvPr/>
        </p:nvPicPr>
        <p:blipFill>
          <a:blip r:embed="rId3"/>
          <a:stretch>
            <a:fillRect/>
          </a:stretch>
        </p:blipFill>
        <p:spPr>
          <a:xfrm>
            <a:off x="8011485" y="1766889"/>
            <a:ext cx="3799208" cy="4250862"/>
          </a:xfrm>
          <a:prstGeom prst="rect">
            <a:avLst/>
          </a:prstGeom>
        </p:spPr>
      </p:pic>
      <p:pic>
        <p:nvPicPr>
          <p:cNvPr id="3" name="Picture 2">
            <a:extLst>
              <a:ext uri="{FF2B5EF4-FFF2-40B4-BE49-F238E27FC236}">
                <a16:creationId xmlns:a16="http://schemas.microsoft.com/office/drawing/2014/main" id="{F34F479D-22A5-EF9A-7E33-937568F7CDEF}"/>
              </a:ext>
            </a:extLst>
          </p:cNvPr>
          <p:cNvPicPr>
            <a:picLocks noChangeAspect="1"/>
          </p:cNvPicPr>
          <p:nvPr/>
        </p:nvPicPr>
        <p:blipFill>
          <a:blip r:embed="rId4"/>
          <a:stretch>
            <a:fillRect/>
          </a:stretch>
        </p:blipFill>
        <p:spPr>
          <a:xfrm>
            <a:off x="721405" y="1741758"/>
            <a:ext cx="7064312" cy="4622232"/>
          </a:xfrm>
          <a:prstGeom prst="rect">
            <a:avLst/>
          </a:prstGeom>
        </p:spPr>
      </p:pic>
    </p:spTree>
    <p:extLst>
      <p:ext uri="{BB962C8B-B14F-4D97-AF65-F5344CB8AC3E}">
        <p14:creationId xmlns:p14="http://schemas.microsoft.com/office/powerpoint/2010/main" val="3143137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 name="Picture 5">
            <a:extLst>
              <a:ext uri="{FF2B5EF4-FFF2-40B4-BE49-F238E27FC236}">
                <a16:creationId xmlns:a16="http://schemas.microsoft.com/office/drawing/2014/main" id="{80911800-9258-95B3-FE54-43E03A67D93D}"/>
              </a:ext>
            </a:extLst>
          </p:cNvPr>
          <p:cNvPicPr>
            <a:picLocks noChangeAspect="1"/>
          </p:cNvPicPr>
          <p:nvPr/>
        </p:nvPicPr>
        <p:blipFill>
          <a:blip r:embed="rId3"/>
          <a:stretch>
            <a:fillRect/>
          </a:stretch>
        </p:blipFill>
        <p:spPr>
          <a:xfrm>
            <a:off x="6993273" y="1641379"/>
            <a:ext cx="4648200" cy="4476750"/>
          </a:xfrm>
          <a:prstGeom prst="rect">
            <a:avLst/>
          </a:prstGeom>
        </p:spPr>
      </p:pic>
      <p:pic>
        <p:nvPicPr>
          <p:cNvPr id="3" name="Picture 2">
            <a:extLst>
              <a:ext uri="{FF2B5EF4-FFF2-40B4-BE49-F238E27FC236}">
                <a16:creationId xmlns:a16="http://schemas.microsoft.com/office/drawing/2014/main" id="{D09101E2-C40D-EED6-AAD6-5F8A08511285}"/>
              </a:ext>
            </a:extLst>
          </p:cNvPr>
          <p:cNvPicPr>
            <a:picLocks noChangeAspect="1"/>
          </p:cNvPicPr>
          <p:nvPr/>
        </p:nvPicPr>
        <p:blipFill>
          <a:blip r:embed="rId4"/>
          <a:stretch>
            <a:fillRect/>
          </a:stretch>
        </p:blipFill>
        <p:spPr>
          <a:xfrm>
            <a:off x="1558092" y="1365154"/>
            <a:ext cx="4537908" cy="5372232"/>
          </a:xfrm>
          <a:prstGeom prst="rect">
            <a:avLst/>
          </a:prstGeom>
        </p:spPr>
      </p:pic>
      <p:sp>
        <p:nvSpPr>
          <p:cNvPr id="2" name="Título 13">
            <a:extLst>
              <a:ext uri="{FF2B5EF4-FFF2-40B4-BE49-F238E27FC236}">
                <a16:creationId xmlns:a16="http://schemas.microsoft.com/office/drawing/2014/main" id="{43E3A3BD-3B43-CD5F-3287-12B5E896C350}"/>
              </a:ext>
            </a:extLst>
          </p:cNvPr>
          <p:cNvSpPr txBox="1">
            <a:spLocks/>
          </p:cNvSpPr>
          <p:nvPr/>
        </p:nvSpPr>
        <p:spPr>
          <a:xfrm>
            <a:off x="2994870" y="713167"/>
            <a:ext cx="5194877" cy="880742"/>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dirty="0"/>
              <a:t>Segmentación Horizontal</a:t>
            </a:r>
            <a:endParaRPr lang="es-AR" sz="2000" b="0" dirty="0"/>
          </a:p>
        </p:txBody>
      </p:sp>
    </p:spTree>
    <p:extLst>
      <p:ext uri="{BB962C8B-B14F-4D97-AF65-F5344CB8AC3E}">
        <p14:creationId xmlns:p14="http://schemas.microsoft.com/office/powerpoint/2010/main" val="2048904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2334828" y="900279"/>
            <a:ext cx="7347346" cy="741099"/>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dirty="0"/>
              <a:t>Nivel Educativo de la Dotación</a:t>
            </a:r>
            <a:endParaRPr lang="es-AR" sz="2000" b="0" dirty="0"/>
          </a:p>
        </p:txBody>
      </p:sp>
      <p:pic>
        <p:nvPicPr>
          <p:cNvPr id="4" name="Imagen 3">
            <a:extLst>
              <a:ext uri="{FF2B5EF4-FFF2-40B4-BE49-F238E27FC236}">
                <a16:creationId xmlns:a16="http://schemas.microsoft.com/office/drawing/2014/main" id="{21E4772A-AD16-4DFF-039A-4E879AFC11FF}"/>
              </a:ext>
            </a:extLst>
          </p:cNvPr>
          <p:cNvPicPr>
            <a:picLocks noChangeAspect="1"/>
          </p:cNvPicPr>
          <p:nvPr/>
        </p:nvPicPr>
        <p:blipFill>
          <a:blip r:embed="rId3"/>
          <a:stretch>
            <a:fillRect/>
          </a:stretch>
        </p:blipFill>
        <p:spPr>
          <a:xfrm>
            <a:off x="713339" y="1956351"/>
            <a:ext cx="8683128" cy="3390901"/>
          </a:xfrm>
          <a:prstGeom prst="rect">
            <a:avLst/>
          </a:prstGeom>
        </p:spPr>
      </p:pic>
      <p:pic>
        <p:nvPicPr>
          <p:cNvPr id="7" name="Imagen 6">
            <a:extLst>
              <a:ext uri="{FF2B5EF4-FFF2-40B4-BE49-F238E27FC236}">
                <a16:creationId xmlns:a16="http://schemas.microsoft.com/office/drawing/2014/main" id="{BDBACDB1-6DB3-F747-2408-E17B362A2351}"/>
              </a:ext>
            </a:extLst>
          </p:cNvPr>
          <p:cNvPicPr>
            <a:picLocks noChangeAspect="1"/>
          </p:cNvPicPr>
          <p:nvPr/>
        </p:nvPicPr>
        <p:blipFill>
          <a:blip r:embed="rId4"/>
          <a:stretch>
            <a:fillRect/>
          </a:stretch>
        </p:blipFill>
        <p:spPr>
          <a:xfrm>
            <a:off x="9396467" y="2877229"/>
            <a:ext cx="1836459" cy="1511719"/>
          </a:xfrm>
          <a:prstGeom prst="rect">
            <a:avLst/>
          </a:prstGeom>
        </p:spPr>
      </p:pic>
    </p:spTree>
    <p:extLst>
      <p:ext uri="{BB962C8B-B14F-4D97-AF65-F5344CB8AC3E}">
        <p14:creationId xmlns:p14="http://schemas.microsoft.com/office/powerpoint/2010/main" val="1059057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06A81936-BD39-A7FE-3236-C5157E85B305}"/>
              </a:ext>
            </a:extLst>
          </p:cNvPr>
          <p:cNvPicPr>
            <a:picLocks noChangeAspect="1"/>
          </p:cNvPicPr>
          <p:nvPr/>
        </p:nvPicPr>
        <p:blipFill>
          <a:blip r:embed="rId3"/>
          <a:stretch>
            <a:fillRect/>
          </a:stretch>
        </p:blipFill>
        <p:spPr>
          <a:xfrm>
            <a:off x="261694" y="4922986"/>
            <a:ext cx="3143250" cy="1666875"/>
          </a:xfrm>
          <a:prstGeom prst="rect">
            <a:avLst/>
          </a:prstGeom>
        </p:spPr>
      </p:pic>
      <p:pic>
        <p:nvPicPr>
          <p:cNvPr id="21" name="Picture 20">
            <a:extLst>
              <a:ext uri="{FF2B5EF4-FFF2-40B4-BE49-F238E27FC236}">
                <a16:creationId xmlns:a16="http://schemas.microsoft.com/office/drawing/2014/main" id="{E4674C7D-6A05-9BAF-C85F-56C8B13DAEB4}"/>
              </a:ext>
            </a:extLst>
          </p:cNvPr>
          <p:cNvPicPr>
            <a:picLocks noChangeAspect="1"/>
          </p:cNvPicPr>
          <p:nvPr/>
        </p:nvPicPr>
        <p:blipFill>
          <a:blip r:embed="rId4"/>
          <a:stretch>
            <a:fillRect/>
          </a:stretch>
        </p:blipFill>
        <p:spPr>
          <a:xfrm>
            <a:off x="261694" y="309498"/>
            <a:ext cx="4201250" cy="1002651"/>
          </a:xfrm>
          <a:prstGeom prst="rect">
            <a:avLst/>
          </a:prstGeom>
        </p:spPr>
      </p:pic>
      <p:pic>
        <p:nvPicPr>
          <p:cNvPr id="2" name="Imagen 1">
            <a:extLst>
              <a:ext uri="{FF2B5EF4-FFF2-40B4-BE49-F238E27FC236}">
                <a16:creationId xmlns:a16="http://schemas.microsoft.com/office/drawing/2014/main" id="{9EA15F9F-CB55-904E-0480-F6ACF81C05A7}"/>
              </a:ext>
            </a:extLst>
          </p:cNvPr>
          <p:cNvPicPr>
            <a:picLocks noChangeAspect="1"/>
          </p:cNvPicPr>
          <p:nvPr/>
        </p:nvPicPr>
        <p:blipFill>
          <a:blip r:embed="rId5"/>
          <a:stretch>
            <a:fillRect/>
          </a:stretch>
        </p:blipFill>
        <p:spPr>
          <a:xfrm>
            <a:off x="3501299" y="2410546"/>
            <a:ext cx="6158948" cy="2966258"/>
          </a:xfrm>
          <a:prstGeom prst="rect">
            <a:avLst/>
          </a:prstGeom>
        </p:spPr>
      </p:pic>
    </p:spTree>
    <p:extLst>
      <p:ext uri="{BB962C8B-B14F-4D97-AF65-F5344CB8AC3E}">
        <p14:creationId xmlns:p14="http://schemas.microsoft.com/office/powerpoint/2010/main" val="706098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A32C118-6426-19A2-2181-08CCF74CD2E4}"/>
              </a:ext>
            </a:extLst>
          </p:cNvPr>
          <p:cNvPicPr>
            <a:picLocks noChangeAspect="1"/>
          </p:cNvPicPr>
          <p:nvPr/>
        </p:nvPicPr>
        <p:blipFill rotWithShape="1">
          <a:blip r:embed="rId3"/>
          <a:srcRect r="30505"/>
          <a:stretch/>
        </p:blipFill>
        <p:spPr>
          <a:xfrm>
            <a:off x="6038564" y="2559309"/>
            <a:ext cx="352902" cy="1263346"/>
          </a:xfrm>
          <a:prstGeom prst="rect">
            <a:avLst/>
          </a:prstGeom>
        </p:spPr>
      </p:pic>
      <p:pic>
        <p:nvPicPr>
          <p:cNvPr id="17" name="Picture 16">
            <a:extLst>
              <a:ext uri="{FF2B5EF4-FFF2-40B4-BE49-F238E27FC236}">
                <a16:creationId xmlns:a16="http://schemas.microsoft.com/office/drawing/2014/main" id="{304F198A-B6A1-3688-B9EF-52FC1951C5AF}"/>
              </a:ext>
            </a:extLst>
          </p:cNvPr>
          <p:cNvPicPr>
            <a:picLocks noChangeAspect="1"/>
          </p:cNvPicPr>
          <p:nvPr/>
        </p:nvPicPr>
        <p:blipFill>
          <a:blip r:embed="rId4"/>
          <a:stretch>
            <a:fillRect/>
          </a:stretch>
        </p:blipFill>
        <p:spPr>
          <a:xfrm>
            <a:off x="10761861" y="2559309"/>
            <a:ext cx="352901" cy="1151573"/>
          </a:xfrm>
          <a:prstGeom prst="rect">
            <a:avLst/>
          </a:prstGeom>
        </p:spPr>
      </p:pic>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3195961" y="772546"/>
            <a:ext cx="5361349" cy="1331825"/>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dirty="0"/>
              <a:t>Compromisos Institucionalizados</a:t>
            </a:r>
            <a:endParaRPr lang="es-AR" sz="2000" b="0" dirty="0"/>
          </a:p>
        </p:txBody>
      </p:sp>
      <p:sp>
        <p:nvSpPr>
          <p:cNvPr id="23" name="TextBox 22">
            <a:extLst>
              <a:ext uri="{FF2B5EF4-FFF2-40B4-BE49-F238E27FC236}">
                <a16:creationId xmlns:a16="http://schemas.microsoft.com/office/drawing/2014/main" id="{0BBAE308-4E94-E8CB-932C-168A5B02A7EE}"/>
              </a:ext>
            </a:extLst>
          </p:cNvPr>
          <p:cNvSpPr txBox="1"/>
          <p:nvPr/>
        </p:nvSpPr>
        <p:spPr>
          <a:xfrm>
            <a:off x="6281055" y="2797017"/>
            <a:ext cx="4655742" cy="738664"/>
          </a:xfrm>
          <a:prstGeom prst="rect">
            <a:avLst/>
          </a:prstGeom>
          <a:solidFill>
            <a:schemeClr val="bg1"/>
          </a:solidFill>
        </p:spPr>
        <p:txBody>
          <a:bodyPr wrap="square" rtlCol="0">
            <a:spAutoFit/>
          </a:bodyPr>
          <a:lstStyle/>
          <a:p>
            <a:r>
              <a:rPr lang="es-AR" sz="1400" dirty="0">
                <a:solidFill>
                  <a:schemeClr val="bg2">
                    <a:lumMod val="50000"/>
                  </a:schemeClr>
                </a:solidFill>
                <a:latin typeface="Arial" panose="020B0604020202020204" pitchFamily="34" charset="0"/>
                <a:cs typeface="Arial" panose="020B0604020202020204" pitchFamily="34" charset="0"/>
              </a:rPr>
              <a:t>En general, las empresas que han desarrollado estos compromisos muestran tasas de feminidad unos puntos más altas y mayores avances en la agenda de género.</a:t>
            </a:r>
          </a:p>
        </p:txBody>
      </p:sp>
      <p:pic>
        <p:nvPicPr>
          <p:cNvPr id="4" name="Imagen 3">
            <a:extLst>
              <a:ext uri="{FF2B5EF4-FFF2-40B4-BE49-F238E27FC236}">
                <a16:creationId xmlns:a16="http://schemas.microsoft.com/office/drawing/2014/main" id="{B59441C1-EBA7-297D-BCC3-E866D9B8AF70}"/>
              </a:ext>
            </a:extLst>
          </p:cNvPr>
          <p:cNvPicPr>
            <a:picLocks noChangeAspect="1"/>
          </p:cNvPicPr>
          <p:nvPr/>
        </p:nvPicPr>
        <p:blipFill>
          <a:blip r:embed="rId5"/>
          <a:stretch>
            <a:fillRect/>
          </a:stretch>
        </p:blipFill>
        <p:spPr>
          <a:xfrm>
            <a:off x="1077238" y="1408641"/>
            <a:ext cx="4967112" cy="5106495"/>
          </a:xfrm>
          <a:prstGeom prst="rect">
            <a:avLst/>
          </a:prstGeom>
        </p:spPr>
      </p:pic>
      <p:pic>
        <p:nvPicPr>
          <p:cNvPr id="8" name="Picture 19">
            <a:extLst>
              <a:ext uri="{FF2B5EF4-FFF2-40B4-BE49-F238E27FC236}">
                <a16:creationId xmlns:a16="http://schemas.microsoft.com/office/drawing/2014/main" id="{08217FD0-7AD3-9EB8-E878-77B1770CB2AC}"/>
              </a:ext>
            </a:extLst>
          </p:cNvPr>
          <p:cNvPicPr>
            <a:picLocks noChangeAspect="1"/>
          </p:cNvPicPr>
          <p:nvPr/>
        </p:nvPicPr>
        <p:blipFill rotWithShape="1">
          <a:blip r:embed="rId3"/>
          <a:srcRect r="30505"/>
          <a:stretch/>
        </p:blipFill>
        <p:spPr>
          <a:xfrm>
            <a:off x="6048925" y="3919072"/>
            <a:ext cx="352902" cy="942346"/>
          </a:xfrm>
          <a:prstGeom prst="rect">
            <a:avLst/>
          </a:prstGeom>
        </p:spPr>
      </p:pic>
      <p:pic>
        <p:nvPicPr>
          <p:cNvPr id="9" name="Picture 20">
            <a:extLst>
              <a:ext uri="{FF2B5EF4-FFF2-40B4-BE49-F238E27FC236}">
                <a16:creationId xmlns:a16="http://schemas.microsoft.com/office/drawing/2014/main" id="{A5391ADA-3C86-9360-CBD7-FC77746E6229}"/>
              </a:ext>
            </a:extLst>
          </p:cNvPr>
          <p:cNvPicPr>
            <a:picLocks noChangeAspect="1"/>
          </p:cNvPicPr>
          <p:nvPr/>
        </p:nvPicPr>
        <p:blipFill>
          <a:blip r:embed="rId4"/>
          <a:stretch>
            <a:fillRect/>
          </a:stretch>
        </p:blipFill>
        <p:spPr>
          <a:xfrm>
            <a:off x="10799389" y="3919072"/>
            <a:ext cx="352901" cy="871531"/>
          </a:xfrm>
          <a:prstGeom prst="rect">
            <a:avLst/>
          </a:prstGeom>
        </p:spPr>
      </p:pic>
      <p:sp>
        <p:nvSpPr>
          <p:cNvPr id="11" name="TextBox 21">
            <a:extLst>
              <a:ext uri="{FF2B5EF4-FFF2-40B4-BE49-F238E27FC236}">
                <a16:creationId xmlns:a16="http://schemas.microsoft.com/office/drawing/2014/main" id="{7BBA2415-BEBD-B89F-40D0-6C6FC73C20FC}"/>
              </a:ext>
            </a:extLst>
          </p:cNvPr>
          <p:cNvSpPr txBox="1"/>
          <p:nvPr/>
        </p:nvSpPr>
        <p:spPr>
          <a:xfrm>
            <a:off x="6281055" y="4171674"/>
            <a:ext cx="4655742" cy="523220"/>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r>
              <a:rPr lang="es-ES" dirty="0"/>
              <a:t>El 87% de estos Comité fueron creados en los últimos 5 años.</a:t>
            </a:r>
            <a:endParaRPr lang="es-AR" dirty="0"/>
          </a:p>
        </p:txBody>
      </p:sp>
    </p:spTree>
    <p:extLst>
      <p:ext uri="{BB962C8B-B14F-4D97-AF65-F5344CB8AC3E}">
        <p14:creationId xmlns:p14="http://schemas.microsoft.com/office/powerpoint/2010/main" val="4192521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81">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83">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85">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Freeform: Shape 87">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Rectangle 89">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662180" y="2862471"/>
            <a:ext cx="3041803" cy="2907802"/>
          </a:xfrm>
        </p:spPr>
        <p:txBody>
          <a:bodyPr anchor="t">
            <a:normAutofit/>
          </a:bodyPr>
          <a:lstStyle/>
          <a:p>
            <a:pPr algn="l"/>
            <a:r>
              <a:rPr lang="es-AR" sz="4000" b="1" dirty="0">
                <a:solidFill>
                  <a:srgbClr val="FFFFFF"/>
                </a:solidFill>
              </a:rPr>
              <a:t>SOBRE LA COMISIÓN DE D&amp;I</a:t>
            </a:r>
          </a:p>
        </p:txBody>
      </p:sp>
      <p:pic>
        <p:nvPicPr>
          <p:cNvPr id="4" name="Imagen 3">
            <a:extLst>
              <a:ext uri="{FF2B5EF4-FFF2-40B4-BE49-F238E27FC236}">
                <a16:creationId xmlns:a16="http://schemas.microsoft.com/office/drawing/2014/main" id="{2F85F9FC-DECC-444F-8F83-615605BCD5E3}"/>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5450129" y="3429000"/>
            <a:ext cx="5414245" cy="2400442"/>
          </a:xfrm>
          <a:prstGeom prst="rect">
            <a:avLst/>
          </a:prstGeom>
          <a:ln>
            <a:noFill/>
          </a:ln>
          <a:effectLst>
            <a:softEdge rad="112500"/>
          </a:effectLst>
        </p:spPr>
      </p:pic>
      <p:pic>
        <p:nvPicPr>
          <p:cNvPr id="11" name="Picture 10">
            <a:extLst>
              <a:ext uri="{FF2B5EF4-FFF2-40B4-BE49-F238E27FC236}">
                <a16:creationId xmlns:a16="http://schemas.microsoft.com/office/drawing/2014/main" id="{764F9EE8-419B-D945-6E55-82D000EA7E1F}"/>
              </a:ext>
            </a:extLst>
          </p:cNvPr>
          <p:cNvPicPr>
            <a:picLocks noChangeAspect="1"/>
          </p:cNvPicPr>
          <p:nvPr/>
        </p:nvPicPr>
        <p:blipFill>
          <a:blip r:embed="rId4"/>
          <a:stretch>
            <a:fillRect/>
          </a:stretch>
        </p:blipFill>
        <p:spPr>
          <a:xfrm>
            <a:off x="4143840" y="478712"/>
            <a:ext cx="3143250" cy="1666875"/>
          </a:xfrm>
          <a:prstGeom prst="rect">
            <a:avLst/>
          </a:prstGeom>
        </p:spPr>
      </p:pic>
      <p:pic>
        <p:nvPicPr>
          <p:cNvPr id="12" name="Picture 11">
            <a:extLst>
              <a:ext uri="{FF2B5EF4-FFF2-40B4-BE49-F238E27FC236}">
                <a16:creationId xmlns:a16="http://schemas.microsoft.com/office/drawing/2014/main" id="{E020BFEF-98D5-8CC1-17AC-90E972A6DFBF}"/>
              </a:ext>
            </a:extLst>
          </p:cNvPr>
          <p:cNvPicPr>
            <a:picLocks noChangeAspect="1"/>
          </p:cNvPicPr>
          <p:nvPr/>
        </p:nvPicPr>
        <p:blipFill>
          <a:blip r:embed="rId5"/>
          <a:stretch>
            <a:fillRect/>
          </a:stretch>
        </p:blipFill>
        <p:spPr>
          <a:xfrm>
            <a:off x="7727896" y="366710"/>
            <a:ext cx="4201250" cy="1002651"/>
          </a:xfrm>
          <a:prstGeom prst="rect">
            <a:avLst/>
          </a:prstGeom>
        </p:spPr>
      </p:pic>
    </p:spTree>
    <p:extLst>
      <p:ext uri="{BB962C8B-B14F-4D97-AF65-F5344CB8AC3E}">
        <p14:creationId xmlns:p14="http://schemas.microsoft.com/office/powerpoint/2010/main" val="2384802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A32C118-6426-19A2-2181-08CCF74CD2E4}"/>
              </a:ext>
            </a:extLst>
          </p:cNvPr>
          <p:cNvPicPr>
            <a:picLocks noChangeAspect="1"/>
          </p:cNvPicPr>
          <p:nvPr/>
        </p:nvPicPr>
        <p:blipFill rotWithShape="1">
          <a:blip r:embed="rId3"/>
          <a:srcRect r="30505"/>
          <a:stretch/>
        </p:blipFill>
        <p:spPr>
          <a:xfrm>
            <a:off x="6575020" y="2711705"/>
            <a:ext cx="434233" cy="1554480"/>
          </a:xfrm>
          <a:prstGeom prst="rect">
            <a:avLst/>
          </a:prstGeom>
        </p:spPr>
      </p:pic>
      <p:pic>
        <p:nvPicPr>
          <p:cNvPr id="17" name="Picture 16">
            <a:extLst>
              <a:ext uri="{FF2B5EF4-FFF2-40B4-BE49-F238E27FC236}">
                <a16:creationId xmlns:a16="http://schemas.microsoft.com/office/drawing/2014/main" id="{304F198A-B6A1-3688-B9EF-52FC1951C5AF}"/>
              </a:ext>
            </a:extLst>
          </p:cNvPr>
          <p:cNvPicPr>
            <a:picLocks noChangeAspect="1"/>
          </p:cNvPicPr>
          <p:nvPr/>
        </p:nvPicPr>
        <p:blipFill>
          <a:blip r:embed="rId4"/>
          <a:stretch>
            <a:fillRect/>
          </a:stretch>
        </p:blipFill>
        <p:spPr>
          <a:xfrm>
            <a:off x="11305740" y="2780285"/>
            <a:ext cx="434340" cy="1417320"/>
          </a:xfrm>
          <a:prstGeom prst="rect">
            <a:avLst/>
          </a:prstGeom>
        </p:spPr>
      </p:pic>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3195961" y="772546"/>
            <a:ext cx="5361349" cy="1331825"/>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dirty="0"/>
              <a:t>Cuidados y Conciliaciones</a:t>
            </a:r>
            <a:endParaRPr lang="es-AR" sz="2000" b="0" dirty="0"/>
          </a:p>
        </p:txBody>
      </p:sp>
      <p:sp>
        <p:nvSpPr>
          <p:cNvPr id="23" name="TextBox 22">
            <a:extLst>
              <a:ext uri="{FF2B5EF4-FFF2-40B4-BE49-F238E27FC236}">
                <a16:creationId xmlns:a16="http://schemas.microsoft.com/office/drawing/2014/main" id="{0BBAE308-4E94-E8CB-932C-168A5B02A7EE}"/>
              </a:ext>
            </a:extLst>
          </p:cNvPr>
          <p:cNvSpPr txBox="1"/>
          <p:nvPr/>
        </p:nvSpPr>
        <p:spPr>
          <a:xfrm>
            <a:off x="6865893" y="2904170"/>
            <a:ext cx="4655742" cy="1169551"/>
          </a:xfrm>
          <a:prstGeom prst="rect">
            <a:avLst/>
          </a:prstGeom>
          <a:solidFill>
            <a:schemeClr val="bg1"/>
          </a:solidFill>
        </p:spPr>
        <p:txBody>
          <a:bodyPr wrap="square" rtlCol="0">
            <a:spAutoFit/>
          </a:bodyPr>
          <a:lstStyle/>
          <a:p>
            <a:r>
              <a:rPr lang="es-AR" sz="1400" dirty="0">
                <a:solidFill>
                  <a:schemeClr val="bg2">
                    <a:lumMod val="50000"/>
                  </a:schemeClr>
                </a:solidFill>
                <a:latin typeface="Arial" panose="020B0604020202020204" pitchFamily="34" charset="0"/>
                <a:cs typeface="Arial" panose="020B0604020202020204" pitchFamily="34" charset="0"/>
              </a:rPr>
              <a:t>Es importante el desarrollo de medidas más equitativas que promuevan la corresponsabilidad en las tareas de cuidado y mejoren la conciliación de la vida personal-laboral acompañando el desarrollo de carrera de varones y mujeres de manera más igualitaria</a:t>
            </a:r>
          </a:p>
        </p:txBody>
      </p:sp>
      <p:pic>
        <p:nvPicPr>
          <p:cNvPr id="4" name="Picture 3">
            <a:extLst>
              <a:ext uri="{FF2B5EF4-FFF2-40B4-BE49-F238E27FC236}">
                <a16:creationId xmlns:a16="http://schemas.microsoft.com/office/drawing/2014/main" id="{15B89BED-235C-58F0-E208-7C80B55C34A6}"/>
              </a:ext>
            </a:extLst>
          </p:cNvPr>
          <p:cNvPicPr>
            <a:picLocks noChangeAspect="1"/>
          </p:cNvPicPr>
          <p:nvPr/>
        </p:nvPicPr>
        <p:blipFill>
          <a:blip r:embed="rId5"/>
          <a:stretch>
            <a:fillRect/>
          </a:stretch>
        </p:blipFill>
        <p:spPr>
          <a:xfrm>
            <a:off x="948523" y="1431235"/>
            <a:ext cx="5497802" cy="4949687"/>
          </a:xfrm>
          <a:prstGeom prst="rect">
            <a:avLst/>
          </a:prstGeom>
        </p:spPr>
      </p:pic>
    </p:spTree>
    <p:extLst>
      <p:ext uri="{BB962C8B-B14F-4D97-AF65-F5344CB8AC3E}">
        <p14:creationId xmlns:p14="http://schemas.microsoft.com/office/powerpoint/2010/main" val="897940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3195961" y="772546"/>
            <a:ext cx="5361349" cy="1331825"/>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dirty="0"/>
              <a:t>Procesos de RRHH</a:t>
            </a:r>
            <a:endParaRPr lang="es-AR" sz="2000" b="0" dirty="0"/>
          </a:p>
        </p:txBody>
      </p:sp>
      <p:pic>
        <p:nvPicPr>
          <p:cNvPr id="3" name="Imagen 2">
            <a:extLst>
              <a:ext uri="{FF2B5EF4-FFF2-40B4-BE49-F238E27FC236}">
                <a16:creationId xmlns:a16="http://schemas.microsoft.com/office/drawing/2014/main" id="{83D5814A-4303-6FF5-C7D5-4675EE7368B8}"/>
              </a:ext>
            </a:extLst>
          </p:cNvPr>
          <p:cNvPicPr>
            <a:picLocks noChangeAspect="1"/>
          </p:cNvPicPr>
          <p:nvPr/>
        </p:nvPicPr>
        <p:blipFill>
          <a:blip r:embed="rId3"/>
          <a:stretch>
            <a:fillRect/>
          </a:stretch>
        </p:blipFill>
        <p:spPr>
          <a:xfrm>
            <a:off x="2553667" y="2158263"/>
            <a:ext cx="6301817" cy="3979297"/>
          </a:xfrm>
          <a:prstGeom prst="rect">
            <a:avLst/>
          </a:prstGeom>
        </p:spPr>
      </p:pic>
      <p:sp>
        <p:nvSpPr>
          <p:cNvPr id="2" name="TextBox 26">
            <a:extLst>
              <a:ext uri="{FF2B5EF4-FFF2-40B4-BE49-F238E27FC236}">
                <a16:creationId xmlns:a16="http://schemas.microsoft.com/office/drawing/2014/main" id="{54EE5DF6-A354-2718-D650-814345A70444}"/>
              </a:ext>
            </a:extLst>
          </p:cNvPr>
          <p:cNvSpPr txBox="1"/>
          <p:nvPr/>
        </p:nvSpPr>
        <p:spPr>
          <a:xfrm>
            <a:off x="1459638" y="1404654"/>
            <a:ext cx="5929688" cy="369332"/>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r>
              <a:rPr lang="es-AR" sz="1800" dirty="0"/>
              <a:t>Selección del Personal:</a:t>
            </a:r>
          </a:p>
        </p:txBody>
      </p:sp>
    </p:spTree>
    <p:extLst>
      <p:ext uri="{BB962C8B-B14F-4D97-AF65-F5344CB8AC3E}">
        <p14:creationId xmlns:p14="http://schemas.microsoft.com/office/powerpoint/2010/main" val="62934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18">
            <a:extLst>
              <a:ext uri="{FF2B5EF4-FFF2-40B4-BE49-F238E27FC236}">
                <a16:creationId xmlns:a16="http://schemas.microsoft.com/office/drawing/2014/main" id="{7ED663B6-BC8B-0DF5-D01B-15F7406A18B4}"/>
              </a:ext>
            </a:extLst>
          </p:cNvPr>
          <p:cNvPicPr>
            <a:picLocks noChangeAspect="1"/>
          </p:cNvPicPr>
          <p:nvPr/>
        </p:nvPicPr>
        <p:blipFill rotWithShape="1">
          <a:blip r:embed="rId3"/>
          <a:srcRect r="30505"/>
          <a:stretch/>
        </p:blipFill>
        <p:spPr>
          <a:xfrm rot="10800000">
            <a:off x="11554177" y="2760430"/>
            <a:ext cx="511848" cy="1832353"/>
          </a:xfrm>
          <a:prstGeom prst="rect">
            <a:avLst/>
          </a:prstGeom>
        </p:spPr>
      </p:pic>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3195961" y="772546"/>
            <a:ext cx="5361349" cy="1331825"/>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dirty="0"/>
              <a:t>Procesos de RRHH</a:t>
            </a:r>
            <a:endParaRPr lang="es-AR" sz="2000" b="0" dirty="0"/>
          </a:p>
        </p:txBody>
      </p:sp>
      <p:sp>
        <p:nvSpPr>
          <p:cNvPr id="2" name="TextBox 26">
            <a:extLst>
              <a:ext uri="{FF2B5EF4-FFF2-40B4-BE49-F238E27FC236}">
                <a16:creationId xmlns:a16="http://schemas.microsoft.com/office/drawing/2014/main" id="{54EE5DF6-A354-2718-D650-814345A70444}"/>
              </a:ext>
            </a:extLst>
          </p:cNvPr>
          <p:cNvSpPr txBox="1"/>
          <p:nvPr/>
        </p:nvSpPr>
        <p:spPr>
          <a:xfrm>
            <a:off x="1459638" y="1404654"/>
            <a:ext cx="5929688" cy="369332"/>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r>
              <a:rPr lang="es-AR" sz="1800" dirty="0"/>
              <a:t>Capacitación y Formación</a:t>
            </a:r>
          </a:p>
        </p:txBody>
      </p:sp>
      <p:pic>
        <p:nvPicPr>
          <p:cNvPr id="5" name="Imagen 4">
            <a:extLst>
              <a:ext uri="{FF2B5EF4-FFF2-40B4-BE49-F238E27FC236}">
                <a16:creationId xmlns:a16="http://schemas.microsoft.com/office/drawing/2014/main" id="{0095BB1A-9755-4E89-3C0D-B7391D340CB2}"/>
              </a:ext>
            </a:extLst>
          </p:cNvPr>
          <p:cNvPicPr>
            <a:picLocks noChangeAspect="1"/>
          </p:cNvPicPr>
          <p:nvPr/>
        </p:nvPicPr>
        <p:blipFill>
          <a:blip r:embed="rId4"/>
          <a:stretch>
            <a:fillRect/>
          </a:stretch>
        </p:blipFill>
        <p:spPr>
          <a:xfrm>
            <a:off x="1097031" y="2323856"/>
            <a:ext cx="5421458" cy="3693895"/>
          </a:xfrm>
          <a:prstGeom prst="rect">
            <a:avLst/>
          </a:prstGeom>
        </p:spPr>
      </p:pic>
      <p:pic>
        <p:nvPicPr>
          <p:cNvPr id="17" name="Picture 19">
            <a:extLst>
              <a:ext uri="{FF2B5EF4-FFF2-40B4-BE49-F238E27FC236}">
                <a16:creationId xmlns:a16="http://schemas.microsoft.com/office/drawing/2014/main" id="{901FF39E-9F03-EA7C-31C2-7404E931D3A7}"/>
              </a:ext>
            </a:extLst>
          </p:cNvPr>
          <p:cNvPicPr>
            <a:picLocks noChangeAspect="1"/>
          </p:cNvPicPr>
          <p:nvPr/>
        </p:nvPicPr>
        <p:blipFill rotWithShape="1">
          <a:blip r:embed="rId3"/>
          <a:srcRect r="30505"/>
          <a:stretch/>
        </p:blipFill>
        <p:spPr>
          <a:xfrm>
            <a:off x="7001166" y="4735565"/>
            <a:ext cx="352902" cy="942346"/>
          </a:xfrm>
          <a:prstGeom prst="rect">
            <a:avLst/>
          </a:prstGeom>
        </p:spPr>
      </p:pic>
      <p:pic>
        <p:nvPicPr>
          <p:cNvPr id="18" name="Picture 20">
            <a:extLst>
              <a:ext uri="{FF2B5EF4-FFF2-40B4-BE49-F238E27FC236}">
                <a16:creationId xmlns:a16="http://schemas.microsoft.com/office/drawing/2014/main" id="{F713CC86-2940-9BCD-BD43-0239CA8BDAEC}"/>
              </a:ext>
            </a:extLst>
          </p:cNvPr>
          <p:cNvPicPr>
            <a:picLocks noChangeAspect="1"/>
          </p:cNvPicPr>
          <p:nvPr/>
        </p:nvPicPr>
        <p:blipFill>
          <a:blip r:embed="rId5"/>
          <a:stretch>
            <a:fillRect/>
          </a:stretch>
        </p:blipFill>
        <p:spPr>
          <a:xfrm>
            <a:off x="11554177" y="4735565"/>
            <a:ext cx="352901" cy="871531"/>
          </a:xfrm>
          <a:prstGeom prst="rect">
            <a:avLst/>
          </a:prstGeom>
        </p:spPr>
      </p:pic>
      <p:sp>
        <p:nvSpPr>
          <p:cNvPr id="20" name="TextBox 23">
            <a:extLst>
              <a:ext uri="{FF2B5EF4-FFF2-40B4-BE49-F238E27FC236}">
                <a16:creationId xmlns:a16="http://schemas.microsoft.com/office/drawing/2014/main" id="{C78C30EC-CB68-2718-C216-CE12E43BB92C}"/>
              </a:ext>
            </a:extLst>
          </p:cNvPr>
          <p:cNvSpPr txBox="1"/>
          <p:nvPr/>
        </p:nvSpPr>
        <p:spPr>
          <a:xfrm>
            <a:off x="7244458" y="4882700"/>
            <a:ext cx="4476513" cy="523220"/>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r>
              <a:rPr lang="en-US" b="1" dirty="0">
                <a:solidFill>
                  <a:srgbClr val="222222"/>
                </a:solidFill>
                <a:ea typeface="Calibri"/>
                <a:sym typeface="Calibri"/>
              </a:rPr>
              <a:t>33% </a:t>
            </a:r>
            <a:r>
              <a:rPr lang="es-AR" sz="1400" dirty="0">
                <a:effectLst/>
                <a:ea typeface="Raleway" pitchFamily="2" charset="0"/>
              </a:rPr>
              <a:t>de las empresas aplica  la incorporación de objetivos de D&amp;I en la eval</a:t>
            </a:r>
            <a:r>
              <a:rPr lang="es-AR" dirty="0">
                <a:ea typeface="Raleway" pitchFamily="2" charset="0"/>
              </a:rPr>
              <a:t>uación de líderes</a:t>
            </a:r>
            <a:endParaRPr lang="es-AR" sz="1400" dirty="0">
              <a:effectLst/>
              <a:ea typeface="Raleway" pitchFamily="2" charset="0"/>
            </a:endParaRPr>
          </a:p>
        </p:txBody>
      </p:sp>
      <p:pic>
        <p:nvPicPr>
          <p:cNvPr id="22" name="Picture 18">
            <a:extLst>
              <a:ext uri="{FF2B5EF4-FFF2-40B4-BE49-F238E27FC236}">
                <a16:creationId xmlns:a16="http://schemas.microsoft.com/office/drawing/2014/main" id="{E47EAF8B-7911-F283-F027-AFBCD6E89362}"/>
              </a:ext>
            </a:extLst>
          </p:cNvPr>
          <p:cNvPicPr>
            <a:picLocks noChangeAspect="1"/>
          </p:cNvPicPr>
          <p:nvPr/>
        </p:nvPicPr>
        <p:blipFill rotWithShape="1">
          <a:blip r:embed="rId3"/>
          <a:srcRect r="30505"/>
          <a:stretch/>
        </p:blipFill>
        <p:spPr>
          <a:xfrm>
            <a:off x="6921693" y="2757979"/>
            <a:ext cx="511848" cy="1832353"/>
          </a:xfrm>
          <a:prstGeom prst="rect">
            <a:avLst/>
          </a:prstGeom>
        </p:spPr>
      </p:pic>
      <p:sp>
        <p:nvSpPr>
          <p:cNvPr id="16" name="TextBox 23">
            <a:extLst>
              <a:ext uri="{FF2B5EF4-FFF2-40B4-BE49-F238E27FC236}">
                <a16:creationId xmlns:a16="http://schemas.microsoft.com/office/drawing/2014/main" id="{F03874D1-8AC8-09F7-FA62-0B20426B6DEF}"/>
              </a:ext>
            </a:extLst>
          </p:cNvPr>
          <p:cNvSpPr txBox="1"/>
          <p:nvPr/>
        </p:nvSpPr>
        <p:spPr>
          <a:xfrm>
            <a:off x="7275117" y="2981657"/>
            <a:ext cx="4476513" cy="1384995"/>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r>
              <a:rPr lang="es-ES" b="1" dirty="0"/>
              <a:t>53% </a:t>
            </a:r>
            <a:r>
              <a:rPr lang="es-ES" dirty="0"/>
              <a:t>tiene un compromiso escrito que garantiza igualdad salarial por trabajos de igual valor.</a:t>
            </a:r>
          </a:p>
          <a:p>
            <a:r>
              <a:rPr lang="es-ES" b="1" dirty="0"/>
              <a:t>62% </a:t>
            </a:r>
            <a:r>
              <a:rPr lang="es-ES" dirty="0"/>
              <a:t>realiza mediciones salariales periódicas por género y nivel jerárquico.</a:t>
            </a:r>
          </a:p>
          <a:p>
            <a:r>
              <a:rPr lang="es-ES" b="1" dirty="0"/>
              <a:t>58% </a:t>
            </a:r>
            <a:r>
              <a:rPr lang="es-ES" dirty="0"/>
              <a:t>tiene procedimientos internos para la corrección de las desigualdades</a:t>
            </a:r>
            <a:endParaRPr lang="es-AR" dirty="0"/>
          </a:p>
        </p:txBody>
      </p:sp>
      <p:sp>
        <p:nvSpPr>
          <p:cNvPr id="24" name="TextBox 26">
            <a:extLst>
              <a:ext uri="{FF2B5EF4-FFF2-40B4-BE49-F238E27FC236}">
                <a16:creationId xmlns:a16="http://schemas.microsoft.com/office/drawing/2014/main" id="{52D2541A-D44A-B3C8-DC5F-6E8692A645A2}"/>
              </a:ext>
            </a:extLst>
          </p:cNvPr>
          <p:cNvSpPr txBox="1"/>
          <p:nvPr/>
        </p:nvSpPr>
        <p:spPr>
          <a:xfrm>
            <a:off x="7333588" y="1404445"/>
            <a:ext cx="4476513" cy="369332"/>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r>
              <a:rPr lang="es-AR" sz="1800" dirty="0"/>
              <a:t>Políticas Salariales y </a:t>
            </a:r>
            <a:r>
              <a:rPr lang="es-AR" sz="1800" dirty="0" err="1"/>
              <a:t>KPIs</a:t>
            </a:r>
            <a:endParaRPr lang="es-AR" sz="1800" dirty="0"/>
          </a:p>
        </p:txBody>
      </p:sp>
    </p:spTree>
    <p:extLst>
      <p:ext uri="{BB962C8B-B14F-4D97-AF65-F5344CB8AC3E}">
        <p14:creationId xmlns:p14="http://schemas.microsoft.com/office/powerpoint/2010/main" val="3272413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3195961" y="772546"/>
            <a:ext cx="5361349" cy="1331825"/>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n-US" sz="2400" b="1" dirty="0" err="1">
                <a:ea typeface="Calibri"/>
                <a:sym typeface="Calibri"/>
              </a:rPr>
              <a:t>Violencia</a:t>
            </a:r>
            <a:r>
              <a:rPr lang="en-US" sz="2400" b="1" dirty="0">
                <a:ea typeface="Calibri"/>
                <a:sym typeface="Calibri"/>
              </a:rPr>
              <a:t> y </a:t>
            </a:r>
            <a:r>
              <a:rPr lang="en-US" sz="2400" b="1" dirty="0" err="1">
                <a:ea typeface="Calibri"/>
                <a:sym typeface="Calibri"/>
              </a:rPr>
              <a:t>Acoso</a:t>
            </a:r>
            <a:r>
              <a:rPr lang="en-US" sz="2400" b="1" dirty="0">
                <a:ea typeface="Calibri"/>
                <a:sym typeface="Calibri"/>
              </a:rPr>
              <a:t> en </a:t>
            </a:r>
            <a:r>
              <a:rPr lang="en-US" sz="2400" b="1" dirty="0" err="1">
                <a:ea typeface="Calibri"/>
                <a:sym typeface="Calibri"/>
              </a:rPr>
              <a:t>el</a:t>
            </a:r>
            <a:r>
              <a:rPr lang="en-US" sz="2400" b="1" dirty="0">
                <a:ea typeface="Calibri"/>
                <a:sym typeface="Calibri"/>
              </a:rPr>
              <a:t> </a:t>
            </a:r>
            <a:r>
              <a:rPr lang="en-US" sz="2400" b="1" dirty="0" err="1">
                <a:ea typeface="Calibri"/>
                <a:sym typeface="Calibri"/>
              </a:rPr>
              <a:t>ámbito</a:t>
            </a:r>
            <a:r>
              <a:rPr lang="en-US" sz="2400" b="1" dirty="0">
                <a:ea typeface="Calibri"/>
                <a:sym typeface="Calibri"/>
              </a:rPr>
              <a:t> </a:t>
            </a:r>
            <a:r>
              <a:rPr lang="en-US" sz="2400" b="1" dirty="0" err="1">
                <a:ea typeface="Calibri"/>
                <a:sym typeface="Calibri"/>
              </a:rPr>
              <a:t>laboral</a:t>
            </a:r>
            <a:r>
              <a:rPr lang="en-US" sz="2400" b="1" dirty="0">
                <a:ea typeface="Calibri"/>
                <a:sym typeface="Calibri"/>
              </a:rPr>
              <a:t> </a:t>
            </a:r>
            <a:endParaRPr lang="es-AR" sz="2000" b="0" dirty="0"/>
          </a:p>
        </p:txBody>
      </p:sp>
      <p:pic>
        <p:nvPicPr>
          <p:cNvPr id="4" name="Imagen 3">
            <a:extLst>
              <a:ext uri="{FF2B5EF4-FFF2-40B4-BE49-F238E27FC236}">
                <a16:creationId xmlns:a16="http://schemas.microsoft.com/office/drawing/2014/main" id="{42758EDC-F65A-1565-0818-349C6794D980}"/>
              </a:ext>
            </a:extLst>
          </p:cNvPr>
          <p:cNvPicPr>
            <a:picLocks noChangeAspect="1"/>
          </p:cNvPicPr>
          <p:nvPr/>
        </p:nvPicPr>
        <p:blipFill>
          <a:blip r:embed="rId3"/>
          <a:stretch>
            <a:fillRect/>
          </a:stretch>
        </p:blipFill>
        <p:spPr>
          <a:xfrm>
            <a:off x="1009728" y="1967626"/>
            <a:ext cx="8681050" cy="3856703"/>
          </a:xfrm>
          <a:prstGeom prst="rect">
            <a:avLst/>
          </a:prstGeom>
        </p:spPr>
      </p:pic>
      <p:pic>
        <p:nvPicPr>
          <p:cNvPr id="17" name="Picture 19">
            <a:extLst>
              <a:ext uri="{FF2B5EF4-FFF2-40B4-BE49-F238E27FC236}">
                <a16:creationId xmlns:a16="http://schemas.microsoft.com/office/drawing/2014/main" id="{901FF39E-9F03-EA7C-31C2-7404E931D3A7}"/>
              </a:ext>
            </a:extLst>
          </p:cNvPr>
          <p:cNvPicPr>
            <a:picLocks noChangeAspect="1"/>
          </p:cNvPicPr>
          <p:nvPr/>
        </p:nvPicPr>
        <p:blipFill rotWithShape="1">
          <a:blip r:embed="rId4"/>
          <a:srcRect r="30505"/>
          <a:stretch/>
        </p:blipFill>
        <p:spPr>
          <a:xfrm>
            <a:off x="8207539" y="2989141"/>
            <a:ext cx="428361" cy="1143842"/>
          </a:xfrm>
          <a:prstGeom prst="rect">
            <a:avLst/>
          </a:prstGeom>
        </p:spPr>
      </p:pic>
      <p:pic>
        <p:nvPicPr>
          <p:cNvPr id="18" name="Picture 20">
            <a:extLst>
              <a:ext uri="{FF2B5EF4-FFF2-40B4-BE49-F238E27FC236}">
                <a16:creationId xmlns:a16="http://schemas.microsoft.com/office/drawing/2014/main" id="{F713CC86-2940-9BCD-BD43-0239CA8BDAEC}"/>
              </a:ext>
            </a:extLst>
          </p:cNvPr>
          <p:cNvPicPr>
            <a:picLocks noChangeAspect="1"/>
          </p:cNvPicPr>
          <p:nvPr/>
        </p:nvPicPr>
        <p:blipFill>
          <a:blip r:embed="rId5"/>
          <a:stretch>
            <a:fillRect/>
          </a:stretch>
        </p:blipFill>
        <p:spPr>
          <a:xfrm>
            <a:off x="11763640" y="3032119"/>
            <a:ext cx="428360" cy="1057885"/>
          </a:xfrm>
          <a:prstGeom prst="rect">
            <a:avLst/>
          </a:prstGeom>
        </p:spPr>
      </p:pic>
      <p:sp>
        <p:nvSpPr>
          <p:cNvPr id="20" name="TextBox 23">
            <a:extLst>
              <a:ext uri="{FF2B5EF4-FFF2-40B4-BE49-F238E27FC236}">
                <a16:creationId xmlns:a16="http://schemas.microsoft.com/office/drawing/2014/main" id="{C78C30EC-CB68-2718-C216-CE12E43BB92C}"/>
              </a:ext>
            </a:extLst>
          </p:cNvPr>
          <p:cNvSpPr txBox="1"/>
          <p:nvPr/>
        </p:nvSpPr>
        <p:spPr>
          <a:xfrm>
            <a:off x="8473913" y="3299451"/>
            <a:ext cx="3503907" cy="523220"/>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pPr marL="0" marR="0" lvl="0" indent="0" algn="l" rtl="0">
              <a:lnSpc>
                <a:spcPct val="100000"/>
              </a:lnSpc>
              <a:spcBef>
                <a:spcPts val="0"/>
              </a:spcBef>
              <a:spcAft>
                <a:spcPts val="0"/>
              </a:spcAft>
              <a:buNone/>
            </a:pPr>
            <a:r>
              <a:rPr lang="es-AR" sz="1400" b="1" dirty="0">
                <a:solidFill>
                  <a:schemeClr val="dk1"/>
                </a:solidFill>
                <a:latin typeface="Calibri"/>
                <a:ea typeface="Calibri"/>
                <a:cs typeface="Calibri"/>
                <a:sym typeface="Calibri"/>
              </a:rPr>
              <a:t>13,6%</a:t>
            </a:r>
            <a:r>
              <a:rPr lang="es-AR" sz="1400" dirty="0">
                <a:solidFill>
                  <a:schemeClr val="dk1"/>
                </a:solidFill>
                <a:latin typeface="Calibri"/>
                <a:ea typeface="Calibri"/>
                <a:cs typeface="Calibri"/>
                <a:sym typeface="Calibri"/>
              </a:rPr>
              <a:t> de estos protocolos está </a:t>
            </a:r>
            <a:r>
              <a:rPr lang="es-AR" sz="1400" b="1" dirty="0">
                <a:solidFill>
                  <a:schemeClr val="dk1"/>
                </a:solidFill>
                <a:latin typeface="Calibri"/>
                <a:ea typeface="Calibri"/>
                <a:cs typeface="Calibri"/>
                <a:sym typeface="Calibri"/>
              </a:rPr>
              <a:t>adaptado </a:t>
            </a:r>
            <a:r>
              <a:rPr lang="es-AR" sz="1400" dirty="0">
                <a:solidFill>
                  <a:schemeClr val="dk1"/>
                </a:solidFill>
                <a:latin typeface="Calibri"/>
                <a:ea typeface="Calibri"/>
                <a:cs typeface="Calibri"/>
                <a:sym typeface="Calibri"/>
              </a:rPr>
              <a:t>al </a:t>
            </a:r>
            <a:r>
              <a:rPr lang="es-AR" sz="1400" b="1" dirty="0">
                <a:solidFill>
                  <a:schemeClr val="dk1"/>
                </a:solidFill>
                <a:latin typeface="Calibri"/>
                <a:ea typeface="Calibri"/>
                <a:cs typeface="Calibri"/>
                <a:sym typeface="Calibri"/>
              </a:rPr>
              <a:t>Convenio 190 de la OIT</a:t>
            </a:r>
            <a:endParaRPr lang="es-AR" sz="900" b="1" dirty="0">
              <a:latin typeface="Calibri"/>
              <a:ea typeface="Calibri"/>
              <a:cs typeface="Calibri"/>
              <a:sym typeface="Calibri"/>
            </a:endParaRPr>
          </a:p>
        </p:txBody>
      </p:sp>
      <p:sp>
        <p:nvSpPr>
          <p:cNvPr id="6" name="Google Shape;247;g1192dcb4102_0_34">
            <a:extLst>
              <a:ext uri="{FF2B5EF4-FFF2-40B4-BE49-F238E27FC236}">
                <a16:creationId xmlns:a16="http://schemas.microsoft.com/office/drawing/2014/main" id="{149756DF-D8A8-293C-4ECF-BED90EE77B7F}"/>
              </a:ext>
            </a:extLst>
          </p:cNvPr>
          <p:cNvSpPr/>
          <p:nvPr/>
        </p:nvSpPr>
        <p:spPr>
          <a:xfrm>
            <a:off x="7404859" y="3125886"/>
            <a:ext cx="753300" cy="207900"/>
          </a:xfrm>
          <a:prstGeom prst="rightArrow">
            <a:avLst>
              <a:gd name="adj1" fmla="val 50000"/>
              <a:gd name="adj2" fmla="val 50000"/>
            </a:avLst>
          </a:prstGeom>
          <a:solidFill>
            <a:schemeClr val="lt2"/>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0225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3195961" y="772546"/>
            <a:ext cx="5361349" cy="1331825"/>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dirty="0"/>
              <a:t>Infraestructura</a:t>
            </a:r>
            <a:endParaRPr lang="es-AR" sz="2000" b="0" dirty="0"/>
          </a:p>
        </p:txBody>
      </p:sp>
      <p:sp>
        <p:nvSpPr>
          <p:cNvPr id="2" name="TextBox 26">
            <a:extLst>
              <a:ext uri="{FF2B5EF4-FFF2-40B4-BE49-F238E27FC236}">
                <a16:creationId xmlns:a16="http://schemas.microsoft.com/office/drawing/2014/main" id="{54EE5DF6-A354-2718-D650-814345A70444}"/>
              </a:ext>
            </a:extLst>
          </p:cNvPr>
          <p:cNvSpPr txBox="1"/>
          <p:nvPr/>
        </p:nvSpPr>
        <p:spPr>
          <a:xfrm>
            <a:off x="894522" y="1781205"/>
            <a:ext cx="6500192" cy="369332"/>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pPr marL="0" lvl="0" indent="0" algn="ctr" rtl="0">
              <a:spcBef>
                <a:spcPts val="0"/>
              </a:spcBef>
              <a:spcAft>
                <a:spcPts val="0"/>
              </a:spcAft>
              <a:buNone/>
            </a:pPr>
            <a:r>
              <a:rPr lang="es-ES" sz="1800" dirty="0">
                <a:sym typeface="Calibri"/>
              </a:rPr>
              <a:t>Infraestructura Base/Locación de operaciones:</a:t>
            </a:r>
            <a:endParaRPr lang="es-AR" sz="1800" dirty="0"/>
          </a:p>
        </p:txBody>
      </p:sp>
      <p:pic>
        <p:nvPicPr>
          <p:cNvPr id="5" name="Imagen 4">
            <a:extLst>
              <a:ext uri="{FF2B5EF4-FFF2-40B4-BE49-F238E27FC236}">
                <a16:creationId xmlns:a16="http://schemas.microsoft.com/office/drawing/2014/main" id="{E1F7D159-E175-314F-ED05-7A237061CF4D}"/>
              </a:ext>
            </a:extLst>
          </p:cNvPr>
          <p:cNvPicPr>
            <a:picLocks noChangeAspect="1"/>
          </p:cNvPicPr>
          <p:nvPr/>
        </p:nvPicPr>
        <p:blipFill>
          <a:blip r:embed="rId3"/>
          <a:stretch>
            <a:fillRect/>
          </a:stretch>
        </p:blipFill>
        <p:spPr>
          <a:xfrm>
            <a:off x="696687" y="2311524"/>
            <a:ext cx="6807865" cy="3706227"/>
          </a:xfrm>
          <a:prstGeom prst="rect">
            <a:avLst/>
          </a:prstGeom>
        </p:spPr>
      </p:pic>
      <p:sp>
        <p:nvSpPr>
          <p:cNvPr id="6" name="TextBox 26">
            <a:extLst>
              <a:ext uri="{FF2B5EF4-FFF2-40B4-BE49-F238E27FC236}">
                <a16:creationId xmlns:a16="http://schemas.microsoft.com/office/drawing/2014/main" id="{7B0CA90D-E0B8-F6AC-2A61-157C92429FBA}"/>
              </a:ext>
            </a:extLst>
          </p:cNvPr>
          <p:cNvSpPr txBox="1"/>
          <p:nvPr/>
        </p:nvSpPr>
        <p:spPr>
          <a:xfrm>
            <a:off x="8557310" y="1773367"/>
            <a:ext cx="2740168" cy="369332"/>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pPr marL="0" lvl="0" indent="0" algn="ctr" rtl="0">
              <a:spcBef>
                <a:spcPts val="0"/>
              </a:spcBef>
              <a:spcAft>
                <a:spcPts val="0"/>
              </a:spcAft>
              <a:buNone/>
            </a:pPr>
            <a:r>
              <a:rPr lang="es-ES" sz="1800" dirty="0">
                <a:sym typeface="Calibri"/>
              </a:rPr>
              <a:t>Infraestructura Oficinas</a:t>
            </a:r>
            <a:endParaRPr lang="es-AR" sz="1800" dirty="0"/>
          </a:p>
        </p:txBody>
      </p:sp>
      <p:pic>
        <p:nvPicPr>
          <p:cNvPr id="8" name="Imagen 7">
            <a:extLst>
              <a:ext uri="{FF2B5EF4-FFF2-40B4-BE49-F238E27FC236}">
                <a16:creationId xmlns:a16="http://schemas.microsoft.com/office/drawing/2014/main" id="{0601B987-4B1E-E70C-D81F-EE4067EC8744}"/>
              </a:ext>
            </a:extLst>
          </p:cNvPr>
          <p:cNvPicPr>
            <a:picLocks noChangeAspect="1"/>
          </p:cNvPicPr>
          <p:nvPr/>
        </p:nvPicPr>
        <p:blipFill>
          <a:blip r:embed="rId4"/>
          <a:stretch>
            <a:fillRect/>
          </a:stretch>
        </p:blipFill>
        <p:spPr>
          <a:xfrm>
            <a:off x="8154103" y="2673185"/>
            <a:ext cx="3618499" cy="2435528"/>
          </a:xfrm>
          <a:prstGeom prst="rect">
            <a:avLst/>
          </a:prstGeom>
        </p:spPr>
      </p:pic>
    </p:spTree>
    <p:extLst>
      <p:ext uri="{BB962C8B-B14F-4D97-AF65-F5344CB8AC3E}">
        <p14:creationId xmlns:p14="http://schemas.microsoft.com/office/powerpoint/2010/main" val="612772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3195961" y="772546"/>
            <a:ext cx="5361349" cy="1331825"/>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dirty="0"/>
              <a:t>Otras de las dimensiones de la Agenda</a:t>
            </a:r>
            <a:endParaRPr lang="es-AR" sz="2000" b="0" dirty="0"/>
          </a:p>
        </p:txBody>
      </p:sp>
      <p:pic>
        <p:nvPicPr>
          <p:cNvPr id="4" name="Imagen 3">
            <a:extLst>
              <a:ext uri="{FF2B5EF4-FFF2-40B4-BE49-F238E27FC236}">
                <a16:creationId xmlns:a16="http://schemas.microsoft.com/office/drawing/2014/main" id="{5E1BCC0E-BB54-646D-B58C-E37F661B5C24}"/>
              </a:ext>
            </a:extLst>
          </p:cNvPr>
          <p:cNvPicPr>
            <a:picLocks noChangeAspect="1"/>
          </p:cNvPicPr>
          <p:nvPr/>
        </p:nvPicPr>
        <p:blipFill>
          <a:blip r:embed="rId2"/>
          <a:stretch>
            <a:fillRect/>
          </a:stretch>
        </p:blipFill>
        <p:spPr>
          <a:xfrm>
            <a:off x="2060697" y="1809237"/>
            <a:ext cx="5731581" cy="4906119"/>
          </a:xfrm>
          <a:prstGeom prst="rect">
            <a:avLst/>
          </a:prstGeom>
        </p:spPr>
      </p:pic>
      <p:grpSp>
        <p:nvGrpSpPr>
          <p:cNvPr id="12" name="Grupo 11">
            <a:extLst>
              <a:ext uri="{FF2B5EF4-FFF2-40B4-BE49-F238E27FC236}">
                <a16:creationId xmlns:a16="http://schemas.microsoft.com/office/drawing/2014/main" id="{6F3C0347-BE9C-DCBF-87DE-D93D59D204F7}"/>
              </a:ext>
            </a:extLst>
          </p:cNvPr>
          <p:cNvGrpSpPr/>
          <p:nvPr/>
        </p:nvGrpSpPr>
        <p:grpSpPr>
          <a:xfrm>
            <a:off x="8282624" y="2618969"/>
            <a:ext cx="3697357" cy="1620059"/>
            <a:chOff x="7088635" y="3429000"/>
            <a:chExt cx="5103365" cy="942346"/>
          </a:xfrm>
        </p:grpSpPr>
        <p:pic>
          <p:nvPicPr>
            <p:cNvPr id="7" name="Picture 19">
              <a:extLst>
                <a:ext uri="{FF2B5EF4-FFF2-40B4-BE49-F238E27FC236}">
                  <a16:creationId xmlns:a16="http://schemas.microsoft.com/office/drawing/2014/main" id="{44F9729E-C6E5-F9ED-C0EA-903B5BC6869B}"/>
                </a:ext>
              </a:extLst>
            </p:cNvPr>
            <p:cNvPicPr>
              <a:picLocks noChangeAspect="1"/>
            </p:cNvPicPr>
            <p:nvPr/>
          </p:nvPicPr>
          <p:blipFill rotWithShape="1">
            <a:blip r:embed="rId3"/>
            <a:srcRect r="30505"/>
            <a:stretch/>
          </p:blipFill>
          <p:spPr>
            <a:xfrm>
              <a:off x="7088635" y="3429000"/>
              <a:ext cx="352902" cy="942346"/>
            </a:xfrm>
            <a:prstGeom prst="rect">
              <a:avLst/>
            </a:prstGeom>
          </p:spPr>
        </p:pic>
        <p:pic>
          <p:nvPicPr>
            <p:cNvPr id="9" name="Picture 20">
              <a:extLst>
                <a:ext uri="{FF2B5EF4-FFF2-40B4-BE49-F238E27FC236}">
                  <a16:creationId xmlns:a16="http://schemas.microsoft.com/office/drawing/2014/main" id="{D03EF694-87AE-4D62-06FF-1C03FFD4ACC1}"/>
                </a:ext>
              </a:extLst>
            </p:cNvPr>
            <p:cNvPicPr>
              <a:picLocks noChangeAspect="1"/>
            </p:cNvPicPr>
            <p:nvPr/>
          </p:nvPicPr>
          <p:blipFill>
            <a:blip r:embed="rId4"/>
            <a:stretch>
              <a:fillRect/>
            </a:stretch>
          </p:blipFill>
          <p:spPr>
            <a:xfrm>
              <a:off x="11839099" y="3429000"/>
              <a:ext cx="352901" cy="871531"/>
            </a:xfrm>
            <a:prstGeom prst="rect">
              <a:avLst/>
            </a:prstGeom>
          </p:spPr>
        </p:pic>
        <p:sp>
          <p:nvSpPr>
            <p:cNvPr id="11" name="TextBox 21">
              <a:extLst>
                <a:ext uri="{FF2B5EF4-FFF2-40B4-BE49-F238E27FC236}">
                  <a16:creationId xmlns:a16="http://schemas.microsoft.com/office/drawing/2014/main" id="{C4A21BD0-4601-DECF-DF9A-C2ED7A396B65}"/>
                </a:ext>
              </a:extLst>
            </p:cNvPr>
            <p:cNvSpPr txBox="1"/>
            <p:nvPr/>
          </p:nvSpPr>
          <p:spPr>
            <a:xfrm>
              <a:off x="7320765" y="3681602"/>
              <a:ext cx="4655742" cy="523220"/>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r>
                <a:rPr lang="es-AR" sz="1400" b="1" dirty="0">
                  <a:effectLst/>
                  <a:latin typeface="Calibri" panose="020F0502020204030204" pitchFamily="34" charset="0"/>
                  <a:ea typeface="Raleway" pitchFamily="2" charset="0"/>
                  <a:cs typeface="Calibri" panose="020F0502020204030204" pitchFamily="34" charset="0"/>
                </a:rPr>
                <a:t>9% </a:t>
              </a:r>
              <a:r>
                <a:rPr lang="es-AR" sz="1400" dirty="0">
                  <a:effectLst/>
                  <a:latin typeface="Calibri" panose="020F0502020204030204" pitchFamily="34" charset="0"/>
                  <a:ea typeface="Raleway" pitchFamily="2" charset="0"/>
                  <a:cs typeface="Calibri" panose="020F0502020204030204" pitchFamily="34" charset="0"/>
                </a:rPr>
                <a:t>de las organizaciones afirma contar con una guía de comunicación inclusiva.</a:t>
              </a:r>
              <a:endParaRPr lang="es-AR" sz="1400" b="1" dirty="0">
                <a:latin typeface="Calibri" panose="020F0502020204030204" pitchFamily="34" charset="0"/>
                <a:ea typeface="Calibri"/>
                <a:cs typeface="Calibri" panose="020F0502020204030204" pitchFamily="34" charset="0"/>
                <a:sym typeface="Calibri"/>
              </a:endParaRPr>
            </a:p>
            <a:p>
              <a:r>
                <a:rPr lang="es-ES" dirty="0"/>
                <a:t>.</a:t>
              </a:r>
              <a:endParaRPr lang="es-AR" dirty="0"/>
            </a:p>
          </p:txBody>
        </p:sp>
      </p:grpSp>
    </p:spTree>
    <p:extLst>
      <p:ext uri="{BB962C8B-B14F-4D97-AF65-F5344CB8AC3E}">
        <p14:creationId xmlns:p14="http://schemas.microsoft.com/office/powerpoint/2010/main" val="1643430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 name="Imagen 1" descr="Código QR&#10;&#10;Descripción generada automáticamente">
            <a:extLst>
              <a:ext uri="{FF2B5EF4-FFF2-40B4-BE49-F238E27FC236}">
                <a16:creationId xmlns:a16="http://schemas.microsoft.com/office/drawing/2014/main" id="{5636181F-80F9-38DB-504A-A22E7E464839}"/>
              </a:ext>
            </a:extLst>
          </p:cNvPr>
          <p:cNvPicPr>
            <a:picLocks noChangeAspect="1"/>
          </p:cNvPicPr>
          <p:nvPr/>
        </p:nvPicPr>
        <p:blipFill rotWithShape="1">
          <a:blip r:embed="rId2">
            <a:extLst>
              <a:ext uri="{28A0092B-C50C-407E-A947-70E740481C1C}">
                <a14:useLocalDpi xmlns:a14="http://schemas.microsoft.com/office/drawing/2010/main" val="0"/>
              </a:ext>
            </a:extLst>
          </a:blip>
          <a:srcRect t="31829" r="6878"/>
          <a:stretch/>
        </p:blipFill>
        <p:spPr>
          <a:xfrm>
            <a:off x="3349856" y="231907"/>
            <a:ext cx="5492288" cy="6394185"/>
          </a:xfrm>
          <a:prstGeom prst="rect">
            <a:avLst/>
          </a:prstGeom>
        </p:spPr>
      </p:pic>
    </p:spTree>
    <p:extLst>
      <p:ext uri="{BB962C8B-B14F-4D97-AF65-F5344CB8AC3E}">
        <p14:creationId xmlns:p14="http://schemas.microsoft.com/office/powerpoint/2010/main" val="906984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Rectangle 206">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Freeform: Shape 208">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1" name="Rectangle 210">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662180" y="2862471"/>
            <a:ext cx="3041803" cy="2907802"/>
          </a:xfrm>
        </p:spPr>
        <p:txBody>
          <a:bodyPr anchor="t">
            <a:normAutofit/>
          </a:bodyPr>
          <a:lstStyle/>
          <a:p>
            <a:pPr algn="l"/>
            <a:r>
              <a:rPr lang="es-AR" sz="4000" b="1" dirty="0">
                <a:solidFill>
                  <a:srgbClr val="FFFFFF"/>
                </a:solidFill>
              </a:rPr>
              <a:t>MUCHAS GRACIAS!!</a:t>
            </a:r>
          </a:p>
        </p:txBody>
      </p:sp>
      <p:sp>
        <p:nvSpPr>
          <p:cNvPr id="3" name="Subtítulo 2"/>
          <p:cNvSpPr>
            <a:spLocks noGrp="1"/>
          </p:cNvSpPr>
          <p:nvPr>
            <p:ph type="subTitle" idx="1"/>
          </p:nvPr>
        </p:nvSpPr>
        <p:spPr>
          <a:xfrm>
            <a:off x="662180" y="1087727"/>
            <a:ext cx="3041803" cy="1045873"/>
          </a:xfrm>
        </p:spPr>
        <p:txBody>
          <a:bodyPr anchor="b">
            <a:normAutofit/>
          </a:bodyPr>
          <a:lstStyle/>
          <a:p>
            <a:pPr algn="l"/>
            <a:r>
              <a:rPr lang="es-AR" sz="2000" dirty="0">
                <a:solidFill>
                  <a:srgbClr val="FFFFFF"/>
                </a:solidFill>
              </a:rPr>
              <a:t>Agosto2022</a:t>
            </a:r>
          </a:p>
        </p:txBody>
      </p:sp>
      <p:pic>
        <p:nvPicPr>
          <p:cNvPr id="6" name="Picture 5">
            <a:extLst>
              <a:ext uri="{FF2B5EF4-FFF2-40B4-BE49-F238E27FC236}">
                <a16:creationId xmlns:a16="http://schemas.microsoft.com/office/drawing/2014/main" id="{7239CF85-24CC-525C-4FC4-CCFC2061B8FD}"/>
              </a:ext>
            </a:extLst>
          </p:cNvPr>
          <p:cNvPicPr>
            <a:picLocks noChangeAspect="1"/>
          </p:cNvPicPr>
          <p:nvPr/>
        </p:nvPicPr>
        <p:blipFill>
          <a:blip r:embed="rId2"/>
          <a:stretch>
            <a:fillRect/>
          </a:stretch>
        </p:blipFill>
        <p:spPr>
          <a:xfrm>
            <a:off x="4109013" y="3719083"/>
            <a:ext cx="8010438" cy="2772207"/>
          </a:xfrm>
          <a:prstGeom prst="rect">
            <a:avLst/>
          </a:prstGeom>
        </p:spPr>
      </p:pic>
      <p:pic>
        <p:nvPicPr>
          <p:cNvPr id="8" name="Picture 7">
            <a:extLst>
              <a:ext uri="{FF2B5EF4-FFF2-40B4-BE49-F238E27FC236}">
                <a16:creationId xmlns:a16="http://schemas.microsoft.com/office/drawing/2014/main" id="{C736872D-0657-89C5-0F2E-3A80AA4A3A4F}"/>
              </a:ext>
            </a:extLst>
          </p:cNvPr>
          <p:cNvPicPr>
            <a:picLocks noChangeAspect="1"/>
          </p:cNvPicPr>
          <p:nvPr/>
        </p:nvPicPr>
        <p:blipFill>
          <a:blip r:embed="rId3"/>
          <a:stretch>
            <a:fillRect/>
          </a:stretch>
        </p:blipFill>
        <p:spPr>
          <a:xfrm>
            <a:off x="4143840" y="478712"/>
            <a:ext cx="3143250" cy="1666875"/>
          </a:xfrm>
          <a:prstGeom prst="rect">
            <a:avLst/>
          </a:prstGeom>
        </p:spPr>
      </p:pic>
      <p:pic>
        <p:nvPicPr>
          <p:cNvPr id="10" name="Picture 9">
            <a:extLst>
              <a:ext uri="{FF2B5EF4-FFF2-40B4-BE49-F238E27FC236}">
                <a16:creationId xmlns:a16="http://schemas.microsoft.com/office/drawing/2014/main" id="{C3D70F8C-719C-8B8F-BF31-1130084E5F53}"/>
              </a:ext>
            </a:extLst>
          </p:cNvPr>
          <p:cNvPicPr>
            <a:picLocks noChangeAspect="1"/>
          </p:cNvPicPr>
          <p:nvPr/>
        </p:nvPicPr>
        <p:blipFill>
          <a:blip r:embed="rId4"/>
          <a:stretch>
            <a:fillRect/>
          </a:stretch>
        </p:blipFill>
        <p:spPr>
          <a:xfrm>
            <a:off x="7727896" y="366710"/>
            <a:ext cx="4201250" cy="1002651"/>
          </a:xfrm>
          <a:prstGeom prst="rect">
            <a:avLst/>
          </a:prstGeom>
        </p:spPr>
      </p:pic>
    </p:spTree>
    <p:extLst>
      <p:ext uri="{BB962C8B-B14F-4D97-AF65-F5344CB8AC3E}">
        <p14:creationId xmlns:p14="http://schemas.microsoft.com/office/powerpoint/2010/main" val="2134220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BBC426EA-9958-4DB5-8F78-1C20059C50FE}"/>
              </a:ext>
            </a:extLst>
          </p:cNvPr>
          <p:cNvSpPr txBox="1"/>
          <p:nvPr/>
        </p:nvSpPr>
        <p:spPr>
          <a:xfrm>
            <a:off x="2750160" y="1350218"/>
            <a:ext cx="2241031" cy="369460"/>
          </a:xfrm>
          <a:prstGeom prst="rect">
            <a:avLst/>
          </a:prstGeom>
          <a:solidFill>
            <a:schemeClr val="bg1"/>
          </a:solidFill>
        </p:spPr>
        <p:txBody>
          <a:bodyPr wrap="square">
            <a:spAutoFit/>
          </a:bodyPr>
          <a:lstStyle>
            <a:defPPr>
              <a:defRPr lang="en-US"/>
            </a:defPPr>
            <a:lvl1pPr algn="ctr">
              <a:defRPr sz="2000" b="1"/>
            </a:lvl1pPr>
          </a:lstStyle>
          <a:p>
            <a:endParaRPr lang="es-AR" sz="1801" dirty="0"/>
          </a:p>
        </p:txBody>
      </p:sp>
      <p:sp>
        <p:nvSpPr>
          <p:cNvPr id="18" name="Rectángulo 17">
            <a:extLst>
              <a:ext uri="{FF2B5EF4-FFF2-40B4-BE49-F238E27FC236}">
                <a16:creationId xmlns:a16="http://schemas.microsoft.com/office/drawing/2014/main" id="{5BB3E5AC-E8AE-4879-B595-C4E7E548D0F8}"/>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801"/>
          </a:p>
        </p:txBody>
      </p:sp>
      <p:pic>
        <p:nvPicPr>
          <p:cNvPr id="3" name="Imagen 2" descr="Un dibujo animado con letras&#10;&#10;Descripción generada automáticamente con confianza media">
            <a:extLst>
              <a:ext uri="{FF2B5EF4-FFF2-40B4-BE49-F238E27FC236}">
                <a16:creationId xmlns:a16="http://schemas.microsoft.com/office/drawing/2014/main" id="{444DAC69-1835-86FA-C7C7-593E73CE9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6218" y="1472928"/>
            <a:ext cx="7999563" cy="2614338"/>
          </a:xfrm>
          <a:prstGeom prst="rect">
            <a:avLst/>
          </a:prstGeom>
        </p:spPr>
      </p:pic>
      <p:pic>
        <p:nvPicPr>
          <p:cNvPr id="5" name="Imagen 4" descr="Imagen que contiene Escala de tiempo&#10;&#10;Descripción generada automáticamente">
            <a:extLst>
              <a:ext uri="{FF2B5EF4-FFF2-40B4-BE49-F238E27FC236}">
                <a16:creationId xmlns:a16="http://schemas.microsoft.com/office/drawing/2014/main" id="{60B19B96-2760-072C-9328-6379C50B2C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0842" y="4246859"/>
            <a:ext cx="3166878" cy="1770892"/>
          </a:xfrm>
          <a:prstGeom prst="rect">
            <a:avLst/>
          </a:prstGeom>
        </p:spPr>
      </p:pic>
      <p:sp>
        <p:nvSpPr>
          <p:cNvPr id="11" name="Título 13">
            <a:extLst>
              <a:ext uri="{FF2B5EF4-FFF2-40B4-BE49-F238E27FC236}">
                <a16:creationId xmlns:a16="http://schemas.microsoft.com/office/drawing/2014/main" id="{E81236E2-ACC8-734D-DADE-497485647F45}"/>
              </a:ext>
            </a:extLst>
          </p:cNvPr>
          <p:cNvSpPr txBox="1">
            <a:spLocks/>
          </p:cNvSpPr>
          <p:nvPr/>
        </p:nvSpPr>
        <p:spPr>
          <a:xfrm>
            <a:off x="1523252" y="4087265"/>
            <a:ext cx="2679312" cy="1690923"/>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600" b="1" dirty="0">
                <a:solidFill>
                  <a:srgbClr val="C00000"/>
                </a:solidFill>
                <a:latin typeface="+mn-lt"/>
              </a:rPr>
              <a:t>¿Por qué?</a:t>
            </a:r>
          </a:p>
          <a:p>
            <a:endParaRPr lang="es-AR" sz="3600" b="1" dirty="0">
              <a:solidFill>
                <a:srgbClr val="C00000"/>
              </a:solidFill>
              <a:latin typeface="+mn-lt"/>
            </a:endParaRPr>
          </a:p>
        </p:txBody>
      </p:sp>
      <p:sp>
        <p:nvSpPr>
          <p:cNvPr id="12" name="Título 13">
            <a:extLst>
              <a:ext uri="{FF2B5EF4-FFF2-40B4-BE49-F238E27FC236}">
                <a16:creationId xmlns:a16="http://schemas.microsoft.com/office/drawing/2014/main" id="{1C89E389-D247-2BEA-9199-2C8332AB930F}"/>
              </a:ext>
            </a:extLst>
          </p:cNvPr>
          <p:cNvSpPr txBox="1">
            <a:spLocks/>
          </p:cNvSpPr>
          <p:nvPr/>
        </p:nvSpPr>
        <p:spPr>
          <a:xfrm>
            <a:off x="7989437" y="4087266"/>
            <a:ext cx="2679312" cy="1690923"/>
          </a:xfrm>
          <a:prstGeom prst="rect">
            <a:avLst/>
          </a:prstGeom>
        </p:spPr>
        <p:txBody>
          <a:bodyPr anchor="b"/>
          <a:lstStyle>
            <a:defPPr>
              <a:defRPr lang="es-AR"/>
            </a:defPPr>
            <a:lvl1pPr algn="ctr">
              <a:lnSpc>
                <a:spcPct val="90000"/>
              </a:lnSpc>
              <a:spcBef>
                <a:spcPct val="0"/>
              </a:spcBef>
              <a:buNone/>
              <a:defRPr sz="3600" b="1">
                <a:solidFill>
                  <a:srgbClr val="C00000"/>
                </a:solidFill>
                <a:ea typeface="+mj-ea"/>
                <a:cs typeface="+mj-cs"/>
              </a:defRPr>
            </a:lvl1pPr>
          </a:lstStyle>
          <a:p>
            <a:r>
              <a:rPr lang="es-ES" dirty="0"/>
              <a:t>¿Para qué?</a:t>
            </a:r>
          </a:p>
          <a:p>
            <a:endParaRPr lang="es-AR" dirty="0"/>
          </a:p>
        </p:txBody>
      </p:sp>
    </p:spTree>
    <p:extLst>
      <p:ext uri="{BB962C8B-B14F-4D97-AF65-F5344CB8AC3E}">
        <p14:creationId xmlns:p14="http://schemas.microsoft.com/office/powerpoint/2010/main" val="99736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BBC426EA-9958-4DB5-8F78-1C20059C50FE}"/>
              </a:ext>
            </a:extLst>
          </p:cNvPr>
          <p:cNvSpPr txBox="1"/>
          <p:nvPr/>
        </p:nvSpPr>
        <p:spPr>
          <a:xfrm>
            <a:off x="2750160" y="1350218"/>
            <a:ext cx="2241031" cy="369460"/>
          </a:xfrm>
          <a:prstGeom prst="rect">
            <a:avLst/>
          </a:prstGeom>
          <a:solidFill>
            <a:schemeClr val="bg1"/>
          </a:solidFill>
        </p:spPr>
        <p:txBody>
          <a:bodyPr wrap="square">
            <a:spAutoFit/>
          </a:bodyPr>
          <a:lstStyle>
            <a:defPPr>
              <a:defRPr lang="en-US"/>
            </a:defPPr>
            <a:lvl1pPr algn="ctr">
              <a:defRPr sz="2000" b="1"/>
            </a:lvl1pPr>
          </a:lstStyle>
          <a:p>
            <a:endParaRPr lang="es-AR" sz="1801" dirty="0"/>
          </a:p>
        </p:txBody>
      </p:sp>
      <p:sp>
        <p:nvSpPr>
          <p:cNvPr id="18" name="Rectángulo 17">
            <a:extLst>
              <a:ext uri="{FF2B5EF4-FFF2-40B4-BE49-F238E27FC236}">
                <a16:creationId xmlns:a16="http://schemas.microsoft.com/office/drawing/2014/main" id="{5BB3E5AC-E8AE-4879-B595-C4E7E548D0F8}"/>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801"/>
          </a:p>
        </p:txBody>
      </p:sp>
      <p:sp>
        <p:nvSpPr>
          <p:cNvPr id="11" name="Título 13">
            <a:extLst>
              <a:ext uri="{FF2B5EF4-FFF2-40B4-BE49-F238E27FC236}">
                <a16:creationId xmlns:a16="http://schemas.microsoft.com/office/drawing/2014/main" id="{E81236E2-ACC8-734D-DADE-497485647F45}"/>
              </a:ext>
            </a:extLst>
          </p:cNvPr>
          <p:cNvSpPr txBox="1">
            <a:spLocks/>
          </p:cNvSpPr>
          <p:nvPr/>
        </p:nvSpPr>
        <p:spPr>
          <a:xfrm>
            <a:off x="371062" y="1092674"/>
            <a:ext cx="10593237" cy="884547"/>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600" b="1" dirty="0">
                <a:solidFill>
                  <a:srgbClr val="C00000"/>
                </a:solidFill>
                <a:latin typeface="+mn-lt"/>
              </a:rPr>
              <a:t>INCLUSIÓN= ACEPTACIÓN=CONSTRUCCIÓN</a:t>
            </a:r>
            <a:endParaRPr lang="es-AR" sz="3600" b="1" dirty="0">
              <a:solidFill>
                <a:srgbClr val="C00000"/>
              </a:solidFill>
              <a:latin typeface="+mn-lt"/>
            </a:endParaRPr>
          </a:p>
        </p:txBody>
      </p:sp>
      <p:sp>
        <p:nvSpPr>
          <p:cNvPr id="8" name="Título 13">
            <a:extLst>
              <a:ext uri="{FF2B5EF4-FFF2-40B4-BE49-F238E27FC236}">
                <a16:creationId xmlns:a16="http://schemas.microsoft.com/office/drawing/2014/main" id="{D883F555-8BF9-8FDB-7413-F472AF4E21DE}"/>
              </a:ext>
            </a:extLst>
          </p:cNvPr>
          <p:cNvSpPr txBox="1">
            <a:spLocks/>
          </p:cNvSpPr>
          <p:nvPr/>
        </p:nvSpPr>
        <p:spPr>
          <a:xfrm>
            <a:off x="664360" y="5264951"/>
            <a:ext cx="10593237" cy="685105"/>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600" b="1" dirty="0">
                <a:solidFill>
                  <a:srgbClr val="C00000"/>
                </a:solidFill>
                <a:latin typeface="+mn-lt"/>
              </a:rPr>
              <a:t>ACTUALIZACIÓN= NUEVOS ENTORNOS</a:t>
            </a:r>
            <a:endParaRPr lang="es-AR" sz="3600" b="1" dirty="0">
              <a:solidFill>
                <a:srgbClr val="C00000"/>
              </a:solidFill>
              <a:latin typeface="+mn-lt"/>
            </a:endParaRPr>
          </a:p>
        </p:txBody>
      </p:sp>
      <p:sp>
        <p:nvSpPr>
          <p:cNvPr id="2" name="AutoShape 2">
            <a:extLst>
              <a:ext uri="{FF2B5EF4-FFF2-40B4-BE49-F238E27FC236}">
                <a16:creationId xmlns:a16="http://schemas.microsoft.com/office/drawing/2014/main" id="{5DD8CCD0-A65C-7A12-141D-1252F48DA7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5" name="Imagen 4">
            <a:extLst>
              <a:ext uri="{FF2B5EF4-FFF2-40B4-BE49-F238E27FC236}">
                <a16:creationId xmlns:a16="http://schemas.microsoft.com/office/drawing/2014/main" id="{8BDC79F5-3527-8344-10B7-0DB16FE6D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431" y="1949507"/>
            <a:ext cx="6084498" cy="3422530"/>
          </a:xfrm>
          <a:prstGeom prst="rect">
            <a:avLst/>
          </a:prstGeom>
        </p:spPr>
      </p:pic>
    </p:spTree>
    <p:extLst>
      <p:ext uri="{BB962C8B-B14F-4D97-AF65-F5344CB8AC3E}">
        <p14:creationId xmlns:p14="http://schemas.microsoft.com/office/powerpoint/2010/main" val="280067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ítulo 13">
            <a:extLst>
              <a:ext uri="{FF2B5EF4-FFF2-40B4-BE49-F238E27FC236}">
                <a16:creationId xmlns:a16="http://schemas.microsoft.com/office/drawing/2014/main" id="{2607F5D5-0A8B-4234-AB6E-E0B524F73E65}"/>
              </a:ext>
            </a:extLst>
          </p:cNvPr>
          <p:cNvSpPr>
            <a:spLocks noGrp="1"/>
          </p:cNvSpPr>
          <p:nvPr>
            <p:ph type="title"/>
          </p:nvPr>
        </p:nvSpPr>
        <p:spPr>
          <a:xfrm>
            <a:off x="1086678" y="986927"/>
            <a:ext cx="10018644" cy="1199682"/>
          </a:xfrm>
          <a:prstGeom prst="rect">
            <a:avLst/>
          </a:prstGeom>
        </p:spPr>
        <p:txBody>
          <a:bodyPr/>
          <a:lstStyle/>
          <a:p>
            <a:br>
              <a:rPr lang="es-AR" sz="3200" b="1" dirty="0">
                <a:solidFill>
                  <a:srgbClr val="002060"/>
                </a:solidFill>
              </a:rPr>
            </a:br>
            <a:r>
              <a:rPr lang="es-AR" sz="3200" b="1" dirty="0">
                <a:solidFill>
                  <a:srgbClr val="002060"/>
                </a:solidFill>
              </a:rPr>
              <a:t>¿Porqué generar una Comisión de D&amp;I desde el IAPG?</a:t>
            </a:r>
          </a:p>
        </p:txBody>
      </p:sp>
      <p:sp>
        <p:nvSpPr>
          <p:cNvPr id="16" name="Marcador de contenido 15">
            <a:extLst>
              <a:ext uri="{FF2B5EF4-FFF2-40B4-BE49-F238E27FC236}">
                <a16:creationId xmlns:a16="http://schemas.microsoft.com/office/drawing/2014/main" id="{9ACE1641-C176-4977-9F9A-4A96220794A1}"/>
              </a:ext>
            </a:extLst>
          </p:cNvPr>
          <p:cNvSpPr>
            <a:spLocks noGrp="1"/>
          </p:cNvSpPr>
          <p:nvPr>
            <p:ph idx="1"/>
          </p:nvPr>
        </p:nvSpPr>
        <p:spPr>
          <a:xfrm>
            <a:off x="1086678" y="2034656"/>
            <a:ext cx="8271104" cy="3386292"/>
          </a:xfrm>
          <a:prstGeom prst="rect">
            <a:avLst/>
          </a:prstGeom>
        </p:spPr>
        <p:txBody>
          <a:bodyPr anchor="b"/>
          <a:lstStyle/>
          <a:p>
            <a:pPr marL="342900" indent="-342900" algn="just">
              <a:spcBef>
                <a:spcPct val="0"/>
              </a:spcBef>
              <a:buBlip>
                <a:blip r:embed="rId2"/>
              </a:buBlip>
            </a:pPr>
            <a:r>
              <a:rPr lang="es-AR" sz="2000" dirty="0">
                <a:solidFill>
                  <a:srgbClr val="002060"/>
                </a:solidFill>
                <a:latin typeface="+mj-lt"/>
                <a:ea typeface="+mj-ea"/>
                <a:cs typeface="+mj-cs"/>
              </a:rPr>
              <a:t>Fomentar en el sector de hidrocarburos una cultura de respeto a la </a:t>
            </a:r>
            <a:r>
              <a:rPr lang="es-AR" sz="2000" b="1" dirty="0">
                <a:solidFill>
                  <a:srgbClr val="002060"/>
                </a:solidFill>
                <a:latin typeface="+mj-lt"/>
                <a:ea typeface="+mj-ea"/>
                <a:cs typeface="+mj-cs"/>
              </a:rPr>
              <a:t>diversidad, equidad, no discriminación e inclusión </a:t>
            </a:r>
            <a:r>
              <a:rPr lang="es-AR" sz="2000" dirty="0">
                <a:solidFill>
                  <a:srgbClr val="002060"/>
                </a:solidFill>
                <a:latin typeface="+mj-lt"/>
                <a:ea typeface="+mj-ea"/>
                <a:cs typeface="+mj-cs"/>
              </a:rPr>
              <a:t>laboral garantizando la igualdad de oportunidades</a:t>
            </a:r>
          </a:p>
          <a:p>
            <a:pPr marL="0" indent="0" algn="just">
              <a:spcBef>
                <a:spcPct val="0"/>
              </a:spcBef>
              <a:buNone/>
            </a:pPr>
            <a:endParaRPr lang="es-AR" sz="2000" dirty="0">
              <a:solidFill>
                <a:srgbClr val="002060"/>
              </a:solidFill>
              <a:latin typeface="+mj-lt"/>
              <a:ea typeface="+mj-ea"/>
              <a:cs typeface="+mj-cs"/>
            </a:endParaRPr>
          </a:p>
          <a:p>
            <a:pPr marL="342900" indent="-342900" algn="just">
              <a:spcBef>
                <a:spcPct val="0"/>
              </a:spcBef>
              <a:buBlip>
                <a:blip r:embed="rId2"/>
              </a:buBlip>
            </a:pPr>
            <a:r>
              <a:rPr lang="es-AR" sz="2000" dirty="0">
                <a:solidFill>
                  <a:srgbClr val="002060"/>
                </a:solidFill>
                <a:latin typeface="+mj-lt"/>
                <a:ea typeface="+mj-ea"/>
                <a:cs typeface="+mj-cs"/>
              </a:rPr>
              <a:t>Promover estándares que impulsen la mejora continua de la industria</a:t>
            </a:r>
          </a:p>
          <a:p>
            <a:pPr marL="0" indent="0" algn="just">
              <a:spcBef>
                <a:spcPct val="0"/>
              </a:spcBef>
              <a:buNone/>
            </a:pPr>
            <a:endParaRPr lang="es-AR" sz="2000" dirty="0">
              <a:solidFill>
                <a:srgbClr val="002060"/>
              </a:solidFill>
              <a:latin typeface="+mj-lt"/>
              <a:ea typeface="+mj-ea"/>
              <a:cs typeface="+mj-cs"/>
            </a:endParaRPr>
          </a:p>
          <a:p>
            <a:pPr marL="342900" indent="-342900" algn="just">
              <a:spcBef>
                <a:spcPct val="0"/>
              </a:spcBef>
              <a:buBlip>
                <a:blip r:embed="rId2"/>
              </a:buBlip>
            </a:pPr>
            <a:r>
              <a:rPr lang="es-AR" sz="2000" dirty="0">
                <a:solidFill>
                  <a:srgbClr val="002060"/>
                </a:solidFill>
                <a:latin typeface="+mj-lt"/>
                <a:ea typeface="+mj-ea"/>
                <a:cs typeface="+mj-cs"/>
              </a:rPr>
              <a:t>Alineación a la agenda global sobre D&amp;I para promover la </a:t>
            </a:r>
            <a:r>
              <a:rPr lang="es-AR" sz="2000" b="1" dirty="0">
                <a:solidFill>
                  <a:srgbClr val="002060"/>
                </a:solidFill>
                <a:latin typeface="+mj-lt"/>
                <a:ea typeface="+mj-ea"/>
                <a:cs typeface="+mj-cs"/>
              </a:rPr>
              <a:t>innovación, sustentabilidad y competitividad </a:t>
            </a:r>
            <a:r>
              <a:rPr lang="es-AR" sz="2000" dirty="0">
                <a:solidFill>
                  <a:srgbClr val="002060"/>
                </a:solidFill>
                <a:latin typeface="+mj-lt"/>
                <a:ea typeface="+mj-ea"/>
                <a:cs typeface="+mj-cs"/>
              </a:rPr>
              <a:t>del sector </a:t>
            </a:r>
          </a:p>
          <a:p>
            <a:pPr marL="0" indent="0" algn="just">
              <a:spcBef>
                <a:spcPct val="0"/>
              </a:spcBef>
              <a:buNone/>
            </a:pPr>
            <a:endParaRPr lang="es-AR" sz="2000" dirty="0">
              <a:solidFill>
                <a:srgbClr val="002060"/>
              </a:solidFill>
              <a:latin typeface="+mj-lt"/>
              <a:ea typeface="+mj-ea"/>
              <a:cs typeface="+mj-cs"/>
            </a:endParaRPr>
          </a:p>
          <a:p>
            <a:pPr marL="342900" indent="-342900" algn="just">
              <a:spcBef>
                <a:spcPct val="0"/>
              </a:spcBef>
              <a:buBlip>
                <a:blip r:embed="rId2"/>
              </a:buBlip>
            </a:pPr>
            <a:r>
              <a:rPr lang="es-AR" sz="2000" dirty="0">
                <a:solidFill>
                  <a:srgbClr val="002060"/>
                </a:solidFill>
                <a:latin typeface="+mj-lt"/>
                <a:ea typeface="+mj-ea"/>
                <a:cs typeface="+mj-cs"/>
              </a:rPr>
              <a:t>Contribuir a los </a:t>
            </a:r>
            <a:r>
              <a:rPr lang="es-AR" sz="2000" b="1" dirty="0">
                <a:solidFill>
                  <a:srgbClr val="002060"/>
                </a:solidFill>
                <a:latin typeface="+mj-lt"/>
                <a:ea typeface="+mj-ea"/>
                <a:cs typeface="+mj-cs"/>
              </a:rPr>
              <a:t>ODS</a:t>
            </a:r>
            <a:r>
              <a:rPr lang="es-AR" sz="2000" dirty="0">
                <a:solidFill>
                  <a:srgbClr val="002060"/>
                </a:solidFill>
                <a:latin typeface="+mj-lt"/>
                <a:ea typeface="+mj-ea"/>
                <a:cs typeface="+mj-cs"/>
              </a:rPr>
              <a:t> de la industria de O&amp;G en la Argentina, que ya adhirió al </a:t>
            </a:r>
            <a:r>
              <a:rPr lang="es-AR" sz="2000" b="1" dirty="0">
                <a:solidFill>
                  <a:srgbClr val="002060"/>
                </a:solidFill>
                <a:latin typeface="+mj-lt"/>
                <a:ea typeface="+mj-ea"/>
                <a:cs typeface="+mj-cs"/>
              </a:rPr>
              <a:t>ODS 5 sobre equidad de Género</a:t>
            </a:r>
          </a:p>
        </p:txBody>
      </p:sp>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 name="Picture 5">
            <a:extLst>
              <a:ext uri="{FF2B5EF4-FFF2-40B4-BE49-F238E27FC236}">
                <a16:creationId xmlns:a16="http://schemas.microsoft.com/office/drawing/2014/main" id="{21BACFF0-74B1-2067-BD50-E80219B887F4}"/>
              </a:ext>
            </a:extLst>
          </p:cNvPr>
          <p:cNvPicPr>
            <a:picLocks noChangeAspect="1"/>
          </p:cNvPicPr>
          <p:nvPr/>
        </p:nvPicPr>
        <p:blipFill>
          <a:blip r:embed="rId3"/>
          <a:stretch>
            <a:fillRect/>
          </a:stretch>
        </p:blipFill>
        <p:spPr>
          <a:xfrm>
            <a:off x="7902429" y="5291608"/>
            <a:ext cx="3931796" cy="1360694"/>
          </a:xfrm>
          <a:prstGeom prst="rect">
            <a:avLst/>
          </a:prstGeom>
        </p:spPr>
      </p:pic>
    </p:spTree>
    <p:extLst>
      <p:ext uri="{BB962C8B-B14F-4D97-AF65-F5344CB8AC3E}">
        <p14:creationId xmlns:p14="http://schemas.microsoft.com/office/powerpoint/2010/main" val="397858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ítulo 13">
            <a:extLst>
              <a:ext uri="{FF2B5EF4-FFF2-40B4-BE49-F238E27FC236}">
                <a16:creationId xmlns:a16="http://schemas.microsoft.com/office/drawing/2014/main" id="{2607F5D5-0A8B-4234-AB6E-E0B524F73E65}"/>
              </a:ext>
            </a:extLst>
          </p:cNvPr>
          <p:cNvSpPr>
            <a:spLocks noGrp="1"/>
          </p:cNvSpPr>
          <p:nvPr>
            <p:ph type="title"/>
          </p:nvPr>
        </p:nvSpPr>
        <p:spPr>
          <a:xfrm>
            <a:off x="612560" y="1354008"/>
            <a:ext cx="2991774" cy="1247149"/>
          </a:xfrm>
          <a:prstGeom prst="flowChartAlternateProcess">
            <a:avLst/>
          </a:prstGeom>
          <a:solidFill>
            <a:srgbClr val="002060"/>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algn="ctr"/>
            <a:r>
              <a:rPr lang="es-AR" sz="2800" b="1" dirty="0">
                <a:solidFill>
                  <a:schemeClr val="bg1"/>
                </a:solidFill>
              </a:rPr>
              <a:t>Visión de la Comisión</a:t>
            </a:r>
          </a:p>
        </p:txBody>
      </p:sp>
      <p:sp>
        <p:nvSpPr>
          <p:cNvPr id="16" name="Marcador de contenido 15">
            <a:extLst>
              <a:ext uri="{FF2B5EF4-FFF2-40B4-BE49-F238E27FC236}">
                <a16:creationId xmlns:a16="http://schemas.microsoft.com/office/drawing/2014/main" id="{9ACE1641-C176-4977-9F9A-4A96220794A1}"/>
              </a:ext>
            </a:extLst>
          </p:cNvPr>
          <p:cNvSpPr>
            <a:spLocks noGrp="1"/>
          </p:cNvSpPr>
          <p:nvPr>
            <p:ph idx="1"/>
          </p:nvPr>
        </p:nvSpPr>
        <p:spPr>
          <a:xfrm>
            <a:off x="3897295" y="1431456"/>
            <a:ext cx="8009459" cy="1247333"/>
          </a:xfrm>
        </p:spPr>
        <p:txBody>
          <a:bodyPr/>
          <a:lstStyle/>
          <a:p>
            <a:pPr marL="0" indent="0">
              <a:buNone/>
            </a:pPr>
            <a:r>
              <a:rPr lang="es-AR" sz="2000" dirty="0">
                <a:solidFill>
                  <a:srgbClr val="002060"/>
                </a:solidFill>
              </a:rPr>
              <a:t>Ser referente y órgano de consulta para la implementación de mejores prácticas y soluciones concretas en temas de D&amp;I para las empresas del Instituto y </a:t>
            </a:r>
            <a:r>
              <a:rPr lang="es-AR" sz="2000" i="1" dirty="0" err="1">
                <a:solidFill>
                  <a:srgbClr val="002060"/>
                </a:solidFill>
              </a:rPr>
              <a:t>stakeholders</a:t>
            </a:r>
            <a:r>
              <a:rPr lang="es-AR" sz="2000" dirty="0">
                <a:solidFill>
                  <a:srgbClr val="002060"/>
                </a:solidFill>
              </a:rPr>
              <a:t> del sector</a:t>
            </a:r>
          </a:p>
        </p:txBody>
      </p:sp>
      <p:sp>
        <p:nvSpPr>
          <p:cNvPr id="183" name="Rectángulo 182">
            <a:extLst>
              <a:ext uri="{FF2B5EF4-FFF2-40B4-BE49-F238E27FC236}">
                <a16:creationId xmlns:a16="http://schemas.microsoft.com/office/drawing/2014/main" id="{5BEEEB16-91B0-48A4-AD5D-0293EE8D597A}"/>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Título 13">
            <a:extLst>
              <a:ext uri="{FF2B5EF4-FFF2-40B4-BE49-F238E27FC236}">
                <a16:creationId xmlns:a16="http://schemas.microsoft.com/office/drawing/2014/main" id="{2B6DA96F-AEF0-BD2F-5933-8C3DD5C9CF58}"/>
              </a:ext>
            </a:extLst>
          </p:cNvPr>
          <p:cNvSpPr txBox="1">
            <a:spLocks/>
          </p:cNvSpPr>
          <p:nvPr/>
        </p:nvSpPr>
        <p:spPr>
          <a:xfrm>
            <a:off x="622755" y="3032724"/>
            <a:ext cx="3022847" cy="1224120"/>
          </a:xfrm>
          <a:prstGeom prst="flowChartAlternateProcess">
            <a:avLst/>
          </a:prstGeom>
          <a:solidFill>
            <a:srgbClr val="002060"/>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s-AR" sz="2800" b="1" dirty="0">
                <a:solidFill>
                  <a:schemeClr val="bg1"/>
                </a:solidFill>
              </a:rPr>
              <a:t>Objetivos</a:t>
            </a:r>
            <a:endParaRPr lang="es-AR" sz="3200" b="1" dirty="0">
              <a:solidFill>
                <a:schemeClr val="bg1"/>
              </a:solidFill>
            </a:endParaRPr>
          </a:p>
        </p:txBody>
      </p:sp>
      <p:sp>
        <p:nvSpPr>
          <p:cNvPr id="4" name="Marcador de contenido 15">
            <a:extLst>
              <a:ext uri="{FF2B5EF4-FFF2-40B4-BE49-F238E27FC236}">
                <a16:creationId xmlns:a16="http://schemas.microsoft.com/office/drawing/2014/main" id="{24B9DF56-B5A1-E217-4656-AA44B8181D53}"/>
              </a:ext>
            </a:extLst>
          </p:cNvPr>
          <p:cNvSpPr txBox="1">
            <a:spLocks/>
          </p:cNvSpPr>
          <p:nvPr/>
        </p:nvSpPr>
        <p:spPr>
          <a:xfrm>
            <a:off x="3897295" y="2916219"/>
            <a:ext cx="8009459" cy="16557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AR" sz="2000" dirty="0">
                <a:solidFill>
                  <a:srgbClr val="002060"/>
                </a:solidFill>
              </a:rPr>
              <a:t>Consolidar </a:t>
            </a:r>
            <a:r>
              <a:rPr lang="es-AR" sz="2000" b="1" dirty="0">
                <a:solidFill>
                  <a:srgbClr val="002060"/>
                </a:solidFill>
              </a:rPr>
              <a:t>información sobre políticas de diversidad y género</a:t>
            </a:r>
            <a:endParaRPr lang="es-AR" sz="2000" dirty="0">
              <a:solidFill>
                <a:srgbClr val="002060"/>
              </a:solidFill>
            </a:endParaRPr>
          </a:p>
          <a:p>
            <a:pPr marL="0" indent="0">
              <a:spcBef>
                <a:spcPts val="0"/>
              </a:spcBef>
              <a:buNone/>
            </a:pPr>
            <a:r>
              <a:rPr lang="es-AR" sz="2000" dirty="0">
                <a:solidFill>
                  <a:srgbClr val="002060"/>
                </a:solidFill>
              </a:rPr>
              <a:t>Generar una red de intercambio de </a:t>
            </a:r>
            <a:r>
              <a:rPr lang="es-AR" sz="2000" b="1" dirty="0">
                <a:solidFill>
                  <a:srgbClr val="002060"/>
                </a:solidFill>
              </a:rPr>
              <a:t>buenas prácticas y modelos de gestión basados en la D&amp;I</a:t>
            </a:r>
            <a:endParaRPr lang="es-AR" sz="2000" dirty="0">
              <a:solidFill>
                <a:srgbClr val="002060"/>
              </a:solidFill>
            </a:endParaRPr>
          </a:p>
          <a:p>
            <a:pPr marL="0" indent="0">
              <a:spcBef>
                <a:spcPts val="0"/>
              </a:spcBef>
              <a:buNone/>
            </a:pPr>
            <a:r>
              <a:rPr lang="es-AR" sz="2000" dirty="0">
                <a:solidFill>
                  <a:srgbClr val="002060"/>
                </a:solidFill>
              </a:rPr>
              <a:t>Fortalecer la cultura de D&amp;I a través de </a:t>
            </a:r>
            <a:r>
              <a:rPr lang="es-AR" sz="2000" b="1" dirty="0">
                <a:solidFill>
                  <a:srgbClr val="002060"/>
                </a:solidFill>
              </a:rPr>
              <a:t>acciones</a:t>
            </a:r>
            <a:r>
              <a:rPr lang="es-AR" sz="2000" dirty="0">
                <a:solidFill>
                  <a:srgbClr val="002060"/>
                </a:solidFill>
              </a:rPr>
              <a:t> </a:t>
            </a:r>
            <a:r>
              <a:rPr lang="es-AR" sz="2000" b="1" dirty="0">
                <a:solidFill>
                  <a:srgbClr val="002060"/>
                </a:solidFill>
              </a:rPr>
              <a:t>de sensibilización</a:t>
            </a:r>
          </a:p>
          <a:p>
            <a:pPr marL="0" indent="0">
              <a:spcBef>
                <a:spcPts val="0"/>
              </a:spcBef>
              <a:buNone/>
            </a:pPr>
            <a:r>
              <a:rPr lang="es-AR" sz="2000" dirty="0">
                <a:solidFill>
                  <a:srgbClr val="002060"/>
                </a:solidFill>
              </a:rPr>
              <a:t>Realizar y difundir </a:t>
            </a:r>
            <a:r>
              <a:rPr lang="es-AR" sz="2000" b="1" dirty="0">
                <a:solidFill>
                  <a:srgbClr val="002060"/>
                </a:solidFill>
              </a:rPr>
              <a:t>datos estadísticos sobre D&amp;I </a:t>
            </a:r>
            <a:r>
              <a:rPr lang="es-AR" sz="2000" dirty="0">
                <a:solidFill>
                  <a:srgbClr val="002060"/>
                </a:solidFill>
              </a:rPr>
              <a:t>del sector</a:t>
            </a:r>
          </a:p>
        </p:txBody>
      </p:sp>
      <p:sp>
        <p:nvSpPr>
          <p:cNvPr id="5" name="Título 13">
            <a:extLst>
              <a:ext uri="{FF2B5EF4-FFF2-40B4-BE49-F238E27FC236}">
                <a16:creationId xmlns:a16="http://schemas.microsoft.com/office/drawing/2014/main" id="{DEA23918-E97F-0584-FB3F-B2F72F16FCDF}"/>
              </a:ext>
            </a:extLst>
          </p:cNvPr>
          <p:cNvSpPr txBox="1">
            <a:spLocks/>
          </p:cNvSpPr>
          <p:nvPr/>
        </p:nvSpPr>
        <p:spPr>
          <a:xfrm>
            <a:off x="622755" y="4981398"/>
            <a:ext cx="3022847" cy="1247149"/>
          </a:xfrm>
          <a:prstGeom prst="flowChartAlternateProcess">
            <a:avLst/>
          </a:prstGeom>
          <a:solidFill>
            <a:srgbClr val="002060"/>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defPPr>
              <a:defRPr lang="es-AR"/>
            </a:defPPr>
            <a:lvl1pPr algn="ctr">
              <a:lnSpc>
                <a:spcPct val="90000"/>
              </a:lnSpc>
              <a:spcBef>
                <a:spcPct val="0"/>
              </a:spcBef>
              <a:buNone/>
              <a:defRPr sz="2800" b="1">
                <a:solidFill>
                  <a:schemeClr val="bg1"/>
                </a:solidFill>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AR" dirty="0"/>
              <a:t>Ejes de trabajo</a:t>
            </a:r>
          </a:p>
        </p:txBody>
      </p:sp>
      <p:sp>
        <p:nvSpPr>
          <p:cNvPr id="6" name="Marcador de contenido 15">
            <a:extLst>
              <a:ext uri="{FF2B5EF4-FFF2-40B4-BE49-F238E27FC236}">
                <a16:creationId xmlns:a16="http://schemas.microsoft.com/office/drawing/2014/main" id="{DA927577-91A1-5ACA-8280-5287CBB9F441}"/>
              </a:ext>
            </a:extLst>
          </p:cNvPr>
          <p:cNvSpPr txBox="1">
            <a:spLocks/>
          </p:cNvSpPr>
          <p:nvPr/>
        </p:nvSpPr>
        <p:spPr>
          <a:xfrm>
            <a:off x="3897295" y="5046781"/>
            <a:ext cx="8009459" cy="16557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AR" sz="2000" dirty="0">
                <a:solidFill>
                  <a:srgbClr val="002060"/>
                </a:solidFill>
              </a:rPr>
              <a:t>La </a:t>
            </a:r>
            <a:r>
              <a:rPr lang="es-AR" sz="2000" b="1" dirty="0">
                <a:solidFill>
                  <a:srgbClr val="002060"/>
                </a:solidFill>
              </a:rPr>
              <a:t>diversidad en su sentido amplio conceptual</a:t>
            </a:r>
            <a:r>
              <a:rPr lang="es-AR" sz="2000" dirty="0">
                <a:solidFill>
                  <a:srgbClr val="002060"/>
                </a:solidFill>
              </a:rPr>
              <a:t>, pero con perspectiva de género: g</a:t>
            </a:r>
            <a:r>
              <a:rPr lang="es-AR" sz="2000" i="1" dirty="0">
                <a:solidFill>
                  <a:srgbClr val="002060"/>
                </a:solidFill>
                <a:latin typeface="Calibri" panose="020F0502020204030204" pitchFamily="34" charset="0"/>
                <a:ea typeface="Calibri" panose="020F0502020204030204" pitchFamily="34" charset="0"/>
                <a:cs typeface="Arial" panose="020B0604020202020204" pitchFamily="34" charset="0"/>
              </a:rPr>
              <a:t>énero, creencias, discapacidad, edad, estado civil, etnia, nacionalidad, sexo biológico, orientación sexual, identidad y expresión de género, ideología, formación, procedencia, religión</a:t>
            </a:r>
          </a:p>
        </p:txBody>
      </p:sp>
    </p:spTree>
    <p:extLst>
      <p:ext uri="{BB962C8B-B14F-4D97-AF65-F5344CB8AC3E}">
        <p14:creationId xmlns:p14="http://schemas.microsoft.com/office/powerpoint/2010/main" val="3970756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81">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83">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85">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Freeform: Shape 87">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Rectangle 89">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2F85F9FC-DECC-444F-8F83-615605BCD5E3}"/>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5521930" y="3459707"/>
            <a:ext cx="5544000" cy="2400442"/>
          </a:xfrm>
          <a:prstGeom prst="rect">
            <a:avLst/>
          </a:prstGeom>
          <a:ln>
            <a:noFill/>
          </a:ln>
          <a:effectLst>
            <a:softEdge rad="112500"/>
          </a:effectLst>
        </p:spPr>
      </p:pic>
      <p:pic>
        <p:nvPicPr>
          <p:cNvPr id="11" name="Picture 10">
            <a:extLst>
              <a:ext uri="{FF2B5EF4-FFF2-40B4-BE49-F238E27FC236}">
                <a16:creationId xmlns:a16="http://schemas.microsoft.com/office/drawing/2014/main" id="{B4BEB91F-7E54-777C-DA0C-817761B024DF}"/>
              </a:ext>
            </a:extLst>
          </p:cNvPr>
          <p:cNvPicPr>
            <a:picLocks noChangeAspect="1"/>
          </p:cNvPicPr>
          <p:nvPr/>
        </p:nvPicPr>
        <p:blipFill>
          <a:blip r:embed="rId4"/>
          <a:stretch>
            <a:fillRect/>
          </a:stretch>
        </p:blipFill>
        <p:spPr>
          <a:xfrm>
            <a:off x="4143840" y="478712"/>
            <a:ext cx="3143250" cy="1666875"/>
          </a:xfrm>
          <a:prstGeom prst="rect">
            <a:avLst/>
          </a:prstGeom>
        </p:spPr>
      </p:pic>
      <p:pic>
        <p:nvPicPr>
          <p:cNvPr id="12" name="Picture 11">
            <a:extLst>
              <a:ext uri="{FF2B5EF4-FFF2-40B4-BE49-F238E27FC236}">
                <a16:creationId xmlns:a16="http://schemas.microsoft.com/office/drawing/2014/main" id="{F4A3EC75-ECBB-AD2C-C374-CDA096A60E83}"/>
              </a:ext>
            </a:extLst>
          </p:cNvPr>
          <p:cNvPicPr>
            <a:picLocks noChangeAspect="1"/>
          </p:cNvPicPr>
          <p:nvPr/>
        </p:nvPicPr>
        <p:blipFill>
          <a:blip r:embed="rId5"/>
          <a:stretch>
            <a:fillRect/>
          </a:stretch>
        </p:blipFill>
        <p:spPr>
          <a:xfrm>
            <a:off x="7727896" y="366710"/>
            <a:ext cx="4201250" cy="1002651"/>
          </a:xfrm>
          <a:prstGeom prst="rect">
            <a:avLst/>
          </a:prstGeom>
        </p:spPr>
      </p:pic>
      <p:sp>
        <p:nvSpPr>
          <p:cNvPr id="8" name="Título 1">
            <a:extLst>
              <a:ext uri="{FF2B5EF4-FFF2-40B4-BE49-F238E27FC236}">
                <a16:creationId xmlns:a16="http://schemas.microsoft.com/office/drawing/2014/main" id="{0E17020E-3DAC-2835-468C-2821D48754A5}"/>
              </a:ext>
            </a:extLst>
          </p:cNvPr>
          <p:cNvSpPr txBox="1">
            <a:spLocks/>
          </p:cNvSpPr>
          <p:nvPr/>
        </p:nvSpPr>
        <p:spPr>
          <a:xfrm>
            <a:off x="662180" y="2862471"/>
            <a:ext cx="3041803" cy="2907802"/>
          </a:xfrm>
          <a:prstGeom prst="rect">
            <a:avLst/>
          </a:prstGeom>
        </p:spPr>
        <p:txBody>
          <a:bodyPr anchor="t">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4000" b="1" dirty="0">
                <a:solidFill>
                  <a:srgbClr val="FFFFFF"/>
                </a:solidFill>
              </a:rPr>
              <a:t>1ra. ENCUESTA DE GÉNERO DEL SECTOR O&amp;G EN LA ARGENTINA</a:t>
            </a:r>
          </a:p>
        </p:txBody>
      </p:sp>
    </p:spTree>
    <p:extLst>
      <p:ext uri="{BB962C8B-B14F-4D97-AF65-F5344CB8AC3E}">
        <p14:creationId xmlns:p14="http://schemas.microsoft.com/office/powerpoint/2010/main" val="29605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70F52976-243F-7110-06EE-D14FFFA2A80C}"/>
              </a:ext>
            </a:extLst>
          </p:cNvPr>
          <p:cNvPicPr>
            <a:picLocks noChangeAspect="1"/>
          </p:cNvPicPr>
          <p:nvPr/>
        </p:nvPicPr>
        <p:blipFill rotWithShape="1">
          <a:blip r:embed="rId3"/>
          <a:srcRect l="5452" t="9768" r="2245" b="13307"/>
          <a:stretch/>
        </p:blipFill>
        <p:spPr>
          <a:xfrm>
            <a:off x="3042408" y="2713419"/>
            <a:ext cx="6107185" cy="1913997"/>
          </a:xfrm>
          <a:prstGeom prst="rect">
            <a:avLst/>
          </a:prstGeom>
        </p:spPr>
      </p:pic>
      <p:pic>
        <p:nvPicPr>
          <p:cNvPr id="19" name="Picture 18">
            <a:extLst>
              <a:ext uri="{FF2B5EF4-FFF2-40B4-BE49-F238E27FC236}">
                <a16:creationId xmlns:a16="http://schemas.microsoft.com/office/drawing/2014/main" id="{06A81936-BD39-A7FE-3236-C5157E85B305}"/>
              </a:ext>
            </a:extLst>
          </p:cNvPr>
          <p:cNvPicPr>
            <a:picLocks noChangeAspect="1"/>
          </p:cNvPicPr>
          <p:nvPr/>
        </p:nvPicPr>
        <p:blipFill>
          <a:blip r:embed="rId4"/>
          <a:stretch>
            <a:fillRect/>
          </a:stretch>
        </p:blipFill>
        <p:spPr>
          <a:xfrm>
            <a:off x="261694" y="4922986"/>
            <a:ext cx="3143250" cy="1666875"/>
          </a:xfrm>
          <a:prstGeom prst="rect">
            <a:avLst/>
          </a:prstGeom>
        </p:spPr>
      </p:pic>
      <p:pic>
        <p:nvPicPr>
          <p:cNvPr id="21" name="Picture 20">
            <a:extLst>
              <a:ext uri="{FF2B5EF4-FFF2-40B4-BE49-F238E27FC236}">
                <a16:creationId xmlns:a16="http://schemas.microsoft.com/office/drawing/2014/main" id="{E4674C7D-6A05-9BAF-C85F-56C8B13DAEB4}"/>
              </a:ext>
            </a:extLst>
          </p:cNvPr>
          <p:cNvPicPr>
            <a:picLocks noChangeAspect="1"/>
          </p:cNvPicPr>
          <p:nvPr/>
        </p:nvPicPr>
        <p:blipFill>
          <a:blip r:embed="rId5"/>
          <a:stretch>
            <a:fillRect/>
          </a:stretch>
        </p:blipFill>
        <p:spPr>
          <a:xfrm>
            <a:off x="261694" y="309498"/>
            <a:ext cx="4201250" cy="1002651"/>
          </a:xfrm>
          <a:prstGeom prst="rect">
            <a:avLst/>
          </a:prstGeom>
        </p:spPr>
      </p:pic>
    </p:spTree>
    <p:extLst>
      <p:ext uri="{BB962C8B-B14F-4D97-AF65-F5344CB8AC3E}">
        <p14:creationId xmlns:p14="http://schemas.microsoft.com/office/powerpoint/2010/main" val="287504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Título 13">
            <a:extLst>
              <a:ext uri="{FF2B5EF4-FFF2-40B4-BE49-F238E27FC236}">
                <a16:creationId xmlns:a16="http://schemas.microsoft.com/office/drawing/2014/main" id="{D3808444-A6DD-30A0-CB88-6C4BF9DE172C}"/>
              </a:ext>
            </a:extLst>
          </p:cNvPr>
          <p:cNvSpPr txBox="1">
            <a:spLocks/>
          </p:cNvSpPr>
          <p:nvPr/>
        </p:nvSpPr>
        <p:spPr>
          <a:xfrm>
            <a:off x="-1" y="618097"/>
            <a:ext cx="12192001" cy="11236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a:solidFill>
                  <a:srgbClr val="002060"/>
                </a:solidFill>
              </a:rPr>
              <a:t>Datos generales</a:t>
            </a:r>
          </a:p>
        </p:txBody>
      </p:sp>
      <p:sp>
        <p:nvSpPr>
          <p:cNvPr id="10" name="Título 13">
            <a:extLst>
              <a:ext uri="{FF2B5EF4-FFF2-40B4-BE49-F238E27FC236}">
                <a16:creationId xmlns:a16="http://schemas.microsoft.com/office/drawing/2014/main" id="{D1E091C2-A723-3001-CBC9-BB3F3969570F}"/>
              </a:ext>
            </a:extLst>
          </p:cNvPr>
          <p:cNvSpPr txBox="1">
            <a:spLocks/>
          </p:cNvSpPr>
          <p:nvPr/>
        </p:nvSpPr>
        <p:spPr>
          <a:xfrm>
            <a:off x="1834965" y="1579158"/>
            <a:ext cx="2359244" cy="1331824"/>
          </a:xfrm>
          <a:prstGeom prst="rect">
            <a:avLst/>
          </a:prstGeom>
        </p:spPr>
        <p:txBody>
          <a:bodyPr anchor="t"/>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2400" b="1" dirty="0">
                <a:solidFill>
                  <a:srgbClr val="002060"/>
                </a:solidFill>
                <a:latin typeface="Arial" panose="020B0604020202020204" pitchFamily="34" charset="0"/>
                <a:cs typeface="Arial" panose="020B0604020202020204" pitchFamily="34" charset="0"/>
              </a:rPr>
              <a:t>43</a:t>
            </a:r>
            <a:r>
              <a:rPr lang="es-AR" sz="2000" dirty="0">
                <a:solidFill>
                  <a:srgbClr val="002060"/>
                </a:solidFill>
                <a:latin typeface="Arial" panose="020B0604020202020204" pitchFamily="34" charset="0"/>
                <a:cs typeface="Arial" panose="020B0604020202020204" pitchFamily="34" charset="0"/>
              </a:rPr>
              <a:t> empresas de la cadena de valor finalizaron la encuesta</a:t>
            </a:r>
          </a:p>
        </p:txBody>
      </p:sp>
      <p:pic>
        <p:nvPicPr>
          <p:cNvPr id="8" name="Picture 7">
            <a:extLst>
              <a:ext uri="{FF2B5EF4-FFF2-40B4-BE49-F238E27FC236}">
                <a16:creationId xmlns:a16="http://schemas.microsoft.com/office/drawing/2014/main" id="{BC6ADA3A-24A3-6FD5-1D6B-4C6DA69DFFD2}"/>
              </a:ext>
            </a:extLst>
          </p:cNvPr>
          <p:cNvPicPr>
            <a:picLocks noChangeAspect="1"/>
          </p:cNvPicPr>
          <p:nvPr/>
        </p:nvPicPr>
        <p:blipFill rotWithShape="1">
          <a:blip r:embed="rId3"/>
          <a:srcRect l="5495" t="5535"/>
          <a:stretch/>
        </p:blipFill>
        <p:spPr>
          <a:xfrm>
            <a:off x="617141" y="3410240"/>
            <a:ext cx="5478859" cy="1603047"/>
          </a:xfrm>
          <a:prstGeom prst="rect">
            <a:avLst/>
          </a:prstGeom>
        </p:spPr>
      </p:pic>
      <p:pic>
        <p:nvPicPr>
          <p:cNvPr id="11" name="Picture 10">
            <a:extLst>
              <a:ext uri="{FF2B5EF4-FFF2-40B4-BE49-F238E27FC236}">
                <a16:creationId xmlns:a16="http://schemas.microsoft.com/office/drawing/2014/main" id="{88BF85C1-01C7-AA07-0FD3-D2D7B5DF0617}"/>
              </a:ext>
            </a:extLst>
          </p:cNvPr>
          <p:cNvPicPr>
            <a:picLocks noChangeAspect="1"/>
          </p:cNvPicPr>
          <p:nvPr/>
        </p:nvPicPr>
        <p:blipFill rotWithShape="1">
          <a:blip r:embed="rId4"/>
          <a:srcRect t="-284" b="50243"/>
          <a:stretch/>
        </p:blipFill>
        <p:spPr>
          <a:xfrm>
            <a:off x="6506935" y="3020037"/>
            <a:ext cx="2460898" cy="2664961"/>
          </a:xfrm>
          <a:prstGeom prst="rect">
            <a:avLst/>
          </a:prstGeom>
        </p:spPr>
      </p:pic>
      <p:sp>
        <p:nvSpPr>
          <p:cNvPr id="15" name="Título 13">
            <a:extLst>
              <a:ext uri="{FF2B5EF4-FFF2-40B4-BE49-F238E27FC236}">
                <a16:creationId xmlns:a16="http://schemas.microsoft.com/office/drawing/2014/main" id="{677372D9-54ED-5371-DE49-0B9E068DB094}"/>
              </a:ext>
            </a:extLst>
          </p:cNvPr>
          <p:cNvSpPr txBox="1">
            <a:spLocks/>
          </p:cNvSpPr>
          <p:nvPr/>
        </p:nvSpPr>
        <p:spPr>
          <a:xfrm>
            <a:off x="7715934" y="1579157"/>
            <a:ext cx="2359244" cy="1331825"/>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dirty="0"/>
              <a:t>24 </a:t>
            </a:r>
            <a:r>
              <a:rPr lang="es-AR" sz="2000" b="0" dirty="0"/>
              <a:t>empresas miembro del IAPG patrocinaron el proyecto</a:t>
            </a:r>
          </a:p>
        </p:txBody>
      </p:sp>
      <p:pic>
        <p:nvPicPr>
          <p:cNvPr id="17" name="Picture 16">
            <a:extLst>
              <a:ext uri="{FF2B5EF4-FFF2-40B4-BE49-F238E27FC236}">
                <a16:creationId xmlns:a16="http://schemas.microsoft.com/office/drawing/2014/main" id="{C651EBCB-C43E-363F-C84D-8EE488531BEB}"/>
              </a:ext>
            </a:extLst>
          </p:cNvPr>
          <p:cNvPicPr>
            <a:picLocks noChangeAspect="1"/>
          </p:cNvPicPr>
          <p:nvPr/>
        </p:nvPicPr>
        <p:blipFill rotWithShape="1">
          <a:blip r:embed="rId4"/>
          <a:srcRect t="49958"/>
          <a:stretch/>
        </p:blipFill>
        <p:spPr>
          <a:xfrm>
            <a:off x="9180894" y="3078761"/>
            <a:ext cx="2460897" cy="2664960"/>
          </a:xfrm>
          <a:prstGeom prst="rect">
            <a:avLst/>
          </a:prstGeom>
        </p:spPr>
      </p:pic>
      <p:pic>
        <p:nvPicPr>
          <p:cNvPr id="18" name="Picture 17">
            <a:extLst>
              <a:ext uri="{FF2B5EF4-FFF2-40B4-BE49-F238E27FC236}">
                <a16:creationId xmlns:a16="http://schemas.microsoft.com/office/drawing/2014/main" id="{51968F06-F7DE-D0C1-7C84-32D9C6757E7A}"/>
              </a:ext>
            </a:extLst>
          </p:cNvPr>
          <p:cNvPicPr>
            <a:picLocks noChangeAspect="1"/>
          </p:cNvPicPr>
          <p:nvPr/>
        </p:nvPicPr>
        <p:blipFill>
          <a:blip r:embed="rId5"/>
          <a:stretch>
            <a:fillRect/>
          </a:stretch>
        </p:blipFill>
        <p:spPr>
          <a:xfrm>
            <a:off x="1427789" y="5305541"/>
            <a:ext cx="3647551" cy="577310"/>
          </a:xfrm>
          <a:prstGeom prst="rect">
            <a:avLst/>
          </a:prstGeom>
        </p:spPr>
      </p:pic>
    </p:spTree>
    <p:extLst>
      <p:ext uri="{BB962C8B-B14F-4D97-AF65-F5344CB8AC3E}">
        <p14:creationId xmlns:p14="http://schemas.microsoft.com/office/powerpoint/2010/main" val="8572079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51B842D69D454883C3E9B551460A02" ma:contentTypeVersion="13" ma:contentTypeDescription="Crée un document." ma:contentTypeScope="" ma:versionID="8c4eb996a738677e8c2517bb5affb557">
  <xsd:schema xmlns:xsd="http://www.w3.org/2001/XMLSchema" xmlns:xs="http://www.w3.org/2001/XMLSchema" xmlns:p="http://schemas.microsoft.com/office/2006/metadata/properties" xmlns:ns3="cfb3695c-df4a-4ba3-8ebb-9bb61180b114" xmlns:ns4="7d60829d-ccbb-4dad-8e53-10e030528fe5" targetNamespace="http://schemas.microsoft.com/office/2006/metadata/properties" ma:root="true" ma:fieldsID="e79d44f2bacdd5974968f0070963773d" ns3:_="" ns4:_="">
    <xsd:import namespace="cfb3695c-df4a-4ba3-8ebb-9bb61180b114"/>
    <xsd:import namespace="7d60829d-ccbb-4dad-8e53-10e030528fe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DateTaken" minOccurs="0"/>
                <xsd:element ref="ns3:MediaServiceGenerationTime" minOccurs="0"/>
                <xsd:element ref="ns3:MediaServiceEventHashCode" minOccurs="0"/>
                <xsd:element ref="ns3:MediaServiceLoca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b3695c-df4a-4ba3-8ebb-9bb61180b1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60829d-ccbb-4dad-8e53-10e030528fe5"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SharingHintHash" ma:index="12"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50DBC8-57F6-434F-9E5C-210E1F268346}">
  <ds:schemaRefs>
    <ds:schemaRef ds:uri="http://schemas.microsoft.com/sharepoint/v3/contenttype/forms"/>
  </ds:schemaRefs>
</ds:datastoreItem>
</file>

<file path=customXml/itemProps2.xml><?xml version="1.0" encoding="utf-8"?>
<ds:datastoreItem xmlns:ds="http://schemas.openxmlformats.org/officeDocument/2006/customXml" ds:itemID="{4B668C9D-A271-4671-A795-939A4B293008}">
  <ds:schemaRefs>
    <ds:schemaRef ds:uri="http://schemas.microsoft.com/office/infopath/2007/PartnerControls"/>
    <ds:schemaRef ds:uri="http://purl.org/dc/elements/1.1/"/>
    <ds:schemaRef ds:uri="http://schemas.microsoft.com/office/2006/documentManagement/types"/>
    <ds:schemaRef ds:uri="cfb3695c-df4a-4ba3-8ebb-9bb61180b114"/>
    <ds:schemaRef ds:uri="http://purl.org/dc/terms/"/>
    <ds:schemaRef ds:uri="http://schemas.openxmlformats.org/package/2006/metadata/core-properties"/>
    <ds:schemaRef ds:uri="http://purl.org/dc/dcmitype/"/>
    <ds:schemaRef ds:uri="7d60829d-ccbb-4dad-8e53-10e030528fe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E960F30-23B9-40D2-8050-7B74026B8E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b3695c-df4a-4ba3-8ebb-9bb61180b114"/>
    <ds:schemaRef ds:uri="7d60829d-ccbb-4dad-8e53-10e030528f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8269</TotalTime>
  <Words>4235</Words>
  <Application>Microsoft Office PowerPoint</Application>
  <PresentationFormat>Panorámica</PresentationFormat>
  <Paragraphs>194</Paragraphs>
  <Slides>27</Slides>
  <Notes>20</Notes>
  <HiddenSlides>5</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Arial Rounded MT Bold</vt:lpstr>
      <vt:lpstr>Calibri</vt:lpstr>
      <vt:lpstr>Calibri Light</vt:lpstr>
      <vt:lpstr>Tema de Office</vt:lpstr>
      <vt:lpstr>Comisión de Diversidad e Inclusión</vt:lpstr>
      <vt:lpstr>SOBRE LA COMISIÓN DE D&amp;I</vt:lpstr>
      <vt:lpstr>Presentación de PowerPoint</vt:lpstr>
      <vt:lpstr>Presentación de PowerPoint</vt:lpstr>
      <vt:lpstr> ¿Porqué generar una Comisión de D&amp;I desde el IAPG?</vt:lpstr>
      <vt:lpstr>Visión de la Comisión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Fuentes</dc:creator>
  <cp:lastModifiedBy>Cordero, Evangelina Natalia</cp:lastModifiedBy>
  <cp:revision>180</cp:revision>
  <dcterms:created xsi:type="dcterms:W3CDTF">2020-10-07T18:33:45Z</dcterms:created>
  <dcterms:modified xsi:type="dcterms:W3CDTF">2023-11-28T02:54:43Z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b30ed1b-e95f-40b5-af89-828263f287a7_Enabled">
    <vt:lpwstr>True</vt:lpwstr>
  </property>
  <property fmtid="{D5CDD505-2E9C-101B-9397-08002B2CF9AE}" pid="3" name="MSIP_Label_2b30ed1b-e95f-40b5-af89-828263f287a7_SiteId">
    <vt:lpwstr>329e91b0-e21f-48fb-a071-456717ecc28e</vt:lpwstr>
  </property>
  <property fmtid="{D5CDD505-2E9C-101B-9397-08002B2CF9AE}" pid="4" name="MSIP_Label_2b30ed1b-e95f-40b5-af89-828263f287a7_Owner">
    <vt:lpwstr>gabriela.rosello@total.com</vt:lpwstr>
  </property>
  <property fmtid="{D5CDD505-2E9C-101B-9397-08002B2CF9AE}" pid="5" name="MSIP_Label_2b30ed1b-e95f-40b5-af89-828263f287a7_SetDate">
    <vt:lpwstr>2020-10-25T12:50:52.8131001Z</vt:lpwstr>
  </property>
  <property fmtid="{D5CDD505-2E9C-101B-9397-08002B2CF9AE}" pid="6" name="MSIP_Label_2b30ed1b-e95f-40b5-af89-828263f287a7_Name">
    <vt:lpwstr>Restricted</vt:lpwstr>
  </property>
  <property fmtid="{D5CDD505-2E9C-101B-9397-08002B2CF9AE}" pid="7" name="MSIP_Label_2b30ed1b-e95f-40b5-af89-828263f287a7_Application">
    <vt:lpwstr>Microsoft Azure Information Protection</vt:lpwstr>
  </property>
  <property fmtid="{D5CDD505-2E9C-101B-9397-08002B2CF9AE}" pid="8" name="MSIP_Label_2b30ed1b-e95f-40b5-af89-828263f287a7_ActionId">
    <vt:lpwstr>4a9b90f5-3323-45c3-a177-e0fad41473e4</vt:lpwstr>
  </property>
  <property fmtid="{D5CDD505-2E9C-101B-9397-08002B2CF9AE}" pid="9" name="MSIP_Label_2b30ed1b-e95f-40b5-af89-828263f287a7_Extended_MSFT_Method">
    <vt:lpwstr>Automatic</vt:lpwstr>
  </property>
  <property fmtid="{D5CDD505-2E9C-101B-9397-08002B2CF9AE}" pid="10" name="Sensitivity">
    <vt:lpwstr>Restricted</vt:lpwstr>
  </property>
  <property fmtid="{D5CDD505-2E9C-101B-9397-08002B2CF9AE}" pid="11" name="ContentTypeId">
    <vt:lpwstr>0x010100A051B842D69D454883C3E9B551460A02</vt:lpwstr>
  </property>
</Properties>
</file>