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78" r:id="rId5"/>
    <p:sldId id="284" r:id="rId6"/>
    <p:sldId id="289" r:id="rId7"/>
    <p:sldId id="325" r:id="rId8"/>
    <p:sldId id="324" r:id="rId9"/>
    <p:sldId id="287" r:id="rId10"/>
    <p:sldId id="277" r:id="rId11"/>
    <p:sldId id="293" r:id="rId12"/>
    <p:sldId id="292" r:id="rId13"/>
    <p:sldId id="297" r:id="rId14"/>
    <p:sldId id="295" r:id="rId15"/>
    <p:sldId id="327" r:id="rId16"/>
    <p:sldId id="294" r:id="rId17"/>
    <p:sldId id="296" r:id="rId18"/>
    <p:sldId id="299" r:id="rId19"/>
    <p:sldId id="300" r:id="rId20"/>
    <p:sldId id="329" r:id="rId21"/>
    <p:sldId id="306" r:id="rId22"/>
    <p:sldId id="316" r:id="rId23"/>
    <p:sldId id="298" r:id="rId24"/>
    <p:sldId id="305" r:id="rId25"/>
    <p:sldId id="310" r:id="rId26"/>
    <p:sldId id="311" r:id="rId27"/>
    <p:sldId id="312" r:id="rId28"/>
    <p:sldId id="313" r:id="rId29"/>
    <p:sldId id="328" r:id="rId30"/>
    <p:sldId id="314" r:id="rId31"/>
    <p:sldId id="304" r:id="rId32"/>
    <p:sldId id="291" r:id="rId33"/>
    <p:sldId id="307" r:id="rId34"/>
    <p:sldId id="326" r:id="rId3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0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421" autoAdjust="0"/>
  </p:normalViewPr>
  <p:slideViewPr>
    <p:cSldViewPr snapToGrid="0" showGuides="1">
      <p:cViewPr varScale="1">
        <p:scale>
          <a:sx n="49" d="100"/>
          <a:sy n="49" d="100"/>
        </p:scale>
        <p:origin x="1500" y="48"/>
      </p:cViewPr>
      <p:guideLst>
        <p:guide orient="horz" pos="1502"/>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4C274-9ED7-40EF-9D04-0AB1A40BC9E5}" type="datetimeFigureOut">
              <a:rPr lang="es-AR" smtClean="0"/>
              <a:t>25/11/2023</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DB49F-D37E-4493-9C3B-1F6B9AA51A77}" type="slidenum">
              <a:rPr lang="es-AR" smtClean="0"/>
              <a:t>‹Nº›</a:t>
            </a:fld>
            <a:endParaRPr lang="es-AR"/>
          </a:p>
        </p:txBody>
      </p:sp>
    </p:spTree>
    <p:extLst>
      <p:ext uri="{BB962C8B-B14F-4D97-AF65-F5344CB8AC3E}">
        <p14:creationId xmlns:p14="http://schemas.microsoft.com/office/powerpoint/2010/main" val="16849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effectLst/>
                <a:latin typeface="Calibri" panose="020F0502020204030204" pitchFamily="34" charset="0"/>
                <a:ea typeface="Calibri" panose="020F0502020204030204" pitchFamily="34" charset="0"/>
                <a:cs typeface="Times New Roman" panose="02020603050405020304" pitchFamily="18" charset="0"/>
              </a:rPr>
              <a:t>esta reciente comisión de diversidad e inclusión local, que es muy joven,  y tiene representación de varias compañías del sector, con mucho orgullo pertenecemos a este equipo, que trabajamos en </a:t>
            </a:r>
            <a:r>
              <a:rPr lang="es-AR" sz="1200" dirty="0" err="1">
                <a:effectLst/>
                <a:latin typeface="Calibri" panose="020F0502020204030204" pitchFamily="34" charset="0"/>
                <a:ea typeface="Calibri" panose="020F0502020204030204" pitchFamily="34" charset="0"/>
                <a:cs typeface="Times New Roman" panose="02020603050405020304" pitchFamily="18" charset="0"/>
              </a:rPr>
              <a:t>pos</a:t>
            </a:r>
            <a:r>
              <a:rPr lang="es-AR" sz="1200" dirty="0">
                <a:effectLst/>
                <a:latin typeface="Calibri" panose="020F0502020204030204" pitchFamily="34" charset="0"/>
                <a:ea typeface="Calibri" panose="020F0502020204030204" pitchFamily="34" charset="0"/>
                <a:cs typeface="Times New Roman" panose="02020603050405020304" pitchFamily="18" charset="0"/>
              </a:rPr>
              <a:t> de un objetivo en común: </a:t>
            </a:r>
            <a:r>
              <a:rPr lang="es-AR" sz="12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construir una industria  + más inclusiva, y mas equitativa, </a:t>
            </a:r>
            <a:r>
              <a:rPr lang="es-AR" sz="12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donde todos tengamos lugar,  </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a:t>
            </a:fld>
            <a:endParaRPr lang="es-AR"/>
          </a:p>
        </p:txBody>
      </p:sp>
    </p:spTree>
    <p:extLst>
      <p:ext uri="{BB962C8B-B14F-4D97-AF65-F5344CB8AC3E}">
        <p14:creationId xmlns:p14="http://schemas.microsoft.com/office/powerpoint/2010/main" val="3823759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mujeres están poco representadas en los puestos de nivel inicial en el sector de O&amp;G en la Argentina, ocupando sólo el 18,3% de estos empleos, Esto dificulta los equilibrios de género en el resto de la escala,, y particularmente en los altos cargos; ya que la escasez de mujeres en la base deviene en un pipeline o canal más estrecho para el avance de mujeres dentro de la industria. </a:t>
            </a:r>
          </a:p>
          <a:p>
            <a:r>
              <a:rPr lang="es-ES" dirty="0"/>
              <a:t>se advierte que la presencia de mujeres se resiente en las direcciones, con una pérdida de participación de un 30% menos.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11</a:t>
            </a:fld>
            <a:endParaRPr lang="es-AR"/>
          </a:p>
        </p:txBody>
      </p:sp>
    </p:spTree>
    <p:extLst>
      <p:ext uri="{BB962C8B-B14F-4D97-AF65-F5344CB8AC3E}">
        <p14:creationId xmlns:p14="http://schemas.microsoft.com/office/powerpoint/2010/main" val="1556788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mujeres están poco representadas en los puestos de nivel inicial en el sector de O&amp;G en la Argentina, ocupando sólo el 18,3% de estos empleos, Esto dificulta los equilibrios de género en el resto de la escala,, y particularmente en los altos cargos; ya que la escasez de mujeres en la base deviene en un pipeline o canal más estrecho para el avance de mujeres dentro de la industria. </a:t>
            </a:r>
          </a:p>
          <a:p>
            <a:r>
              <a:rPr lang="es-ES" dirty="0"/>
              <a:t>se advierte que la presencia de mujeres se resiente en las direcciones, con una pérdida de participación de un 30% menos.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12</a:t>
            </a:fld>
            <a:endParaRPr lang="es-AR"/>
          </a:p>
        </p:txBody>
      </p:sp>
    </p:spTree>
    <p:extLst>
      <p:ext uri="{BB962C8B-B14F-4D97-AF65-F5344CB8AC3E}">
        <p14:creationId xmlns:p14="http://schemas.microsoft.com/office/powerpoint/2010/main" val="2599343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Datos de contexto:</a:t>
            </a:r>
          </a:p>
          <a:p>
            <a:endParaRPr lang="es-ES" dirty="0"/>
          </a:p>
          <a:p>
            <a:pPr marL="228600" indent="-228600">
              <a:buFont typeface="+mj-lt"/>
              <a:buAutoNum type="arabicPeriod"/>
            </a:pPr>
            <a:r>
              <a:rPr lang="es-ES" dirty="0"/>
              <a:t>último relevamiento realizado por KPMG y la Revista Mercado en la Argentina, la participación de mujeres en los directorios de las empresas más grandes del país es de apenas 13,7%, y sólo 5% de los cargos de presidencia, este estudio se realizó sobre la base de las 1.000 compañías de mayor facturación en el país.</a:t>
            </a:r>
          </a:p>
          <a:p>
            <a:pPr marL="228600" indent="-228600">
              <a:buFont typeface="+mj-lt"/>
              <a:buAutoNum type="arabicPeriod"/>
            </a:pPr>
            <a:r>
              <a:rPr lang="es-ES" dirty="0"/>
              <a:t>Comisión Nacional de Valores (CNV) que mide la participación de mujeres en los directorios de las empresas locales que cotizan en bolsa, con datos similares en torno al 12%. </a:t>
            </a:r>
          </a:p>
          <a:p>
            <a:pPr marL="228600" indent="-228600">
              <a:buFont typeface="+mj-lt"/>
              <a:buAutoNum type="arabicPeriod"/>
            </a:pPr>
            <a:r>
              <a:rPr lang="es-ES" dirty="0"/>
              <a:t>informe reciente de Deloitte, reveló que sólo el 19,7% de los puestos de directorio a nivel mundial están ocupados por mujeres.</a:t>
            </a:r>
          </a:p>
          <a:p>
            <a:pPr marL="228600" indent="-228600">
              <a:buFont typeface="+mj-lt"/>
              <a:buAutoNum type="arabicPeriod"/>
            </a:pPr>
            <a:endParaRPr lang="es-ES" dirty="0"/>
          </a:p>
          <a:p>
            <a:pPr marL="0" indent="0">
              <a:buFont typeface="+mj-lt"/>
              <a:buNone/>
            </a:pPr>
            <a:r>
              <a:rPr lang="es-ES" dirty="0"/>
              <a:t>Gráfica : en el sector de O&amp;G los números son similares., el 15,2% de las posiciones de directorio están ocupadas por mujeres.  corresponde a 38 organizaciones, ya que 5 de las empresas que participaron de la encuesta no cuentan con este órgano dentro de sus estructuras.</a:t>
            </a:r>
          </a:p>
          <a:p>
            <a:pPr marL="0" indent="0">
              <a:buFont typeface="+mj-lt"/>
              <a:buNone/>
            </a:pPr>
            <a:r>
              <a:rPr lang="es-ES" dirty="0"/>
              <a:t>Gráfico 6: a conducción general de estas organizaciones, teniendo en cuenta a la máxima autoridad ejecutiva, menos del 5% de las empresas encuestadas son lideradas por una mujer</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13</a:t>
            </a:fld>
            <a:endParaRPr lang="es-AR"/>
          </a:p>
        </p:txBody>
      </p:sp>
    </p:spTree>
    <p:extLst>
      <p:ext uri="{BB962C8B-B14F-4D97-AF65-F5344CB8AC3E}">
        <p14:creationId xmlns:p14="http://schemas.microsoft.com/office/powerpoint/2010/main" val="2674836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a:t>Se compara la participación de mujeres en mandos medios vs posiciones de dirección y gerencias por subsectores de la cadena de valor</a:t>
            </a:r>
          </a:p>
        </p:txBody>
      </p:sp>
      <p:sp>
        <p:nvSpPr>
          <p:cNvPr id="4" name="Slide Number Placeholder 3"/>
          <p:cNvSpPr>
            <a:spLocks noGrp="1"/>
          </p:cNvSpPr>
          <p:nvPr>
            <p:ph type="sldNum" sz="quarter" idx="5"/>
          </p:nvPr>
        </p:nvSpPr>
        <p:spPr/>
        <p:txBody>
          <a:bodyPr/>
          <a:lstStyle/>
          <a:p>
            <a:fld id="{0C0DB49F-D37E-4493-9C3B-1F6B9AA51A77}" type="slidenum">
              <a:rPr lang="es-AR" smtClean="0"/>
              <a:t>14</a:t>
            </a:fld>
            <a:endParaRPr lang="es-AR"/>
          </a:p>
        </p:txBody>
      </p:sp>
    </p:spTree>
    <p:extLst>
      <p:ext uri="{BB962C8B-B14F-4D97-AF65-F5344CB8AC3E}">
        <p14:creationId xmlns:p14="http://schemas.microsoft.com/office/powerpoint/2010/main" val="693541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Segmentación horizontal</a:t>
            </a:r>
          </a:p>
          <a:p>
            <a:r>
              <a:rPr lang="es-ES" dirty="0"/>
              <a:t>Esto es lo que se conoce como la división sexual del trabajo, donde la asignación de roles configura lo que se concibe como masculino o femenino y naturaliza ciertas actividades como propias de los varones y otras de las mujeres. La existencia de puestos “femeninos” y “masculinos” da lugar a lo que se conoce como segmentación ocupacional u horizontal de género. La segmentación ocupacional se conoce también bajo el concepto de “paredes de cristal”, según el cual las mujeres que se insertan laboralmente y logran crecer tienden a concentrarse en áreas de apoyo con un menor acceso a las áreas centrales del negocio en las organizaciones. </a:t>
            </a:r>
          </a:p>
          <a:p>
            <a:r>
              <a:rPr lang="es-ES" dirty="0"/>
              <a:t>grafica.:</a:t>
            </a:r>
          </a:p>
          <a:p>
            <a:pPr marL="228600" indent="-228600">
              <a:buFont typeface="+mj-lt"/>
              <a:buAutoNum type="arabicPeriod"/>
            </a:pPr>
            <a:r>
              <a:rPr lang="es-ES" dirty="0"/>
              <a:t>O&amp;G las mujeres están mayormente concentradas en las áreas de apoyo al negocio. Esto es, desarrollo de negocios/comercial, y administración y finanzas, dos espacios que respectivamente explican el 29,7% y el 17,1% de la dotación total de mujeres.</a:t>
            </a:r>
          </a:p>
          <a:p>
            <a:pPr marL="228600" indent="-228600">
              <a:buFont typeface="+mj-lt"/>
              <a:buAutoNum type="arabicPeriod"/>
            </a:pPr>
            <a:r>
              <a:rPr lang="es-ES" dirty="0"/>
              <a:t>Los varones, por su parte, se concentran principalmente en el sector operativo, agrupando casi la mitad de la dotación total de varones (48%, el pico más significativo). En el caso de las mujeres, el área operativa concentra menos del 10% de la dotación femenina total del sector de O&amp;G</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15</a:t>
            </a:fld>
            <a:endParaRPr lang="es-AR"/>
          </a:p>
        </p:txBody>
      </p:sp>
    </p:spTree>
    <p:extLst>
      <p:ext uri="{BB962C8B-B14F-4D97-AF65-F5344CB8AC3E}">
        <p14:creationId xmlns:p14="http://schemas.microsoft.com/office/powerpoint/2010/main" val="964992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forma de visualizar esta segmentación de actividades es a partir de los balances de género. • Área balanceada: corresponde a un mínimo del 40% de participación de cualquiera de los géneros. • Área feminizada: corresponde a una participación de mujeres igual o mayor al 60%. </a:t>
            </a:r>
          </a:p>
          <a:p>
            <a:endParaRPr lang="es-ES" dirty="0"/>
          </a:p>
          <a:p>
            <a:pPr marL="228600" indent="-228600">
              <a:buFont typeface="+mj-lt"/>
              <a:buAutoNum type="arabicPeriod"/>
            </a:pPr>
            <a:r>
              <a:rPr lang="es-ES" dirty="0"/>
              <a:t>13 áreas masculinizadas, que son principalmente las vinculadas a las actividades centrales del negocio, como las áreas técnicas y operativas; y también otros espacios como tecnología o investigación y desarrollo.</a:t>
            </a:r>
          </a:p>
          <a:p>
            <a:pPr marL="228600" indent="-228600">
              <a:buFont typeface="+mj-lt"/>
              <a:buAutoNum type="arabicPeriod"/>
            </a:pPr>
            <a:r>
              <a:rPr lang="es-ES" dirty="0"/>
              <a:t>5 áreas balanceadas, que corresponden a los espacios de soporte al negocio donde las mujeres están más representadas, como comercial, administración y finanzas, marketing, RRHH y legales.</a:t>
            </a:r>
          </a:p>
          <a:p>
            <a:pPr marL="228600" indent="-228600">
              <a:buFont typeface="+mj-lt"/>
              <a:buAutoNum type="arabicPeriod"/>
            </a:pPr>
            <a:r>
              <a:rPr lang="es-AR" dirty="0"/>
              <a:t>1 área feminizada: comunicaciones.</a:t>
            </a:r>
          </a:p>
          <a:p>
            <a:pPr marL="228600" indent="-228600">
              <a:buFont typeface="+mj-lt"/>
              <a:buAutoNum type="arabicPeriod"/>
            </a:pPr>
            <a:endParaRPr lang="es-AR" dirty="0"/>
          </a:p>
          <a:p>
            <a:pPr marL="0" indent="0">
              <a:buFont typeface="+mj-lt"/>
              <a:buNone/>
            </a:pPr>
            <a:r>
              <a:rPr lang="es-AR" dirty="0"/>
              <a:t>Enfocar esfuerzos:</a:t>
            </a:r>
            <a:endParaRPr lang="es-ES" dirty="0"/>
          </a:p>
          <a:p>
            <a:pPr marL="228600" indent="-228600">
              <a:buFont typeface="+mj-lt"/>
              <a:buAutoNum type="arabicPeriod"/>
            </a:pPr>
            <a:r>
              <a:rPr lang="es-ES" dirty="0"/>
              <a:t>El sector operativo es sin dudas el más significativo, ya que concentra más del 40% del empleo total del sector de O&amp;G; pero en él las mujeres representan menos del 5% (sólo 1 de cada 23 puestos en este sector es ocupado por una mujer). Es un área donde las acciones orientadas a la incorporación de mujeres podría tener un impacto importante.</a:t>
            </a:r>
          </a:p>
          <a:p>
            <a:pPr marL="228600" indent="-228600">
              <a:buFont typeface="+mj-lt"/>
              <a:buAutoNum type="arabicPeriod"/>
            </a:pPr>
            <a:r>
              <a:rPr lang="es-ES" dirty="0"/>
              <a:t>Otra de las áreas donde podrían priorizarse los esfuerzos,, es logística y almacenes, ya que concentra más del 10% del empleo total y las mujeres representan sólo el 16%.</a:t>
            </a:r>
          </a:p>
          <a:p>
            <a:pPr marL="228600" indent="-228600">
              <a:buFont typeface="+mj-lt"/>
              <a:buAutoNum type="arabicPeriod"/>
            </a:pPr>
            <a:r>
              <a:rPr lang="es-ES" dirty="0"/>
              <a:t>Los servicios de apoyo a operaciones y perforación, si bien tienen un peso menor en el empleo total (5,1% y 3,2%, respectivamente), las mujeres están muy poco representadas; en torno al 8%,</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16</a:t>
            </a:fld>
            <a:endParaRPr lang="es-AR"/>
          </a:p>
        </p:txBody>
      </p:sp>
    </p:spTree>
    <p:extLst>
      <p:ext uri="{BB962C8B-B14F-4D97-AF65-F5344CB8AC3E}">
        <p14:creationId xmlns:p14="http://schemas.microsoft.com/office/powerpoint/2010/main" val="812609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forma de visualizar esta segmentación de actividades es a partir de los balances de género. • Área balanceada: corresponde a un mínimo del 40% de participación de cualquiera de los géneros. • Área feminizada: corresponde a una participación de mujeres igual o mayor al 60%. </a:t>
            </a:r>
          </a:p>
          <a:p>
            <a:endParaRPr lang="es-ES" dirty="0"/>
          </a:p>
          <a:p>
            <a:pPr marL="228600" indent="-228600">
              <a:buFont typeface="+mj-lt"/>
              <a:buAutoNum type="arabicPeriod"/>
            </a:pPr>
            <a:r>
              <a:rPr lang="es-ES" dirty="0"/>
              <a:t>13 áreas masculinizadas, que son principalmente las vinculadas a las actividades centrales del negocio, como las áreas técnicas y operativas; y también otros espacios como tecnología o investigación y desarrollo.</a:t>
            </a:r>
          </a:p>
          <a:p>
            <a:pPr marL="228600" indent="-228600">
              <a:buFont typeface="+mj-lt"/>
              <a:buAutoNum type="arabicPeriod"/>
            </a:pPr>
            <a:r>
              <a:rPr lang="es-ES" dirty="0"/>
              <a:t>5 áreas balanceadas, que corresponden a los espacios de soporte al negocio donde las mujeres están más representadas, como comercial, administración y finanzas, marketing, RRHH y legales.</a:t>
            </a:r>
          </a:p>
          <a:p>
            <a:pPr marL="228600" indent="-228600">
              <a:buFont typeface="+mj-lt"/>
              <a:buAutoNum type="arabicPeriod"/>
            </a:pPr>
            <a:r>
              <a:rPr lang="es-AR" dirty="0"/>
              <a:t>1 área feminizada: comunicaciones.</a:t>
            </a:r>
          </a:p>
          <a:p>
            <a:pPr marL="228600" indent="-228600">
              <a:buFont typeface="+mj-lt"/>
              <a:buAutoNum type="arabicPeriod"/>
            </a:pPr>
            <a:endParaRPr lang="es-AR" dirty="0"/>
          </a:p>
          <a:p>
            <a:pPr marL="0" indent="0">
              <a:buFont typeface="+mj-lt"/>
              <a:buNone/>
            </a:pPr>
            <a:r>
              <a:rPr lang="es-AR" dirty="0"/>
              <a:t>Enfocar esfuerzos:</a:t>
            </a:r>
            <a:endParaRPr lang="es-ES" dirty="0"/>
          </a:p>
          <a:p>
            <a:pPr marL="228600" indent="-228600">
              <a:buFont typeface="+mj-lt"/>
              <a:buAutoNum type="arabicPeriod"/>
            </a:pPr>
            <a:r>
              <a:rPr lang="es-ES" dirty="0"/>
              <a:t>El sector operativo es sin dudas el más significativo, ya que concentra más del 40% del empleo total del sector de O&amp;G; pero en él las mujeres representan menos del 5% (sólo 1 de cada 23 puestos en este sector es ocupado por una mujer). Es un área donde las acciones orientadas a la incorporación de mujeres podría tener un impacto importante.</a:t>
            </a:r>
          </a:p>
          <a:p>
            <a:pPr marL="228600" indent="-228600">
              <a:buFont typeface="+mj-lt"/>
              <a:buAutoNum type="arabicPeriod"/>
            </a:pPr>
            <a:r>
              <a:rPr lang="es-ES" dirty="0"/>
              <a:t>Otra de las áreas donde podrían priorizarse los esfuerzos,, es logística y almacenes, ya que concentra más del 10% del empleo total y las mujeres representan sólo el 16%.</a:t>
            </a:r>
          </a:p>
          <a:p>
            <a:pPr marL="228600" indent="-228600">
              <a:buFont typeface="+mj-lt"/>
              <a:buAutoNum type="arabicPeriod"/>
            </a:pPr>
            <a:r>
              <a:rPr lang="es-ES" dirty="0"/>
              <a:t>Los servicios de apoyo a operaciones y perforación, si bien tienen un peso menor en el empleo total (5,1% y 3,2%, respectivamente), las mujeres están muy poco representadas; en torno al 8%,</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17</a:t>
            </a:fld>
            <a:endParaRPr lang="es-AR"/>
          </a:p>
        </p:txBody>
      </p:sp>
    </p:spTree>
    <p:extLst>
      <p:ext uri="{BB962C8B-B14F-4D97-AF65-F5344CB8AC3E}">
        <p14:creationId xmlns:p14="http://schemas.microsoft.com/office/powerpoint/2010/main" val="3900173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s-ES" dirty="0"/>
              <a:t>Grafico:</a:t>
            </a:r>
          </a:p>
          <a:p>
            <a:pPr marL="171450" indent="-171450">
              <a:buFont typeface="Arial" panose="020B0604020202020204" pitchFamily="34" charset="0"/>
              <a:buChar char="•"/>
            </a:pPr>
            <a:r>
              <a:rPr lang="es-ES" dirty="0"/>
              <a:t>20% de la dotación femenina total alcanza este nivel secundario frente al 35% en el caso de los varones. Esta brecha plantea una oportunidad concreta para mejorar los equilibrios de género en el sector. (Por ejemplo, la venta minorista de combustible es una de las actividades con alta demanda de perfiles no profesionales y explica el 44% del empleo total del sector de O&amp;G,).</a:t>
            </a:r>
          </a:p>
          <a:p>
            <a:pPr marL="171450" indent="-171450">
              <a:buFont typeface="Arial" panose="020B0604020202020204" pitchFamily="34" charset="0"/>
              <a:buChar char="•"/>
            </a:pPr>
            <a:r>
              <a:rPr lang="es-ES" dirty="0"/>
              <a:t>niveles terciario, universitario y superior las mujeres están más representadas. Esto responde a la configuración de la industria, donde las mujeres tienen comparativamente mayor presencia en los puestos profesionales y los varones en las funciones operativas.</a:t>
            </a:r>
          </a:p>
          <a:p>
            <a:pPr marL="0" indent="0">
              <a:buFont typeface="Arial" panose="020B0604020202020204" pitchFamily="34" charset="0"/>
              <a:buNone/>
            </a:pPr>
            <a:r>
              <a:rPr lang="es-ES" dirty="0"/>
              <a:t>Contexto:</a:t>
            </a:r>
          </a:p>
          <a:p>
            <a:pPr marL="171450" indent="-171450">
              <a:buFont typeface="Arial" panose="020B0604020202020204" pitchFamily="34" charset="0"/>
              <a:buChar char="•"/>
            </a:pPr>
            <a:r>
              <a:rPr lang="es-ES" dirty="0"/>
              <a:t>Según estadísticas del Ministerio de Educación de la Nación al 2019, las mujeres representan más </a:t>
            </a:r>
            <a:r>
              <a:rPr lang="es-ES" b="1" dirty="0"/>
              <a:t>del 25% de los estudiantes universitarios y casi el 28% de los graduados en las carreras afines al sector</a:t>
            </a:r>
            <a:r>
              <a:rPr lang="es-ES" dirty="0"/>
              <a:t>.</a:t>
            </a:r>
          </a:p>
          <a:p>
            <a:pPr marL="171450" indent="-171450">
              <a:buFont typeface="Arial" panose="020B0604020202020204" pitchFamily="34" charset="0"/>
              <a:buChar char="•"/>
            </a:pPr>
            <a:r>
              <a:rPr lang="es-ES" b="1" dirty="0"/>
              <a:t>algunas disciplinas como Ingeniería Química, Geofísica, Geología, Ingeniería Ambiental, Higiene y Seguridad Industrial, la participación de mujeres ronda entre el 40% y más del 50%; </a:t>
            </a:r>
            <a:r>
              <a:rPr lang="es-ES" dirty="0"/>
              <a:t>por lo que se entiende que existe aún cierto margen para la incorporación de mujeres.</a:t>
            </a:r>
          </a:p>
          <a:p>
            <a:pPr marL="171450" indent="-171450">
              <a:buFont typeface="Arial" panose="020B0604020202020204" pitchFamily="34" charset="0"/>
              <a:buChar char="•"/>
            </a:pPr>
            <a:r>
              <a:rPr lang="es-ES" b="1" dirty="0"/>
              <a:t>menos del 38% de las organizaciones encuestadas realiza alianzas con entidades del sistema educativo para la realización de pasantías orientadas específicamente a mujeres</a:t>
            </a:r>
            <a:r>
              <a:rPr lang="es-ES" dirty="0"/>
              <a:t>.</a:t>
            </a:r>
          </a:p>
          <a:p>
            <a:pPr marL="171450" indent="-171450">
              <a:buFont typeface="Arial" panose="020B0604020202020204" pitchFamily="34" charset="0"/>
              <a:buChar char="•"/>
            </a:pPr>
            <a:r>
              <a:rPr lang="es-ES" dirty="0"/>
              <a:t>las carreras que están más masculinizadas tienen un grado mayor de abandono de las estudiantes mujeres, las carreras que tienden hacia distribuciones de género más balanceadas muestran mayor deserción de estudiantes varones.</a:t>
            </a:r>
          </a:p>
          <a:p>
            <a:pPr marL="171450" indent="-171450">
              <a:buFont typeface="Arial" panose="020B0604020202020204" pitchFamily="34" charset="0"/>
              <a:buChar char="•"/>
            </a:pPr>
            <a:endParaRPr lang="es-ES" dirty="0"/>
          </a:p>
          <a:p>
            <a:endParaRPr lang="es-AR" dirty="0"/>
          </a:p>
        </p:txBody>
      </p:sp>
      <p:sp>
        <p:nvSpPr>
          <p:cNvPr id="4" name="Slide Number Placeholder 3"/>
          <p:cNvSpPr>
            <a:spLocks noGrp="1"/>
          </p:cNvSpPr>
          <p:nvPr>
            <p:ph type="sldNum" sz="quarter" idx="5"/>
          </p:nvPr>
        </p:nvSpPr>
        <p:spPr/>
        <p:txBody>
          <a:bodyPr/>
          <a:lstStyle/>
          <a:p>
            <a:fld id="{0C0DB49F-D37E-4493-9C3B-1F6B9AA51A77}" type="slidenum">
              <a:rPr lang="es-AR" smtClean="0"/>
              <a:t>18</a:t>
            </a:fld>
            <a:endParaRPr lang="es-AR"/>
          </a:p>
        </p:txBody>
      </p:sp>
    </p:spTree>
    <p:extLst>
      <p:ext uri="{BB962C8B-B14F-4D97-AF65-F5344CB8AC3E}">
        <p14:creationId xmlns:p14="http://schemas.microsoft.com/office/powerpoint/2010/main" val="816878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Conocer las políticas formales,</a:t>
            </a:r>
            <a:r>
              <a:rPr lang="es-ES" dirty="0"/>
              <a:t> para identificar el grado de compromiso con el que la organización asume la transformación de su cultura hacia una más inclusiva. La formalización de las políticas otorga mayor jerarquización y sostenibilidad a los compromisos de la organización. Debido a que las empresas son agentes de cambio social, es importante que se posicionen y tomen decisiones respecto a lo que marca la agenda nacional e internacional.</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19</a:t>
            </a:fld>
            <a:endParaRPr lang="es-AR"/>
          </a:p>
        </p:txBody>
      </p:sp>
    </p:spTree>
    <p:extLst>
      <p:ext uri="{BB962C8B-B14F-4D97-AF65-F5344CB8AC3E}">
        <p14:creationId xmlns:p14="http://schemas.microsoft.com/office/powerpoint/2010/main" val="157326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Grafico:</a:t>
            </a:r>
          </a:p>
          <a:p>
            <a:pPr marL="228600" indent="-228600">
              <a:buFont typeface="+mj-lt"/>
              <a:buAutoNum type="arabicPeriod"/>
            </a:pPr>
            <a:r>
              <a:rPr lang="es-ES" dirty="0"/>
              <a:t>42% de las empresas encuestadas de O&amp;G cuenta con una política escrita en materia de género y diversidad (gráfico 14). Sin embargo, el 58% de estos casos corresponde a políticas derivadas de casa matriz, es importante adaptarlos teniendo en cuenta otras dimensiones relevantes desde lo local, como el lenguaje, los aspectos culturales, la madurez interna de esta agenda, etc.</a:t>
            </a:r>
          </a:p>
          <a:p>
            <a:pPr marL="228600" indent="-228600">
              <a:buFont typeface="+mj-lt"/>
              <a:buAutoNum type="arabicPeriod"/>
            </a:pPr>
            <a:r>
              <a:rPr lang="es-ES" dirty="0"/>
              <a:t>33% de las organizaciones tiene un comité de género/D&amp;I. El 87% de estos espacios fueron creados en los últimos 5 años.</a:t>
            </a:r>
          </a:p>
          <a:p>
            <a:pPr marL="228600" indent="-228600">
              <a:buFont typeface="+mj-lt"/>
              <a:buAutoNum type="arabicPeriod"/>
            </a:pPr>
            <a:r>
              <a:rPr lang="es-ES" dirty="0"/>
              <a:t>casi 29% de las empresas encuestadas ha documentado un plan de acción en relación con esta agenda, sin embargo de dicho plan han definido objetivos y personas responsables (38%) y asignado un presupuesto específico para su ejecución (29%).</a:t>
            </a:r>
          </a:p>
          <a:p>
            <a:pPr marL="0" indent="0">
              <a:buFont typeface="+mj-lt"/>
              <a:buNone/>
            </a:pPr>
            <a:endParaRPr lang="es-ES" dirty="0"/>
          </a:p>
          <a:p>
            <a:pPr marL="0" indent="0">
              <a:buFont typeface="+mj-lt"/>
              <a:buNone/>
            </a:pPr>
            <a:r>
              <a:rPr lang="es-ES" dirty="0"/>
              <a:t>las organizaciones que han implementado estos instrumentos tienen en promedio mayor proporción de mujeres en sus estructuras frente a aquellas que aún no cuentan con estos compromisos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20</a:t>
            </a:fld>
            <a:endParaRPr lang="es-AR"/>
          </a:p>
        </p:txBody>
      </p:sp>
    </p:spTree>
    <p:extLst>
      <p:ext uri="{BB962C8B-B14F-4D97-AF65-F5344CB8AC3E}">
        <p14:creationId xmlns:p14="http://schemas.microsoft.com/office/powerpoint/2010/main" val="57527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Comisión</a:t>
            </a: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Por qué Es necesario estar alineados a la agenda global sobre D&amp;I para promover la </a:t>
            </a:r>
            <a:r>
              <a:rPr lang="es-AR" sz="1800" b="1" dirty="0">
                <a:effectLst/>
                <a:latin typeface="Calibri" panose="020F0502020204030204" pitchFamily="34" charset="0"/>
                <a:ea typeface="Calibri" panose="020F0502020204030204" pitchFamily="34" charset="0"/>
                <a:cs typeface="Times New Roman" panose="02020603050405020304" pitchFamily="18" charset="0"/>
              </a:rPr>
              <a:t>innovación, sustentabilidad y competitividad </a:t>
            </a:r>
            <a:r>
              <a:rPr lang="es-AR" sz="1800" dirty="0">
                <a:effectLst/>
                <a:latin typeface="Calibri" panose="020F0502020204030204" pitchFamily="34" charset="0"/>
                <a:ea typeface="Calibri" panose="020F0502020204030204" pitchFamily="34" charset="0"/>
                <a:cs typeface="Times New Roman" panose="02020603050405020304" pitchFamily="18" charset="0"/>
              </a:rPr>
              <a:t>del sector </a:t>
            </a: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Porque debemos Contribuir a los </a:t>
            </a:r>
            <a:r>
              <a:rPr lang="es-AR" sz="1800" b="1" dirty="0">
                <a:effectLst/>
                <a:latin typeface="Calibri" panose="020F0502020204030204" pitchFamily="34" charset="0"/>
                <a:ea typeface="Calibri" panose="020F0502020204030204" pitchFamily="34" charset="0"/>
                <a:cs typeface="Times New Roman" panose="02020603050405020304" pitchFamily="18" charset="0"/>
              </a:rPr>
              <a:t>ODSOSTENIBLES (ODS 5 sobre equidad de Género).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Para fomentar una cultura de respeto a la </a:t>
            </a:r>
            <a:r>
              <a:rPr lang="es-AR" sz="1800" b="1" dirty="0">
                <a:effectLst/>
                <a:latin typeface="Calibri" panose="020F0502020204030204" pitchFamily="34" charset="0"/>
                <a:ea typeface="Calibri" panose="020F0502020204030204" pitchFamily="34" charset="0"/>
                <a:cs typeface="Times New Roman" panose="02020603050405020304" pitchFamily="18" charset="0"/>
              </a:rPr>
              <a:t>diversidad, equidad, no discriminación e inclusión</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Porque es </a:t>
            </a:r>
            <a:r>
              <a:rPr lang="es-AR" sz="1800" b="1" dirty="0">
                <a:effectLst/>
                <a:latin typeface="Calibri" panose="020F0502020204030204" pitchFamily="34" charset="0"/>
                <a:ea typeface="Calibri" panose="020F0502020204030204" pitchFamily="34" charset="0"/>
                <a:cs typeface="Times New Roman" panose="02020603050405020304" pitchFamily="18" charset="0"/>
              </a:rPr>
              <a:t>rentable</a:t>
            </a:r>
            <a:r>
              <a:rPr lang="es-AR" sz="1800" dirty="0">
                <a:effectLst/>
                <a:latin typeface="Calibri" panose="020F0502020204030204" pitchFamily="34" charset="0"/>
                <a:ea typeface="Calibri" panose="020F0502020204030204" pitchFamily="34" charset="0"/>
                <a:cs typeface="Times New Roman" panose="02020603050405020304" pitchFamily="18" charset="0"/>
              </a:rPr>
              <a:t>, de hecho las empresas que cotizan en bolsa deben presentar acciones concretas en materia de diversidad etc.</a:t>
            </a:r>
          </a:p>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3</a:t>
            </a:fld>
            <a:endParaRPr lang="es-AR"/>
          </a:p>
        </p:txBody>
      </p:sp>
    </p:spTree>
    <p:extLst>
      <p:ext uri="{BB962C8B-B14F-4D97-AF65-F5344CB8AC3E}">
        <p14:creationId xmlns:p14="http://schemas.microsoft.com/office/powerpoint/2010/main" val="1465301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cuidado es una responsabilidad compartida entre varios actores de la sociedad: el Estado –como garante último de los derechos–, las familias, la sociedad civil y el sector privado. Las empresas tienen la posibilidad de contribuir hacia una organización del cuidado más equitativa. se estima que las mujeres dedican casi el doble de horas por día que los varones al trabajo doméstico y de cuidado no remunerado, situación que limita el tiempo que ellas disponen para dedicar a actividades laborales rentadas. </a:t>
            </a:r>
          </a:p>
          <a:p>
            <a:r>
              <a:rPr lang="es-ES" dirty="0"/>
              <a:t>las mujeres que realizan trabajo no remunerado dedican en promedio 6,4 horas diarias a las actividades domésticas, mientras que los varones 3,4 horas.</a:t>
            </a:r>
          </a:p>
          <a:p>
            <a:r>
              <a:rPr lang="es-ES" dirty="0"/>
              <a:t>Grafico:</a:t>
            </a:r>
          </a:p>
          <a:p>
            <a:pPr marL="171450" indent="-171450">
              <a:buFont typeface="Arial" panose="020B0604020202020204" pitchFamily="34" charset="0"/>
              <a:buChar char="•"/>
            </a:pPr>
            <a:r>
              <a:rPr lang="es-ES" dirty="0"/>
              <a:t>Existen grandes diferencias entre las licencias ofrecidas a varones y mujeres para el cuidado de hijos/as. Ello refuerza la representación social que asigna a las mujeres el rol preponderante en estas tareas y afecta sus trayectorias laborales (Esto “escaleras rotas” que describe las interrupciones en la trayectoria laboral de las mujeres, x </a:t>
            </a:r>
            <a:r>
              <a:rPr lang="es-ES" dirty="0" err="1"/>
              <a:t>ej</a:t>
            </a:r>
            <a:r>
              <a:rPr lang="es-ES" dirty="0"/>
              <a:t> debido a la maternidad).</a:t>
            </a:r>
          </a:p>
          <a:p>
            <a:pPr marL="171450" indent="-171450">
              <a:buFont typeface="Arial" panose="020B0604020202020204" pitchFamily="34" charset="0"/>
              <a:buChar char="•"/>
            </a:pPr>
            <a:r>
              <a:rPr lang="es-ES" dirty="0"/>
              <a:t>las mayores diferencias entre los beneficios otorgados por encima del marco legal a varones y mujeres se advierten en la posibilidad de reincorporación paulatina que se brinda únicamente a mujeres.</a:t>
            </a:r>
          </a:p>
          <a:p>
            <a:pPr marL="171450" indent="-171450">
              <a:buFont typeface="Arial" panose="020B0604020202020204" pitchFamily="34" charset="0"/>
              <a:buChar char="•"/>
            </a:pPr>
            <a:r>
              <a:rPr lang="es-ES" dirty="0"/>
              <a:t>el único beneficio que está más orientado hacia los varones es la licencia extendida con goce de sueldo, esto se vincula con la limitación de la normativa vigente y el plazo de paternidad otorgado de sólo 2 días.</a:t>
            </a:r>
          </a:p>
          <a:p>
            <a:pPr marL="171450" indent="-171450">
              <a:buFont typeface="Arial" panose="020B0604020202020204" pitchFamily="34" charset="0"/>
              <a:buChar char="•"/>
            </a:pPr>
            <a:r>
              <a:rPr lang="es-ES" dirty="0"/>
              <a:t>La licencia por pérdida gestacional es un beneficio reciente y poco explorado.</a:t>
            </a:r>
          </a:p>
          <a:p>
            <a:pPr marL="171450" indent="-171450">
              <a:buFont typeface="Arial" panose="020B0604020202020204" pitchFamily="34" charset="0"/>
              <a:buChar char="•"/>
            </a:pPr>
            <a:r>
              <a:rPr lang="es-ES" dirty="0"/>
              <a:t>culturas organizacionales más inclusivas es importante considerar la aplicación de medidas más equitativas o “espejadas” que promuevan y valoren la corresponsabilidad en el cuidado y la crianza de hijos/as o de otras personas con necesidades de cuidados y permitan mejorar la conciliación de la vida familiar-laboral. También es importante que las políticas de cuidado consideren las nuevas formas de configuración de las familias.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21</a:t>
            </a:fld>
            <a:endParaRPr lang="es-AR"/>
          </a:p>
        </p:txBody>
      </p:sp>
    </p:spTree>
    <p:extLst>
      <p:ext uri="{BB962C8B-B14F-4D97-AF65-F5344CB8AC3E}">
        <p14:creationId xmlns:p14="http://schemas.microsoft.com/office/powerpoint/2010/main" val="1503013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dirty="0"/>
              <a:t>las empresas deben trabajar para asegurar procesos de selección neutrales y libres de sesgos.</a:t>
            </a:r>
          </a:p>
          <a:p>
            <a:pPr marL="171450" indent="-171450">
              <a:buFont typeface="Arial" panose="020B0604020202020204" pitchFamily="34" charset="0"/>
              <a:buChar char="•"/>
            </a:pPr>
            <a:r>
              <a:rPr lang="es-ES" dirty="0"/>
              <a:t>Contar con procesos estandarizados y transparentes reduce la arbitrariedad, genera mayor confianza en el personal y posibilita que varones y mujeres sean promovidos en condiciones más equitativas en los distintos ciclos laborales. </a:t>
            </a:r>
          </a:p>
          <a:p>
            <a:pPr marL="171450" indent="-171450">
              <a:buFont typeface="Arial" panose="020B0604020202020204" pitchFamily="34" charset="0"/>
              <a:buChar char="•"/>
            </a:pPr>
            <a:r>
              <a:rPr lang="es-ES" dirty="0"/>
              <a:t>Contar con los instrumentos y metodologías necesarias para garantizar que los procesos de RRHH estén libres de sesgos es fundamental capacitar a todo el personal involucrado, tanto de RRHH como de las áreas intervinientes, y cada líder de la organización. </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r>
              <a:rPr lang="es-ES" dirty="0"/>
              <a:t>grafica</a:t>
            </a:r>
          </a:p>
          <a:p>
            <a:pPr marL="171450" indent="-171450">
              <a:buFont typeface="Arial" panose="020B0604020202020204" pitchFamily="34" charset="0"/>
              <a:buChar char="•"/>
            </a:pPr>
            <a:r>
              <a:rPr lang="es-ES" dirty="0"/>
              <a:t>76% utiliza fuentes de reclutamiento diversas, aspecto fundamental para atraer perfiles más heterogéneos. </a:t>
            </a:r>
          </a:p>
          <a:p>
            <a:pPr marL="171450" indent="-171450">
              <a:buFont typeface="Arial" panose="020B0604020202020204" pitchFamily="34" charset="0"/>
              <a:buChar char="•"/>
            </a:pPr>
            <a:r>
              <a:rPr lang="es-ES" dirty="0"/>
              <a:t>Cerca del 67% revisa los requisitos y las competencias para que sólo se soliciten aquellas estrictamente necesarias para el puesto.</a:t>
            </a:r>
          </a:p>
          <a:p>
            <a:pPr marL="171450" indent="-171450">
              <a:buFont typeface="Arial" panose="020B0604020202020204" pitchFamily="34" charset="0"/>
              <a:buChar char="•"/>
            </a:pPr>
            <a:r>
              <a:rPr lang="es-ES" dirty="0"/>
              <a:t>Un 38% de las empresas declara tener alianzas con instituciones educativas para ofrecer pasantías/becas a mujeres y/u otras identidades.</a:t>
            </a:r>
          </a:p>
          <a:p>
            <a:pPr marL="171450" indent="-171450">
              <a:buFont typeface="Arial" panose="020B0604020202020204" pitchFamily="34" charset="0"/>
              <a:buChar char="•"/>
            </a:pPr>
            <a:r>
              <a:rPr lang="es-ES" dirty="0"/>
              <a:t>menos del 27% de las organizaciones cuenta con una guía para las entrevistas laborales sobre las temáticas que pueden -o no- ser indagadas, como por ejemplo, la prohibición de realizar consultas específicas sobre la vida personal, doméstica o familiar.</a:t>
            </a:r>
          </a:p>
          <a:p>
            <a:pPr marL="171450" indent="-171450">
              <a:buFont typeface="Arial" panose="020B0604020202020204" pitchFamily="34" charset="0"/>
              <a:buChar char="•"/>
            </a:pPr>
            <a:r>
              <a:rPr lang="es-ES" dirty="0"/>
              <a:t>33% capacita en sesgos inconscientes al personal involucrado en la selección</a:t>
            </a:r>
          </a:p>
          <a:p>
            <a:pPr marL="171450" indent="-171450">
              <a:buFont typeface="Arial" panose="020B0604020202020204" pitchFamily="34" charset="0"/>
              <a:buChar char="•"/>
            </a:pPr>
            <a:r>
              <a:rPr lang="es-ES" dirty="0"/>
              <a:t>un 33% de las organizaciones utiliza imágenes y lenguaje inclusivo en la redacción de los avisos de búsqueda.</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22</a:t>
            </a:fld>
            <a:endParaRPr lang="es-AR"/>
          </a:p>
        </p:txBody>
      </p:sp>
    </p:spTree>
    <p:extLst>
      <p:ext uri="{BB962C8B-B14F-4D97-AF65-F5344CB8AC3E}">
        <p14:creationId xmlns:p14="http://schemas.microsoft.com/office/powerpoint/2010/main" val="1595321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73% cuenta con una metodología de evaluación de desempeño estandarizada, De las organizaciones que tienen una metodología de evaluación, un 67% adapta o modifica las metas y objetivos en los casos de licencia gozada (por menor tiempo trabajado) (reducir el </a:t>
            </a:r>
            <a:r>
              <a:rPr lang="es-ES" dirty="0" err="1"/>
              <a:t>maternity</a:t>
            </a:r>
            <a:r>
              <a:rPr lang="es-ES" dirty="0"/>
              <a:t> </a:t>
            </a:r>
            <a:r>
              <a:rPr lang="es-ES" dirty="0" err="1"/>
              <a:t>tax</a:t>
            </a:r>
            <a:r>
              <a:rPr lang="es-ES" dirty="0"/>
              <a:t> o “impuesto a la maternidad” es de importancia para que las trayectorias laborales de mujeres y varones sean más equitativas a largo plazo.)</a:t>
            </a:r>
          </a:p>
          <a:p>
            <a:pPr marL="228600" indent="-228600">
              <a:buFont typeface="+mj-lt"/>
              <a:buAutoNum type="arabicPeriod"/>
            </a:pPr>
            <a:r>
              <a:rPr lang="es-ES" dirty="0"/>
              <a:t>33% declara que incluye objetivos/ KPIs25 de D&amp;I en la evaluación de sus líderes. La formación y posterior evaluación de quienes lideran es imprescindible para lograr equipos comprometidos y una coherencia.</a:t>
            </a:r>
          </a:p>
          <a:p>
            <a:pPr marL="228600" indent="-228600">
              <a:buFont typeface="+mj-lt"/>
              <a:buAutoNum type="arabicPeriod"/>
            </a:pPr>
            <a:r>
              <a:rPr lang="es-ES" dirty="0"/>
              <a:t>El 53% de las empresas cuenta con un compromiso escrito que garantiza igualdad salarial entre géneros por trabajos de igual valor; el 62% realiza mediciones salariales periódicas por género y nivel jerárquico y el 58% tiene procedimientos internos para la corrección de las desigualdades salariales de género detectadas.</a:t>
            </a:r>
          </a:p>
          <a:p>
            <a:pPr marL="228600" indent="-228600">
              <a:buFont typeface="+mj-lt"/>
              <a:buAutoNum type="arabicPeriod"/>
            </a:pPr>
            <a:endParaRPr lang="es-ES" dirty="0"/>
          </a:p>
          <a:p>
            <a:pPr marL="0" indent="0">
              <a:buFont typeface="+mj-lt"/>
              <a:buNone/>
            </a:pPr>
            <a:r>
              <a:rPr lang="es-ES" dirty="0"/>
              <a:t>Grafico</a:t>
            </a:r>
          </a:p>
          <a:p>
            <a:pPr marL="228600" indent="-228600">
              <a:buFont typeface="+mj-lt"/>
              <a:buAutoNum type="arabicPeriod"/>
            </a:pPr>
            <a:r>
              <a:rPr lang="es-ES" dirty="0"/>
              <a:t>cerca del 60% brindó capacitaciones en temas de género, D&amp;I., el 33% afirma que éstas fueron de carácter obligatorio y de alcance general a todo el personal, </a:t>
            </a:r>
          </a:p>
          <a:p>
            <a:pPr marL="228600" indent="-228600">
              <a:buFont typeface="+mj-lt"/>
              <a:buAutoNum type="arabicPeriod"/>
            </a:pPr>
            <a:r>
              <a:rPr lang="es-ES" dirty="0"/>
              <a:t>y el 24% que fueron abiertas a todo el personal pero optativas. </a:t>
            </a:r>
          </a:p>
          <a:p>
            <a:pPr marL="228600" indent="-228600">
              <a:buFont typeface="+mj-lt"/>
              <a:buAutoNum type="arabicPeriod"/>
            </a:pPr>
            <a:r>
              <a:rPr lang="es-ES" dirty="0"/>
              <a:t>para líderes están menos extendidas: sólo el 9% de las organizaciones afirma haber realizado estas acciones en los últimos dos años.</a:t>
            </a:r>
          </a:p>
          <a:p>
            <a:pPr marL="228600" indent="-228600">
              <a:buFont typeface="+mj-lt"/>
              <a:buAutoNum type="arabicPeriod"/>
            </a:pPr>
            <a:endParaRPr lang="es-ES" dirty="0"/>
          </a:p>
          <a:p>
            <a:pPr marL="0" indent="0">
              <a:buFont typeface="+mj-lt"/>
              <a:buNone/>
            </a:pPr>
            <a:r>
              <a:rPr lang="es-ES" dirty="0"/>
              <a:t>Capacitaciones:</a:t>
            </a:r>
          </a:p>
          <a:p>
            <a:pPr marL="0" indent="0">
              <a:buFont typeface="+mj-lt"/>
              <a:buNone/>
            </a:pPr>
            <a:r>
              <a:rPr lang="es-ES" dirty="0"/>
              <a:t>49% de las organizaciones afirma haber brindado formación en diversidad e inclusión, el 47% en sesgos inconscientes y estereotipos de género, el 29% en liderazgos inclusivos y el 24% en violencia y acoso laboral, entre los contenidos más frecuentes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23</a:t>
            </a:fld>
            <a:endParaRPr lang="es-AR"/>
          </a:p>
        </p:txBody>
      </p:sp>
    </p:spTree>
    <p:extLst>
      <p:ext uri="{BB962C8B-B14F-4D97-AF65-F5344CB8AC3E}">
        <p14:creationId xmlns:p14="http://schemas.microsoft.com/office/powerpoint/2010/main" val="3473510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Convenio 190 y la Recomendación 206 de la Organización Internacional del Trabajo (OIT)28, constituyendo el primer instrumento normativo enfocado en la eliminación de la violencia y el acoso en el mundo del trabajo</a:t>
            </a:r>
          </a:p>
          <a:p>
            <a:r>
              <a:rPr lang="es-ES" dirty="0"/>
              <a:t>Grafico:</a:t>
            </a:r>
          </a:p>
          <a:p>
            <a:endParaRPr lang="es-ES" dirty="0"/>
          </a:p>
          <a:p>
            <a:pPr marL="171450" indent="-171450">
              <a:buFont typeface="Arial" panose="020B0604020202020204" pitchFamily="34" charset="0"/>
              <a:buChar char="•"/>
            </a:pPr>
            <a:r>
              <a:rPr lang="es-ES" dirty="0"/>
              <a:t>62% de las empresas encuestadas cuenta con una política contra la violencia y el acoso laboral, </a:t>
            </a:r>
          </a:p>
          <a:p>
            <a:pPr marL="171450" indent="-171450">
              <a:buFont typeface="Arial" panose="020B0604020202020204" pitchFamily="34" charset="0"/>
              <a:buChar char="•"/>
            </a:pPr>
            <a:r>
              <a:rPr lang="es-ES" dirty="0"/>
              <a:t>y el 40% tiene protocolos específicos de actuación para el tratamiento de estos casos., 13% de estos instrumentos está adecuado a los criterios definidos por el Convenio 190 de la OIT.</a:t>
            </a:r>
          </a:p>
          <a:p>
            <a:pPr marL="171450" indent="-171450">
              <a:buFont typeface="Arial" panose="020B0604020202020204" pitchFamily="34" charset="0"/>
              <a:buChar char="•"/>
            </a:pPr>
            <a:r>
              <a:rPr lang="es-ES" dirty="0"/>
              <a:t>licencias específicas para los casos de violencia y acoso laboral: sólo el 9% de las organizaciones ha avanzado en este aspecto. </a:t>
            </a:r>
          </a:p>
          <a:p>
            <a:pPr marL="171450" indent="-171450">
              <a:buFont typeface="Arial" panose="020B0604020202020204" pitchFamily="34" charset="0"/>
              <a:buChar char="•"/>
            </a:pPr>
            <a:r>
              <a:rPr lang="es-ES" dirty="0"/>
              <a:t>Otra dimensión clave, la capacitación para la prevención y sensibilización al personal, es escasa y está extendida sólo en casi el 29% de las organizaciones encuestadas. </a:t>
            </a:r>
          </a:p>
          <a:p>
            <a:pPr marL="171450" indent="-171450">
              <a:buFont typeface="Arial" panose="020B0604020202020204" pitchFamily="34" charset="0"/>
              <a:buChar char="•"/>
            </a:pPr>
            <a:r>
              <a:rPr lang="es-ES" dirty="0"/>
              <a:t>equipos especializados para atender y dar tratamiento a estos casos es fundamental. En este aspecto, sólo el 31% de las empresas ha avanzado.</a:t>
            </a:r>
          </a:p>
          <a:p>
            <a:pPr marL="171450" indent="-171450">
              <a:buFont typeface="Arial" panose="020B0604020202020204" pitchFamily="34" charset="0"/>
              <a:buChar char="•"/>
            </a:pPr>
            <a:r>
              <a:rPr lang="es-ES" dirty="0"/>
              <a:t>Menos del 7% de las empresas cuenta con un protocolo de actuación y licencias específicas </a:t>
            </a:r>
          </a:p>
          <a:p>
            <a:pPr marL="171450" indent="-171450">
              <a:buFont typeface="Arial" panose="020B0604020202020204" pitchFamily="34" charset="0"/>
              <a:buChar char="•"/>
            </a:pPr>
            <a:r>
              <a:rPr lang="es-ES" dirty="0"/>
              <a:t>y sólo el 13% brinda acompañamiento a las personas que atraviesan esta situación. Estos instrumentos también están contemplados en los criterios definidos por el Convenio 190 de la OIT,</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24</a:t>
            </a:fld>
            <a:endParaRPr lang="es-AR"/>
          </a:p>
        </p:txBody>
      </p:sp>
    </p:spTree>
    <p:extLst>
      <p:ext uri="{BB962C8B-B14F-4D97-AF65-F5344CB8AC3E}">
        <p14:creationId xmlns:p14="http://schemas.microsoft.com/office/powerpoint/2010/main" val="3420685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desarrollo de una infraestructura inclusiva que contemple y se adapte a las distintas necesidades de las personas.</a:t>
            </a:r>
          </a:p>
          <a:p>
            <a:endParaRPr lang="es-ES"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25</a:t>
            </a:fld>
            <a:endParaRPr lang="es-AR"/>
          </a:p>
        </p:txBody>
      </p:sp>
    </p:spTree>
    <p:extLst>
      <p:ext uri="{BB962C8B-B14F-4D97-AF65-F5344CB8AC3E}">
        <p14:creationId xmlns:p14="http://schemas.microsoft.com/office/powerpoint/2010/main" val="1096253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a:t>Oficinas</a:t>
            </a:r>
          </a:p>
          <a:p>
            <a:r>
              <a:rPr lang="es-ES" dirty="0"/>
              <a:t> el 96% de las empresas relevadas tiene baños diferenciados por género, el 47% cuenta con salas de lactancia y el 38% tiene heladeras de uso exclusivo para la conservación de la leche materna.</a:t>
            </a:r>
          </a:p>
          <a:p>
            <a:r>
              <a:rPr lang="es-ES" dirty="0"/>
              <a:t>Las empresas que han incluido salas de lactancia y heladeras tienen en promedio mayor porcentaje de mujeres</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26</a:t>
            </a:fld>
            <a:endParaRPr lang="es-AR"/>
          </a:p>
        </p:txBody>
      </p:sp>
    </p:spTree>
    <p:extLst>
      <p:ext uri="{BB962C8B-B14F-4D97-AF65-F5344CB8AC3E}">
        <p14:creationId xmlns:p14="http://schemas.microsoft.com/office/powerpoint/2010/main" val="4202699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Porque suma a la imagen de la compañía…</a:t>
            </a:r>
            <a:r>
              <a:rPr lang="es-AR" sz="1800" b="1" dirty="0">
                <a:effectLst/>
                <a:latin typeface="Calibri" panose="020F0502020204030204" pitchFamily="34" charset="0"/>
                <a:ea typeface="Calibri" panose="020F0502020204030204" pitchFamily="34" charset="0"/>
                <a:cs typeface="Times New Roman" panose="02020603050405020304" pitchFamily="18" charset="0"/>
              </a:rPr>
              <a:t>y porque necesitamos de todos los talentos</a:t>
            </a:r>
          </a:p>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4</a:t>
            </a:fld>
            <a:endParaRPr lang="es-AR"/>
          </a:p>
        </p:txBody>
      </p:sp>
    </p:spTree>
    <p:extLst>
      <p:ext uri="{BB962C8B-B14F-4D97-AF65-F5344CB8AC3E}">
        <p14:creationId xmlns:p14="http://schemas.microsoft.com/office/powerpoint/2010/main" val="2974722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¿Para qué?</a:t>
            </a:r>
          </a:p>
          <a:p>
            <a:pPr marL="0" lvl="0" indent="0">
              <a:lnSpc>
                <a:spcPct val="107000"/>
              </a:lnSpc>
              <a:buFont typeface="+mj-lt"/>
              <a:buNone/>
            </a:pPr>
            <a:r>
              <a:rPr lang="es-AR" sz="1800" dirty="0">
                <a:effectLst/>
                <a:latin typeface="Calibri" panose="020F0502020204030204" pitchFamily="34" charset="0"/>
                <a:ea typeface="Calibri" panose="020F0502020204030204" pitchFamily="34" charset="0"/>
                <a:cs typeface="Times New Roman" panose="02020603050405020304" pitchFamily="18" charset="0"/>
              </a:rPr>
              <a:t>En el ultimo evento de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amcham</a:t>
            </a:r>
            <a:r>
              <a:rPr lang="es-AR" sz="1800" dirty="0">
                <a:effectLst/>
                <a:latin typeface="Calibri" panose="020F0502020204030204" pitchFamily="34" charset="0"/>
                <a:ea typeface="Calibri" panose="020F0502020204030204" pitchFamily="34" charset="0"/>
                <a:cs typeface="Times New Roman" panose="02020603050405020304" pitchFamily="18" charset="0"/>
              </a:rPr>
              <a:t>  se habló de aceptar, y </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no de la aceptación del otro como distinto</a:t>
            </a:r>
            <a:r>
              <a:rPr lang="es-AR" sz="1800" dirty="0">
                <a:effectLst/>
                <a:latin typeface="Calibri" panose="020F0502020204030204" pitchFamily="34" charset="0"/>
                <a:ea typeface="Calibri" panose="020F0502020204030204" pitchFamily="34" charset="0"/>
                <a:cs typeface="Times New Roman" panose="02020603050405020304" pitchFamily="18" charset="0"/>
              </a:rPr>
              <a:t>  de que el otro tiene una discapacidad, de que el otro pertenece a la comunidad LGBTIQ, de que el otro pertenece a un nivel social vulnerable, a otra identidad de género, sería pensar que el otro es distinto y yo le permito incluirlo…. Sino </a:t>
            </a:r>
            <a:r>
              <a:rPr lang="es-AR"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pensar en que yo soy distinta</a:t>
            </a:r>
            <a:r>
              <a:rPr lang="es-AR" sz="1800" b="1" dirty="0">
                <a:effectLst/>
                <a:latin typeface="Calibri" panose="020F0502020204030204" pitchFamily="34" charset="0"/>
                <a:ea typeface="Calibri" panose="020F0502020204030204" pitchFamily="34" charset="0"/>
                <a:cs typeface="Times New Roman" panose="02020603050405020304" pitchFamily="18" charset="0"/>
              </a:rPr>
              <a:t>,</a:t>
            </a:r>
            <a:r>
              <a:rPr lang="es-AR" sz="1800" dirty="0">
                <a:effectLst/>
                <a:latin typeface="Calibri" panose="020F0502020204030204" pitchFamily="34" charset="0"/>
                <a:ea typeface="Calibri" panose="020F0502020204030204" pitchFamily="34" charset="0"/>
                <a:cs typeface="Times New Roman" panose="02020603050405020304" pitchFamily="18" charset="0"/>
              </a:rPr>
              <a:t> en pensamiento, en necesidades, en edad … y al pararnos cada uno desde lo distinto activaremos </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la empatía… para construir estos nuevos paradigmas</a:t>
            </a:r>
            <a:r>
              <a:rPr lang="es-AR" sz="1800" dirty="0">
                <a:effectLst/>
                <a:latin typeface="Calibri" panose="020F0502020204030204" pitchFamily="34" charset="0"/>
                <a:ea typeface="Calibri" panose="020F0502020204030204" pitchFamily="34" charset="0"/>
                <a:cs typeface="Times New Roman" panose="02020603050405020304" pitchFamily="18" charset="0"/>
              </a:rPr>
              <a:t> donde podamos sentirnos </a:t>
            </a:r>
            <a:r>
              <a:rPr lang="es-AR" sz="1800" b="1" dirty="0">
                <a:effectLst/>
                <a:latin typeface="Calibri" panose="020F0502020204030204" pitchFamily="34" charset="0"/>
                <a:ea typeface="Calibri" panose="020F0502020204030204" pitchFamily="34" charset="0"/>
                <a:cs typeface="Times New Roman" panose="02020603050405020304" pitchFamily="18" charset="0"/>
              </a:rPr>
              <a:t>aceptados distintos¡¡</a:t>
            </a:r>
          </a:p>
          <a:p>
            <a:pPr marL="0" lvl="0" indent="0">
              <a:lnSpc>
                <a:spcPct val="107000"/>
              </a:lnSpc>
              <a:buFont typeface="+mj-lt"/>
              <a:buNone/>
            </a:pPr>
            <a:r>
              <a:rPr lang="es-AR" sz="1800" b="1" dirty="0">
                <a:effectLst/>
                <a:latin typeface="Calibri" panose="020F0502020204030204" pitchFamily="34" charset="0"/>
                <a:ea typeface="Calibri" panose="020F0502020204030204" pitchFamily="34" charset="0"/>
                <a:cs typeface="Times New Roman" panose="02020603050405020304" pitchFamily="18" charset="0"/>
              </a:rPr>
              <a:t>Desde la comisión entendemos que debemos </a:t>
            </a:r>
            <a:r>
              <a:rPr lang="es-AR" sz="1800" b="1" dirty="0" err="1">
                <a:effectLst/>
                <a:latin typeface="Calibri" panose="020F0502020204030204" pitchFamily="34" charset="0"/>
                <a:ea typeface="Calibri" panose="020F0502020204030204" pitchFamily="34" charset="0"/>
                <a:cs typeface="Times New Roman" panose="02020603050405020304" pitchFamily="18" charset="0"/>
              </a:rPr>
              <a:t>aggiornarnos</a:t>
            </a:r>
            <a:r>
              <a:rPr lang="es-AR" sz="1800" b="1" dirty="0">
                <a:effectLst/>
                <a:latin typeface="Calibri" panose="020F0502020204030204" pitchFamily="34" charset="0"/>
                <a:ea typeface="Calibri" panose="020F0502020204030204" pitchFamily="34" charset="0"/>
                <a:cs typeface="Times New Roman" panose="02020603050405020304" pitchFamily="18" charset="0"/>
              </a:rPr>
              <a:t>, y es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es</a:t>
            </a:r>
            <a:r>
              <a:rPr lang="es-AR" sz="1800" dirty="0">
                <a:effectLst/>
                <a:latin typeface="Calibri" panose="020F0502020204030204" pitchFamily="34" charset="0"/>
                <a:ea typeface="Calibri" panose="020F0502020204030204" pitchFamily="34" charset="0"/>
                <a:cs typeface="Times New Roman" panose="02020603050405020304" pitchFamily="18" charset="0"/>
              </a:rPr>
              <a:t> una invitación a las organizaciones, a  </a:t>
            </a:r>
            <a:r>
              <a:rPr lang="es-A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modelar y generar culturas organizativas equitativas e inclusivas</a:t>
            </a:r>
            <a:r>
              <a:rPr lang="es-AR" sz="1800" dirty="0">
                <a:effectLst/>
                <a:latin typeface="Calibri" panose="020F0502020204030204" pitchFamily="34" charset="0"/>
                <a:ea typeface="Calibri" panose="020F0502020204030204" pitchFamily="34" charset="0"/>
                <a:cs typeface="Times New Roman" panose="02020603050405020304" pitchFamily="18" charset="0"/>
              </a:rPr>
              <a:t> , PENSAR EN organizaciones que puedan ser tentadoras para captar y retenes talentos, </a:t>
            </a:r>
            <a:r>
              <a:rPr lang="es-A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diseñar nuevos ENTORNOS LABORALES que promuevan la igualdad de oportunidade</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a:t>
            </a:r>
            <a:r>
              <a:rPr lang="es-AR" sz="1800" dirty="0">
                <a:effectLst/>
                <a:latin typeface="Calibri" panose="020F0502020204030204" pitchFamily="34" charset="0"/>
                <a:ea typeface="Calibri" panose="020F0502020204030204" pitchFamily="34" charset="0"/>
                <a:cs typeface="Times New Roman" panose="02020603050405020304" pitchFamily="18" charset="0"/>
              </a:rPr>
              <a:t>, </a:t>
            </a:r>
            <a:r>
              <a:rPr lang="es-A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donde todos puedan desarrollar su potencial.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5</a:t>
            </a:fld>
            <a:endParaRPr lang="es-AR"/>
          </a:p>
        </p:txBody>
      </p:sp>
    </p:spTree>
    <p:extLst>
      <p:ext uri="{BB962C8B-B14F-4D97-AF65-F5344CB8AC3E}">
        <p14:creationId xmlns:p14="http://schemas.microsoft.com/office/powerpoint/2010/main" val="317806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informe, elaborado por la Comisión de Diversidad e Inclusión (D&amp;I) del Instituto Argentino del Petróleo y del Gas (IAPG) y </a:t>
            </a:r>
            <a:r>
              <a:rPr lang="es-ES" dirty="0" err="1"/>
              <a:t>Grow</a:t>
            </a:r>
            <a:r>
              <a:rPr lang="es-ES" dirty="0"/>
              <a:t> - género y trabajo, pretende proporcionar una línea de base para conocer el estado de situación de la agenda de género en el sector de </a:t>
            </a:r>
            <a:r>
              <a:rPr lang="es-ES" dirty="0" err="1"/>
              <a:t>Oil</a:t>
            </a:r>
            <a:r>
              <a:rPr lang="es-ES" dirty="0"/>
              <a:t> &amp; Gas (O&amp;G) en la Argentina y facilitar su seguimiento.</a:t>
            </a:r>
          </a:p>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6</a:t>
            </a:fld>
            <a:endParaRPr lang="es-AR"/>
          </a:p>
        </p:txBody>
      </p:sp>
    </p:spTree>
    <p:extLst>
      <p:ext uri="{BB962C8B-B14F-4D97-AF65-F5344CB8AC3E}">
        <p14:creationId xmlns:p14="http://schemas.microsoft.com/office/powerpoint/2010/main" val="14326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primer relevamiento, con foco en la dimensión de género, nos abre la posibilidad de indagar y medir los desequilibrios estructurales y las barreras que pueden obstaculizar el acceso y la participación de mujeres y otras diversidades en las distintas actividades que integran el sector. </a:t>
            </a:r>
          </a:p>
          <a:p>
            <a:r>
              <a:rPr lang="es-ES" dirty="0"/>
              <a:t>Esperamos que este estudio contribuya a los esfuerzos que vienen realizando las empresas de O&amp;G en la Argentina, para avanzar hacia organizaciones más equitativas y balanceadas, lo cual impactará en beneficios no sólo sociales sino también económicos. </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7</a:t>
            </a:fld>
            <a:endParaRPr lang="es-AR"/>
          </a:p>
        </p:txBody>
      </p:sp>
    </p:spTree>
    <p:extLst>
      <p:ext uri="{BB962C8B-B14F-4D97-AF65-F5344CB8AC3E}">
        <p14:creationId xmlns:p14="http://schemas.microsoft.com/office/powerpoint/2010/main" val="2867869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Las empresas que finalizaron la encuesta totalizan 43</a:t>
            </a:r>
            <a:r>
              <a:rPr lang="es-ES" dirty="0"/>
              <a:t>. Estas organizaciones emplean de manera conjunta a unas </a:t>
            </a:r>
            <a:r>
              <a:rPr lang="es-ES" b="1" dirty="0"/>
              <a:t>63 mil personas, lo que equivale al 46% del empleo directo del sector de O&amp;G</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encuesta se estructura en </a:t>
            </a:r>
            <a:r>
              <a:rPr lang="es-ES" b="1" dirty="0"/>
              <a:t>39 preguntas que indagan la dotación de personal y su distribución de género por áreas funcionales, jerarquías, nivel educativo y edad promedio5 </a:t>
            </a:r>
            <a:r>
              <a:rPr lang="es-ES" dirty="0"/>
              <a:t>; y por otra parte, </a:t>
            </a:r>
            <a:r>
              <a:rPr lang="es-ES" b="1" dirty="0"/>
              <a:t>información cualitativa sobre las políticas y medidas específicas implementadas en relación a esta agenda</a:t>
            </a:r>
            <a:r>
              <a:rPr lang="es-ES" dirty="0"/>
              <a:t>. </a:t>
            </a:r>
          </a:p>
          <a:p>
            <a:endParaRPr lang="es-ES" b="1"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8</a:t>
            </a:fld>
            <a:endParaRPr lang="es-AR"/>
          </a:p>
        </p:txBody>
      </p:sp>
    </p:spTree>
    <p:extLst>
      <p:ext uri="{BB962C8B-B14F-4D97-AF65-F5344CB8AC3E}">
        <p14:creationId xmlns:p14="http://schemas.microsoft.com/office/powerpoint/2010/main" val="56790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Las mujeres representamos el 18,1% de la dotación total</a:t>
            </a:r>
            <a:r>
              <a:rPr lang="es-ES" dirty="0"/>
              <a:t> en las empresas de O&amp;G relevadas, Esta incidencia en la fuerza laboral es bastante menor al promedio de participación de mujeres en el empleo formal del sector privado total, que se ubica en torno al 33%.</a:t>
            </a:r>
          </a:p>
          <a:p>
            <a:r>
              <a:rPr lang="es-ES" dirty="0"/>
              <a:t>se observa que el porcentaje de mujeres en la industria se ha mantenido prácticamente sin cambios en la última década en torno al 19%.</a:t>
            </a:r>
          </a:p>
          <a:p>
            <a:r>
              <a:rPr lang="es-AR" dirty="0"/>
              <a:t>A nivel internacional</a:t>
            </a:r>
            <a:r>
              <a:rPr lang="es-ES" dirty="0"/>
              <a:t>, Argentina está algunos puntos por debajo del promedio de participación de mujeres en O&amp;G en América Latina (21%) y más lejos de Europa (33%), donde en los últimos años hubo importantes avances a partir de intervenciones normativas de los gobiernos de Alemania, Países Bajos y otros países del bloque, como la Ley de Transparencia Salarial11, las licencias de paternidad extendidas y las normas sobre el acoso y la discriminación laboral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t>los resultados del estudio se presentan en términos binarios (varones y mujeres), ya que ninguna de las empresas encuestadas reportó a personas de otras identidades de género. </a:t>
            </a:r>
            <a:endParaRPr lang="es-AR" b="1" dirty="0"/>
          </a:p>
          <a:p>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9</a:t>
            </a:fld>
            <a:endParaRPr lang="es-AR"/>
          </a:p>
        </p:txBody>
      </p:sp>
    </p:spTree>
    <p:extLst>
      <p:ext uri="{BB962C8B-B14F-4D97-AF65-F5344CB8AC3E}">
        <p14:creationId xmlns:p14="http://schemas.microsoft.com/office/powerpoint/2010/main" val="3034662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respecto a los equilibrios de género en la cadena de valor:</a:t>
            </a:r>
          </a:p>
          <a:p>
            <a:pPr marL="228600" indent="-228600">
              <a:buFont typeface="+mj-lt"/>
              <a:buAutoNum type="arabicPeriod"/>
            </a:pPr>
            <a:r>
              <a:rPr lang="es-ES" dirty="0"/>
              <a:t>Los subsectores con menor porcentaje de empleo de mujeres son perforación, terminación y servicios de pozo; ingeniería, construcción y servicios a la producción y fabricación de equipos y materiales, con una proporción de mujeres entre 7% y 9% de la dotación total. Estos subsectores tienen un peso relativo bastante similar.</a:t>
            </a:r>
          </a:p>
          <a:p>
            <a:pPr marL="228600" indent="-228600">
              <a:buFont typeface="+mj-lt"/>
              <a:buAutoNum type="arabicPeriod"/>
            </a:pPr>
            <a:r>
              <a:rPr lang="es-ES" dirty="0"/>
              <a:t>el subsector con mayor inserción de mujeres (32%) es otros servicios y actividades de apoyo. Este subsector concentra actividades de soporte como logística, consultoría y servicios profesionales; es decir, no representa el </a:t>
            </a:r>
            <a:r>
              <a:rPr lang="es-ES" dirty="0" err="1"/>
              <a:t>core</a:t>
            </a:r>
            <a:r>
              <a:rPr lang="es-ES" dirty="0"/>
              <a:t> de las actividades de O&amp;G, ya que participa transversalmente en otras industrias.</a:t>
            </a:r>
          </a:p>
          <a:p>
            <a:pPr marL="228600" indent="-228600">
              <a:buFont typeface="+mj-lt"/>
              <a:buAutoNum type="arabicPeriod"/>
            </a:pPr>
            <a:r>
              <a:rPr lang="es-ES" dirty="0" err="1"/>
              <a:t>Downstream</a:t>
            </a:r>
            <a:r>
              <a:rPr lang="es-ES" dirty="0"/>
              <a:t> de petróleo tiene una participación de mujeres del 26%, y es el subsector de mayor peso relativo en la cadena sectorial (representa casi el 30% del empleo total). </a:t>
            </a:r>
          </a:p>
          <a:p>
            <a:pPr marL="228600" indent="-228600">
              <a:buFont typeface="+mj-lt"/>
              <a:buAutoNum type="arabicPeriod"/>
            </a:pPr>
            <a:r>
              <a:rPr lang="es-ES" dirty="0" err="1"/>
              <a:t>Upstream</a:t>
            </a:r>
            <a:r>
              <a:rPr lang="es-ES" dirty="0"/>
              <a:t> de petróleo y gas, explica casi el 20% de la dotación total; tiene una proporción de mujeres más baja (15%).</a:t>
            </a:r>
          </a:p>
          <a:p>
            <a:pPr marL="228600" indent="-228600">
              <a:buFont typeface="+mj-lt"/>
              <a:buAutoNum type="arabicPeriod"/>
            </a:pPr>
            <a:r>
              <a:rPr lang="es-ES" dirty="0"/>
              <a:t>cuanto más operativo es el subsector analizado dentro de la cadena de valor, menor es la inserción o presencia de mujeres en la actividad</a:t>
            </a:r>
            <a:endParaRPr lang="es-AR" dirty="0"/>
          </a:p>
        </p:txBody>
      </p:sp>
      <p:sp>
        <p:nvSpPr>
          <p:cNvPr id="4" name="Marcador de número de diapositiva 3"/>
          <p:cNvSpPr>
            <a:spLocks noGrp="1"/>
          </p:cNvSpPr>
          <p:nvPr>
            <p:ph type="sldNum" sz="quarter" idx="5"/>
          </p:nvPr>
        </p:nvSpPr>
        <p:spPr/>
        <p:txBody>
          <a:bodyPr/>
          <a:lstStyle/>
          <a:p>
            <a:fld id="{0C0DB49F-D37E-4493-9C3B-1F6B9AA51A77}" type="slidenum">
              <a:rPr lang="es-AR" smtClean="0"/>
              <a:t>10</a:t>
            </a:fld>
            <a:endParaRPr lang="es-AR"/>
          </a:p>
        </p:txBody>
      </p:sp>
    </p:spTree>
    <p:extLst>
      <p:ext uri="{BB962C8B-B14F-4D97-AF65-F5344CB8AC3E}">
        <p14:creationId xmlns:p14="http://schemas.microsoft.com/office/powerpoint/2010/main" val="318034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115440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310367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153550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AR"/>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320281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241818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379379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s-AR"/>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402195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s-AR"/>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427321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AR"/>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7840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339666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751C8E9-9131-4C3F-BA08-86B847AD0152}" type="datetimeFigureOut">
              <a:rPr lang="es-AR" smtClean="0"/>
              <a:t>25/11/2023</a:t>
            </a:fld>
            <a:endParaRPr lang="es-AR"/>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6722FF41-FAB2-46E7-9FD6-AD75F2E1885B}" type="slidenum">
              <a:rPr lang="es-AR" smtClean="0"/>
              <a:t>‹Nº›</a:t>
            </a:fld>
            <a:endParaRPr lang="es-AR"/>
          </a:p>
        </p:txBody>
      </p:sp>
    </p:spTree>
    <p:extLst>
      <p:ext uri="{BB962C8B-B14F-4D97-AF65-F5344CB8AC3E}">
        <p14:creationId xmlns:p14="http://schemas.microsoft.com/office/powerpoint/2010/main" val="103411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1270792"/>
          </a:xfrm>
          <a:prstGeom prst="rect">
            <a:avLst/>
          </a:prstGeom>
        </p:spPr>
      </p:pic>
    </p:spTree>
    <p:extLst>
      <p:ext uri="{BB962C8B-B14F-4D97-AF65-F5344CB8AC3E}">
        <p14:creationId xmlns:p14="http://schemas.microsoft.com/office/powerpoint/2010/main" val="323695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8.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ectangle 20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Shape 20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1" name="Rectangle 21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10810" y="2472055"/>
            <a:ext cx="3041803" cy="2907802"/>
          </a:xfrm>
        </p:spPr>
        <p:txBody>
          <a:bodyPr anchor="t">
            <a:noAutofit/>
          </a:bodyPr>
          <a:lstStyle/>
          <a:p>
            <a:pPr algn="l"/>
            <a:r>
              <a:rPr lang="es-AR" sz="3200" dirty="0">
                <a:solidFill>
                  <a:srgbClr val="FFFFFF"/>
                </a:solidFill>
                <a:latin typeface="Arial Rounded MT Bold" panose="020F0704030504030204" pitchFamily="34" charset="0"/>
                <a:ea typeface="+mn-ea"/>
                <a:cs typeface="+mn-cs"/>
              </a:rPr>
              <a:t>1ra. ENCUESTA DE GÉNERO EN EL SECTOR O&amp;G EN LA ARGENTINA</a:t>
            </a:r>
          </a:p>
        </p:txBody>
      </p:sp>
      <p:sp>
        <p:nvSpPr>
          <p:cNvPr id="3" name="Subtítulo 2"/>
          <p:cNvSpPr>
            <a:spLocks noGrp="1"/>
          </p:cNvSpPr>
          <p:nvPr>
            <p:ph type="subTitle" idx="1"/>
          </p:nvPr>
        </p:nvSpPr>
        <p:spPr>
          <a:xfrm>
            <a:off x="662180" y="1087727"/>
            <a:ext cx="3041803" cy="1045873"/>
          </a:xfrm>
        </p:spPr>
        <p:txBody>
          <a:bodyPr anchor="b">
            <a:normAutofit/>
          </a:bodyPr>
          <a:lstStyle/>
          <a:p>
            <a:pPr algn="l"/>
            <a:r>
              <a:rPr lang="es-AR" sz="2000" dirty="0">
                <a:solidFill>
                  <a:srgbClr val="FFFFFF"/>
                </a:solidFill>
                <a:latin typeface="Arial Rounded MT Bold" panose="020F0704030504030204" pitchFamily="34" charset="0"/>
              </a:rPr>
              <a:t>Noviembre 2022</a:t>
            </a:r>
          </a:p>
        </p:txBody>
      </p:sp>
      <p:pic>
        <p:nvPicPr>
          <p:cNvPr id="12" name="Picture 11">
            <a:extLst>
              <a:ext uri="{FF2B5EF4-FFF2-40B4-BE49-F238E27FC236}">
                <a16:creationId xmlns:a16="http://schemas.microsoft.com/office/drawing/2014/main" id="{031F79DA-5B10-2B86-F678-7D5EF031E554}"/>
              </a:ext>
            </a:extLst>
          </p:cNvPr>
          <p:cNvPicPr>
            <a:picLocks noChangeAspect="1"/>
          </p:cNvPicPr>
          <p:nvPr/>
        </p:nvPicPr>
        <p:blipFill>
          <a:blip r:embed="rId2"/>
          <a:stretch>
            <a:fillRect/>
          </a:stretch>
        </p:blipFill>
        <p:spPr>
          <a:xfrm>
            <a:off x="4109013" y="3719083"/>
            <a:ext cx="8010438" cy="2772207"/>
          </a:xfrm>
          <a:prstGeom prst="rect">
            <a:avLst/>
          </a:prstGeom>
        </p:spPr>
      </p:pic>
      <p:pic>
        <p:nvPicPr>
          <p:cNvPr id="13" name="Picture 12">
            <a:extLst>
              <a:ext uri="{FF2B5EF4-FFF2-40B4-BE49-F238E27FC236}">
                <a16:creationId xmlns:a16="http://schemas.microsoft.com/office/drawing/2014/main" id="{7D0F7AF4-F52B-0409-5B32-08DC51407076}"/>
              </a:ext>
            </a:extLst>
          </p:cNvPr>
          <p:cNvPicPr>
            <a:picLocks noChangeAspect="1"/>
          </p:cNvPicPr>
          <p:nvPr/>
        </p:nvPicPr>
        <p:blipFill>
          <a:blip r:embed="rId3"/>
          <a:stretch>
            <a:fillRect/>
          </a:stretch>
        </p:blipFill>
        <p:spPr>
          <a:xfrm>
            <a:off x="4143840" y="478712"/>
            <a:ext cx="3143250" cy="1666875"/>
          </a:xfrm>
          <a:prstGeom prst="rect">
            <a:avLst/>
          </a:prstGeom>
        </p:spPr>
      </p:pic>
      <p:pic>
        <p:nvPicPr>
          <p:cNvPr id="14" name="Picture 13">
            <a:extLst>
              <a:ext uri="{FF2B5EF4-FFF2-40B4-BE49-F238E27FC236}">
                <a16:creationId xmlns:a16="http://schemas.microsoft.com/office/drawing/2014/main" id="{211CE31F-571C-6313-C9B2-7A1139E67209}"/>
              </a:ext>
            </a:extLst>
          </p:cNvPr>
          <p:cNvPicPr>
            <a:picLocks noChangeAspect="1"/>
          </p:cNvPicPr>
          <p:nvPr/>
        </p:nvPicPr>
        <p:blipFill>
          <a:blip r:embed="rId4"/>
          <a:stretch>
            <a:fillRect/>
          </a:stretch>
        </p:blipFill>
        <p:spPr>
          <a:xfrm>
            <a:off x="7727896" y="366710"/>
            <a:ext cx="4201250" cy="1002651"/>
          </a:xfrm>
          <a:prstGeom prst="rect">
            <a:avLst/>
          </a:prstGeom>
        </p:spPr>
      </p:pic>
    </p:spTree>
    <p:extLst>
      <p:ext uri="{BB962C8B-B14F-4D97-AF65-F5344CB8AC3E}">
        <p14:creationId xmlns:p14="http://schemas.microsoft.com/office/powerpoint/2010/main" val="1120658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104304" y="630385"/>
            <a:ext cx="7996063"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Dotación por género y tasa de feminidad por subsectores</a:t>
            </a:r>
          </a:p>
        </p:txBody>
      </p:sp>
      <p:pic>
        <p:nvPicPr>
          <p:cNvPr id="4" name="Picture 3">
            <a:extLst>
              <a:ext uri="{FF2B5EF4-FFF2-40B4-BE49-F238E27FC236}">
                <a16:creationId xmlns:a16="http://schemas.microsoft.com/office/drawing/2014/main" id="{12518506-756E-688A-7B22-9CFEEA0B9D6E}"/>
              </a:ext>
            </a:extLst>
          </p:cNvPr>
          <p:cNvPicPr>
            <a:picLocks noChangeAspect="1"/>
          </p:cNvPicPr>
          <p:nvPr/>
        </p:nvPicPr>
        <p:blipFill rotWithShape="1">
          <a:blip r:embed="rId3"/>
          <a:srcRect t="5437"/>
          <a:stretch/>
        </p:blipFill>
        <p:spPr>
          <a:xfrm>
            <a:off x="1910994" y="2047837"/>
            <a:ext cx="8382682" cy="4810163"/>
          </a:xfrm>
          <a:prstGeom prst="rect">
            <a:avLst/>
          </a:prstGeom>
        </p:spPr>
      </p:pic>
      <p:sp>
        <p:nvSpPr>
          <p:cNvPr id="2" name="Título 13">
            <a:extLst>
              <a:ext uri="{FF2B5EF4-FFF2-40B4-BE49-F238E27FC236}">
                <a16:creationId xmlns:a16="http://schemas.microsoft.com/office/drawing/2014/main" id="{C0F96615-22C5-DD09-536F-0D8A465A0F9A}"/>
              </a:ext>
            </a:extLst>
          </p:cNvPr>
          <p:cNvSpPr txBox="1">
            <a:spLocks/>
          </p:cNvSpPr>
          <p:nvPr/>
        </p:nvSpPr>
        <p:spPr>
          <a:xfrm rot="16200000">
            <a:off x="-1719394" y="2763087"/>
            <a:ext cx="7996063"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2000" dirty="0">
                <a:solidFill>
                  <a:schemeClr val="bg2">
                    <a:lumMod val="50000"/>
                  </a:schemeClr>
                </a:solidFill>
              </a:rPr>
              <a:t>En cantidad de personas</a:t>
            </a:r>
          </a:p>
        </p:txBody>
      </p:sp>
    </p:spTree>
    <p:extLst>
      <p:ext uri="{BB962C8B-B14F-4D97-AF65-F5344CB8AC3E}">
        <p14:creationId xmlns:p14="http://schemas.microsoft.com/office/powerpoint/2010/main" val="267903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745848" y="637636"/>
            <a:ext cx="4700305"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Segmentación vertical</a:t>
            </a:r>
          </a:p>
        </p:txBody>
      </p:sp>
      <p:pic>
        <p:nvPicPr>
          <p:cNvPr id="6" name="Picture 5">
            <a:extLst>
              <a:ext uri="{FF2B5EF4-FFF2-40B4-BE49-F238E27FC236}">
                <a16:creationId xmlns:a16="http://schemas.microsoft.com/office/drawing/2014/main" id="{34D1C6F6-0128-A68F-D223-330207E8DF29}"/>
              </a:ext>
            </a:extLst>
          </p:cNvPr>
          <p:cNvPicPr>
            <a:picLocks noChangeAspect="1"/>
          </p:cNvPicPr>
          <p:nvPr/>
        </p:nvPicPr>
        <p:blipFill>
          <a:blip r:embed="rId3"/>
          <a:stretch>
            <a:fillRect/>
          </a:stretch>
        </p:blipFill>
        <p:spPr>
          <a:xfrm>
            <a:off x="7179311" y="1664835"/>
            <a:ext cx="4860465" cy="5054884"/>
          </a:xfrm>
          <a:prstGeom prst="rect">
            <a:avLst/>
          </a:prstGeom>
        </p:spPr>
      </p:pic>
      <p:pic>
        <p:nvPicPr>
          <p:cNvPr id="3" name="Picture 2">
            <a:extLst>
              <a:ext uri="{FF2B5EF4-FFF2-40B4-BE49-F238E27FC236}">
                <a16:creationId xmlns:a16="http://schemas.microsoft.com/office/drawing/2014/main" id="{CCF75189-042F-8E39-90EA-98EE1D265960}"/>
              </a:ext>
            </a:extLst>
          </p:cNvPr>
          <p:cNvPicPr>
            <a:picLocks noChangeAspect="1"/>
          </p:cNvPicPr>
          <p:nvPr/>
        </p:nvPicPr>
        <p:blipFill rotWithShape="1">
          <a:blip r:embed="rId4"/>
          <a:srcRect l="5977" t="9387" r="5053" b="10331"/>
          <a:stretch/>
        </p:blipFill>
        <p:spPr>
          <a:xfrm>
            <a:off x="498531" y="2301411"/>
            <a:ext cx="6290325" cy="3616503"/>
          </a:xfrm>
          <a:prstGeom prst="rect">
            <a:avLst/>
          </a:prstGeom>
        </p:spPr>
      </p:pic>
      <p:sp>
        <p:nvSpPr>
          <p:cNvPr id="2" name="Título 13">
            <a:extLst>
              <a:ext uri="{FF2B5EF4-FFF2-40B4-BE49-F238E27FC236}">
                <a16:creationId xmlns:a16="http://schemas.microsoft.com/office/drawing/2014/main" id="{2705F18F-EA33-5F20-2098-0AABFD92B363}"/>
              </a:ext>
            </a:extLst>
          </p:cNvPr>
          <p:cNvSpPr txBox="1">
            <a:spLocks/>
          </p:cNvSpPr>
          <p:nvPr/>
        </p:nvSpPr>
        <p:spPr>
          <a:xfrm>
            <a:off x="345983" y="1303548"/>
            <a:ext cx="6993924" cy="407470"/>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400" dirty="0">
                <a:solidFill>
                  <a:schemeClr val="bg2">
                    <a:lumMod val="50000"/>
                  </a:schemeClr>
                </a:solidFill>
                <a:latin typeface="Arial" panose="020B0604020202020204" pitchFamily="34" charset="0"/>
                <a:cs typeface="Arial" panose="020B0604020202020204" pitchFamily="34" charset="0"/>
              </a:rPr>
              <a:t>Composición de género de la escala jerárquica</a:t>
            </a:r>
          </a:p>
        </p:txBody>
      </p:sp>
    </p:spTree>
    <p:extLst>
      <p:ext uri="{BB962C8B-B14F-4D97-AF65-F5344CB8AC3E}">
        <p14:creationId xmlns:p14="http://schemas.microsoft.com/office/powerpoint/2010/main" val="415444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745848" y="637636"/>
            <a:ext cx="4700305"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Segmentación vertical</a:t>
            </a:r>
          </a:p>
        </p:txBody>
      </p:sp>
      <p:pic>
        <p:nvPicPr>
          <p:cNvPr id="3" name="Picture 2">
            <a:extLst>
              <a:ext uri="{FF2B5EF4-FFF2-40B4-BE49-F238E27FC236}">
                <a16:creationId xmlns:a16="http://schemas.microsoft.com/office/drawing/2014/main" id="{CCF75189-042F-8E39-90EA-98EE1D265960}"/>
              </a:ext>
            </a:extLst>
          </p:cNvPr>
          <p:cNvPicPr>
            <a:picLocks noChangeAspect="1"/>
          </p:cNvPicPr>
          <p:nvPr/>
        </p:nvPicPr>
        <p:blipFill rotWithShape="1">
          <a:blip r:embed="rId3"/>
          <a:srcRect l="5977" t="9387" r="5053" b="10331"/>
          <a:stretch/>
        </p:blipFill>
        <p:spPr>
          <a:xfrm>
            <a:off x="498531" y="2301411"/>
            <a:ext cx="6290325" cy="3616503"/>
          </a:xfrm>
          <a:prstGeom prst="rect">
            <a:avLst/>
          </a:prstGeom>
        </p:spPr>
      </p:pic>
      <p:sp>
        <p:nvSpPr>
          <p:cNvPr id="4" name="Rectangle: Diagonal Corners Rounded 3">
            <a:extLst>
              <a:ext uri="{FF2B5EF4-FFF2-40B4-BE49-F238E27FC236}">
                <a16:creationId xmlns:a16="http://schemas.microsoft.com/office/drawing/2014/main" id="{5860DC6D-8DDF-A474-BDFE-0623CD5927F4}"/>
              </a:ext>
            </a:extLst>
          </p:cNvPr>
          <p:cNvSpPr/>
          <p:nvPr/>
        </p:nvSpPr>
        <p:spPr>
          <a:xfrm>
            <a:off x="6916325" y="4284860"/>
            <a:ext cx="5102936" cy="2140202"/>
          </a:xfrm>
          <a:prstGeom prst="round2DiagRect">
            <a:avLst>
              <a:gd name="adj1" fmla="val 16667"/>
              <a:gd name="adj2" fmla="val 0"/>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       </a:t>
            </a:r>
            <a:r>
              <a:rPr lang="es-AR" dirty="0">
                <a:solidFill>
                  <a:schemeClr val="bg2">
                    <a:lumMod val="50000"/>
                  </a:schemeClr>
                </a:solidFill>
                <a:latin typeface="Arial" panose="020B0604020202020204" pitchFamily="34" charset="0"/>
                <a:cs typeface="Arial" panose="020B0604020202020204" pitchFamily="34" charset="0"/>
              </a:rPr>
              <a:t>Implementar </a:t>
            </a:r>
            <a:r>
              <a:rPr lang="es-AR" b="1" dirty="0">
                <a:solidFill>
                  <a:schemeClr val="bg2">
                    <a:lumMod val="50000"/>
                  </a:schemeClr>
                </a:solidFill>
                <a:latin typeface="Arial" panose="020B0604020202020204" pitchFamily="34" charset="0"/>
                <a:cs typeface="Arial" panose="020B0604020202020204" pitchFamily="34" charset="0"/>
              </a:rPr>
              <a:t>alianzas</a:t>
            </a:r>
            <a:r>
              <a:rPr lang="es-AR" dirty="0">
                <a:solidFill>
                  <a:schemeClr val="bg2">
                    <a:lumMod val="50000"/>
                  </a:schemeClr>
                </a:solidFill>
                <a:latin typeface="Arial" panose="020B0604020202020204" pitchFamily="34" charset="0"/>
                <a:cs typeface="Arial" panose="020B0604020202020204" pitchFamily="34" charset="0"/>
              </a:rPr>
              <a:t> y acuerdos </a:t>
            </a:r>
            <a:r>
              <a:rPr lang="es-AR" b="1" dirty="0">
                <a:solidFill>
                  <a:schemeClr val="bg2">
                    <a:lumMod val="50000"/>
                  </a:schemeClr>
                </a:solidFill>
                <a:latin typeface="Arial" panose="020B0604020202020204" pitchFamily="34" charset="0"/>
                <a:cs typeface="Arial" panose="020B0604020202020204" pitchFamily="34" charset="0"/>
              </a:rPr>
              <a:t>con universidades</a:t>
            </a:r>
            <a:r>
              <a:rPr lang="es-AR" dirty="0">
                <a:solidFill>
                  <a:schemeClr val="bg2">
                    <a:lumMod val="50000"/>
                  </a:schemeClr>
                </a:solidFill>
                <a:latin typeface="Arial" panose="020B0604020202020204" pitchFamily="34" charset="0"/>
                <a:cs typeface="Arial" panose="020B0604020202020204" pitchFamily="34" charset="0"/>
              </a:rPr>
              <a:t> para ofrecer programas específicos para mujeres. </a:t>
            </a:r>
          </a:p>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Pasantías con perspectiva de género</a:t>
            </a:r>
            <a:r>
              <a:rPr lang="es-AR" dirty="0">
                <a:solidFill>
                  <a:schemeClr val="bg2">
                    <a:lumMod val="50000"/>
                  </a:schemeClr>
                </a:solidFill>
                <a:latin typeface="Arial" panose="020B0604020202020204" pitchFamily="34" charset="0"/>
                <a:cs typeface="Arial" panose="020B0604020202020204" pitchFamily="34" charset="0"/>
              </a:rPr>
              <a:t>.</a:t>
            </a:r>
          </a:p>
          <a:p>
            <a:pPr algn="ctr"/>
            <a:endParaRPr lang="es-AR" dirty="0"/>
          </a:p>
        </p:txBody>
      </p:sp>
      <p:pic>
        <p:nvPicPr>
          <p:cNvPr id="5" name="Picture 4">
            <a:extLst>
              <a:ext uri="{FF2B5EF4-FFF2-40B4-BE49-F238E27FC236}">
                <a16:creationId xmlns:a16="http://schemas.microsoft.com/office/drawing/2014/main" id="{81512F11-53E0-3B5B-E845-E1C22E293637}"/>
              </a:ext>
            </a:extLst>
          </p:cNvPr>
          <p:cNvPicPr>
            <a:picLocks noChangeAspect="1"/>
          </p:cNvPicPr>
          <p:nvPr/>
        </p:nvPicPr>
        <p:blipFill rotWithShape="1">
          <a:blip r:embed="rId4">
            <a:extLst>
              <a:ext uri="{28A0092B-C50C-407E-A947-70E740481C1C}">
                <a14:useLocalDpi xmlns:a14="http://schemas.microsoft.com/office/drawing/2010/main" val="0"/>
              </a:ext>
            </a:extLst>
          </a:blip>
          <a:srcRect l="23555" t="26056" r="22484" b="22230"/>
          <a:stretch/>
        </p:blipFill>
        <p:spPr>
          <a:xfrm>
            <a:off x="6806023" y="4250444"/>
            <a:ext cx="448150" cy="429477"/>
          </a:xfrm>
          <a:prstGeom prst="rect">
            <a:avLst/>
          </a:prstGeom>
        </p:spPr>
      </p:pic>
      <p:sp>
        <p:nvSpPr>
          <p:cNvPr id="8" name="Título 13">
            <a:extLst>
              <a:ext uri="{FF2B5EF4-FFF2-40B4-BE49-F238E27FC236}">
                <a16:creationId xmlns:a16="http://schemas.microsoft.com/office/drawing/2014/main" id="{B533E780-0EA8-AA41-4834-3090A7B058C3}"/>
              </a:ext>
            </a:extLst>
          </p:cNvPr>
          <p:cNvSpPr txBox="1">
            <a:spLocks/>
          </p:cNvSpPr>
          <p:nvPr/>
        </p:nvSpPr>
        <p:spPr>
          <a:xfrm>
            <a:off x="345983" y="1303548"/>
            <a:ext cx="6993924" cy="407470"/>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400" dirty="0">
                <a:solidFill>
                  <a:schemeClr val="bg2">
                    <a:lumMod val="50000"/>
                  </a:schemeClr>
                </a:solidFill>
                <a:latin typeface="Arial" panose="020B0604020202020204" pitchFamily="34" charset="0"/>
                <a:cs typeface="Arial" panose="020B0604020202020204" pitchFamily="34" charset="0"/>
              </a:rPr>
              <a:t>Composición de género de la escala jerárquica</a:t>
            </a:r>
          </a:p>
        </p:txBody>
      </p:sp>
    </p:spTree>
    <p:extLst>
      <p:ext uri="{BB962C8B-B14F-4D97-AF65-F5344CB8AC3E}">
        <p14:creationId xmlns:p14="http://schemas.microsoft.com/office/powerpoint/2010/main" val="381905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Título 13">
            <a:extLst>
              <a:ext uri="{FF2B5EF4-FFF2-40B4-BE49-F238E27FC236}">
                <a16:creationId xmlns:a16="http://schemas.microsoft.com/office/drawing/2014/main" id="{2AED0273-56E1-CD94-55EC-2D65FCB29777}"/>
              </a:ext>
            </a:extLst>
          </p:cNvPr>
          <p:cNvSpPr txBox="1">
            <a:spLocks/>
          </p:cNvSpPr>
          <p:nvPr/>
        </p:nvSpPr>
        <p:spPr>
          <a:xfrm>
            <a:off x="3336794" y="619085"/>
            <a:ext cx="5493123" cy="574017"/>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Balance de género en la alta dirección</a:t>
            </a:r>
          </a:p>
        </p:txBody>
      </p:sp>
      <p:pic>
        <p:nvPicPr>
          <p:cNvPr id="4" name="Imagen 3">
            <a:extLst>
              <a:ext uri="{FF2B5EF4-FFF2-40B4-BE49-F238E27FC236}">
                <a16:creationId xmlns:a16="http://schemas.microsoft.com/office/drawing/2014/main" id="{22FD1E3A-4293-9BD3-50FA-A20692EEB19D}"/>
              </a:ext>
            </a:extLst>
          </p:cNvPr>
          <p:cNvPicPr>
            <a:picLocks noChangeAspect="1"/>
          </p:cNvPicPr>
          <p:nvPr/>
        </p:nvPicPr>
        <p:blipFill rotWithShape="1">
          <a:blip r:embed="rId3"/>
          <a:srcRect l="20135" t="9931" r="8043" b="10314"/>
          <a:stretch/>
        </p:blipFill>
        <p:spPr>
          <a:xfrm>
            <a:off x="924671" y="2957058"/>
            <a:ext cx="4328329" cy="2771262"/>
          </a:xfrm>
          <a:prstGeom prst="rect">
            <a:avLst/>
          </a:prstGeom>
        </p:spPr>
      </p:pic>
      <p:pic>
        <p:nvPicPr>
          <p:cNvPr id="8" name="Imagen 7">
            <a:extLst>
              <a:ext uri="{FF2B5EF4-FFF2-40B4-BE49-F238E27FC236}">
                <a16:creationId xmlns:a16="http://schemas.microsoft.com/office/drawing/2014/main" id="{63B6489A-79D8-B6BC-FC9C-410D35F679C0}"/>
              </a:ext>
            </a:extLst>
          </p:cNvPr>
          <p:cNvPicPr>
            <a:picLocks noChangeAspect="1"/>
          </p:cNvPicPr>
          <p:nvPr/>
        </p:nvPicPr>
        <p:blipFill rotWithShape="1">
          <a:blip r:embed="rId4"/>
          <a:srcRect l="15161" t="20271" r="13018" b="19846"/>
          <a:stretch/>
        </p:blipFill>
        <p:spPr>
          <a:xfrm>
            <a:off x="6534362" y="2895416"/>
            <a:ext cx="4653214" cy="2665983"/>
          </a:xfrm>
          <a:prstGeom prst="rect">
            <a:avLst/>
          </a:prstGeom>
        </p:spPr>
      </p:pic>
      <p:sp>
        <p:nvSpPr>
          <p:cNvPr id="2" name="Título 13">
            <a:extLst>
              <a:ext uri="{FF2B5EF4-FFF2-40B4-BE49-F238E27FC236}">
                <a16:creationId xmlns:a16="http://schemas.microsoft.com/office/drawing/2014/main" id="{2B9D3847-D73A-EAAC-295F-798D0826DB38}"/>
              </a:ext>
            </a:extLst>
          </p:cNvPr>
          <p:cNvSpPr txBox="1">
            <a:spLocks/>
          </p:cNvSpPr>
          <p:nvPr/>
        </p:nvSpPr>
        <p:spPr>
          <a:xfrm>
            <a:off x="185531" y="1885594"/>
            <a:ext cx="5493123" cy="574017"/>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400" dirty="0">
                <a:solidFill>
                  <a:schemeClr val="bg2">
                    <a:lumMod val="50000"/>
                  </a:schemeClr>
                </a:solidFill>
                <a:latin typeface="Arial" panose="020B0604020202020204" pitchFamily="34" charset="0"/>
                <a:cs typeface="Arial" panose="020B0604020202020204" pitchFamily="34" charset="0"/>
              </a:rPr>
              <a:t>Composición de género de los directorios</a:t>
            </a:r>
            <a:endParaRPr lang="es-AR" sz="2000" dirty="0">
              <a:solidFill>
                <a:schemeClr val="bg2">
                  <a:lumMod val="50000"/>
                </a:schemeClr>
              </a:solidFill>
              <a:latin typeface="Arial" panose="020B0604020202020204" pitchFamily="34" charset="0"/>
              <a:cs typeface="Arial" panose="020B0604020202020204" pitchFamily="34" charset="0"/>
            </a:endParaRPr>
          </a:p>
        </p:txBody>
      </p:sp>
      <p:sp>
        <p:nvSpPr>
          <p:cNvPr id="3" name="Título 13">
            <a:extLst>
              <a:ext uri="{FF2B5EF4-FFF2-40B4-BE49-F238E27FC236}">
                <a16:creationId xmlns:a16="http://schemas.microsoft.com/office/drawing/2014/main" id="{B883CD96-B69C-39F3-BBE9-29F4A060401E}"/>
              </a:ext>
            </a:extLst>
          </p:cNvPr>
          <p:cNvSpPr txBox="1">
            <a:spLocks/>
          </p:cNvSpPr>
          <p:nvPr/>
        </p:nvSpPr>
        <p:spPr>
          <a:xfrm>
            <a:off x="5839301" y="1885594"/>
            <a:ext cx="5910469" cy="574017"/>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400" dirty="0">
                <a:solidFill>
                  <a:schemeClr val="bg2">
                    <a:lumMod val="50000"/>
                  </a:schemeClr>
                </a:solidFill>
                <a:latin typeface="Arial" panose="020B0604020202020204" pitchFamily="34" charset="0"/>
                <a:cs typeface="Arial" panose="020B0604020202020204" pitchFamily="34" charset="0"/>
              </a:rPr>
              <a:t>Distribución de empresas según el género de la máxima autoridad ejecutiva*</a:t>
            </a:r>
            <a:endParaRPr lang="es-AR" sz="2000" dirty="0">
              <a:solidFill>
                <a:schemeClr val="bg2">
                  <a:lumMod val="50000"/>
                </a:schemeClr>
              </a:solidFill>
              <a:latin typeface="Arial" panose="020B0604020202020204" pitchFamily="34" charset="0"/>
              <a:cs typeface="Arial" panose="020B0604020202020204" pitchFamily="34" charset="0"/>
            </a:endParaRPr>
          </a:p>
        </p:txBody>
      </p:sp>
      <p:sp>
        <p:nvSpPr>
          <p:cNvPr id="6" name="Título 13">
            <a:extLst>
              <a:ext uri="{FF2B5EF4-FFF2-40B4-BE49-F238E27FC236}">
                <a16:creationId xmlns:a16="http://schemas.microsoft.com/office/drawing/2014/main" id="{EF864D42-1391-B737-DC81-20AD56BF210E}"/>
              </a:ext>
            </a:extLst>
          </p:cNvPr>
          <p:cNvSpPr txBox="1">
            <a:spLocks/>
          </p:cNvSpPr>
          <p:nvPr/>
        </p:nvSpPr>
        <p:spPr>
          <a:xfrm>
            <a:off x="6893960" y="5730742"/>
            <a:ext cx="4534139" cy="574017"/>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1800" dirty="0">
                <a:solidFill>
                  <a:schemeClr val="bg2">
                    <a:lumMod val="50000"/>
                  </a:schemeClr>
                </a:solidFill>
                <a:latin typeface="Arial" panose="020B0604020202020204" pitchFamily="34" charset="0"/>
                <a:cs typeface="Arial" panose="020B0604020202020204" pitchFamily="34" charset="0"/>
              </a:rPr>
              <a:t>*CEO/</a:t>
            </a:r>
            <a:r>
              <a:rPr lang="es-AR" sz="1800" dirty="0" err="1">
                <a:solidFill>
                  <a:schemeClr val="bg2">
                    <a:lumMod val="50000"/>
                  </a:schemeClr>
                </a:solidFill>
                <a:latin typeface="Arial" panose="020B0604020202020204" pitchFamily="34" charset="0"/>
                <a:cs typeface="Arial" panose="020B0604020202020204" pitchFamily="34" charset="0"/>
              </a:rPr>
              <a:t>Gcia.General</a:t>
            </a:r>
            <a:r>
              <a:rPr lang="es-AR" sz="1800" dirty="0">
                <a:solidFill>
                  <a:schemeClr val="bg2">
                    <a:lumMod val="50000"/>
                  </a:schemeClr>
                </a:solidFill>
                <a:latin typeface="Arial" panose="020B0604020202020204" pitchFamily="34" charset="0"/>
                <a:cs typeface="Arial" panose="020B0604020202020204" pitchFamily="34" charset="0"/>
              </a:rPr>
              <a:t>/Presidencia</a:t>
            </a:r>
            <a:endParaRPr lang="es-AR" sz="16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767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545181" y="617173"/>
            <a:ext cx="7101638"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Techo de cristal: participación de mujeres en posiciones de liderazgo</a:t>
            </a:r>
          </a:p>
        </p:txBody>
      </p:sp>
      <p:pic>
        <p:nvPicPr>
          <p:cNvPr id="7" name="Picture 6">
            <a:extLst>
              <a:ext uri="{FF2B5EF4-FFF2-40B4-BE49-F238E27FC236}">
                <a16:creationId xmlns:a16="http://schemas.microsoft.com/office/drawing/2014/main" id="{74641899-BD63-C715-76BD-301E7C2EE4C4}"/>
              </a:ext>
            </a:extLst>
          </p:cNvPr>
          <p:cNvPicPr>
            <a:picLocks noChangeAspect="1"/>
          </p:cNvPicPr>
          <p:nvPr/>
        </p:nvPicPr>
        <p:blipFill rotWithShape="1">
          <a:blip r:embed="rId3"/>
          <a:srcRect l="2224" t="9802" r="2555" b="5042"/>
          <a:stretch/>
        </p:blipFill>
        <p:spPr>
          <a:xfrm>
            <a:off x="417162" y="2005281"/>
            <a:ext cx="7154853" cy="4235546"/>
          </a:xfrm>
          <a:prstGeom prst="rect">
            <a:avLst/>
          </a:prstGeom>
        </p:spPr>
      </p:pic>
      <p:pic>
        <p:nvPicPr>
          <p:cNvPr id="8" name="Picture 7">
            <a:extLst>
              <a:ext uri="{FF2B5EF4-FFF2-40B4-BE49-F238E27FC236}">
                <a16:creationId xmlns:a16="http://schemas.microsoft.com/office/drawing/2014/main" id="{467F7EFA-BE71-4FBD-9A53-66AB0325F995}"/>
              </a:ext>
            </a:extLst>
          </p:cNvPr>
          <p:cNvPicPr>
            <a:picLocks noChangeAspect="1"/>
          </p:cNvPicPr>
          <p:nvPr/>
        </p:nvPicPr>
        <p:blipFill>
          <a:blip r:embed="rId4"/>
          <a:stretch>
            <a:fillRect/>
          </a:stretch>
        </p:blipFill>
        <p:spPr>
          <a:xfrm>
            <a:off x="7414191" y="2270949"/>
            <a:ext cx="1828800" cy="342900"/>
          </a:xfrm>
          <a:prstGeom prst="rect">
            <a:avLst/>
          </a:prstGeom>
        </p:spPr>
      </p:pic>
      <p:pic>
        <p:nvPicPr>
          <p:cNvPr id="14" name="Picture 13">
            <a:extLst>
              <a:ext uri="{FF2B5EF4-FFF2-40B4-BE49-F238E27FC236}">
                <a16:creationId xmlns:a16="http://schemas.microsoft.com/office/drawing/2014/main" id="{0922F4CF-2353-1B58-96CC-3AC2D5CBE28E}"/>
              </a:ext>
            </a:extLst>
          </p:cNvPr>
          <p:cNvPicPr>
            <a:picLocks noChangeAspect="1"/>
          </p:cNvPicPr>
          <p:nvPr/>
        </p:nvPicPr>
        <p:blipFill>
          <a:blip r:embed="rId4"/>
          <a:stretch>
            <a:fillRect/>
          </a:stretch>
        </p:blipFill>
        <p:spPr>
          <a:xfrm>
            <a:off x="7428317" y="4404948"/>
            <a:ext cx="1828800" cy="342900"/>
          </a:xfrm>
          <a:prstGeom prst="rect">
            <a:avLst/>
          </a:prstGeom>
        </p:spPr>
      </p:pic>
      <p:pic>
        <p:nvPicPr>
          <p:cNvPr id="3" name="Picture 2">
            <a:extLst>
              <a:ext uri="{FF2B5EF4-FFF2-40B4-BE49-F238E27FC236}">
                <a16:creationId xmlns:a16="http://schemas.microsoft.com/office/drawing/2014/main" id="{10133D0B-2AEE-7D0B-3FA7-AA8ACE6EC8B7}"/>
              </a:ext>
            </a:extLst>
          </p:cNvPr>
          <p:cNvPicPr>
            <a:picLocks noChangeAspect="1"/>
          </p:cNvPicPr>
          <p:nvPr/>
        </p:nvPicPr>
        <p:blipFill>
          <a:blip r:embed="rId5"/>
          <a:stretch>
            <a:fillRect/>
          </a:stretch>
        </p:blipFill>
        <p:spPr>
          <a:xfrm>
            <a:off x="7414191" y="2673381"/>
            <a:ext cx="4708589" cy="1600105"/>
          </a:xfrm>
          <a:prstGeom prst="rect">
            <a:avLst/>
          </a:prstGeom>
        </p:spPr>
      </p:pic>
    </p:spTree>
    <p:extLst>
      <p:ext uri="{BB962C8B-B14F-4D97-AF65-F5344CB8AC3E}">
        <p14:creationId xmlns:p14="http://schemas.microsoft.com/office/powerpoint/2010/main" val="145352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498562" y="600153"/>
            <a:ext cx="5194877" cy="880742"/>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Segmentación horizontal</a:t>
            </a:r>
          </a:p>
        </p:txBody>
      </p:sp>
      <p:pic>
        <p:nvPicPr>
          <p:cNvPr id="6" name="Picture 5">
            <a:extLst>
              <a:ext uri="{FF2B5EF4-FFF2-40B4-BE49-F238E27FC236}">
                <a16:creationId xmlns:a16="http://schemas.microsoft.com/office/drawing/2014/main" id="{349E6DD8-DCA8-FA36-2EE8-7021ED620DB5}"/>
              </a:ext>
            </a:extLst>
          </p:cNvPr>
          <p:cNvPicPr>
            <a:picLocks noChangeAspect="1"/>
          </p:cNvPicPr>
          <p:nvPr/>
        </p:nvPicPr>
        <p:blipFill>
          <a:blip r:embed="rId3"/>
          <a:stretch>
            <a:fillRect/>
          </a:stretch>
        </p:blipFill>
        <p:spPr>
          <a:xfrm>
            <a:off x="7888195" y="1525174"/>
            <a:ext cx="4208812" cy="4709160"/>
          </a:xfrm>
          <a:prstGeom prst="rect">
            <a:avLst/>
          </a:prstGeom>
        </p:spPr>
      </p:pic>
      <p:pic>
        <p:nvPicPr>
          <p:cNvPr id="3" name="Picture 2">
            <a:extLst>
              <a:ext uri="{FF2B5EF4-FFF2-40B4-BE49-F238E27FC236}">
                <a16:creationId xmlns:a16="http://schemas.microsoft.com/office/drawing/2014/main" id="{F34F479D-22A5-EF9A-7E33-937568F7CDEF}"/>
              </a:ext>
            </a:extLst>
          </p:cNvPr>
          <p:cNvPicPr>
            <a:picLocks noChangeAspect="1"/>
          </p:cNvPicPr>
          <p:nvPr/>
        </p:nvPicPr>
        <p:blipFill rotWithShape="1">
          <a:blip r:embed="rId4"/>
          <a:srcRect l="5787" t="7201" r="2297" b="5205"/>
          <a:stretch/>
        </p:blipFill>
        <p:spPr>
          <a:xfrm>
            <a:off x="454588" y="2062271"/>
            <a:ext cx="7168837" cy="4470010"/>
          </a:xfrm>
          <a:prstGeom prst="rect">
            <a:avLst/>
          </a:prstGeom>
        </p:spPr>
      </p:pic>
      <p:sp>
        <p:nvSpPr>
          <p:cNvPr id="2" name="Título 13">
            <a:extLst>
              <a:ext uri="{FF2B5EF4-FFF2-40B4-BE49-F238E27FC236}">
                <a16:creationId xmlns:a16="http://schemas.microsoft.com/office/drawing/2014/main" id="{406C4750-AA0F-E7A6-0CDA-5E56E98A86A5}"/>
              </a:ext>
            </a:extLst>
          </p:cNvPr>
          <p:cNvSpPr txBox="1">
            <a:spLocks/>
          </p:cNvSpPr>
          <p:nvPr/>
        </p:nvSpPr>
        <p:spPr>
          <a:xfrm>
            <a:off x="101907" y="1534696"/>
            <a:ext cx="7064312" cy="574017"/>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400" dirty="0">
                <a:solidFill>
                  <a:schemeClr val="bg2">
                    <a:lumMod val="50000"/>
                  </a:schemeClr>
                </a:solidFill>
                <a:latin typeface="Arial" panose="020B0604020202020204" pitchFamily="34" charset="0"/>
                <a:cs typeface="Arial" panose="020B0604020202020204" pitchFamily="34" charset="0"/>
              </a:rPr>
              <a:t>Distribución por género por áreas funcionales</a:t>
            </a:r>
          </a:p>
        </p:txBody>
      </p:sp>
    </p:spTree>
    <p:extLst>
      <p:ext uri="{BB962C8B-B14F-4D97-AF65-F5344CB8AC3E}">
        <p14:creationId xmlns:p14="http://schemas.microsoft.com/office/powerpoint/2010/main" val="314313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Picture 5">
            <a:extLst>
              <a:ext uri="{FF2B5EF4-FFF2-40B4-BE49-F238E27FC236}">
                <a16:creationId xmlns:a16="http://schemas.microsoft.com/office/drawing/2014/main" id="{80911800-9258-95B3-FE54-43E03A67D93D}"/>
              </a:ext>
            </a:extLst>
          </p:cNvPr>
          <p:cNvPicPr>
            <a:picLocks noChangeAspect="1"/>
          </p:cNvPicPr>
          <p:nvPr/>
        </p:nvPicPr>
        <p:blipFill>
          <a:blip r:embed="rId3"/>
          <a:stretch>
            <a:fillRect/>
          </a:stretch>
        </p:blipFill>
        <p:spPr>
          <a:xfrm>
            <a:off x="6674775" y="1227628"/>
            <a:ext cx="4973574" cy="4790123"/>
          </a:xfrm>
          <a:prstGeom prst="rect">
            <a:avLst/>
          </a:prstGeom>
        </p:spPr>
      </p:pic>
      <p:pic>
        <p:nvPicPr>
          <p:cNvPr id="3" name="Picture 2">
            <a:extLst>
              <a:ext uri="{FF2B5EF4-FFF2-40B4-BE49-F238E27FC236}">
                <a16:creationId xmlns:a16="http://schemas.microsoft.com/office/drawing/2014/main" id="{D09101E2-C40D-EED6-AAD6-5F8A08511285}"/>
              </a:ext>
            </a:extLst>
          </p:cNvPr>
          <p:cNvPicPr>
            <a:picLocks noChangeAspect="1"/>
          </p:cNvPicPr>
          <p:nvPr/>
        </p:nvPicPr>
        <p:blipFill rotWithShape="1">
          <a:blip r:embed="rId4"/>
          <a:srcRect t="9184" b="13600"/>
          <a:stretch/>
        </p:blipFill>
        <p:spPr>
          <a:xfrm>
            <a:off x="447786" y="1243174"/>
            <a:ext cx="5852945" cy="5363110"/>
          </a:xfrm>
          <a:prstGeom prst="rect">
            <a:avLst/>
          </a:prstGeom>
        </p:spPr>
      </p:pic>
      <p:sp>
        <p:nvSpPr>
          <p:cNvPr id="4" name="Título 13">
            <a:extLst>
              <a:ext uri="{FF2B5EF4-FFF2-40B4-BE49-F238E27FC236}">
                <a16:creationId xmlns:a16="http://schemas.microsoft.com/office/drawing/2014/main" id="{8949854F-17FB-FC01-D14D-45FD7CE9CB64}"/>
              </a:ext>
            </a:extLst>
          </p:cNvPr>
          <p:cNvSpPr txBox="1">
            <a:spLocks/>
          </p:cNvSpPr>
          <p:nvPr/>
        </p:nvSpPr>
        <p:spPr>
          <a:xfrm>
            <a:off x="3498562" y="600153"/>
            <a:ext cx="5194877" cy="880742"/>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Segmentación horizontal</a:t>
            </a:r>
          </a:p>
        </p:txBody>
      </p:sp>
      <p:sp>
        <p:nvSpPr>
          <p:cNvPr id="7" name="Título 13">
            <a:extLst>
              <a:ext uri="{FF2B5EF4-FFF2-40B4-BE49-F238E27FC236}">
                <a16:creationId xmlns:a16="http://schemas.microsoft.com/office/drawing/2014/main" id="{E2F636EB-B29F-8CF1-5232-7D0C55C4A01B}"/>
              </a:ext>
            </a:extLst>
          </p:cNvPr>
          <p:cNvSpPr txBox="1">
            <a:spLocks/>
          </p:cNvSpPr>
          <p:nvPr/>
        </p:nvSpPr>
        <p:spPr>
          <a:xfrm>
            <a:off x="371062" y="6500183"/>
            <a:ext cx="5830996" cy="574017"/>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1200" b="1" dirty="0">
                <a:solidFill>
                  <a:schemeClr val="bg2">
                    <a:lumMod val="50000"/>
                  </a:schemeClr>
                </a:solidFill>
                <a:latin typeface="Arial" panose="020B0604020202020204" pitchFamily="34" charset="0"/>
                <a:cs typeface="Arial" panose="020B0604020202020204" pitchFamily="34" charset="0"/>
              </a:rPr>
              <a:t>Nota: entre paréntesis se indica el peso del área en el empleo total</a:t>
            </a:r>
            <a:endParaRPr lang="es-AR" sz="11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890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 name="Picture 2">
            <a:extLst>
              <a:ext uri="{FF2B5EF4-FFF2-40B4-BE49-F238E27FC236}">
                <a16:creationId xmlns:a16="http://schemas.microsoft.com/office/drawing/2014/main" id="{D09101E2-C40D-EED6-AAD6-5F8A08511285}"/>
              </a:ext>
            </a:extLst>
          </p:cNvPr>
          <p:cNvPicPr>
            <a:picLocks noChangeAspect="1"/>
          </p:cNvPicPr>
          <p:nvPr/>
        </p:nvPicPr>
        <p:blipFill rotWithShape="1">
          <a:blip r:embed="rId3"/>
          <a:srcRect t="9184" b="13600"/>
          <a:stretch/>
        </p:blipFill>
        <p:spPr>
          <a:xfrm>
            <a:off x="447786" y="1243174"/>
            <a:ext cx="5852945" cy="5363110"/>
          </a:xfrm>
          <a:prstGeom prst="rect">
            <a:avLst/>
          </a:prstGeom>
        </p:spPr>
      </p:pic>
      <p:sp>
        <p:nvSpPr>
          <p:cNvPr id="4" name="Título 13">
            <a:extLst>
              <a:ext uri="{FF2B5EF4-FFF2-40B4-BE49-F238E27FC236}">
                <a16:creationId xmlns:a16="http://schemas.microsoft.com/office/drawing/2014/main" id="{8949854F-17FB-FC01-D14D-45FD7CE9CB64}"/>
              </a:ext>
            </a:extLst>
          </p:cNvPr>
          <p:cNvSpPr txBox="1">
            <a:spLocks/>
          </p:cNvSpPr>
          <p:nvPr/>
        </p:nvSpPr>
        <p:spPr>
          <a:xfrm>
            <a:off x="3498562" y="600153"/>
            <a:ext cx="5194877" cy="880742"/>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Segmentación horizontal</a:t>
            </a:r>
          </a:p>
        </p:txBody>
      </p:sp>
      <p:sp>
        <p:nvSpPr>
          <p:cNvPr id="7" name="Título 13">
            <a:extLst>
              <a:ext uri="{FF2B5EF4-FFF2-40B4-BE49-F238E27FC236}">
                <a16:creationId xmlns:a16="http://schemas.microsoft.com/office/drawing/2014/main" id="{E2F636EB-B29F-8CF1-5232-7D0C55C4A01B}"/>
              </a:ext>
            </a:extLst>
          </p:cNvPr>
          <p:cNvSpPr txBox="1">
            <a:spLocks/>
          </p:cNvSpPr>
          <p:nvPr/>
        </p:nvSpPr>
        <p:spPr>
          <a:xfrm>
            <a:off x="371062" y="6500183"/>
            <a:ext cx="5830996" cy="574017"/>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1200" b="1" dirty="0">
                <a:solidFill>
                  <a:schemeClr val="bg2">
                    <a:lumMod val="50000"/>
                  </a:schemeClr>
                </a:solidFill>
                <a:latin typeface="Arial" panose="020B0604020202020204" pitchFamily="34" charset="0"/>
                <a:cs typeface="Arial" panose="020B0604020202020204" pitchFamily="34" charset="0"/>
              </a:rPr>
              <a:t>Nota: entre paréntesis se indica el peso del área en el empleo total</a:t>
            </a:r>
            <a:endParaRPr lang="es-AR" sz="1100" dirty="0">
              <a:solidFill>
                <a:schemeClr val="bg2">
                  <a:lumMod val="50000"/>
                </a:schemeClr>
              </a:solidFill>
              <a:latin typeface="Arial" panose="020B0604020202020204" pitchFamily="34" charset="0"/>
              <a:cs typeface="Arial" panose="020B0604020202020204" pitchFamily="34" charset="0"/>
            </a:endParaRPr>
          </a:p>
        </p:txBody>
      </p:sp>
      <p:sp>
        <p:nvSpPr>
          <p:cNvPr id="2" name="Rectangle: Diagonal Corners Rounded 1">
            <a:extLst>
              <a:ext uri="{FF2B5EF4-FFF2-40B4-BE49-F238E27FC236}">
                <a16:creationId xmlns:a16="http://schemas.microsoft.com/office/drawing/2014/main" id="{B8658E78-646E-96CB-9F3E-5185307F1543}"/>
              </a:ext>
            </a:extLst>
          </p:cNvPr>
          <p:cNvSpPr/>
          <p:nvPr/>
        </p:nvSpPr>
        <p:spPr>
          <a:xfrm>
            <a:off x="6916325" y="3744097"/>
            <a:ext cx="5102936" cy="2680965"/>
          </a:xfrm>
          <a:prstGeom prst="round2DiagRect">
            <a:avLst>
              <a:gd name="adj1" fmla="val 16667"/>
              <a:gd name="adj2" fmla="val 0"/>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       </a:t>
            </a:r>
            <a:r>
              <a:rPr lang="es-AR" dirty="0">
                <a:solidFill>
                  <a:schemeClr val="bg2">
                    <a:lumMod val="50000"/>
                  </a:schemeClr>
                </a:solidFill>
                <a:latin typeface="Arial" panose="020B0604020202020204" pitchFamily="34" charset="0"/>
                <a:cs typeface="Arial" panose="020B0604020202020204" pitchFamily="34" charset="0"/>
              </a:rPr>
              <a:t>Ampliar el </a:t>
            </a:r>
            <a:r>
              <a:rPr lang="es-AR" b="1" dirty="0">
                <a:solidFill>
                  <a:schemeClr val="bg2">
                    <a:lumMod val="50000"/>
                  </a:schemeClr>
                </a:solidFill>
                <a:latin typeface="Arial" panose="020B0604020202020204" pitchFamily="34" charset="0"/>
                <a:cs typeface="Arial" panose="020B0604020202020204" pitchFamily="34" charset="0"/>
              </a:rPr>
              <a:t>desarrollo de programas específicos</a:t>
            </a:r>
            <a:r>
              <a:rPr lang="es-AR" dirty="0">
                <a:solidFill>
                  <a:schemeClr val="bg2">
                    <a:lumMod val="50000"/>
                  </a:schemeClr>
                </a:solidFill>
                <a:latin typeface="Arial" panose="020B0604020202020204" pitchFamily="34" charset="0"/>
                <a:cs typeface="Arial" panose="020B0604020202020204" pitchFamily="34" charset="0"/>
              </a:rPr>
              <a:t> para la incorporación de mujeres en áreas masculinizadas. </a:t>
            </a:r>
          </a:p>
          <a:p>
            <a:pPr>
              <a:lnSpc>
                <a:spcPct val="150000"/>
              </a:lnSpc>
            </a:pPr>
            <a:r>
              <a:rPr lang="es-AR" dirty="0">
                <a:solidFill>
                  <a:schemeClr val="bg2">
                    <a:lumMod val="50000"/>
                  </a:schemeClr>
                </a:solidFill>
                <a:latin typeface="Arial" panose="020B0604020202020204" pitchFamily="34" charset="0"/>
                <a:cs typeface="Arial" panose="020B0604020202020204" pitchFamily="34" charset="0"/>
              </a:rPr>
              <a:t>Procurar</a:t>
            </a:r>
            <a:r>
              <a:rPr lang="es-AR" b="1" dirty="0">
                <a:solidFill>
                  <a:schemeClr val="bg2">
                    <a:lumMod val="50000"/>
                  </a:schemeClr>
                </a:solidFill>
                <a:latin typeface="Arial" panose="020B0604020202020204" pitchFamily="34" charset="0"/>
                <a:cs typeface="Arial" panose="020B0604020202020204" pitchFamily="34" charset="0"/>
              </a:rPr>
              <a:t> </a:t>
            </a:r>
            <a:r>
              <a:rPr lang="es-AR" dirty="0">
                <a:solidFill>
                  <a:schemeClr val="bg2">
                    <a:lumMod val="50000"/>
                  </a:schemeClr>
                </a:solidFill>
                <a:latin typeface="Arial" panose="020B0604020202020204" pitchFamily="34" charset="0"/>
                <a:cs typeface="Arial" panose="020B0604020202020204" pitchFamily="34" charset="0"/>
              </a:rPr>
              <a:t>la</a:t>
            </a:r>
            <a:r>
              <a:rPr lang="es-AR" b="1" dirty="0">
                <a:solidFill>
                  <a:schemeClr val="bg2">
                    <a:lumMod val="50000"/>
                  </a:schemeClr>
                </a:solidFill>
                <a:latin typeface="Arial" panose="020B0604020202020204" pitchFamily="34" charset="0"/>
                <a:cs typeface="Arial" panose="020B0604020202020204" pitchFamily="34" charset="0"/>
              </a:rPr>
              <a:t> inserción de mujeres </a:t>
            </a:r>
            <a:r>
              <a:rPr lang="es-AR" dirty="0">
                <a:solidFill>
                  <a:schemeClr val="bg2">
                    <a:lumMod val="50000"/>
                  </a:schemeClr>
                </a:solidFill>
                <a:latin typeface="Arial" panose="020B0604020202020204" pitchFamily="34" charset="0"/>
                <a:cs typeface="Arial" panose="020B0604020202020204" pitchFamily="34" charset="0"/>
              </a:rPr>
              <a:t>en</a:t>
            </a:r>
            <a:r>
              <a:rPr lang="es-AR" b="1" dirty="0">
                <a:solidFill>
                  <a:schemeClr val="bg2">
                    <a:lumMod val="50000"/>
                  </a:schemeClr>
                </a:solidFill>
                <a:latin typeface="Arial" panose="020B0604020202020204" pitchFamily="34" charset="0"/>
                <a:cs typeface="Arial" panose="020B0604020202020204" pitchFamily="34" charset="0"/>
              </a:rPr>
              <a:t> puestos técnicos y operativos no profesionales</a:t>
            </a:r>
            <a:endParaRPr lang="es-AR" dirty="0">
              <a:solidFill>
                <a:schemeClr val="bg2">
                  <a:lumMod val="50000"/>
                </a:schemeClr>
              </a:solidFill>
              <a:latin typeface="Arial" panose="020B0604020202020204" pitchFamily="34" charset="0"/>
              <a:cs typeface="Arial" panose="020B0604020202020204" pitchFamily="34" charset="0"/>
            </a:endParaRPr>
          </a:p>
          <a:p>
            <a:pPr algn="ctr"/>
            <a:endParaRPr lang="es-AR" dirty="0"/>
          </a:p>
        </p:txBody>
      </p:sp>
      <p:pic>
        <p:nvPicPr>
          <p:cNvPr id="5" name="Picture 4">
            <a:extLst>
              <a:ext uri="{FF2B5EF4-FFF2-40B4-BE49-F238E27FC236}">
                <a16:creationId xmlns:a16="http://schemas.microsoft.com/office/drawing/2014/main" id="{BC03616B-8F4B-F719-FB7A-0433E89A2BEE}"/>
              </a:ext>
            </a:extLst>
          </p:cNvPr>
          <p:cNvPicPr>
            <a:picLocks noChangeAspect="1"/>
          </p:cNvPicPr>
          <p:nvPr/>
        </p:nvPicPr>
        <p:blipFill rotWithShape="1">
          <a:blip r:embed="rId4">
            <a:extLst>
              <a:ext uri="{28A0092B-C50C-407E-A947-70E740481C1C}">
                <a14:useLocalDpi xmlns:a14="http://schemas.microsoft.com/office/drawing/2010/main" val="0"/>
              </a:ext>
            </a:extLst>
          </a:blip>
          <a:srcRect l="23555" t="26056" r="22484" b="22230"/>
          <a:stretch/>
        </p:blipFill>
        <p:spPr>
          <a:xfrm>
            <a:off x="6824860" y="3665015"/>
            <a:ext cx="448150" cy="429477"/>
          </a:xfrm>
          <a:prstGeom prst="rect">
            <a:avLst/>
          </a:prstGeom>
        </p:spPr>
      </p:pic>
    </p:spTree>
    <p:extLst>
      <p:ext uri="{BB962C8B-B14F-4D97-AF65-F5344CB8AC3E}">
        <p14:creationId xmlns:p14="http://schemas.microsoft.com/office/powerpoint/2010/main" val="331280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4217C7-0ABF-F617-82C2-CF28A0A7C2A6}"/>
              </a:ext>
            </a:extLst>
          </p:cNvPr>
          <p:cNvPicPr>
            <a:picLocks noChangeAspect="1"/>
          </p:cNvPicPr>
          <p:nvPr/>
        </p:nvPicPr>
        <p:blipFill rotWithShape="1">
          <a:blip r:embed="rId3"/>
          <a:srcRect l="14020" t="12302" r="9009" b="10223"/>
          <a:stretch/>
        </p:blipFill>
        <p:spPr>
          <a:xfrm>
            <a:off x="396669" y="2459301"/>
            <a:ext cx="7046293" cy="2794571"/>
          </a:xfrm>
          <a:prstGeom prst="rect">
            <a:avLst/>
          </a:prstGeom>
        </p:spPr>
      </p:pic>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598181" y="670044"/>
            <a:ext cx="6995638"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Nivel de instrucción de la dotación</a:t>
            </a:r>
          </a:p>
        </p:txBody>
      </p:sp>
      <p:sp>
        <p:nvSpPr>
          <p:cNvPr id="5" name="TextBox 4">
            <a:extLst>
              <a:ext uri="{FF2B5EF4-FFF2-40B4-BE49-F238E27FC236}">
                <a16:creationId xmlns:a16="http://schemas.microsoft.com/office/drawing/2014/main" id="{833EACC2-57BB-4DCE-E4CA-3118430250CA}"/>
              </a:ext>
            </a:extLst>
          </p:cNvPr>
          <p:cNvSpPr txBox="1">
            <a:spLocks noChangeAspect="1"/>
          </p:cNvSpPr>
          <p:nvPr/>
        </p:nvSpPr>
        <p:spPr>
          <a:xfrm>
            <a:off x="7566251" y="1565337"/>
            <a:ext cx="4559647" cy="4196020"/>
          </a:xfrm>
          <a:prstGeom prst="rect">
            <a:avLst/>
          </a:prstGeom>
          <a:solidFill>
            <a:schemeClr val="bg1"/>
          </a:solidFill>
        </p:spPr>
        <p:txBody>
          <a:bodyPr wrap="square">
            <a:spAutoFit/>
          </a:bodyPr>
          <a:lstStyle/>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32% de la dotación </a:t>
            </a:r>
            <a:r>
              <a:rPr lang="es-AR" dirty="0">
                <a:solidFill>
                  <a:schemeClr val="bg2">
                    <a:lumMod val="50000"/>
                  </a:schemeClr>
                </a:solidFill>
                <a:latin typeface="Arial" panose="020B0604020202020204" pitchFamily="34" charset="0"/>
                <a:cs typeface="Arial" panose="020B0604020202020204" pitchFamily="34" charset="0"/>
              </a:rPr>
              <a:t>total del sector </a:t>
            </a:r>
            <a:r>
              <a:rPr lang="es-AR" b="1" dirty="0">
                <a:solidFill>
                  <a:schemeClr val="bg2">
                    <a:lumMod val="50000"/>
                  </a:schemeClr>
                </a:solidFill>
                <a:latin typeface="Arial" panose="020B0604020202020204" pitchFamily="34" charset="0"/>
                <a:cs typeface="Arial" panose="020B0604020202020204" pitchFamily="34" charset="0"/>
              </a:rPr>
              <a:t>requiere perfiles </a:t>
            </a:r>
            <a:r>
              <a:rPr lang="es-AR" dirty="0">
                <a:solidFill>
                  <a:schemeClr val="bg2">
                    <a:lumMod val="50000"/>
                  </a:schemeClr>
                </a:solidFill>
                <a:latin typeface="Arial" panose="020B0604020202020204" pitchFamily="34" charset="0"/>
                <a:cs typeface="Arial" panose="020B0604020202020204" pitchFamily="34" charset="0"/>
              </a:rPr>
              <a:t>técnicos y operativos </a:t>
            </a:r>
            <a:r>
              <a:rPr lang="es-AR" b="1" dirty="0">
                <a:solidFill>
                  <a:schemeClr val="bg2">
                    <a:lumMod val="50000"/>
                  </a:schemeClr>
                </a:solidFill>
                <a:latin typeface="Arial" panose="020B0604020202020204" pitchFamily="34" charset="0"/>
                <a:cs typeface="Arial" panose="020B0604020202020204" pitchFamily="34" charset="0"/>
              </a:rPr>
              <a:t>con nivel secundario</a:t>
            </a:r>
            <a:r>
              <a:rPr lang="es-AR" dirty="0">
                <a:solidFill>
                  <a:schemeClr val="bg2">
                    <a:lumMod val="50000"/>
                  </a:schemeClr>
                </a:solidFill>
                <a:latin typeface="Arial" panose="020B0604020202020204" pitchFamily="34" charset="0"/>
                <a:cs typeface="Arial" panose="020B0604020202020204" pitchFamily="34" charset="0"/>
              </a:rPr>
              <a:t>, donde sólo el 14% son mujeres.</a:t>
            </a:r>
          </a:p>
          <a:p>
            <a:pPr>
              <a:lnSpc>
                <a:spcPct val="150000"/>
              </a:lnSpc>
            </a:pPr>
            <a:endParaRPr lang="es-AR" dirty="0">
              <a:solidFill>
                <a:schemeClr val="bg2">
                  <a:lumMod val="50000"/>
                </a:schemeClr>
              </a:solidFill>
              <a:latin typeface="Arial" panose="020B0604020202020204" pitchFamily="34" charset="0"/>
              <a:cs typeface="Arial" panose="020B0604020202020204" pitchFamily="34" charset="0"/>
            </a:endParaRPr>
          </a:p>
          <a:p>
            <a:pPr>
              <a:lnSpc>
                <a:spcPct val="150000"/>
              </a:lnSpc>
            </a:pPr>
            <a:r>
              <a:rPr lang="es-AR" dirty="0">
                <a:solidFill>
                  <a:schemeClr val="bg2">
                    <a:lumMod val="50000"/>
                  </a:schemeClr>
                </a:solidFill>
                <a:latin typeface="Arial" panose="020B0604020202020204" pitchFamily="34" charset="0"/>
                <a:cs typeface="Arial" panose="020B0604020202020204" pitchFamily="34" charset="0"/>
              </a:rPr>
              <a:t>Actividades como la venta minorista de combustible tiene </a:t>
            </a:r>
            <a:r>
              <a:rPr lang="es-AR" b="1" dirty="0">
                <a:solidFill>
                  <a:schemeClr val="bg2">
                    <a:lumMod val="50000"/>
                  </a:schemeClr>
                </a:solidFill>
                <a:latin typeface="Arial" panose="020B0604020202020204" pitchFamily="34" charset="0"/>
                <a:cs typeface="Arial" panose="020B0604020202020204" pitchFamily="34" charset="0"/>
              </a:rPr>
              <a:t>alta demanda de perfiles no profesionales y explica el 44% del empleo total del sector de O&amp;G</a:t>
            </a:r>
            <a:r>
              <a:rPr lang="es-AR" dirty="0">
                <a:solidFill>
                  <a:schemeClr val="bg2">
                    <a:lumMod val="50000"/>
                  </a:schemeClr>
                </a:solidFill>
                <a:latin typeface="Arial" panose="020B0604020202020204" pitchFamily="34" charset="0"/>
                <a:cs typeface="Arial" panose="020B0604020202020204" pitchFamily="34" charset="0"/>
              </a:rPr>
              <a:t> (</a:t>
            </a:r>
            <a:r>
              <a:rPr lang="es-AR" dirty="0" err="1">
                <a:solidFill>
                  <a:schemeClr val="bg2">
                    <a:lumMod val="50000"/>
                  </a:schemeClr>
                </a:solidFill>
                <a:latin typeface="Arial" panose="020B0604020202020204" pitchFamily="34" charset="0"/>
                <a:cs typeface="Arial" panose="020B0604020202020204" pitchFamily="34" charset="0"/>
              </a:rPr>
              <a:t>MTEySS</a:t>
            </a:r>
            <a:r>
              <a:rPr lang="es-AR" dirty="0">
                <a:solidFill>
                  <a:schemeClr val="bg2">
                    <a:lumMod val="50000"/>
                  </a:schemeClr>
                </a:solidFill>
                <a:latin typeface="Arial" panose="020B0604020202020204" pitchFamily="34" charset="0"/>
                <a:cs typeface="Arial" panose="020B0604020202020204" pitchFamily="34" charset="0"/>
              </a:rPr>
              <a:t> 2do. </a:t>
            </a:r>
            <a:r>
              <a:rPr lang="es-AR" dirty="0" err="1">
                <a:solidFill>
                  <a:schemeClr val="bg2">
                    <a:lumMod val="50000"/>
                  </a:schemeClr>
                </a:solidFill>
                <a:latin typeface="Arial" panose="020B0604020202020204" pitchFamily="34" charset="0"/>
                <a:cs typeface="Arial" panose="020B0604020202020204" pitchFamily="34" charset="0"/>
              </a:rPr>
              <a:t>trim</a:t>
            </a:r>
            <a:r>
              <a:rPr lang="es-AR" dirty="0">
                <a:solidFill>
                  <a:schemeClr val="bg2">
                    <a:lumMod val="50000"/>
                  </a:schemeClr>
                </a:solidFill>
                <a:latin typeface="Arial" panose="020B0604020202020204" pitchFamily="34" charset="0"/>
                <a:cs typeface="Arial" panose="020B0604020202020204" pitchFamily="34" charset="0"/>
              </a:rPr>
              <a:t>. 2021)</a:t>
            </a:r>
          </a:p>
        </p:txBody>
      </p:sp>
      <p:pic>
        <p:nvPicPr>
          <p:cNvPr id="6" name="Picture 5">
            <a:extLst>
              <a:ext uri="{FF2B5EF4-FFF2-40B4-BE49-F238E27FC236}">
                <a16:creationId xmlns:a16="http://schemas.microsoft.com/office/drawing/2014/main" id="{A74C6C16-F9DB-29EA-3947-38BA790C511C}"/>
              </a:ext>
            </a:extLst>
          </p:cNvPr>
          <p:cNvPicPr>
            <a:picLocks noChangeAspect="1"/>
          </p:cNvPicPr>
          <p:nvPr/>
        </p:nvPicPr>
        <p:blipFill>
          <a:blip r:embed="rId4"/>
          <a:stretch>
            <a:fillRect/>
          </a:stretch>
        </p:blipFill>
        <p:spPr>
          <a:xfrm>
            <a:off x="7586799" y="1290878"/>
            <a:ext cx="1828800" cy="342900"/>
          </a:xfrm>
          <a:prstGeom prst="rect">
            <a:avLst/>
          </a:prstGeom>
        </p:spPr>
      </p:pic>
      <p:pic>
        <p:nvPicPr>
          <p:cNvPr id="7" name="Picture 6">
            <a:extLst>
              <a:ext uri="{FF2B5EF4-FFF2-40B4-BE49-F238E27FC236}">
                <a16:creationId xmlns:a16="http://schemas.microsoft.com/office/drawing/2014/main" id="{A51F9D17-2E40-34BA-17D2-AEE9DC95C50F}"/>
              </a:ext>
            </a:extLst>
          </p:cNvPr>
          <p:cNvPicPr>
            <a:picLocks noChangeAspect="1"/>
          </p:cNvPicPr>
          <p:nvPr/>
        </p:nvPicPr>
        <p:blipFill>
          <a:blip r:embed="rId4"/>
          <a:stretch>
            <a:fillRect/>
          </a:stretch>
        </p:blipFill>
        <p:spPr>
          <a:xfrm>
            <a:off x="7586799" y="5820557"/>
            <a:ext cx="1828800" cy="342900"/>
          </a:xfrm>
          <a:prstGeom prst="rect">
            <a:avLst/>
          </a:prstGeom>
        </p:spPr>
      </p:pic>
      <p:sp>
        <p:nvSpPr>
          <p:cNvPr id="12" name="Callout: Up Arrow 11">
            <a:extLst>
              <a:ext uri="{FF2B5EF4-FFF2-40B4-BE49-F238E27FC236}">
                <a16:creationId xmlns:a16="http://schemas.microsoft.com/office/drawing/2014/main" id="{8D412FDC-8065-C6E9-E0C7-A37FAA73D2F5}"/>
              </a:ext>
            </a:extLst>
          </p:cNvPr>
          <p:cNvSpPr/>
          <p:nvPr/>
        </p:nvSpPr>
        <p:spPr>
          <a:xfrm>
            <a:off x="4403926" y="5069260"/>
            <a:ext cx="2958957" cy="1530850"/>
          </a:xfrm>
          <a:prstGeom prst="upArrowCallou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216000" rtlCol="0" anchor="ctr"/>
          <a:lstStyle/>
          <a:p>
            <a:pPr algn="ctr"/>
            <a:r>
              <a:rPr lang="es-AR" sz="1800" dirty="0">
                <a:solidFill>
                  <a:schemeClr val="bg2">
                    <a:lumMod val="50000"/>
                  </a:schemeClr>
                </a:solidFill>
                <a:latin typeface="Arial" panose="020B0604020202020204" pitchFamily="34" charset="0"/>
                <a:cs typeface="Arial" panose="020B0604020202020204" pitchFamily="34" charset="0"/>
              </a:rPr>
              <a:t>Las </a:t>
            </a:r>
            <a:r>
              <a:rPr lang="es-AR" sz="1800" b="1" dirty="0">
                <a:solidFill>
                  <a:schemeClr val="bg2">
                    <a:lumMod val="50000"/>
                  </a:schemeClr>
                </a:solidFill>
                <a:latin typeface="Arial" panose="020B0604020202020204" pitchFamily="34" charset="0"/>
                <a:cs typeface="Arial" panose="020B0604020202020204" pitchFamily="34" charset="0"/>
              </a:rPr>
              <a:t>mujeres </a:t>
            </a:r>
            <a:r>
              <a:rPr lang="es-AR" sz="1800" dirty="0">
                <a:solidFill>
                  <a:schemeClr val="bg2">
                    <a:lumMod val="50000"/>
                  </a:schemeClr>
                </a:solidFill>
                <a:latin typeface="Arial" panose="020B0604020202020204" pitchFamily="34" charset="0"/>
                <a:cs typeface="Arial" panose="020B0604020202020204" pitchFamily="34" charset="0"/>
              </a:rPr>
              <a:t>tienen un </a:t>
            </a:r>
            <a:r>
              <a:rPr lang="es-AR" sz="1800" b="1" dirty="0">
                <a:solidFill>
                  <a:schemeClr val="bg2">
                    <a:lumMod val="50000"/>
                  </a:schemeClr>
                </a:solidFill>
                <a:latin typeface="Arial" panose="020B0604020202020204" pitchFamily="34" charset="0"/>
                <a:cs typeface="Arial" panose="020B0604020202020204" pitchFamily="34" charset="0"/>
              </a:rPr>
              <a:t>nivel educativo mayor en el sector del O&amp;G</a:t>
            </a:r>
          </a:p>
          <a:p>
            <a:pPr algn="ctr"/>
            <a:endParaRPr lang="es-AR" dirty="0"/>
          </a:p>
        </p:txBody>
      </p:sp>
    </p:spTree>
    <p:extLst>
      <p:ext uri="{BB962C8B-B14F-4D97-AF65-F5344CB8AC3E}">
        <p14:creationId xmlns:p14="http://schemas.microsoft.com/office/powerpoint/2010/main" val="24021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06A81936-BD39-A7FE-3236-C5157E85B305}"/>
              </a:ext>
            </a:extLst>
          </p:cNvPr>
          <p:cNvPicPr>
            <a:picLocks noChangeAspect="1"/>
          </p:cNvPicPr>
          <p:nvPr/>
        </p:nvPicPr>
        <p:blipFill>
          <a:blip r:embed="rId3"/>
          <a:stretch>
            <a:fillRect/>
          </a:stretch>
        </p:blipFill>
        <p:spPr>
          <a:xfrm>
            <a:off x="261694" y="4922986"/>
            <a:ext cx="3143250" cy="1666875"/>
          </a:xfrm>
          <a:prstGeom prst="rect">
            <a:avLst/>
          </a:prstGeom>
        </p:spPr>
      </p:pic>
      <p:pic>
        <p:nvPicPr>
          <p:cNvPr id="21" name="Picture 20">
            <a:extLst>
              <a:ext uri="{FF2B5EF4-FFF2-40B4-BE49-F238E27FC236}">
                <a16:creationId xmlns:a16="http://schemas.microsoft.com/office/drawing/2014/main" id="{E4674C7D-6A05-9BAF-C85F-56C8B13DAEB4}"/>
              </a:ext>
            </a:extLst>
          </p:cNvPr>
          <p:cNvPicPr>
            <a:picLocks noChangeAspect="1"/>
          </p:cNvPicPr>
          <p:nvPr/>
        </p:nvPicPr>
        <p:blipFill>
          <a:blip r:embed="rId4"/>
          <a:stretch>
            <a:fillRect/>
          </a:stretch>
        </p:blipFill>
        <p:spPr>
          <a:xfrm>
            <a:off x="261694" y="309498"/>
            <a:ext cx="4201250" cy="1002651"/>
          </a:xfrm>
          <a:prstGeom prst="rect">
            <a:avLst/>
          </a:prstGeom>
        </p:spPr>
      </p:pic>
      <p:pic>
        <p:nvPicPr>
          <p:cNvPr id="4" name="Picture 3">
            <a:extLst>
              <a:ext uri="{FF2B5EF4-FFF2-40B4-BE49-F238E27FC236}">
                <a16:creationId xmlns:a16="http://schemas.microsoft.com/office/drawing/2014/main" id="{011307EE-9235-D548-0597-769755D0DD30}"/>
              </a:ext>
            </a:extLst>
          </p:cNvPr>
          <p:cNvPicPr>
            <a:picLocks noChangeAspect="1"/>
          </p:cNvPicPr>
          <p:nvPr/>
        </p:nvPicPr>
        <p:blipFill>
          <a:blip r:embed="rId5"/>
          <a:stretch>
            <a:fillRect/>
          </a:stretch>
        </p:blipFill>
        <p:spPr>
          <a:xfrm>
            <a:off x="4219575" y="2466975"/>
            <a:ext cx="4466794" cy="2290082"/>
          </a:xfrm>
          <a:prstGeom prst="rect">
            <a:avLst/>
          </a:prstGeom>
        </p:spPr>
      </p:pic>
    </p:spTree>
    <p:extLst>
      <p:ext uri="{BB962C8B-B14F-4D97-AF65-F5344CB8AC3E}">
        <p14:creationId xmlns:p14="http://schemas.microsoft.com/office/powerpoint/2010/main" val="70609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81">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83">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85">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Shape 87">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Rectangle 89">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62180" y="2862471"/>
            <a:ext cx="3041803" cy="2907802"/>
          </a:xfrm>
        </p:spPr>
        <p:txBody>
          <a:bodyPr anchor="t">
            <a:normAutofit/>
          </a:bodyPr>
          <a:lstStyle/>
          <a:p>
            <a:pPr algn="l"/>
            <a:r>
              <a:rPr lang="es-AR" sz="3200" dirty="0">
                <a:solidFill>
                  <a:srgbClr val="FFFFFF"/>
                </a:solidFill>
                <a:latin typeface="Arial Rounded MT Bold" panose="020F0704030504030204" pitchFamily="34" charset="0"/>
                <a:ea typeface="+mn-ea"/>
                <a:cs typeface="+mn-cs"/>
              </a:rPr>
              <a:t>SOBRE LA COMISIÓN DE D&amp;I</a:t>
            </a:r>
          </a:p>
        </p:txBody>
      </p:sp>
      <p:pic>
        <p:nvPicPr>
          <p:cNvPr id="4" name="Imagen 3">
            <a:extLst>
              <a:ext uri="{FF2B5EF4-FFF2-40B4-BE49-F238E27FC236}">
                <a16:creationId xmlns:a16="http://schemas.microsoft.com/office/drawing/2014/main" id="{2F85F9FC-DECC-444F-8F83-615605BCD5E3}"/>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5450129" y="3429000"/>
            <a:ext cx="5414245" cy="2400442"/>
          </a:xfrm>
          <a:prstGeom prst="rect">
            <a:avLst/>
          </a:prstGeom>
          <a:ln>
            <a:noFill/>
          </a:ln>
          <a:effectLst>
            <a:softEdge rad="112500"/>
          </a:effectLst>
        </p:spPr>
      </p:pic>
      <p:pic>
        <p:nvPicPr>
          <p:cNvPr id="11" name="Picture 10">
            <a:extLst>
              <a:ext uri="{FF2B5EF4-FFF2-40B4-BE49-F238E27FC236}">
                <a16:creationId xmlns:a16="http://schemas.microsoft.com/office/drawing/2014/main" id="{764F9EE8-419B-D945-6E55-82D000EA7E1F}"/>
              </a:ext>
            </a:extLst>
          </p:cNvPr>
          <p:cNvPicPr>
            <a:picLocks noChangeAspect="1"/>
          </p:cNvPicPr>
          <p:nvPr/>
        </p:nvPicPr>
        <p:blipFill>
          <a:blip r:embed="rId4"/>
          <a:stretch>
            <a:fillRect/>
          </a:stretch>
        </p:blipFill>
        <p:spPr>
          <a:xfrm>
            <a:off x="4143840" y="478712"/>
            <a:ext cx="3143250" cy="1666875"/>
          </a:xfrm>
          <a:prstGeom prst="rect">
            <a:avLst/>
          </a:prstGeom>
        </p:spPr>
      </p:pic>
      <p:pic>
        <p:nvPicPr>
          <p:cNvPr id="12" name="Picture 11">
            <a:extLst>
              <a:ext uri="{FF2B5EF4-FFF2-40B4-BE49-F238E27FC236}">
                <a16:creationId xmlns:a16="http://schemas.microsoft.com/office/drawing/2014/main" id="{E020BFEF-98D5-8CC1-17AC-90E972A6DFBF}"/>
              </a:ext>
            </a:extLst>
          </p:cNvPr>
          <p:cNvPicPr>
            <a:picLocks noChangeAspect="1"/>
          </p:cNvPicPr>
          <p:nvPr/>
        </p:nvPicPr>
        <p:blipFill>
          <a:blip r:embed="rId5"/>
          <a:stretch>
            <a:fillRect/>
          </a:stretch>
        </p:blipFill>
        <p:spPr>
          <a:xfrm>
            <a:off x="7727896" y="366710"/>
            <a:ext cx="4201250" cy="1002651"/>
          </a:xfrm>
          <a:prstGeom prst="rect">
            <a:avLst/>
          </a:prstGeom>
        </p:spPr>
      </p:pic>
    </p:spTree>
    <p:extLst>
      <p:ext uri="{BB962C8B-B14F-4D97-AF65-F5344CB8AC3E}">
        <p14:creationId xmlns:p14="http://schemas.microsoft.com/office/powerpoint/2010/main" val="2384802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716334" y="646245"/>
            <a:ext cx="6759332" cy="63609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Compromisos institucionalizados</a:t>
            </a:r>
          </a:p>
        </p:txBody>
      </p:sp>
      <p:sp>
        <p:nvSpPr>
          <p:cNvPr id="23" name="TextBox 22">
            <a:extLst>
              <a:ext uri="{FF2B5EF4-FFF2-40B4-BE49-F238E27FC236}">
                <a16:creationId xmlns:a16="http://schemas.microsoft.com/office/drawing/2014/main" id="{0BBAE308-4E94-E8CB-932C-168A5B02A7EE}"/>
              </a:ext>
            </a:extLst>
          </p:cNvPr>
          <p:cNvSpPr txBox="1"/>
          <p:nvPr/>
        </p:nvSpPr>
        <p:spPr>
          <a:xfrm>
            <a:off x="6281055" y="1958431"/>
            <a:ext cx="4655742" cy="1692771"/>
          </a:xfrm>
          <a:prstGeom prst="rect">
            <a:avLst/>
          </a:prstGeom>
          <a:solidFill>
            <a:schemeClr val="bg1"/>
          </a:solidFill>
        </p:spPr>
        <p:txBody>
          <a:bodyPr wrap="square" rtlCol="0">
            <a:spAutoFit/>
          </a:bodyPr>
          <a:lstStyle/>
          <a:p>
            <a:r>
              <a:rPr lang="es-AR" dirty="0">
                <a:solidFill>
                  <a:schemeClr val="bg2">
                    <a:lumMod val="50000"/>
                  </a:schemeClr>
                </a:solidFill>
                <a:latin typeface="Arial" panose="020B0604020202020204" pitchFamily="34" charset="0"/>
                <a:cs typeface="Arial" panose="020B0604020202020204" pitchFamily="34" charset="0"/>
              </a:rPr>
              <a:t>En general, </a:t>
            </a:r>
            <a:r>
              <a:rPr lang="es-AR" b="1" dirty="0">
                <a:solidFill>
                  <a:schemeClr val="bg2">
                    <a:lumMod val="50000"/>
                  </a:schemeClr>
                </a:solidFill>
                <a:latin typeface="Arial" panose="020B0604020202020204" pitchFamily="34" charset="0"/>
                <a:cs typeface="Arial" panose="020B0604020202020204" pitchFamily="34" charset="0"/>
              </a:rPr>
              <a:t>las empresas que han desarrollado estos compromisos </a:t>
            </a:r>
            <a:r>
              <a:rPr lang="es-AR" dirty="0">
                <a:solidFill>
                  <a:schemeClr val="bg2">
                    <a:lumMod val="50000"/>
                  </a:schemeClr>
                </a:solidFill>
                <a:latin typeface="Arial" panose="020B0604020202020204" pitchFamily="34" charset="0"/>
                <a:cs typeface="Arial" panose="020B0604020202020204" pitchFamily="34" charset="0"/>
              </a:rPr>
              <a:t>muestran </a:t>
            </a:r>
            <a:r>
              <a:rPr lang="es-AR" b="1" dirty="0">
                <a:solidFill>
                  <a:schemeClr val="bg2">
                    <a:lumMod val="50000"/>
                  </a:schemeClr>
                </a:solidFill>
                <a:latin typeface="Arial" panose="020B0604020202020204" pitchFamily="34" charset="0"/>
                <a:cs typeface="Arial" panose="020B0604020202020204" pitchFamily="34" charset="0"/>
              </a:rPr>
              <a:t>tasas de feminidad unos puntos más altas </a:t>
            </a:r>
            <a:r>
              <a:rPr lang="es-AR" dirty="0">
                <a:solidFill>
                  <a:schemeClr val="bg2">
                    <a:lumMod val="50000"/>
                  </a:schemeClr>
                </a:solidFill>
                <a:latin typeface="Arial" panose="020B0604020202020204" pitchFamily="34" charset="0"/>
                <a:cs typeface="Arial" panose="020B0604020202020204" pitchFamily="34" charset="0"/>
              </a:rPr>
              <a:t>y mayores avances en la agenda de género.</a:t>
            </a:r>
          </a:p>
          <a:p>
            <a:endParaRPr lang="es-AR" sz="1400" dirty="0">
              <a:solidFill>
                <a:schemeClr val="bg2">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B59441C1-EBA7-297D-BCC3-E866D9B8AF70}"/>
              </a:ext>
            </a:extLst>
          </p:cNvPr>
          <p:cNvPicPr>
            <a:picLocks noChangeAspect="1"/>
          </p:cNvPicPr>
          <p:nvPr/>
        </p:nvPicPr>
        <p:blipFill>
          <a:blip r:embed="rId3"/>
          <a:stretch>
            <a:fillRect/>
          </a:stretch>
        </p:blipFill>
        <p:spPr>
          <a:xfrm>
            <a:off x="1077238" y="1408641"/>
            <a:ext cx="4967112" cy="5106495"/>
          </a:xfrm>
          <a:prstGeom prst="rect">
            <a:avLst/>
          </a:prstGeom>
        </p:spPr>
      </p:pic>
      <p:sp>
        <p:nvSpPr>
          <p:cNvPr id="11" name="TextBox 21">
            <a:extLst>
              <a:ext uri="{FF2B5EF4-FFF2-40B4-BE49-F238E27FC236}">
                <a16:creationId xmlns:a16="http://schemas.microsoft.com/office/drawing/2014/main" id="{7BBA2415-BEBD-B89F-40D0-6C6FC73C20FC}"/>
              </a:ext>
            </a:extLst>
          </p:cNvPr>
          <p:cNvSpPr txBox="1"/>
          <p:nvPr/>
        </p:nvSpPr>
        <p:spPr>
          <a:xfrm>
            <a:off x="6281055" y="3802734"/>
            <a:ext cx="4655742" cy="92333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r>
              <a:rPr lang="es-ES" sz="1800" dirty="0"/>
              <a:t>El </a:t>
            </a:r>
            <a:r>
              <a:rPr lang="es-ES" sz="1800" b="1" dirty="0"/>
              <a:t>87% de estos Comité</a:t>
            </a:r>
            <a:r>
              <a:rPr lang="es-ES" sz="1800" dirty="0"/>
              <a:t> fueron </a:t>
            </a:r>
            <a:r>
              <a:rPr lang="es-ES" sz="1800" b="1" dirty="0"/>
              <a:t>creados en los últimos 5 años</a:t>
            </a:r>
            <a:r>
              <a:rPr lang="es-ES" sz="1800" dirty="0"/>
              <a:t>, es decir, es una agenda joven</a:t>
            </a:r>
            <a:endParaRPr lang="es-AR" sz="1800" dirty="0"/>
          </a:p>
        </p:txBody>
      </p:sp>
      <p:pic>
        <p:nvPicPr>
          <p:cNvPr id="2" name="Picture 1">
            <a:extLst>
              <a:ext uri="{FF2B5EF4-FFF2-40B4-BE49-F238E27FC236}">
                <a16:creationId xmlns:a16="http://schemas.microsoft.com/office/drawing/2014/main" id="{A23642CE-B4C0-C0DA-F0FF-92F38A5485FE}"/>
              </a:ext>
            </a:extLst>
          </p:cNvPr>
          <p:cNvPicPr>
            <a:picLocks noChangeAspect="1"/>
          </p:cNvPicPr>
          <p:nvPr/>
        </p:nvPicPr>
        <p:blipFill>
          <a:blip r:embed="rId4"/>
          <a:stretch>
            <a:fillRect/>
          </a:stretch>
        </p:blipFill>
        <p:spPr>
          <a:xfrm>
            <a:off x="6281055" y="1618057"/>
            <a:ext cx="1828800" cy="342900"/>
          </a:xfrm>
          <a:prstGeom prst="rect">
            <a:avLst/>
          </a:prstGeom>
        </p:spPr>
      </p:pic>
      <p:pic>
        <p:nvPicPr>
          <p:cNvPr id="3" name="Picture 2">
            <a:extLst>
              <a:ext uri="{FF2B5EF4-FFF2-40B4-BE49-F238E27FC236}">
                <a16:creationId xmlns:a16="http://schemas.microsoft.com/office/drawing/2014/main" id="{A3A0E82A-E593-F064-DFAA-BBDB4907D945}"/>
              </a:ext>
            </a:extLst>
          </p:cNvPr>
          <p:cNvPicPr>
            <a:picLocks noChangeAspect="1"/>
          </p:cNvPicPr>
          <p:nvPr/>
        </p:nvPicPr>
        <p:blipFill>
          <a:blip r:embed="rId4"/>
          <a:stretch>
            <a:fillRect/>
          </a:stretch>
        </p:blipFill>
        <p:spPr>
          <a:xfrm>
            <a:off x="6281055" y="3480382"/>
            <a:ext cx="1828800" cy="342900"/>
          </a:xfrm>
          <a:prstGeom prst="rect">
            <a:avLst/>
          </a:prstGeom>
        </p:spPr>
      </p:pic>
      <p:pic>
        <p:nvPicPr>
          <p:cNvPr id="5" name="Picture 4">
            <a:extLst>
              <a:ext uri="{FF2B5EF4-FFF2-40B4-BE49-F238E27FC236}">
                <a16:creationId xmlns:a16="http://schemas.microsoft.com/office/drawing/2014/main" id="{FED1AE78-938A-9916-AE55-E8A6AB6D4023}"/>
              </a:ext>
            </a:extLst>
          </p:cNvPr>
          <p:cNvPicPr>
            <a:picLocks noChangeAspect="1"/>
          </p:cNvPicPr>
          <p:nvPr/>
        </p:nvPicPr>
        <p:blipFill>
          <a:blip r:embed="rId4"/>
          <a:stretch>
            <a:fillRect/>
          </a:stretch>
        </p:blipFill>
        <p:spPr>
          <a:xfrm>
            <a:off x="6281055" y="4805048"/>
            <a:ext cx="1828800" cy="342900"/>
          </a:xfrm>
          <a:prstGeom prst="rect">
            <a:avLst/>
          </a:prstGeom>
        </p:spPr>
      </p:pic>
    </p:spTree>
    <p:extLst>
      <p:ext uri="{BB962C8B-B14F-4D97-AF65-F5344CB8AC3E}">
        <p14:creationId xmlns:p14="http://schemas.microsoft.com/office/powerpoint/2010/main" val="4192521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195961" y="597888"/>
            <a:ext cx="5361349"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Cuidados y conciliaciones</a:t>
            </a:r>
          </a:p>
        </p:txBody>
      </p:sp>
      <p:pic>
        <p:nvPicPr>
          <p:cNvPr id="4" name="Picture 3">
            <a:extLst>
              <a:ext uri="{FF2B5EF4-FFF2-40B4-BE49-F238E27FC236}">
                <a16:creationId xmlns:a16="http://schemas.microsoft.com/office/drawing/2014/main" id="{15B89BED-235C-58F0-E208-7C80B55C34A6}"/>
              </a:ext>
            </a:extLst>
          </p:cNvPr>
          <p:cNvPicPr>
            <a:picLocks noChangeAspect="1"/>
          </p:cNvPicPr>
          <p:nvPr/>
        </p:nvPicPr>
        <p:blipFill rotWithShape="1">
          <a:blip r:embed="rId3"/>
          <a:srcRect t="11769" b="7337"/>
          <a:stretch/>
        </p:blipFill>
        <p:spPr>
          <a:xfrm>
            <a:off x="451920" y="1520575"/>
            <a:ext cx="5834479" cy="4633645"/>
          </a:xfrm>
          <a:prstGeom prst="rect">
            <a:avLst/>
          </a:prstGeom>
        </p:spPr>
      </p:pic>
      <p:sp>
        <p:nvSpPr>
          <p:cNvPr id="3" name="Rectangle: Diagonal Corners Rounded 2">
            <a:extLst>
              <a:ext uri="{FF2B5EF4-FFF2-40B4-BE49-F238E27FC236}">
                <a16:creationId xmlns:a16="http://schemas.microsoft.com/office/drawing/2014/main" id="{798119DE-B290-949F-4C53-71503C89E265}"/>
              </a:ext>
            </a:extLst>
          </p:cNvPr>
          <p:cNvSpPr/>
          <p:nvPr/>
        </p:nvSpPr>
        <p:spPr>
          <a:xfrm>
            <a:off x="6688477" y="3429000"/>
            <a:ext cx="5256944" cy="2377856"/>
          </a:xfrm>
          <a:prstGeom prst="round2DiagRect">
            <a:avLst>
              <a:gd name="adj1" fmla="val 16667"/>
              <a:gd name="adj2" fmla="val 0"/>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       P</a:t>
            </a:r>
            <a:r>
              <a:rPr lang="es-AR" sz="1800" b="1" dirty="0">
                <a:solidFill>
                  <a:schemeClr val="bg2">
                    <a:lumMod val="50000"/>
                  </a:schemeClr>
                </a:solidFill>
                <a:latin typeface="Arial" panose="020B0604020202020204" pitchFamily="34" charset="0"/>
                <a:cs typeface="Arial" panose="020B0604020202020204" pitchFamily="34" charset="0"/>
              </a:rPr>
              <a:t>romover la corresponsabilidad en las tareas de cuidado</a:t>
            </a:r>
            <a:r>
              <a:rPr lang="es-AR" sz="1800" dirty="0">
                <a:solidFill>
                  <a:schemeClr val="bg2">
                    <a:lumMod val="50000"/>
                  </a:schemeClr>
                </a:solidFill>
                <a:latin typeface="Arial" panose="020B0604020202020204" pitchFamily="34" charset="0"/>
                <a:cs typeface="Arial" panose="020B0604020202020204" pitchFamily="34" charset="0"/>
              </a:rPr>
              <a:t> a través de medidas que mejoren la conciliación de la vida personal-laboral acompañando el desarrollo de carrera de las personas de manera más igualitaria.</a:t>
            </a:r>
          </a:p>
          <a:p>
            <a:pPr algn="ctr"/>
            <a:endParaRPr lang="es-AR" dirty="0"/>
          </a:p>
        </p:txBody>
      </p:sp>
      <p:pic>
        <p:nvPicPr>
          <p:cNvPr id="6" name="Picture 5">
            <a:extLst>
              <a:ext uri="{FF2B5EF4-FFF2-40B4-BE49-F238E27FC236}">
                <a16:creationId xmlns:a16="http://schemas.microsoft.com/office/drawing/2014/main" id="{11BE1170-C974-C074-4295-DC8BF7F4F5E6}"/>
              </a:ext>
            </a:extLst>
          </p:cNvPr>
          <p:cNvPicPr>
            <a:picLocks noChangeAspect="1"/>
          </p:cNvPicPr>
          <p:nvPr/>
        </p:nvPicPr>
        <p:blipFill rotWithShape="1">
          <a:blip r:embed="rId4">
            <a:extLst>
              <a:ext uri="{28A0092B-C50C-407E-A947-70E740481C1C}">
                <a14:useLocalDpi xmlns:a14="http://schemas.microsoft.com/office/drawing/2010/main" val="0"/>
              </a:ext>
            </a:extLst>
          </a:blip>
          <a:srcRect l="23555" t="26056" r="22484" b="22230"/>
          <a:stretch/>
        </p:blipFill>
        <p:spPr>
          <a:xfrm>
            <a:off x="6656982" y="3421168"/>
            <a:ext cx="448150" cy="429477"/>
          </a:xfrm>
          <a:prstGeom prst="rect">
            <a:avLst/>
          </a:prstGeom>
        </p:spPr>
      </p:pic>
    </p:spTree>
    <p:extLst>
      <p:ext uri="{BB962C8B-B14F-4D97-AF65-F5344CB8AC3E}">
        <p14:creationId xmlns:p14="http://schemas.microsoft.com/office/powerpoint/2010/main" val="89794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415326" y="597885"/>
            <a:ext cx="5361349" cy="573369"/>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Procesos de RRHH</a:t>
            </a:r>
          </a:p>
        </p:txBody>
      </p:sp>
      <p:pic>
        <p:nvPicPr>
          <p:cNvPr id="3" name="Imagen 2">
            <a:extLst>
              <a:ext uri="{FF2B5EF4-FFF2-40B4-BE49-F238E27FC236}">
                <a16:creationId xmlns:a16="http://schemas.microsoft.com/office/drawing/2014/main" id="{83D5814A-4303-6FF5-C7D5-4675EE7368B8}"/>
              </a:ext>
            </a:extLst>
          </p:cNvPr>
          <p:cNvPicPr>
            <a:picLocks noChangeAspect="1"/>
          </p:cNvPicPr>
          <p:nvPr/>
        </p:nvPicPr>
        <p:blipFill rotWithShape="1">
          <a:blip r:embed="rId3"/>
          <a:srcRect l="1999" t="12086" b="10685"/>
          <a:stretch/>
        </p:blipFill>
        <p:spPr>
          <a:xfrm>
            <a:off x="371062" y="1954047"/>
            <a:ext cx="8653496" cy="4306068"/>
          </a:xfrm>
          <a:prstGeom prst="rect">
            <a:avLst/>
          </a:prstGeom>
        </p:spPr>
      </p:pic>
      <p:sp>
        <p:nvSpPr>
          <p:cNvPr id="2" name="TextBox 26">
            <a:extLst>
              <a:ext uri="{FF2B5EF4-FFF2-40B4-BE49-F238E27FC236}">
                <a16:creationId xmlns:a16="http://schemas.microsoft.com/office/drawing/2014/main" id="{54EE5DF6-A354-2718-D650-814345A70444}"/>
              </a:ext>
            </a:extLst>
          </p:cNvPr>
          <p:cNvSpPr txBox="1"/>
          <p:nvPr/>
        </p:nvSpPr>
        <p:spPr>
          <a:xfrm>
            <a:off x="458740" y="1386237"/>
            <a:ext cx="7561073" cy="461665"/>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r>
              <a:rPr lang="es-AR" sz="2400" dirty="0">
                <a:ea typeface="+mj-ea"/>
              </a:rPr>
              <a:t>Aspectos del proceso de selección de personal:</a:t>
            </a:r>
          </a:p>
        </p:txBody>
      </p:sp>
      <p:sp>
        <p:nvSpPr>
          <p:cNvPr id="4" name="Rectangle: Diagonal Corners Rounded 3">
            <a:extLst>
              <a:ext uri="{FF2B5EF4-FFF2-40B4-BE49-F238E27FC236}">
                <a16:creationId xmlns:a16="http://schemas.microsoft.com/office/drawing/2014/main" id="{125150BD-73D7-A7B3-719F-CA066F640281}"/>
              </a:ext>
            </a:extLst>
          </p:cNvPr>
          <p:cNvSpPr/>
          <p:nvPr/>
        </p:nvSpPr>
        <p:spPr>
          <a:xfrm>
            <a:off x="6604000" y="4094548"/>
            <a:ext cx="5420093" cy="2377856"/>
          </a:xfrm>
          <a:prstGeom prst="round2DiagRect">
            <a:avLst>
              <a:gd name="adj1" fmla="val 16667"/>
              <a:gd name="adj2" fmla="val 0"/>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s-AR" dirty="0">
                <a:solidFill>
                  <a:schemeClr val="bg2">
                    <a:lumMod val="50000"/>
                  </a:schemeClr>
                </a:solidFill>
                <a:latin typeface="Arial" panose="020B0604020202020204" pitchFamily="34" charset="0"/>
                <a:cs typeface="Arial" panose="020B0604020202020204" pitchFamily="34" charset="0"/>
              </a:rPr>
              <a:t>     Asegurar </a:t>
            </a:r>
            <a:r>
              <a:rPr lang="es-AR" b="1" dirty="0">
                <a:solidFill>
                  <a:schemeClr val="bg2">
                    <a:lumMod val="50000"/>
                  </a:schemeClr>
                </a:solidFill>
                <a:latin typeface="Arial" panose="020B0604020202020204" pitchFamily="34" charset="0"/>
                <a:cs typeface="Arial" panose="020B0604020202020204" pitchFamily="34" charset="0"/>
              </a:rPr>
              <a:t>selecciones neutrales </a:t>
            </a:r>
            <a:r>
              <a:rPr lang="es-AR" dirty="0">
                <a:solidFill>
                  <a:schemeClr val="bg2">
                    <a:lumMod val="50000"/>
                  </a:schemeClr>
                </a:solidFill>
                <a:latin typeface="Arial" panose="020B0604020202020204" pitchFamily="34" charset="0"/>
                <a:cs typeface="Arial" panose="020B0604020202020204" pitchFamily="34" charset="0"/>
              </a:rPr>
              <a:t>a través de:</a:t>
            </a:r>
            <a:endParaRPr lang="es-AR" sz="1800" dirty="0">
              <a:solidFill>
                <a:schemeClr val="bg2">
                  <a:lumMod val="50000"/>
                </a:schemeClr>
              </a:solidFill>
              <a:latin typeface="Arial" panose="020B0604020202020204" pitchFamily="34" charset="0"/>
              <a:cs typeface="Arial" panose="020B0604020202020204" pitchFamily="34" charset="0"/>
            </a:endParaRPr>
          </a:p>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procesos estandarizados </a:t>
            </a:r>
            <a:r>
              <a:rPr lang="es-AR" dirty="0">
                <a:solidFill>
                  <a:schemeClr val="bg2">
                    <a:lumMod val="50000"/>
                  </a:schemeClr>
                </a:solidFill>
                <a:latin typeface="Arial" panose="020B0604020202020204" pitchFamily="34" charset="0"/>
                <a:cs typeface="Arial" panose="020B0604020202020204" pitchFamily="34" charset="0"/>
              </a:rPr>
              <a:t>y transparentes; </a:t>
            </a:r>
            <a:r>
              <a:rPr lang="es-AR" b="1" dirty="0">
                <a:solidFill>
                  <a:schemeClr val="bg2">
                    <a:lumMod val="50000"/>
                  </a:schemeClr>
                </a:solidFill>
                <a:latin typeface="Arial" panose="020B0604020202020204" pitchFamily="34" charset="0"/>
                <a:cs typeface="Arial" panose="020B0604020202020204" pitchFamily="34" charset="0"/>
              </a:rPr>
              <a:t>capacitación</a:t>
            </a:r>
            <a:r>
              <a:rPr lang="es-AR" dirty="0">
                <a:solidFill>
                  <a:schemeClr val="bg2">
                    <a:lumMod val="50000"/>
                  </a:schemeClr>
                </a:solidFill>
                <a:latin typeface="Arial" panose="020B0604020202020204" pitchFamily="34" charset="0"/>
                <a:cs typeface="Arial" panose="020B0604020202020204" pitchFamily="34" charset="0"/>
              </a:rPr>
              <a:t> al personal involucrado y </a:t>
            </a:r>
            <a:r>
              <a:rPr lang="es-AR" sz="1800" b="1" dirty="0">
                <a:solidFill>
                  <a:schemeClr val="bg2">
                    <a:lumMod val="50000"/>
                  </a:schemeClr>
                </a:solidFill>
                <a:latin typeface="Arial" panose="020B0604020202020204" pitchFamily="34" charset="0"/>
                <a:cs typeface="Arial" panose="020B0604020202020204" pitchFamily="34" charset="0"/>
              </a:rPr>
              <a:t>metodologías libres de sesgos</a:t>
            </a:r>
            <a:endParaRPr lang="es-AR" b="1" dirty="0">
              <a:solidFill>
                <a:schemeClr val="bg2">
                  <a:lumMod val="50000"/>
                </a:schemeClr>
              </a:solidFill>
              <a:latin typeface="Arial" panose="020B0604020202020204" pitchFamily="34" charset="0"/>
              <a:cs typeface="Arial" panose="020B0604020202020204" pitchFamily="34" charset="0"/>
            </a:endParaRPr>
          </a:p>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   </a:t>
            </a:r>
            <a:endParaRPr lang="es-AR" dirty="0"/>
          </a:p>
        </p:txBody>
      </p:sp>
      <p:pic>
        <p:nvPicPr>
          <p:cNvPr id="5" name="Picture 4">
            <a:extLst>
              <a:ext uri="{FF2B5EF4-FFF2-40B4-BE49-F238E27FC236}">
                <a16:creationId xmlns:a16="http://schemas.microsoft.com/office/drawing/2014/main" id="{E26E18D4-4A72-BF85-8FDE-5A545D7B608A}"/>
              </a:ext>
            </a:extLst>
          </p:cNvPr>
          <p:cNvPicPr>
            <a:picLocks noChangeAspect="1"/>
          </p:cNvPicPr>
          <p:nvPr/>
        </p:nvPicPr>
        <p:blipFill rotWithShape="1">
          <a:blip r:embed="rId4">
            <a:extLst>
              <a:ext uri="{28A0092B-C50C-407E-A947-70E740481C1C}">
                <a14:useLocalDpi xmlns:a14="http://schemas.microsoft.com/office/drawing/2010/main" val="0"/>
              </a:ext>
            </a:extLst>
          </a:blip>
          <a:srcRect l="23555" t="26056" r="22484" b="22230"/>
          <a:stretch/>
        </p:blipFill>
        <p:spPr>
          <a:xfrm>
            <a:off x="6546529" y="4077446"/>
            <a:ext cx="448150" cy="429477"/>
          </a:xfrm>
          <a:prstGeom prst="rect">
            <a:avLst/>
          </a:prstGeom>
        </p:spPr>
      </p:pic>
    </p:spTree>
    <p:extLst>
      <p:ext uri="{BB962C8B-B14F-4D97-AF65-F5344CB8AC3E}">
        <p14:creationId xmlns:p14="http://schemas.microsoft.com/office/powerpoint/2010/main" val="62934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8">
            <a:extLst>
              <a:ext uri="{FF2B5EF4-FFF2-40B4-BE49-F238E27FC236}">
                <a16:creationId xmlns:a16="http://schemas.microsoft.com/office/drawing/2014/main" id="{7ED663B6-BC8B-0DF5-D01B-15F7406A18B4}"/>
              </a:ext>
            </a:extLst>
          </p:cNvPr>
          <p:cNvPicPr>
            <a:picLocks/>
          </p:cNvPicPr>
          <p:nvPr/>
        </p:nvPicPr>
        <p:blipFill rotWithShape="1">
          <a:blip r:embed="rId3"/>
          <a:srcRect r="30505"/>
          <a:stretch/>
        </p:blipFill>
        <p:spPr>
          <a:xfrm rot="10800000">
            <a:off x="11057417" y="1585098"/>
            <a:ext cx="1356978" cy="4857750"/>
          </a:xfrm>
          <a:prstGeom prst="rect">
            <a:avLst/>
          </a:prstGeom>
        </p:spPr>
      </p:pic>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415326" y="615235"/>
            <a:ext cx="5361349" cy="486666"/>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Procesos de RRHH</a:t>
            </a:r>
          </a:p>
        </p:txBody>
      </p:sp>
      <p:sp>
        <p:nvSpPr>
          <p:cNvPr id="2" name="TextBox 26">
            <a:extLst>
              <a:ext uri="{FF2B5EF4-FFF2-40B4-BE49-F238E27FC236}">
                <a16:creationId xmlns:a16="http://schemas.microsoft.com/office/drawing/2014/main" id="{54EE5DF6-A354-2718-D650-814345A70444}"/>
              </a:ext>
            </a:extLst>
          </p:cNvPr>
          <p:cNvSpPr txBox="1"/>
          <p:nvPr/>
        </p:nvSpPr>
        <p:spPr>
          <a:xfrm>
            <a:off x="1023540" y="1404445"/>
            <a:ext cx="4856205" cy="830997"/>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algn="ctr"/>
            <a:r>
              <a:rPr lang="es-AR" sz="2400" dirty="0">
                <a:ea typeface="+mj-ea"/>
              </a:rPr>
              <a:t>Capacitación y formación</a:t>
            </a:r>
          </a:p>
          <a:p>
            <a:pPr algn="ctr"/>
            <a:r>
              <a:rPr lang="es-AR" sz="2400" dirty="0">
                <a:ea typeface="+mj-ea"/>
              </a:rPr>
              <a:t>(en los últimos dos años)</a:t>
            </a:r>
          </a:p>
        </p:txBody>
      </p:sp>
      <p:pic>
        <p:nvPicPr>
          <p:cNvPr id="5" name="Imagen 4">
            <a:extLst>
              <a:ext uri="{FF2B5EF4-FFF2-40B4-BE49-F238E27FC236}">
                <a16:creationId xmlns:a16="http://schemas.microsoft.com/office/drawing/2014/main" id="{0095BB1A-9755-4E89-3C0D-B7391D340CB2}"/>
              </a:ext>
            </a:extLst>
          </p:cNvPr>
          <p:cNvPicPr>
            <a:picLocks noChangeAspect="1"/>
          </p:cNvPicPr>
          <p:nvPr/>
        </p:nvPicPr>
        <p:blipFill rotWithShape="1">
          <a:blip r:embed="rId4"/>
          <a:srcRect l="5154" t="17808" r="3803" b="16563"/>
          <a:stretch/>
        </p:blipFill>
        <p:spPr>
          <a:xfrm>
            <a:off x="947429" y="2623588"/>
            <a:ext cx="4935794" cy="2424263"/>
          </a:xfrm>
          <a:prstGeom prst="rect">
            <a:avLst/>
          </a:prstGeom>
        </p:spPr>
      </p:pic>
      <p:pic>
        <p:nvPicPr>
          <p:cNvPr id="22" name="Picture 18">
            <a:extLst>
              <a:ext uri="{FF2B5EF4-FFF2-40B4-BE49-F238E27FC236}">
                <a16:creationId xmlns:a16="http://schemas.microsoft.com/office/drawing/2014/main" id="{E47EAF8B-7911-F283-F027-AFBCD6E89362}"/>
              </a:ext>
            </a:extLst>
          </p:cNvPr>
          <p:cNvPicPr>
            <a:picLocks noChangeAspect="1"/>
          </p:cNvPicPr>
          <p:nvPr/>
        </p:nvPicPr>
        <p:blipFill rotWithShape="1">
          <a:blip r:embed="rId3"/>
          <a:srcRect r="30505"/>
          <a:stretch/>
        </p:blipFill>
        <p:spPr>
          <a:xfrm>
            <a:off x="5936778" y="1661257"/>
            <a:ext cx="1356978" cy="4857750"/>
          </a:xfrm>
          <a:prstGeom prst="rect">
            <a:avLst/>
          </a:prstGeom>
        </p:spPr>
      </p:pic>
      <p:sp>
        <p:nvSpPr>
          <p:cNvPr id="16" name="TextBox 23">
            <a:extLst>
              <a:ext uri="{FF2B5EF4-FFF2-40B4-BE49-F238E27FC236}">
                <a16:creationId xmlns:a16="http://schemas.microsoft.com/office/drawing/2014/main" id="{F03874D1-8AC8-09F7-FA62-0B20426B6DEF}"/>
              </a:ext>
            </a:extLst>
          </p:cNvPr>
          <p:cNvSpPr txBox="1"/>
          <p:nvPr/>
        </p:nvSpPr>
        <p:spPr>
          <a:xfrm>
            <a:off x="6752970" y="2300002"/>
            <a:ext cx="4895292" cy="3365024"/>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a:lnSpc>
                <a:spcPct val="150000"/>
              </a:lnSpc>
            </a:pPr>
            <a:r>
              <a:rPr lang="es-ES" sz="1800" b="1" dirty="0"/>
              <a:t>53% compromiso escrito </a:t>
            </a:r>
            <a:r>
              <a:rPr lang="es-ES" sz="1800" dirty="0"/>
              <a:t>garantizando </a:t>
            </a:r>
            <a:r>
              <a:rPr lang="es-ES" sz="1800" b="1" dirty="0"/>
              <a:t>igualdad salarial por igualdad de trabajo</a:t>
            </a:r>
            <a:r>
              <a:rPr lang="es-ES" sz="1800" dirty="0"/>
              <a:t>.</a:t>
            </a:r>
          </a:p>
          <a:p>
            <a:pPr>
              <a:lnSpc>
                <a:spcPct val="150000"/>
              </a:lnSpc>
            </a:pPr>
            <a:r>
              <a:rPr lang="es-ES" sz="1800" b="1" dirty="0"/>
              <a:t>62% mediciones salariales periódicas </a:t>
            </a:r>
            <a:r>
              <a:rPr lang="es-ES" sz="1800" dirty="0"/>
              <a:t>por género y nivel jerárquico.</a:t>
            </a:r>
          </a:p>
          <a:p>
            <a:pPr>
              <a:lnSpc>
                <a:spcPct val="150000"/>
              </a:lnSpc>
            </a:pPr>
            <a:r>
              <a:rPr lang="es-ES" sz="1800" b="1" dirty="0"/>
              <a:t>58% </a:t>
            </a:r>
            <a:r>
              <a:rPr lang="es-ES" sz="1800" dirty="0"/>
              <a:t>procedimientos para </a:t>
            </a:r>
            <a:r>
              <a:rPr lang="es-ES" sz="1800" b="1" dirty="0"/>
              <a:t>corrección de las desigualdades.</a:t>
            </a:r>
          </a:p>
          <a:p>
            <a:pPr>
              <a:lnSpc>
                <a:spcPct val="150000"/>
              </a:lnSpc>
            </a:pPr>
            <a:r>
              <a:rPr lang="en-US" sz="1800" b="1" dirty="0">
                <a:sym typeface="Calibri"/>
              </a:rPr>
              <a:t>33%</a:t>
            </a:r>
            <a:r>
              <a:rPr lang="en-US" sz="1800" dirty="0">
                <a:sym typeface="Calibri"/>
              </a:rPr>
              <a:t> </a:t>
            </a:r>
            <a:r>
              <a:rPr lang="es-AR" sz="1800" dirty="0"/>
              <a:t>incorporación de </a:t>
            </a:r>
            <a:r>
              <a:rPr lang="es-AR" sz="1800" b="1" dirty="0"/>
              <a:t>objetivos de D&amp;I en la evaluación de líderes.</a:t>
            </a:r>
            <a:endParaRPr lang="es-AR" sz="1800" dirty="0"/>
          </a:p>
        </p:txBody>
      </p:sp>
      <p:sp>
        <p:nvSpPr>
          <p:cNvPr id="24" name="TextBox 26">
            <a:extLst>
              <a:ext uri="{FF2B5EF4-FFF2-40B4-BE49-F238E27FC236}">
                <a16:creationId xmlns:a16="http://schemas.microsoft.com/office/drawing/2014/main" id="{52D2541A-D44A-B3C8-DC5F-6E8692A645A2}"/>
              </a:ext>
            </a:extLst>
          </p:cNvPr>
          <p:cNvSpPr txBox="1"/>
          <p:nvPr/>
        </p:nvSpPr>
        <p:spPr>
          <a:xfrm>
            <a:off x="6660292" y="1404445"/>
            <a:ext cx="4856205" cy="461665"/>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algn="ctr"/>
            <a:r>
              <a:rPr lang="es-AR" sz="2400" dirty="0">
                <a:ea typeface="+mj-ea"/>
              </a:rPr>
              <a:t>Políticas salariales y </a:t>
            </a:r>
            <a:r>
              <a:rPr lang="es-AR" sz="2400" dirty="0" err="1">
                <a:ea typeface="+mj-ea"/>
              </a:rPr>
              <a:t>KPI’s</a:t>
            </a:r>
            <a:endParaRPr lang="es-AR" sz="2400" dirty="0">
              <a:ea typeface="+mj-ea"/>
            </a:endParaRPr>
          </a:p>
        </p:txBody>
      </p:sp>
    </p:spTree>
    <p:extLst>
      <p:ext uri="{BB962C8B-B14F-4D97-AF65-F5344CB8AC3E}">
        <p14:creationId xmlns:p14="http://schemas.microsoft.com/office/powerpoint/2010/main" val="3272413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107302" y="574835"/>
            <a:ext cx="5977396" cy="764154"/>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n-US" sz="3200" dirty="0" err="1">
                <a:sym typeface="Calibri"/>
              </a:rPr>
              <a:t>Violencia</a:t>
            </a:r>
            <a:r>
              <a:rPr lang="en-US" sz="3200" dirty="0">
                <a:sym typeface="Calibri"/>
              </a:rPr>
              <a:t> y </a:t>
            </a:r>
            <a:r>
              <a:rPr lang="en-US" sz="3200" dirty="0" err="1">
                <a:sym typeface="Calibri"/>
              </a:rPr>
              <a:t>acoso</a:t>
            </a:r>
            <a:r>
              <a:rPr lang="en-US" sz="3200" dirty="0">
                <a:sym typeface="Calibri"/>
              </a:rPr>
              <a:t> </a:t>
            </a:r>
            <a:r>
              <a:rPr lang="en-US" sz="3200" dirty="0" err="1">
                <a:sym typeface="Calibri"/>
              </a:rPr>
              <a:t>laboral</a:t>
            </a:r>
            <a:r>
              <a:rPr lang="en-US" sz="3200" dirty="0">
                <a:sym typeface="Calibri"/>
              </a:rPr>
              <a:t> </a:t>
            </a:r>
            <a:endParaRPr lang="es-AR" sz="3200" dirty="0"/>
          </a:p>
        </p:txBody>
      </p:sp>
      <p:pic>
        <p:nvPicPr>
          <p:cNvPr id="4" name="Imagen 3">
            <a:extLst>
              <a:ext uri="{FF2B5EF4-FFF2-40B4-BE49-F238E27FC236}">
                <a16:creationId xmlns:a16="http://schemas.microsoft.com/office/drawing/2014/main" id="{42758EDC-F65A-1565-0818-349C6794D980}"/>
              </a:ext>
            </a:extLst>
          </p:cNvPr>
          <p:cNvPicPr>
            <a:picLocks noChangeAspect="1"/>
          </p:cNvPicPr>
          <p:nvPr/>
        </p:nvPicPr>
        <p:blipFill rotWithShape="1">
          <a:blip r:embed="rId3"/>
          <a:srcRect l="8410" t="9902" r="4983" b="11067"/>
          <a:stretch/>
        </p:blipFill>
        <p:spPr>
          <a:xfrm>
            <a:off x="343709" y="1741758"/>
            <a:ext cx="8677489" cy="3517901"/>
          </a:xfrm>
          <a:prstGeom prst="rect">
            <a:avLst/>
          </a:prstGeom>
        </p:spPr>
      </p:pic>
      <p:pic>
        <p:nvPicPr>
          <p:cNvPr id="17" name="Picture 19">
            <a:extLst>
              <a:ext uri="{FF2B5EF4-FFF2-40B4-BE49-F238E27FC236}">
                <a16:creationId xmlns:a16="http://schemas.microsoft.com/office/drawing/2014/main" id="{901FF39E-9F03-EA7C-31C2-7404E931D3A7}"/>
              </a:ext>
            </a:extLst>
          </p:cNvPr>
          <p:cNvPicPr>
            <a:picLocks noChangeAspect="1"/>
          </p:cNvPicPr>
          <p:nvPr/>
        </p:nvPicPr>
        <p:blipFill rotWithShape="1">
          <a:blip r:embed="rId4"/>
          <a:srcRect r="30505"/>
          <a:stretch/>
        </p:blipFill>
        <p:spPr>
          <a:xfrm>
            <a:off x="7889371" y="2593437"/>
            <a:ext cx="428361" cy="1143842"/>
          </a:xfrm>
          <a:prstGeom prst="rect">
            <a:avLst/>
          </a:prstGeom>
        </p:spPr>
      </p:pic>
      <p:pic>
        <p:nvPicPr>
          <p:cNvPr id="18" name="Picture 20">
            <a:extLst>
              <a:ext uri="{FF2B5EF4-FFF2-40B4-BE49-F238E27FC236}">
                <a16:creationId xmlns:a16="http://schemas.microsoft.com/office/drawing/2014/main" id="{F713CC86-2940-9BCD-BD43-0239CA8BDAEC}"/>
              </a:ext>
            </a:extLst>
          </p:cNvPr>
          <p:cNvPicPr>
            <a:picLocks noChangeAspect="1"/>
          </p:cNvPicPr>
          <p:nvPr/>
        </p:nvPicPr>
        <p:blipFill>
          <a:blip r:embed="rId5"/>
          <a:stretch>
            <a:fillRect/>
          </a:stretch>
        </p:blipFill>
        <p:spPr>
          <a:xfrm>
            <a:off x="11240928" y="2600319"/>
            <a:ext cx="428360" cy="1057885"/>
          </a:xfrm>
          <a:prstGeom prst="rect">
            <a:avLst/>
          </a:prstGeom>
        </p:spPr>
      </p:pic>
      <p:sp>
        <p:nvSpPr>
          <p:cNvPr id="20" name="TextBox 23">
            <a:extLst>
              <a:ext uri="{FF2B5EF4-FFF2-40B4-BE49-F238E27FC236}">
                <a16:creationId xmlns:a16="http://schemas.microsoft.com/office/drawing/2014/main" id="{C78C30EC-CB68-2718-C216-CE12E43BB92C}"/>
              </a:ext>
            </a:extLst>
          </p:cNvPr>
          <p:cNvSpPr txBox="1"/>
          <p:nvPr/>
        </p:nvSpPr>
        <p:spPr>
          <a:xfrm>
            <a:off x="8142888" y="2694086"/>
            <a:ext cx="3278520" cy="92333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marR="0" lvl="0" indent="0" algn="l" rtl="0">
              <a:lnSpc>
                <a:spcPct val="100000"/>
              </a:lnSpc>
              <a:spcBef>
                <a:spcPts val="0"/>
              </a:spcBef>
              <a:spcAft>
                <a:spcPts val="0"/>
              </a:spcAft>
              <a:buNone/>
            </a:pPr>
            <a:r>
              <a:rPr lang="es-AR" sz="1800" b="1" dirty="0">
                <a:solidFill>
                  <a:schemeClr val="dk1"/>
                </a:solidFill>
                <a:latin typeface="Calibri"/>
                <a:ea typeface="Calibri"/>
                <a:cs typeface="Calibri"/>
                <a:sym typeface="Calibri"/>
              </a:rPr>
              <a:t>13,6%</a:t>
            </a:r>
            <a:r>
              <a:rPr lang="es-AR" sz="1800" dirty="0">
                <a:solidFill>
                  <a:schemeClr val="dk1"/>
                </a:solidFill>
                <a:latin typeface="Calibri"/>
                <a:ea typeface="Calibri"/>
                <a:cs typeface="Calibri"/>
                <a:sym typeface="Calibri"/>
              </a:rPr>
              <a:t> de estos protocolos está </a:t>
            </a:r>
            <a:r>
              <a:rPr lang="es-AR" sz="1800" b="1" dirty="0">
                <a:solidFill>
                  <a:schemeClr val="dk1"/>
                </a:solidFill>
                <a:latin typeface="Calibri"/>
                <a:ea typeface="Calibri"/>
                <a:cs typeface="Calibri"/>
                <a:sym typeface="Calibri"/>
              </a:rPr>
              <a:t>adaptado </a:t>
            </a:r>
            <a:r>
              <a:rPr lang="es-AR" sz="1800" dirty="0">
                <a:solidFill>
                  <a:schemeClr val="dk1"/>
                </a:solidFill>
                <a:latin typeface="Calibri"/>
                <a:ea typeface="Calibri"/>
                <a:cs typeface="Calibri"/>
                <a:sym typeface="Calibri"/>
              </a:rPr>
              <a:t>al </a:t>
            </a:r>
            <a:r>
              <a:rPr lang="es-AR" sz="1800" b="1" dirty="0">
                <a:solidFill>
                  <a:schemeClr val="dk1"/>
                </a:solidFill>
                <a:latin typeface="Calibri"/>
                <a:ea typeface="Calibri"/>
                <a:cs typeface="Calibri"/>
                <a:sym typeface="Calibri"/>
              </a:rPr>
              <a:t>Convenio 190 de la OIT</a:t>
            </a:r>
            <a:endParaRPr lang="es-AR" sz="1050" b="1" dirty="0">
              <a:latin typeface="Calibri"/>
              <a:ea typeface="Calibri"/>
              <a:cs typeface="Calibri"/>
              <a:sym typeface="Calibri"/>
            </a:endParaRPr>
          </a:p>
        </p:txBody>
      </p:sp>
      <p:sp>
        <p:nvSpPr>
          <p:cNvPr id="6" name="Google Shape;247;g1192dcb4102_0_34">
            <a:extLst>
              <a:ext uri="{FF2B5EF4-FFF2-40B4-BE49-F238E27FC236}">
                <a16:creationId xmlns:a16="http://schemas.microsoft.com/office/drawing/2014/main" id="{149756DF-D8A8-293C-4ECF-BED90EE77B7F}"/>
              </a:ext>
            </a:extLst>
          </p:cNvPr>
          <p:cNvSpPr/>
          <p:nvPr/>
        </p:nvSpPr>
        <p:spPr>
          <a:xfrm>
            <a:off x="7074659" y="2694086"/>
            <a:ext cx="753300" cy="207900"/>
          </a:xfrm>
          <a:prstGeom prst="rightArrow">
            <a:avLst>
              <a:gd name="adj1" fmla="val 50000"/>
              <a:gd name="adj2" fmla="val 50000"/>
            </a:avLst>
          </a:prstGeom>
          <a:solidFill>
            <a:schemeClr val="lt2"/>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225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3415326" y="537767"/>
            <a:ext cx="5361349" cy="461666"/>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Infraestructura</a:t>
            </a:r>
          </a:p>
        </p:txBody>
      </p:sp>
      <p:sp>
        <p:nvSpPr>
          <p:cNvPr id="2" name="TextBox 26">
            <a:extLst>
              <a:ext uri="{FF2B5EF4-FFF2-40B4-BE49-F238E27FC236}">
                <a16:creationId xmlns:a16="http://schemas.microsoft.com/office/drawing/2014/main" id="{54EE5DF6-A354-2718-D650-814345A70444}"/>
              </a:ext>
            </a:extLst>
          </p:cNvPr>
          <p:cNvSpPr txBox="1"/>
          <p:nvPr/>
        </p:nvSpPr>
        <p:spPr>
          <a:xfrm>
            <a:off x="733761" y="1465370"/>
            <a:ext cx="5361349" cy="461665"/>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lvl="0" indent="0" algn="ctr" rtl="0">
              <a:spcBef>
                <a:spcPts val="0"/>
              </a:spcBef>
              <a:spcAft>
                <a:spcPts val="0"/>
              </a:spcAft>
              <a:buNone/>
            </a:pPr>
            <a:r>
              <a:rPr lang="es-ES" sz="2400" dirty="0">
                <a:ea typeface="+mj-ea"/>
                <a:sym typeface="Calibri"/>
              </a:rPr>
              <a:t>En base/locación de operaciones:</a:t>
            </a:r>
            <a:endParaRPr lang="es-AR" sz="2400" dirty="0">
              <a:ea typeface="+mj-ea"/>
            </a:endParaRPr>
          </a:p>
        </p:txBody>
      </p:sp>
      <p:pic>
        <p:nvPicPr>
          <p:cNvPr id="5" name="Imagen 4">
            <a:extLst>
              <a:ext uri="{FF2B5EF4-FFF2-40B4-BE49-F238E27FC236}">
                <a16:creationId xmlns:a16="http://schemas.microsoft.com/office/drawing/2014/main" id="{E1F7D159-E175-314F-ED05-7A237061CF4D}"/>
              </a:ext>
            </a:extLst>
          </p:cNvPr>
          <p:cNvPicPr>
            <a:picLocks noChangeAspect="1"/>
          </p:cNvPicPr>
          <p:nvPr/>
        </p:nvPicPr>
        <p:blipFill rotWithShape="1">
          <a:blip r:embed="rId3"/>
          <a:srcRect l="5921" t="13832" r="2780"/>
          <a:stretch/>
        </p:blipFill>
        <p:spPr>
          <a:xfrm>
            <a:off x="1160802" y="2211363"/>
            <a:ext cx="7676917" cy="3944510"/>
          </a:xfrm>
          <a:prstGeom prst="rect">
            <a:avLst/>
          </a:prstGeom>
        </p:spPr>
      </p:pic>
    </p:spTree>
    <p:extLst>
      <p:ext uri="{BB962C8B-B14F-4D97-AF65-F5344CB8AC3E}">
        <p14:creationId xmlns:p14="http://schemas.microsoft.com/office/powerpoint/2010/main" val="612772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TextBox 26">
            <a:extLst>
              <a:ext uri="{FF2B5EF4-FFF2-40B4-BE49-F238E27FC236}">
                <a16:creationId xmlns:a16="http://schemas.microsoft.com/office/drawing/2014/main" id="{7B0CA90D-E0B8-F6AC-2A61-157C92429FBA}"/>
              </a:ext>
            </a:extLst>
          </p:cNvPr>
          <p:cNvSpPr txBox="1"/>
          <p:nvPr/>
        </p:nvSpPr>
        <p:spPr>
          <a:xfrm>
            <a:off x="448425" y="1441275"/>
            <a:ext cx="2740168" cy="461665"/>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lvl="0" indent="0" algn="ctr" rtl="0">
              <a:spcBef>
                <a:spcPts val="0"/>
              </a:spcBef>
              <a:spcAft>
                <a:spcPts val="0"/>
              </a:spcAft>
              <a:buNone/>
            </a:pPr>
            <a:r>
              <a:rPr lang="es-ES" sz="2400" dirty="0">
                <a:ea typeface="+mj-ea"/>
                <a:sym typeface="Calibri"/>
              </a:rPr>
              <a:t>En oficinas:</a:t>
            </a:r>
            <a:endParaRPr lang="es-AR" sz="2400" dirty="0">
              <a:ea typeface="+mj-ea"/>
            </a:endParaRPr>
          </a:p>
        </p:txBody>
      </p:sp>
      <p:pic>
        <p:nvPicPr>
          <p:cNvPr id="8" name="Imagen 7">
            <a:extLst>
              <a:ext uri="{FF2B5EF4-FFF2-40B4-BE49-F238E27FC236}">
                <a16:creationId xmlns:a16="http://schemas.microsoft.com/office/drawing/2014/main" id="{0601B987-4B1E-E70C-D81F-EE4067EC8744}"/>
              </a:ext>
            </a:extLst>
          </p:cNvPr>
          <p:cNvPicPr>
            <a:picLocks noChangeAspect="1"/>
          </p:cNvPicPr>
          <p:nvPr/>
        </p:nvPicPr>
        <p:blipFill rotWithShape="1">
          <a:blip r:embed="rId3"/>
          <a:srcRect t="16066" b="10875"/>
          <a:stretch/>
        </p:blipFill>
        <p:spPr>
          <a:xfrm>
            <a:off x="868558" y="1902942"/>
            <a:ext cx="6206727" cy="3052119"/>
          </a:xfrm>
          <a:prstGeom prst="rect">
            <a:avLst/>
          </a:prstGeom>
        </p:spPr>
      </p:pic>
      <p:sp>
        <p:nvSpPr>
          <p:cNvPr id="3" name="Rectangle: Diagonal Corners Rounded 2">
            <a:extLst>
              <a:ext uri="{FF2B5EF4-FFF2-40B4-BE49-F238E27FC236}">
                <a16:creationId xmlns:a16="http://schemas.microsoft.com/office/drawing/2014/main" id="{BB6A76B3-749A-0E75-CA0B-84F1126F3F24}"/>
              </a:ext>
            </a:extLst>
          </p:cNvPr>
          <p:cNvSpPr/>
          <p:nvPr/>
        </p:nvSpPr>
        <p:spPr>
          <a:xfrm>
            <a:off x="7167672" y="3731741"/>
            <a:ext cx="4880165" cy="2866339"/>
          </a:xfrm>
          <a:prstGeom prst="round2DiagRect">
            <a:avLst>
              <a:gd name="adj1" fmla="val 16667"/>
              <a:gd name="adj2" fmla="val 0"/>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s-AR" dirty="0">
              <a:solidFill>
                <a:schemeClr val="bg2">
                  <a:lumMod val="50000"/>
                </a:schemeClr>
              </a:solidFill>
              <a:latin typeface="Arial" panose="020B0604020202020204" pitchFamily="34" charset="0"/>
              <a:cs typeface="Arial" panose="020B0604020202020204" pitchFamily="34" charset="0"/>
            </a:endParaRPr>
          </a:p>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    Adecuar la infraestructura </a:t>
            </a:r>
            <a:r>
              <a:rPr lang="es-AR" dirty="0">
                <a:solidFill>
                  <a:schemeClr val="bg2">
                    <a:lumMod val="50000"/>
                  </a:schemeClr>
                </a:solidFill>
                <a:latin typeface="Arial" panose="020B0604020202020204" pitchFamily="34" charset="0"/>
                <a:cs typeface="Arial" panose="020B0604020202020204" pitchFamily="34" charset="0"/>
              </a:rPr>
              <a:t>a las </a:t>
            </a:r>
            <a:r>
              <a:rPr lang="es-AR" b="1" dirty="0">
                <a:solidFill>
                  <a:schemeClr val="bg2">
                    <a:lumMod val="50000"/>
                  </a:schemeClr>
                </a:solidFill>
                <a:latin typeface="Arial" panose="020B0604020202020204" pitchFamily="34" charset="0"/>
                <a:cs typeface="Arial" panose="020B0604020202020204" pitchFamily="34" charset="0"/>
              </a:rPr>
              <a:t>necesidades de las personas </a:t>
            </a:r>
            <a:r>
              <a:rPr lang="es-AR" dirty="0">
                <a:solidFill>
                  <a:schemeClr val="bg2">
                    <a:lumMod val="50000"/>
                  </a:schemeClr>
                </a:solidFill>
                <a:latin typeface="Arial" panose="020B0604020202020204" pitchFamily="34" charset="0"/>
                <a:cs typeface="Arial" panose="020B0604020202020204" pitchFamily="34" charset="0"/>
              </a:rPr>
              <a:t>(uniformes, vestuarios, sala de lactancia, </a:t>
            </a:r>
            <a:r>
              <a:rPr lang="es-AR" dirty="0" err="1">
                <a:solidFill>
                  <a:schemeClr val="bg2">
                    <a:lumMod val="50000"/>
                  </a:schemeClr>
                </a:solidFill>
                <a:latin typeface="Arial" panose="020B0604020202020204" pitchFamily="34" charset="0"/>
                <a:cs typeface="Arial" panose="020B0604020202020204" pitchFamily="34" charset="0"/>
              </a:rPr>
              <a:t>etc</a:t>
            </a:r>
            <a:r>
              <a:rPr lang="es-AR" dirty="0">
                <a:solidFill>
                  <a:schemeClr val="bg2">
                    <a:lumMod val="50000"/>
                  </a:schemeClr>
                </a:solidFill>
                <a:latin typeface="Arial" panose="020B0604020202020204" pitchFamily="34" charset="0"/>
                <a:cs typeface="Arial" panose="020B0604020202020204" pitchFamily="34" charset="0"/>
              </a:rPr>
              <a:t>). </a:t>
            </a:r>
          </a:p>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G</a:t>
            </a:r>
            <a:r>
              <a:rPr lang="es-AR" sz="1800" b="1" dirty="0">
                <a:solidFill>
                  <a:schemeClr val="bg2">
                    <a:lumMod val="50000"/>
                  </a:schemeClr>
                </a:solidFill>
                <a:latin typeface="Arial" panose="020B0604020202020204" pitchFamily="34" charset="0"/>
                <a:cs typeface="Arial" panose="020B0604020202020204" pitchFamily="34" charset="0"/>
              </a:rPr>
              <a:t>enerar ambientes </a:t>
            </a:r>
            <a:r>
              <a:rPr lang="es-AR" sz="1800" dirty="0">
                <a:solidFill>
                  <a:schemeClr val="bg2">
                    <a:lumMod val="50000"/>
                  </a:schemeClr>
                </a:solidFill>
                <a:latin typeface="Arial" panose="020B0604020202020204" pitchFamily="34" charset="0"/>
                <a:cs typeface="Arial" panose="020B0604020202020204" pitchFamily="34" charset="0"/>
              </a:rPr>
              <a:t>inclusivos y propicios </a:t>
            </a:r>
            <a:r>
              <a:rPr lang="es-AR" sz="1800" b="1" dirty="0">
                <a:solidFill>
                  <a:schemeClr val="bg2">
                    <a:lumMod val="50000"/>
                  </a:schemeClr>
                </a:solidFill>
                <a:latin typeface="Arial" panose="020B0604020202020204" pitchFamily="34" charset="0"/>
                <a:cs typeface="Arial" panose="020B0604020202020204" pitchFamily="34" charset="0"/>
              </a:rPr>
              <a:t>que atraigan y retengan el talento </a:t>
            </a:r>
            <a:r>
              <a:rPr lang="es-AR" sz="1800" dirty="0">
                <a:solidFill>
                  <a:schemeClr val="bg2">
                    <a:lumMod val="50000"/>
                  </a:schemeClr>
                </a:solidFill>
                <a:latin typeface="Arial" panose="020B0604020202020204" pitchFamily="34" charset="0"/>
                <a:cs typeface="Arial" panose="020B0604020202020204" pitchFamily="34" charset="0"/>
              </a:rPr>
              <a:t>hoy no incluido</a:t>
            </a:r>
            <a:endParaRPr lang="es-AR" b="1" dirty="0">
              <a:solidFill>
                <a:schemeClr val="bg2">
                  <a:lumMod val="50000"/>
                </a:schemeClr>
              </a:solidFill>
              <a:latin typeface="Arial" panose="020B0604020202020204" pitchFamily="34" charset="0"/>
              <a:cs typeface="Arial" panose="020B0604020202020204" pitchFamily="34" charset="0"/>
            </a:endParaRPr>
          </a:p>
          <a:p>
            <a:pPr>
              <a:lnSpc>
                <a:spcPct val="150000"/>
              </a:lnSpc>
            </a:pPr>
            <a:r>
              <a:rPr lang="es-AR" b="1" dirty="0">
                <a:solidFill>
                  <a:schemeClr val="bg2">
                    <a:lumMod val="50000"/>
                  </a:schemeClr>
                </a:solidFill>
                <a:latin typeface="Arial" panose="020B0604020202020204" pitchFamily="34" charset="0"/>
                <a:cs typeface="Arial" panose="020B0604020202020204" pitchFamily="34" charset="0"/>
              </a:rPr>
              <a:t>   </a:t>
            </a:r>
            <a:endParaRPr lang="es-AR" dirty="0"/>
          </a:p>
        </p:txBody>
      </p:sp>
      <p:pic>
        <p:nvPicPr>
          <p:cNvPr id="4" name="Picture 3">
            <a:extLst>
              <a:ext uri="{FF2B5EF4-FFF2-40B4-BE49-F238E27FC236}">
                <a16:creationId xmlns:a16="http://schemas.microsoft.com/office/drawing/2014/main" id="{347FBE0B-522F-DC8A-DA59-BDD5C09FD627}"/>
              </a:ext>
            </a:extLst>
          </p:cNvPr>
          <p:cNvPicPr>
            <a:picLocks noChangeAspect="1"/>
          </p:cNvPicPr>
          <p:nvPr/>
        </p:nvPicPr>
        <p:blipFill rotWithShape="1">
          <a:blip r:embed="rId4">
            <a:extLst>
              <a:ext uri="{28A0092B-C50C-407E-A947-70E740481C1C}">
                <a14:useLocalDpi xmlns:a14="http://schemas.microsoft.com/office/drawing/2010/main" val="0"/>
              </a:ext>
            </a:extLst>
          </a:blip>
          <a:srcRect l="23555" t="26056" r="22484" b="22230"/>
          <a:stretch/>
        </p:blipFill>
        <p:spPr>
          <a:xfrm>
            <a:off x="7167672" y="3665015"/>
            <a:ext cx="448150" cy="429477"/>
          </a:xfrm>
          <a:prstGeom prst="rect">
            <a:avLst/>
          </a:prstGeom>
        </p:spPr>
      </p:pic>
      <p:sp>
        <p:nvSpPr>
          <p:cNvPr id="9" name="Título 13">
            <a:extLst>
              <a:ext uri="{FF2B5EF4-FFF2-40B4-BE49-F238E27FC236}">
                <a16:creationId xmlns:a16="http://schemas.microsoft.com/office/drawing/2014/main" id="{12C2525E-A3D3-E466-8CAC-9511BBDA5DE1}"/>
              </a:ext>
            </a:extLst>
          </p:cNvPr>
          <p:cNvSpPr txBox="1">
            <a:spLocks/>
          </p:cNvSpPr>
          <p:nvPr/>
        </p:nvSpPr>
        <p:spPr>
          <a:xfrm>
            <a:off x="3415326" y="537767"/>
            <a:ext cx="5361349" cy="461666"/>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Infraestructura</a:t>
            </a:r>
          </a:p>
        </p:txBody>
      </p:sp>
    </p:spTree>
    <p:extLst>
      <p:ext uri="{BB962C8B-B14F-4D97-AF65-F5344CB8AC3E}">
        <p14:creationId xmlns:p14="http://schemas.microsoft.com/office/powerpoint/2010/main" val="723407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153689" y="579599"/>
            <a:ext cx="7884623"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Otras dimensiones de D&amp;I de la agenda</a:t>
            </a:r>
          </a:p>
        </p:txBody>
      </p:sp>
      <p:pic>
        <p:nvPicPr>
          <p:cNvPr id="4" name="Imagen 3">
            <a:extLst>
              <a:ext uri="{FF2B5EF4-FFF2-40B4-BE49-F238E27FC236}">
                <a16:creationId xmlns:a16="http://schemas.microsoft.com/office/drawing/2014/main" id="{5E1BCC0E-BB54-646D-B58C-E37F661B5C24}"/>
              </a:ext>
            </a:extLst>
          </p:cNvPr>
          <p:cNvPicPr>
            <a:picLocks noChangeAspect="1"/>
          </p:cNvPicPr>
          <p:nvPr/>
        </p:nvPicPr>
        <p:blipFill rotWithShape="1">
          <a:blip r:embed="rId2"/>
          <a:srcRect t="8264"/>
          <a:stretch/>
        </p:blipFill>
        <p:spPr>
          <a:xfrm>
            <a:off x="3230209" y="1517089"/>
            <a:ext cx="5731581" cy="4500662"/>
          </a:xfrm>
          <a:prstGeom prst="rect">
            <a:avLst/>
          </a:prstGeom>
        </p:spPr>
      </p:pic>
    </p:spTree>
    <p:extLst>
      <p:ext uri="{BB962C8B-B14F-4D97-AF65-F5344CB8AC3E}">
        <p14:creationId xmlns:p14="http://schemas.microsoft.com/office/powerpoint/2010/main" val="1643430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 name="Imagen 1" descr="Código QR&#10;&#10;Descripción generada automáticamente">
            <a:extLst>
              <a:ext uri="{FF2B5EF4-FFF2-40B4-BE49-F238E27FC236}">
                <a16:creationId xmlns:a16="http://schemas.microsoft.com/office/drawing/2014/main" id="{5636181F-80F9-38DB-504A-A22E7E464839}"/>
              </a:ext>
            </a:extLst>
          </p:cNvPr>
          <p:cNvPicPr>
            <a:picLocks noChangeAspect="1"/>
          </p:cNvPicPr>
          <p:nvPr/>
        </p:nvPicPr>
        <p:blipFill rotWithShape="1">
          <a:blip r:embed="rId2">
            <a:extLst>
              <a:ext uri="{28A0092B-C50C-407E-A947-70E740481C1C}">
                <a14:useLocalDpi xmlns:a14="http://schemas.microsoft.com/office/drawing/2010/main" val="0"/>
              </a:ext>
            </a:extLst>
          </a:blip>
          <a:srcRect t="31829" r="6878"/>
          <a:stretch/>
        </p:blipFill>
        <p:spPr>
          <a:xfrm>
            <a:off x="3349856" y="247307"/>
            <a:ext cx="5249614" cy="6111661"/>
          </a:xfrm>
          <a:prstGeom prst="rect">
            <a:avLst/>
          </a:prstGeom>
        </p:spPr>
      </p:pic>
    </p:spTree>
    <p:extLst>
      <p:ext uri="{BB962C8B-B14F-4D97-AF65-F5344CB8AC3E}">
        <p14:creationId xmlns:p14="http://schemas.microsoft.com/office/powerpoint/2010/main" val="906984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ectangle 20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Shape 20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1" name="Rectangle 21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62180" y="3550838"/>
            <a:ext cx="3041803" cy="1195821"/>
          </a:xfrm>
        </p:spPr>
        <p:txBody>
          <a:bodyPr anchor="t">
            <a:normAutofit/>
          </a:bodyPr>
          <a:lstStyle/>
          <a:p>
            <a:pPr algn="l"/>
            <a:r>
              <a:rPr lang="es-AR" sz="3200" dirty="0">
                <a:solidFill>
                  <a:srgbClr val="FFFFFF"/>
                </a:solidFill>
                <a:latin typeface="Arial Rounded MT Bold" panose="020F0704030504030204" pitchFamily="34" charset="0"/>
                <a:ea typeface="+mn-ea"/>
                <a:cs typeface="+mn-cs"/>
              </a:rPr>
              <a:t>MUCHAS GRACIAS!!</a:t>
            </a:r>
          </a:p>
        </p:txBody>
      </p:sp>
      <p:pic>
        <p:nvPicPr>
          <p:cNvPr id="8" name="Picture 7">
            <a:extLst>
              <a:ext uri="{FF2B5EF4-FFF2-40B4-BE49-F238E27FC236}">
                <a16:creationId xmlns:a16="http://schemas.microsoft.com/office/drawing/2014/main" id="{C736872D-0657-89C5-0F2E-3A80AA4A3A4F}"/>
              </a:ext>
            </a:extLst>
          </p:cNvPr>
          <p:cNvPicPr>
            <a:picLocks noChangeAspect="1"/>
          </p:cNvPicPr>
          <p:nvPr/>
        </p:nvPicPr>
        <p:blipFill>
          <a:blip r:embed="rId2"/>
          <a:stretch>
            <a:fillRect/>
          </a:stretch>
        </p:blipFill>
        <p:spPr>
          <a:xfrm>
            <a:off x="4143840" y="478712"/>
            <a:ext cx="3143250" cy="1666875"/>
          </a:xfrm>
          <a:prstGeom prst="rect">
            <a:avLst/>
          </a:prstGeom>
        </p:spPr>
      </p:pic>
      <p:pic>
        <p:nvPicPr>
          <p:cNvPr id="7" name="Picture 6">
            <a:extLst>
              <a:ext uri="{FF2B5EF4-FFF2-40B4-BE49-F238E27FC236}">
                <a16:creationId xmlns:a16="http://schemas.microsoft.com/office/drawing/2014/main" id="{AAEB2970-03A0-2C68-FDB8-C1B7DB05F28A}"/>
              </a:ext>
            </a:extLst>
          </p:cNvPr>
          <p:cNvPicPr>
            <a:picLocks noChangeAspect="1"/>
          </p:cNvPicPr>
          <p:nvPr/>
        </p:nvPicPr>
        <p:blipFill rotWithShape="1">
          <a:blip r:embed="rId3"/>
          <a:srcRect t="49958"/>
          <a:stretch/>
        </p:blipFill>
        <p:spPr>
          <a:xfrm>
            <a:off x="7795778" y="2612339"/>
            <a:ext cx="3170396" cy="3433310"/>
          </a:xfrm>
          <a:prstGeom prst="rect">
            <a:avLst/>
          </a:prstGeom>
        </p:spPr>
      </p:pic>
      <p:pic>
        <p:nvPicPr>
          <p:cNvPr id="10" name="Picture 9">
            <a:extLst>
              <a:ext uri="{FF2B5EF4-FFF2-40B4-BE49-F238E27FC236}">
                <a16:creationId xmlns:a16="http://schemas.microsoft.com/office/drawing/2014/main" id="{C3D70F8C-719C-8B8F-BF31-1130084E5F53}"/>
              </a:ext>
            </a:extLst>
          </p:cNvPr>
          <p:cNvPicPr>
            <a:picLocks noChangeAspect="1"/>
          </p:cNvPicPr>
          <p:nvPr/>
        </p:nvPicPr>
        <p:blipFill>
          <a:blip r:embed="rId4"/>
          <a:stretch>
            <a:fillRect/>
          </a:stretch>
        </p:blipFill>
        <p:spPr>
          <a:xfrm>
            <a:off x="7727896" y="366710"/>
            <a:ext cx="4201250" cy="1002651"/>
          </a:xfrm>
          <a:prstGeom prst="rect">
            <a:avLst/>
          </a:prstGeom>
        </p:spPr>
      </p:pic>
      <p:pic>
        <p:nvPicPr>
          <p:cNvPr id="4" name="Picture 3">
            <a:extLst>
              <a:ext uri="{FF2B5EF4-FFF2-40B4-BE49-F238E27FC236}">
                <a16:creationId xmlns:a16="http://schemas.microsoft.com/office/drawing/2014/main" id="{981EE94F-C05F-D16D-D4CE-5AEB08940016}"/>
              </a:ext>
            </a:extLst>
          </p:cNvPr>
          <p:cNvPicPr>
            <a:picLocks noChangeAspect="1"/>
          </p:cNvPicPr>
          <p:nvPr/>
        </p:nvPicPr>
        <p:blipFill rotWithShape="1">
          <a:blip r:embed="rId3"/>
          <a:srcRect t="-284" b="50243"/>
          <a:stretch/>
        </p:blipFill>
        <p:spPr>
          <a:xfrm>
            <a:off x="5031324" y="2617027"/>
            <a:ext cx="3170396" cy="3433242"/>
          </a:xfrm>
          <a:prstGeom prst="rect">
            <a:avLst/>
          </a:prstGeom>
        </p:spPr>
      </p:pic>
      <p:sp>
        <p:nvSpPr>
          <p:cNvPr id="5" name="Título 13">
            <a:extLst>
              <a:ext uri="{FF2B5EF4-FFF2-40B4-BE49-F238E27FC236}">
                <a16:creationId xmlns:a16="http://schemas.microsoft.com/office/drawing/2014/main" id="{7270E4FB-5CF5-16E0-2E92-028493078840}"/>
              </a:ext>
            </a:extLst>
          </p:cNvPr>
          <p:cNvSpPr txBox="1">
            <a:spLocks/>
          </p:cNvSpPr>
          <p:nvPr/>
        </p:nvSpPr>
        <p:spPr>
          <a:xfrm>
            <a:off x="4482676" y="2089968"/>
            <a:ext cx="7385980" cy="768389"/>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1600" dirty="0"/>
              <a:t>Empresas que patrocinaron el proyecto:</a:t>
            </a:r>
          </a:p>
        </p:txBody>
      </p:sp>
      <p:pic>
        <p:nvPicPr>
          <p:cNvPr id="11" name="Picture 10">
            <a:extLst>
              <a:ext uri="{FF2B5EF4-FFF2-40B4-BE49-F238E27FC236}">
                <a16:creationId xmlns:a16="http://schemas.microsoft.com/office/drawing/2014/main" id="{10BF01AC-C27E-C71A-8704-697A3452A2B3}"/>
              </a:ext>
            </a:extLst>
          </p:cNvPr>
          <p:cNvPicPr>
            <a:picLocks noChangeAspect="1"/>
          </p:cNvPicPr>
          <p:nvPr/>
        </p:nvPicPr>
        <p:blipFill rotWithShape="1">
          <a:blip r:embed="rId5">
            <a:extLst>
              <a:ext uri="{28A0092B-C50C-407E-A947-70E740481C1C}">
                <a14:useLocalDpi xmlns:a14="http://schemas.microsoft.com/office/drawing/2010/main" val="0"/>
              </a:ext>
            </a:extLst>
          </a:blip>
          <a:srcRect l="8530" t="8135" r="12918" b="18128"/>
          <a:stretch/>
        </p:blipFill>
        <p:spPr>
          <a:xfrm>
            <a:off x="5407245" y="1932261"/>
            <a:ext cx="685800" cy="692038"/>
          </a:xfrm>
          <a:prstGeom prst="rect">
            <a:avLst/>
          </a:prstGeom>
        </p:spPr>
      </p:pic>
      <p:sp>
        <p:nvSpPr>
          <p:cNvPr id="13" name="Subtítulo 2">
            <a:extLst>
              <a:ext uri="{FF2B5EF4-FFF2-40B4-BE49-F238E27FC236}">
                <a16:creationId xmlns:a16="http://schemas.microsoft.com/office/drawing/2014/main" id="{8152CA45-5B50-776D-CE21-6FB221FE8A16}"/>
              </a:ext>
            </a:extLst>
          </p:cNvPr>
          <p:cNvSpPr>
            <a:spLocks noGrp="1"/>
          </p:cNvSpPr>
          <p:nvPr>
            <p:ph type="subTitle" idx="1"/>
          </p:nvPr>
        </p:nvSpPr>
        <p:spPr>
          <a:xfrm>
            <a:off x="662180" y="1087727"/>
            <a:ext cx="3041803" cy="1045873"/>
          </a:xfrm>
        </p:spPr>
        <p:txBody>
          <a:bodyPr anchor="b">
            <a:normAutofit/>
          </a:bodyPr>
          <a:lstStyle/>
          <a:p>
            <a:pPr algn="l"/>
            <a:r>
              <a:rPr lang="es-AR" sz="2000" dirty="0">
                <a:solidFill>
                  <a:srgbClr val="FFFFFF"/>
                </a:solidFill>
                <a:latin typeface="Arial Rounded MT Bold" panose="020F0704030504030204" pitchFamily="34" charset="0"/>
              </a:rPr>
              <a:t>Noviembre 2022</a:t>
            </a:r>
          </a:p>
        </p:txBody>
      </p:sp>
      <p:pic>
        <p:nvPicPr>
          <p:cNvPr id="6" name="Picture 5">
            <a:extLst>
              <a:ext uri="{FF2B5EF4-FFF2-40B4-BE49-F238E27FC236}">
                <a16:creationId xmlns:a16="http://schemas.microsoft.com/office/drawing/2014/main" id="{7239CF85-24CC-525C-4FC4-CCFC2061B8FD}"/>
              </a:ext>
            </a:extLst>
          </p:cNvPr>
          <p:cNvPicPr>
            <a:picLocks noChangeAspect="1"/>
          </p:cNvPicPr>
          <p:nvPr/>
        </p:nvPicPr>
        <p:blipFill>
          <a:blip r:embed="rId6"/>
          <a:stretch>
            <a:fillRect/>
          </a:stretch>
        </p:blipFill>
        <p:spPr>
          <a:xfrm>
            <a:off x="8755031" y="5677006"/>
            <a:ext cx="3174115" cy="1098481"/>
          </a:xfrm>
          <a:prstGeom prst="rect">
            <a:avLst/>
          </a:prstGeom>
        </p:spPr>
      </p:pic>
    </p:spTree>
    <p:extLst>
      <p:ext uri="{BB962C8B-B14F-4D97-AF65-F5344CB8AC3E}">
        <p14:creationId xmlns:p14="http://schemas.microsoft.com/office/powerpoint/2010/main" val="213422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BBC426EA-9958-4DB5-8F78-1C20059C50FE}"/>
              </a:ext>
            </a:extLst>
          </p:cNvPr>
          <p:cNvSpPr txBox="1"/>
          <p:nvPr/>
        </p:nvSpPr>
        <p:spPr>
          <a:xfrm>
            <a:off x="2750160" y="1350218"/>
            <a:ext cx="2241031" cy="369460"/>
          </a:xfrm>
          <a:prstGeom prst="rect">
            <a:avLst/>
          </a:prstGeom>
          <a:solidFill>
            <a:schemeClr val="bg1"/>
          </a:solidFill>
        </p:spPr>
        <p:txBody>
          <a:bodyPr wrap="square">
            <a:spAutoFit/>
          </a:bodyPr>
          <a:lstStyle>
            <a:defPPr>
              <a:defRPr lang="en-US"/>
            </a:defPPr>
            <a:lvl1pPr algn="ctr">
              <a:defRPr sz="2000" b="1"/>
            </a:lvl1pPr>
          </a:lstStyle>
          <a:p>
            <a:endParaRPr lang="es-AR" sz="1801" dirty="0"/>
          </a:p>
        </p:txBody>
      </p:sp>
      <p:sp>
        <p:nvSpPr>
          <p:cNvPr id="18" name="Rectángulo 17">
            <a:extLst>
              <a:ext uri="{FF2B5EF4-FFF2-40B4-BE49-F238E27FC236}">
                <a16:creationId xmlns:a16="http://schemas.microsoft.com/office/drawing/2014/main" id="{5BB3E5AC-E8AE-4879-B595-C4E7E548D0F8}"/>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801"/>
          </a:p>
        </p:txBody>
      </p:sp>
      <p:sp>
        <p:nvSpPr>
          <p:cNvPr id="11" name="Título 13">
            <a:extLst>
              <a:ext uri="{FF2B5EF4-FFF2-40B4-BE49-F238E27FC236}">
                <a16:creationId xmlns:a16="http://schemas.microsoft.com/office/drawing/2014/main" id="{E81236E2-ACC8-734D-DADE-497485647F45}"/>
              </a:ext>
            </a:extLst>
          </p:cNvPr>
          <p:cNvSpPr txBox="1">
            <a:spLocks/>
          </p:cNvSpPr>
          <p:nvPr/>
        </p:nvSpPr>
        <p:spPr>
          <a:xfrm>
            <a:off x="4411811" y="50835"/>
            <a:ext cx="2679312" cy="169092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200" b="1" dirty="0">
                <a:solidFill>
                  <a:srgbClr val="002060"/>
                </a:solidFill>
                <a:latin typeface="Arial" panose="020B0604020202020204" pitchFamily="34" charset="0"/>
                <a:cs typeface="Arial" panose="020B0604020202020204" pitchFamily="34" charset="0"/>
              </a:rPr>
              <a:t>¿Por qué?</a:t>
            </a:r>
          </a:p>
          <a:p>
            <a:endParaRPr lang="es-AR" sz="3600" b="1" dirty="0">
              <a:solidFill>
                <a:srgbClr val="C00000"/>
              </a:solidFill>
              <a:latin typeface="+mn-lt"/>
            </a:endParaRPr>
          </a:p>
        </p:txBody>
      </p:sp>
      <p:pic>
        <p:nvPicPr>
          <p:cNvPr id="4" name="Picture 3">
            <a:extLst>
              <a:ext uri="{FF2B5EF4-FFF2-40B4-BE49-F238E27FC236}">
                <a16:creationId xmlns:a16="http://schemas.microsoft.com/office/drawing/2014/main" id="{6CE3DC90-A27C-2374-26F5-30454E43D8AF}"/>
              </a:ext>
            </a:extLst>
          </p:cNvPr>
          <p:cNvPicPr>
            <a:picLocks noChangeAspect="1"/>
          </p:cNvPicPr>
          <p:nvPr/>
        </p:nvPicPr>
        <p:blipFill rotWithShape="1">
          <a:blip r:embed="rId3">
            <a:extLst>
              <a:ext uri="{28A0092B-C50C-407E-A947-70E740481C1C}">
                <a14:useLocalDpi xmlns:a14="http://schemas.microsoft.com/office/drawing/2010/main" val="0"/>
              </a:ext>
            </a:extLst>
          </a:blip>
          <a:srcRect t="15079" r="12058" b="19646"/>
          <a:stretch/>
        </p:blipFill>
        <p:spPr>
          <a:xfrm>
            <a:off x="6308312" y="1613789"/>
            <a:ext cx="1893251" cy="1405272"/>
          </a:xfrm>
          <a:prstGeom prst="rect">
            <a:avLst/>
          </a:prstGeom>
        </p:spPr>
      </p:pic>
      <p:pic>
        <p:nvPicPr>
          <p:cNvPr id="7" name="Picture 6">
            <a:extLst>
              <a:ext uri="{FF2B5EF4-FFF2-40B4-BE49-F238E27FC236}">
                <a16:creationId xmlns:a16="http://schemas.microsoft.com/office/drawing/2014/main" id="{F8C41593-B0FF-28DA-68FC-4D1595B306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265" y="1701812"/>
            <a:ext cx="1162050" cy="1162050"/>
          </a:xfrm>
          <a:prstGeom prst="rect">
            <a:avLst/>
          </a:prstGeom>
        </p:spPr>
      </p:pic>
      <p:pic>
        <p:nvPicPr>
          <p:cNvPr id="9" name="Picture 8">
            <a:extLst>
              <a:ext uri="{FF2B5EF4-FFF2-40B4-BE49-F238E27FC236}">
                <a16:creationId xmlns:a16="http://schemas.microsoft.com/office/drawing/2014/main" id="{10CBD1EC-A6E3-6128-FB18-FA1FD3F4BE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0675" y="4611772"/>
            <a:ext cx="2295525" cy="1171575"/>
          </a:xfrm>
          <a:prstGeom prst="rect">
            <a:avLst/>
          </a:prstGeom>
        </p:spPr>
      </p:pic>
      <p:pic>
        <p:nvPicPr>
          <p:cNvPr id="14" name="Picture 13">
            <a:extLst>
              <a:ext uri="{FF2B5EF4-FFF2-40B4-BE49-F238E27FC236}">
                <a16:creationId xmlns:a16="http://schemas.microsoft.com/office/drawing/2014/main" id="{4F0C467E-DB38-C977-6122-472C4DA27D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6200" y="4635382"/>
            <a:ext cx="1092290" cy="1092290"/>
          </a:xfrm>
          <a:prstGeom prst="rect">
            <a:avLst/>
          </a:prstGeom>
          <a:ln>
            <a:solidFill>
              <a:srgbClr val="FF0000"/>
            </a:solidFill>
          </a:ln>
        </p:spPr>
      </p:pic>
      <p:pic>
        <p:nvPicPr>
          <p:cNvPr id="16" name="Picture 15">
            <a:extLst>
              <a:ext uri="{FF2B5EF4-FFF2-40B4-BE49-F238E27FC236}">
                <a16:creationId xmlns:a16="http://schemas.microsoft.com/office/drawing/2014/main" id="{6BDFBFBF-C88D-8A46-CDD9-E516546D05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2573" y="2412234"/>
            <a:ext cx="1152525" cy="1152525"/>
          </a:xfrm>
          <a:prstGeom prst="rect">
            <a:avLst/>
          </a:prstGeom>
        </p:spPr>
      </p:pic>
      <p:pic>
        <p:nvPicPr>
          <p:cNvPr id="21" name="Picture 20">
            <a:extLst>
              <a:ext uri="{FF2B5EF4-FFF2-40B4-BE49-F238E27FC236}">
                <a16:creationId xmlns:a16="http://schemas.microsoft.com/office/drawing/2014/main" id="{BD0FE71E-9157-C177-DCED-836D962C1334}"/>
              </a:ext>
            </a:extLst>
          </p:cNvPr>
          <p:cNvPicPr>
            <a:picLocks noChangeAspect="1"/>
          </p:cNvPicPr>
          <p:nvPr/>
        </p:nvPicPr>
        <p:blipFill rotWithShape="1">
          <a:blip r:embed="rId8">
            <a:extLst>
              <a:ext uri="{28A0092B-C50C-407E-A947-70E740481C1C}">
                <a14:useLocalDpi xmlns:a14="http://schemas.microsoft.com/office/drawing/2010/main" val="0"/>
              </a:ext>
            </a:extLst>
          </a:blip>
          <a:srcRect b="6697"/>
          <a:stretch/>
        </p:blipFill>
        <p:spPr>
          <a:xfrm>
            <a:off x="9036710" y="3219116"/>
            <a:ext cx="1772943" cy="1872465"/>
          </a:xfrm>
          <a:prstGeom prst="rect">
            <a:avLst/>
          </a:prstGeom>
        </p:spPr>
      </p:pic>
      <p:sp>
        <p:nvSpPr>
          <p:cNvPr id="2" name="TextBox 23">
            <a:extLst>
              <a:ext uri="{FF2B5EF4-FFF2-40B4-BE49-F238E27FC236}">
                <a16:creationId xmlns:a16="http://schemas.microsoft.com/office/drawing/2014/main" id="{59634A40-BE10-1860-1299-8AD75E235921}"/>
              </a:ext>
            </a:extLst>
          </p:cNvPr>
          <p:cNvSpPr txBox="1"/>
          <p:nvPr/>
        </p:nvSpPr>
        <p:spPr>
          <a:xfrm>
            <a:off x="3240571" y="2819006"/>
            <a:ext cx="1343855" cy="40011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marR="0" lvl="0" indent="0" algn="l" rtl="0">
              <a:lnSpc>
                <a:spcPct val="100000"/>
              </a:lnSpc>
              <a:spcBef>
                <a:spcPts val="0"/>
              </a:spcBef>
              <a:spcAft>
                <a:spcPts val="0"/>
              </a:spcAft>
              <a:buNone/>
            </a:pPr>
            <a:r>
              <a:rPr lang="es-AR" sz="2000" b="1" dirty="0">
                <a:latin typeface="Calibri"/>
                <a:ea typeface="Calibri"/>
                <a:cs typeface="Calibri"/>
                <a:sym typeface="Calibri"/>
              </a:rPr>
              <a:t>innovación</a:t>
            </a:r>
            <a:endParaRPr lang="es-AR" sz="1100" b="1" dirty="0">
              <a:latin typeface="Calibri"/>
              <a:ea typeface="Calibri"/>
              <a:cs typeface="Calibri"/>
              <a:sym typeface="Calibri"/>
            </a:endParaRPr>
          </a:p>
        </p:txBody>
      </p:sp>
      <p:sp>
        <p:nvSpPr>
          <p:cNvPr id="3" name="TextBox 23">
            <a:extLst>
              <a:ext uri="{FF2B5EF4-FFF2-40B4-BE49-F238E27FC236}">
                <a16:creationId xmlns:a16="http://schemas.microsoft.com/office/drawing/2014/main" id="{A3760B13-A325-E514-719D-3B74615E3795}"/>
              </a:ext>
            </a:extLst>
          </p:cNvPr>
          <p:cNvSpPr txBox="1"/>
          <p:nvPr/>
        </p:nvSpPr>
        <p:spPr>
          <a:xfrm>
            <a:off x="4775950" y="3519509"/>
            <a:ext cx="1824248" cy="40011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marR="0" lvl="0" indent="0" algn="l" rtl="0">
              <a:lnSpc>
                <a:spcPct val="100000"/>
              </a:lnSpc>
              <a:spcBef>
                <a:spcPts val="0"/>
              </a:spcBef>
              <a:spcAft>
                <a:spcPts val="0"/>
              </a:spcAft>
              <a:buNone/>
            </a:pPr>
            <a:r>
              <a:rPr lang="es-AR" sz="2000" b="1" dirty="0">
                <a:latin typeface="Calibri"/>
                <a:ea typeface="Calibri"/>
                <a:cs typeface="Calibri"/>
                <a:sym typeface="Calibri"/>
              </a:rPr>
              <a:t>sustentabilidad</a:t>
            </a:r>
            <a:endParaRPr lang="es-AR" sz="1100" b="1" dirty="0">
              <a:latin typeface="Calibri"/>
              <a:ea typeface="Calibri"/>
              <a:cs typeface="Calibri"/>
              <a:sym typeface="Calibri"/>
            </a:endParaRPr>
          </a:p>
        </p:txBody>
      </p:sp>
      <p:sp>
        <p:nvSpPr>
          <p:cNvPr id="5" name="TextBox 23">
            <a:extLst>
              <a:ext uri="{FF2B5EF4-FFF2-40B4-BE49-F238E27FC236}">
                <a16:creationId xmlns:a16="http://schemas.microsoft.com/office/drawing/2014/main" id="{BF3AD62A-F895-9B04-8441-CA14475C9B57}"/>
              </a:ext>
            </a:extLst>
          </p:cNvPr>
          <p:cNvSpPr txBox="1"/>
          <p:nvPr/>
        </p:nvSpPr>
        <p:spPr>
          <a:xfrm>
            <a:off x="6614453" y="2819006"/>
            <a:ext cx="1824248" cy="40011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marR="0" lvl="0" indent="0" algn="l" rtl="0">
              <a:lnSpc>
                <a:spcPct val="100000"/>
              </a:lnSpc>
              <a:spcBef>
                <a:spcPts val="0"/>
              </a:spcBef>
              <a:spcAft>
                <a:spcPts val="0"/>
              </a:spcAft>
              <a:buNone/>
            </a:pPr>
            <a:r>
              <a:rPr lang="es-AR" sz="2000" b="1" dirty="0">
                <a:latin typeface="Calibri"/>
                <a:ea typeface="Calibri"/>
                <a:cs typeface="Calibri"/>
                <a:sym typeface="Calibri"/>
              </a:rPr>
              <a:t>competitividad</a:t>
            </a:r>
            <a:endParaRPr lang="es-AR" sz="1100" b="1" dirty="0">
              <a:latin typeface="Calibri"/>
              <a:ea typeface="Calibri"/>
              <a:cs typeface="Calibri"/>
              <a:sym typeface="Calibri"/>
            </a:endParaRPr>
          </a:p>
        </p:txBody>
      </p:sp>
      <p:sp>
        <p:nvSpPr>
          <p:cNvPr id="6" name="TextBox 23">
            <a:extLst>
              <a:ext uri="{FF2B5EF4-FFF2-40B4-BE49-F238E27FC236}">
                <a16:creationId xmlns:a16="http://schemas.microsoft.com/office/drawing/2014/main" id="{75B6082A-E527-1239-909C-320436A109A8}"/>
              </a:ext>
            </a:extLst>
          </p:cNvPr>
          <p:cNvSpPr txBox="1"/>
          <p:nvPr/>
        </p:nvSpPr>
        <p:spPr>
          <a:xfrm>
            <a:off x="929340" y="2239781"/>
            <a:ext cx="1937373" cy="52322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marR="0" lvl="0" indent="0" algn="l" rtl="0">
              <a:lnSpc>
                <a:spcPct val="100000"/>
              </a:lnSpc>
              <a:spcBef>
                <a:spcPts val="0"/>
              </a:spcBef>
              <a:spcAft>
                <a:spcPts val="0"/>
              </a:spcAft>
              <a:buNone/>
            </a:pPr>
            <a:r>
              <a:rPr lang="es-AR" sz="2800" b="1" dirty="0">
                <a:latin typeface="Calibri"/>
                <a:ea typeface="Calibri"/>
                <a:cs typeface="Calibri"/>
                <a:sym typeface="Calibri"/>
              </a:rPr>
              <a:t>PROMOVER</a:t>
            </a:r>
            <a:endParaRPr lang="es-AR" b="1" dirty="0">
              <a:latin typeface="Calibri"/>
              <a:ea typeface="Calibri"/>
              <a:cs typeface="Calibri"/>
              <a:sym typeface="Calibri"/>
            </a:endParaRPr>
          </a:p>
        </p:txBody>
      </p:sp>
      <p:sp>
        <p:nvSpPr>
          <p:cNvPr id="8" name="TextBox 23">
            <a:extLst>
              <a:ext uri="{FF2B5EF4-FFF2-40B4-BE49-F238E27FC236}">
                <a16:creationId xmlns:a16="http://schemas.microsoft.com/office/drawing/2014/main" id="{A081B553-7D29-0A15-152C-B3D1B17C2C87}"/>
              </a:ext>
            </a:extLst>
          </p:cNvPr>
          <p:cNvSpPr txBox="1"/>
          <p:nvPr/>
        </p:nvSpPr>
        <p:spPr>
          <a:xfrm>
            <a:off x="895836" y="4876941"/>
            <a:ext cx="2069988" cy="52322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marR="0" lvl="0" indent="0" algn="l" rtl="0">
              <a:lnSpc>
                <a:spcPct val="100000"/>
              </a:lnSpc>
              <a:spcBef>
                <a:spcPts val="0"/>
              </a:spcBef>
              <a:spcAft>
                <a:spcPts val="0"/>
              </a:spcAft>
              <a:buNone/>
            </a:pPr>
            <a:r>
              <a:rPr lang="es-AR" sz="2800" b="1" dirty="0">
                <a:latin typeface="Calibri"/>
                <a:ea typeface="Calibri"/>
                <a:cs typeface="Calibri"/>
                <a:sym typeface="Calibri"/>
              </a:rPr>
              <a:t>CONTRIBUIR</a:t>
            </a:r>
            <a:endParaRPr lang="es-AR" b="1" dirty="0">
              <a:latin typeface="Calibri"/>
              <a:ea typeface="Calibri"/>
              <a:cs typeface="Calibri"/>
              <a:sym typeface="Calibri"/>
            </a:endParaRPr>
          </a:p>
        </p:txBody>
      </p:sp>
      <p:sp>
        <p:nvSpPr>
          <p:cNvPr id="13" name="Arrow: Curved Down 12">
            <a:extLst>
              <a:ext uri="{FF2B5EF4-FFF2-40B4-BE49-F238E27FC236}">
                <a16:creationId xmlns:a16="http://schemas.microsoft.com/office/drawing/2014/main" id="{8A1B5212-8B34-5D36-FFEC-1B64C2DCCDE9}"/>
              </a:ext>
            </a:extLst>
          </p:cNvPr>
          <p:cNvSpPr/>
          <p:nvPr/>
        </p:nvSpPr>
        <p:spPr>
          <a:xfrm rot="1000560">
            <a:off x="8451850" y="2534946"/>
            <a:ext cx="1295775" cy="508956"/>
          </a:xfrm>
          <a:prstGeom prst="curvedDownArrow">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solidFill>
                <a:schemeClr val="tx1"/>
              </a:solidFill>
            </a:endParaRPr>
          </a:p>
        </p:txBody>
      </p:sp>
      <p:sp>
        <p:nvSpPr>
          <p:cNvPr id="20" name="Arrow: Curved Up 19">
            <a:extLst>
              <a:ext uri="{FF2B5EF4-FFF2-40B4-BE49-F238E27FC236}">
                <a16:creationId xmlns:a16="http://schemas.microsoft.com/office/drawing/2014/main" id="{F53A2B50-C760-6A7A-3070-04D6726A85DA}"/>
              </a:ext>
            </a:extLst>
          </p:cNvPr>
          <p:cNvSpPr/>
          <p:nvPr/>
        </p:nvSpPr>
        <p:spPr>
          <a:xfrm rot="21164068">
            <a:off x="7741479" y="4818509"/>
            <a:ext cx="1352847" cy="546145"/>
          </a:xfrm>
          <a:prstGeom prst="curvedUpArrow">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99736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randombar(horizontal)">
                                      <p:cBhvr>
                                        <p:cTn id="41" dur="500"/>
                                        <p:tgtEl>
                                          <p:spTgt spid="20"/>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par>
                                <p:cTn id="45" presetID="14" presetClass="entr" presetSubtype="1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8" grpId="0" animBg="1"/>
      <p:bldP spid="13"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ítulo 13">
            <a:extLst>
              <a:ext uri="{FF2B5EF4-FFF2-40B4-BE49-F238E27FC236}">
                <a16:creationId xmlns:a16="http://schemas.microsoft.com/office/drawing/2014/main" id="{BC20CE62-E9E4-A3D4-71CD-9211BCC6561D}"/>
              </a:ext>
            </a:extLst>
          </p:cNvPr>
          <p:cNvSpPr txBox="1">
            <a:spLocks/>
          </p:cNvSpPr>
          <p:nvPr/>
        </p:nvSpPr>
        <p:spPr>
          <a:xfrm>
            <a:off x="2231012" y="794770"/>
            <a:ext cx="7996063" cy="463760"/>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2000" b="0" dirty="0"/>
              <a:t>Participación femenina en el ámbito universitario</a:t>
            </a:r>
          </a:p>
        </p:txBody>
      </p:sp>
      <p:pic>
        <p:nvPicPr>
          <p:cNvPr id="3" name="Picture 2">
            <a:extLst>
              <a:ext uri="{FF2B5EF4-FFF2-40B4-BE49-F238E27FC236}">
                <a16:creationId xmlns:a16="http://schemas.microsoft.com/office/drawing/2014/main" id="{E0A98B55-15C2-491C-9AC4-C5543A9AE9D2}"/>
              </a:ext>
            </a:extLst>
          </p:cNvPr>
          <p:cNvPicPr>
            <a:picLocks noChangeAspect="1"/>
          </p:cNvPicPr>
          <p:nvPr/>
        </p:nvPicPr>
        <p:blipFill>
          <a:blip r:embed="rId2"/>
          <a:stretch>
            <a:fillRect/>
          </a:stretch>
        </p:blipFill>
        <p:spPr>
          <a:xfrm>
            <a:off x="1917022" y="1460681"/>
            <a:ext cx="3330229" cy="5006774"/>
          </a:xfrm>
          <a:prstGeom prst="rect">
            <a:avLst/>
          </a:prstGeom>
        </p:spPr>
      </p:pic>
      <p:pic>
        <p:nvPicPr>
          <p:cNvPr id="6" name="Picture 5">
            <a:extLst>
              <a:ext uri="{FF2B5EF4-FFF2-40B4-BE49-F238E27FC236}">
                <a16:creationId xmlns:a16="http://schemas.microsoft.com/office/drawing/2014/main" id="{7E4800A4-6F24-44C3-AA77-4C744D1E5C28}"/>
              </a:ext>
            </a:extLst>
          </p:cNvPr>
          <p:cNvPicPr>
            <a:picLocks noChangeAspect="1"/>
          </p:cNvPicPr>
          <p:nvPr/>
        </p:nvPicPr>
        <p:blipFill>
          <a:blip r:embed="rId3"/>
          <a:stretch>
            <a:fillRect/>
          </a:stretch>
        </p:blipFill>
        <p:spPr>
          <a:xfrm>
            <a:off x="5771536" y="2012362"/>
            <a:ext cx="4897342" cy="3333872"/>
          </a:xfrm>
          <a:prstGeom prst="rect">
            <a:avLst/>
          </a:prstGeom>
        </p:spPr>
      </p:pic>
    </p:spTree>
    <p:extLst>
      <p:ext uri="{BB962C8B-B14F-4D97-AF65-F5344CB8AC3E}">
        <p14:creationId xmlns:p14="http://schemas.microsoft.com/office/powerpoint/2010/main" val="1031401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9993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BBC426EA-9958-4DB5-8F78-1C20059C50FE}"/>
              </a:ext>
            </a:extLst>
          </p:cNvPr>
          <p:cNvSpPr txBox="1"/>
          <p:nvPr/>
        </p:nvSpPr>
        <p:spPr>
          <a:xfrm>
            <a:off x="2750160" y="1350218"/>
            <a:ext cx="2241031" cy="369460"/>
          </a:xfrm>
          <a:prstGeom prst="rect">
            <a:avLst/>
          </a:prstGeom>
          <a:solidFill>
            <a:schemeClr val="bg1"/>
          </a:solidFill>
        </p:spPr>
        <p:txBody>
          <a:bodyPr wrap="square">
            <a:spAutoFit/>
          </a:bodyPr>
          <a:lstStyle>
            <a:defPPr>
              <a:defRPr lang="en-US"/>
            </a:defPPr>
            <a:lvl1pPr algn="ctr">
              <a:defRPr sz="2000" b="1"/>
            </a:lvl1pPr>
          </a:lstStyle>
          <a:p>
            <a:endParaRPr lang="es-AR" sz="1801" dirty="0"/>
          </a:p>
        </p:txBody>
      </p:sp>
      <p:sp>
        <p:nvSpPr>
          <p:cNvPr id="18" name="Rectángulo 17">
            <a:extLst>
              <a:ext uri="{FF2B5EF4-FFF2-40B4-BE49-F238E27FC236}">
                <a16:creationId xmlns:a16="http://schemas.microsoft.com/office/drawing/2014/main" id="{5BB3E5AC-E8AE-4879-B595-C4E7E548D0F8}"/>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801"/>
          </a:p>
        </p:txBody>
      </p:sp>
      <p:sp>
        <p:nvSpPr>
          <p:cNvPr id="11" name="Título 13">
            <a:extLst>
              <a:ext uri="{FF2B5EF4-FFF2-40B4-BE49-F238E27FC236}">
                <a16:creationId xmlns:a16="http://schemas.microsoft.com/office/drawing/2014/main" id="{E81236E2-ACC8-734D-DADE-497485647F45}"/>
              </a:ext>
            </a:extLst>
          </p:cNvPr>
          <p:cNvSpPr txBox="1">
            <a:spLocks/>
          </p:cNvSpPr>
          <p:nvPr/>
        </p:nvSpPr>
        <p:spPr>
          <a:xfrm>
            <a:off x="4411811" y="50835"/>
            <a:ext cx="2679312" cy="169092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200" b="1" dirty="0">
                <a:solidFill>
                  <a:srgbClr val="002060"/>
                </a:solidFill>
                <a:latin typeface="Arial" panose="020B0604020202020204" pitchFamily="34" charset="0"/>
                <a:cs typeface="Arial" panose="020B0604020202020204" pitchFamily="34" charset="0"/>
              </a:rPr>
              <a:t>¿Por qué?</a:t>
            </a:r>
          </a:p>
          <a:p>
            <a:endParaRPr lang="es-AR" sz="3600" b="1" dirty="0">
              <a:solidFill>
                <a:srgbClr val="C00000"/>
              </a:solidFill>
              <a:latin typeface="+mn-lt"/>
            </a:endParaRPr>
          </a:p>
        </p:txBody>
      </p:sp>
      <p:pic>
        <p:nvPicPr>
          <p:cNvPr id="3" name="Imagen 2" descr="Un dibujo animado con letras&#10;&#10;Descripción generada automáticamente con confianza media">
            <a:extLst>
              <a:ext uri="{FF2B5EF4-FFF2-40B4-BE49-F238E27FC236}">
                <a16:creationId xmlns:a16="http://schemas.microsoft.com/office/drawing/2014/main" id="{444DAC69-1835-86FA-C7C7-593E73CE9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289" y="1707669"/>
            <a:ext cx="9181422" cy="3000582"/>
          </a:xfrm>
          <a:prstGeom prst="rect">
            <a:avLst/>
          </a:prstGeom>
        </p:spPr>
      </p:pic>
      <p:sp>
        <p:nvSpPr>
          <p:cNvPr id="2" name="TextBox 23">
            <a:extLst>
              <a:ext uri="{FF2B5EF4-FFF2-40B4-BE49-F238E27FC236}">
                <a16:creationId xmlns:a16="http://schemas.microsoft.com/office/drawing/2014/main" id="{D29E1FC9-B6B7-2252-C347-82F849C4C15C}"/>
              </a:ext>
            </a:extLst>
          </p:cNvPr>
          <p:cNvSpPr txBox="1"/>
          <p:nvPr/>
        </p:nvSpPr>
        <p:spPr>
          <a:xfrm>
            <a:off x="3012313" y="4802956"/>
            <a:ext cx="6542654" cy="523220"/>
          </a:xfrm>
          <a:prstGeom prst="rect">
            <a:avLst/>
          </a:prstGeom>
          <a:solidFill>
            <a:schemeClr val="bg1"/>
          </a:solidFill>
        </p:spPr>
        <p:txBody>
          <a:bodyPr wrap="square" rtlCol="0">
            <a:spAutoFit/>
          </a:bodyPr>
          <a:lstStyle>
            <a:defPPr>
              <a:defRPr lang="es-AR"/>
            </a:defPPr>
            <a:lvl1pPr>
              <a:defRPr sz="1400">
                <a:solidFill>
                  <a:schemeClr val="bg2">
                    <a:lumMod val="50000"/>
                  </a:schemeClr>
                </a:solidFill>
                <a:latin typeface="Arial" panose="020B0604020202020204" pitchFamily="34" charset="0"/>
                <a:cs typeface="Arial" panose="020B0604020202020204" pitchFamily="34" charset="0"/>
              </a:defRPr>
            </a:lvl1pPr>
          </a:lstStyle>
          <a:p>
            <a:pPr marL="0" marR="0" lvl="0" indent="0" algn="l" rtl="0">
              <a:lnSpc>
                <a:spcPct val="100000"/>
              </a:lnSpc>
              <a:spcBef>
                <a:spcPts val="0"/>
              </a:spcBef>
              <a:spcAft>
                <a:spcPts val="0"/>
              </a:spcAft>
              <a:buNone/>
            </a:pPr>
            <a:r>
              <a:rPr lang="es-AR" sz="2800" b="1" dirty="0">
                <a:latin typeface="Calibri"/>
                <a:ea typeface="Calibri"/>
                <a:cs typeface="Calibri"/>
                <a:sym typeface="Calibri"/>
              </a:rPr>
              <a:t>Porque necesitamos del talento de todos!!</a:t>
            </a:r>
            <a:endParaRPr lang="es-AR" b="1" dirty="0">
              <a:latin typeface="Calibri"/>
              <a:ea typeface="Calibri"/>
              <a:cs typeface="Calibri"/>
              <a:sym typeface="Calibri"/>
            </a:endParaRPr>
          </a:p>
        </p:txBody>
      </p:sp>
    </p:spTree>
    <p:extLst>
      <p:ext uri="{BB962C8B-B14F-4D97-AF65-F5344CB8AC3E}">
        <p14:creationId xmlns:p14="http://schemas.microsoft.com/office/powerpoint/2010/main" val="245114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BBC426EA-9958-4DB5-8F78-1C20059C50FE}"/>
              </a:ext>
            </a:extLst>
          </p:cNvPr>
          <p:cNvSpPr txBox="1"/>
          <p:nvPr/>
        </p:nvSpPr>
        <p:spPr>
          <a:xfrm>
            <a:off x="2750160" y="1350218"/>
            <a:ext cx="2241031" cy="369460"/>
          </a:xfrm>
          <a:prstGeom prst="rect">
            <a:avLst/>
          </a:prstGeom>
          <a:solidFill>
            <a:schemeClr val="bg1"/>
          </a:solidFill>
        </p:spPr>
        <p:txBody>
          <a:bodyPr wrap="square">
            <a:spAutoFit/>
          </a:bodyPr>
          <a:lstStyle>
            <a:defPPr>
              <a:defRPr lang="en-US"/>
            </a:defPPr>
            <a:lvl1pPr algn="ctr">
              <a:defRPr sz="2000" b="1"/>
            </a:lvl1pPr>
          </a:lstStyle>
          <a:p>
            <a:endParaRPr lang="es-AR" sz="1801" dirty="0"/>
          </a:p>
        </p:txBody>
      </p:sp>
      <p:sp>
        <p:nvSpPr>
          <p:cNvPr id="18" name="Rectángulo 17">
            <a:extLst>
              <a:ext uri="{FF2B5EF4-FFF2-40B4-BE49-F238E27FC236}">
                <a16:creationId xmlns:a16="http://schemas.microsoft.com/office/drawing/2014/main" id="{5BB3E5AC-E8AE-4879-B595-C4E7E548D0F8}"/>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801"/>
          </a:p>
        </p:txBody>
      </p:sp>
      <p:sp>
        <p:nvSpPr>
          <p:cNvPr id="11" name="Título 13">
            <a:extLst>
              <a:ext uri="{FF2B5EF4-FFF2-40B4-BE49-F238E27FC236}">
                <a16:creationId xmlns:a16="http://schemas.microsoft.com/office/drawing/2014/main" id="{E81236E2-ACC8-734D-DADE-497485647F45}"/>
              </a:ext>
            </a:extLst>
          </p:cNvPr>
          <p:cNvSpPr txBox="1">
            <a:spLocks/>
          </p:cNvSpPr>
          <p:nvPr/>
        </p:nvSpPr>
        <p:spPr>
          <a:xfrm>
            <a:off x="0" y="1440221"/>
            <a:ext cx="12192000" cy="523220"/>
          </a:xfrm>
          <a:prstGeom prst="rect">
            <a:avLst/>
          </a:prstGeom>
          <a:solidFill>
            <a:schemeClr val="bg1"/>
          </a:solidFill>
        </p:spPr>
        <p:txBody>
          <a:bodyPr wrap="square" rtlCol="0">
            <a:spAutoFit/>
          </a:bodyPr>
          <a:lstStyle>
            <a:defPPr>
              <a:defRPr lang="es-AR"/>
            </a:defPPr>
            <a:lvl1pPr marR="0" lvl="0" indent="0">
              <a:lnSpc>
                <a:spcPct val="100000"/>
              </a:lnSpc>
              <a:spcBef>
                <a:spcPts val="0"/>
              </a:spcBef>
              <a:spcAft>
                <a:spcPts val="0"/>
              </a:spcAft>
              <a:buNone/>
              <a:defRPr sz="2800" b="1">
                <a:solidFill>
                  <a:schemeClr val="bg2">
                    <a:lumMod val="50000"/>
                  </a:schemeClr>
                </a:solidFill>
                <a:latin typeface="Calibri"/>
                <a:ea typeface="Calibri"/>
                <a:cs typeface="Calibri"/>
              </a:defRPr>
            </a:lvl1pPr>
          </a:lstStyle>
          <a:p>
            <a:pPr algn="ctr"/>
            <a:r>
              <a:rPr lang="es-ES" dirty="0"/>
              <a:t>INCLUSIÓN= ACEPTACIÓN=CONSTRUCCIÓN</a:t>
            </a:r>
            <a:endParaRPr lang="es-AR" dirty="0"/>
          </a:p>
        </p:txBody>
      </p:sp>
      <p:sp>
        <p:nvSpPr>
          <p:cNvPr id="8" name="Título 13">
            <a:extLst>
              <a:ext uri="{FF2B5EF4-FFF2-40B4-BE49-F238E27FC236}">
                <a16:creationId xmlns:a16="http://schemas.microsoft.com/office/drawing/2014/main" id="{D883F555-8BF9-8FDB-7413-F472AF4E21DE}"/>
              </a:ext>
            </a:extLst>
          </p:cNvPr>
          <p:cNvSpPr txBox="1">
            <a:spLocks/>
          </p:cNvSpPr>
          <p:nvPr/>
        </p:nvSpPr>
        <p:spPr>
          <a:xfrm>
            <a:off x="1" y="5593720"/>
            <a:ext cx="12192000" cy="523220"/>
          </a:xfrm>
          <a:prstGeom prst="rect">
            <a:avLst/>
          </a:prstGeom>
          <a:solidFill>
            <a:schemeClr val="bg1"/>
          </a:solidFill>
        </p:spPr>
        <p:txBody>
          <a:bodyPr wrap="square" rtlCol="0">
            <a:spAutoFit/>
          </a:bodyPr>
          <a:lstStyle>
            <a:defPPr>
              <a:defRPr lang="es-AR"/>
            </a:defPPr>
            <a:lvl1pPr marR="0" lvl="0" indent="0">
              <a:lnSpc>
                <a:spcPct val="100000"/>
              </a:lnSpc>
              <a:spcBef>
                <a:spcPts val="0"/>
              </a:spcBef>
              <a:spcAft>
                <a:spcPts val="0"/>
              </a:spcAft>
              <a:buNone/>
              <a:defRPr sz="2800" b="1">
                <a:solidFill>
                  <a:schemeClr val="bg2">
                    <a:lumMod val="50000"/>
                  </a:schemeClr>
                </a:solidFill>
                <a:latin typeface="Calibri"/>
                <a:ea typeface="Calibri"/>
                <a:cs typeface="Calibri"/>
              </a:defRPr>
            </a:lvl1pPr>
          </a:lstStyle>
          <a:p>
            <a:pPr algn="ctr"/>
            <a:r>
              <a:rPr lang="es-ES" dirty="0"/>
              <a:t>ACTUALIZACIÓN= NUEVOS ENTORNOS</a:t>
            </a:r>
            <a:endParaRPr lang="es-AR" dirty="0"/>
          </a:p>
        </p:txBody>
      </p:sp>
      <p:sp>
        <p:nvSpPr>
          <p:cNvPr id="2" name="AutoShape 2">
            <a:extLst>
              <a:ext uri="{FF2B5EF4-FFF2-40B4-BE49-F238E27FC236}">
                <a16:creationId xmlns:a16="http://schemas.microsoft.com/office/drawing/2014/main" id="{5DD8CCD0-A65C-7A12-141D-1252F48DA7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8BDC79F5-3527-8344-10B7-0DB16FE6D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751" y="1949507"/>
            <a:ext cx="6084498" cy="3422530"/>
          </a:xfrm>
          <a:prstGeom prst="rect">
            <a:avLst/>
          </a:prstGeom>
        </p:spPr>
      </p:pic>
      <p:sp>
        <p:nvSpPr>
          <p:cNvPr id="3" name="Título 13">
            <a:extLst>
              <a:ext uri="{FF2B5EF4-FFF2-40B4-BE49-F238E27FC236}">
                <a16:creationId xmlns:a16="http://schemas.microsoft.com/office/drawing/2014/main" id="{1AA66A97-3BE4-110C-8893-FBF4451CC8C8}"/>
              </a:ext>
            </a:extLst>
          </p:cNvPr>
          <p:cNvSpPr txBox="1">
            <a:spLocks/>
          </p:cNvSpPr>
          <p:nvPr/>
        </p:nvSpPr>
        <p:spPr>
          <a:xfrm>
            <a:off x="4411811" y="50835"/>
            <a:ext cx="2679312" cy="169092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200" b="1" dirty="0">
                <a:solidFill>
                  <a:srgbClr val="002060"/>
                </a:solidFill>
                <a:latin typeface="Arial" panose="020B0604020202020204" pitchFamily="34" charset="0"/>
                <a:cs typeface="Arial" panose="020B0604020202020204" pitchFamily="34" charset="0"/>
              </a:rPr>
              <a:t>¿Para qué?</a:t>
            </a:r>
          </a:p>
          <a:p>
            <a:endParaRPr lang="es-AR" sz="3600" b="1" dirty="0">
              <a:solidFill>
                <a:srgbClr val="C00000"/>
              </a:solidFill>
              <a:latin typeface="+mn-lt"/>
            </a:endParaRPr>
          </a:p>
        </p:txBody>
      </p:sp>
    </p:spTree>
    <p:extLst>
      <p:ext uri="{BB962C8B-B14F-4D97-AF65-F5344CB8AC3E}">
        <p14:creationId xmlns:p14="http://schemas.microsoft.com/office/powerpoint/2010/main" val="28006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par>
                                <p:cTn id="12" presetID="21" presetClass="entr" presetSubtype="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81">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83">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85">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Shape 87">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Rectangle 89">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2F85F9FC-DECC-444F-8F83-615605BCD5E3}"/>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5521930" y="3459707"/>
            <a:ext cx="5544000" cy="2400442"/>
          </a:xfrm>
          <a:prstGeom prst="rect">
            <a:avLst/>
          </a:prstGeom>
          <a:ln>
            <a:noFill/>
          </a:ln>
          <a:effectLst>
            <a:softEdge rad="112500"/>
          </a:effectLst>
        </p:spPr>
      </p:pic>
      <p:pic>
        <p:nvPicPr>
          <p:cNvPr id="11" name="Picture 10">
            <a:extLst>
              <a:ext uri="{FF2B5EF4-FFF2-40B4-BE49-F238E27FC236}">
                <a16:creationId xmlns:a16="http://schemas.microsoft.com/office/drawing/2014/main" id="{B4BEB91F-7E54-777C-DA0C-817761B024DF}"/>
              </a:ext>
            </a:extLst>
          </p:cNvPr>
          <p:cNvPicPr>
            <a:picLocks noChangeAspect="1"/>
          </p:cNvPicPr>
          <p:nvPr/>
        </p:nvPicPr>
        <p:blipFill>
          <a:blip r:embed="rId4"/>
          <a:stretch>
            <a:fillRect/>
          </a:stretch>
        </p:blipFill>
        <p:spPr>
          <a:xfrm>
            <a:off x="4143840" y="478712"/>
            <a:ext cx="3143250" cy="1666875"/>
          </a:xfrm>
          <a:prstGeom prst="rect">
            <a:avLst/>
          </a:prstGeom>
        </p:spPr>
      </p:pic>
      <p:pic>
        <p:nvPicPr>
          <p:cNvPr id="12" name="Picture 11">
            <a:extLst>
              <a:ext uri="{FF2B5EF4-FFF2-40B4-BE49-F238E27FC236}">
                <a16:creationId xmlns:a16="http://schemas.microsoft.com/office/drawing/2014/main" id="{F4A3EC75-ECBB-AD2C-C374-CDA096A60E83}"/>
              </a:ext>
            </a:extLst>
          </p:cNvPr>
          <p:cNvPicPr>
            <a:picLocks noChangeAspect="1"/>
          </p:cNvPicPr>
          <p:nvPr/>
        </p:nvPicPr>
        <p:blipFill>
          <a:blip r:embed="rId5"/>
          <a:stretch>
            <a:fillRect/>
          </a:stretch>
        </p:blipFill>
        <p:spPr>
          <a:xfrm>
            <a:off x="7727896" y="366710"/>
            <a:ext cx="4201250" cy="1002651"/>
          </a:xfrm>
          <a:prstGeom prst="rect">
            <a:avLst/>
          </a:prstGeom>
        </p:spPr>
      </p:pic>
      <p:sp>
        <p:nvSpPr>
          <p:cNvPr id="8" name="Título 1">
            <a:extLst>
              <a:ext uri="{FF2B5EF4-FFF2-40B4-BE49-F238E27FC236}">
                <a16:creationId xmlns:a16="http://schemas.microsoft.com/office/drawing/2014/main" id="{0E17020E-3DAC-2835-468C-2821D48754A5}"/>
              </a:ext>
            </a:extLst>
          </p:cNvPr>
          <p:cNvSpPr txBox="1">
            <a:spLocks/>
          </p:cNvSpPr>
          <p:nvPr/>
        </p:nvSpPr>
        <p:spPr>
          <a:xfrm>
            <a:off x="662180" y="2862471"/>
            <a:ext cx="3041803" cy="2907802"/>
          </a:xfrm>
          <a:prstGeom prst="rect">
            <a:avLst/>
          </a:prstGeom>
        </p:spPr>
        <p:txBody>
          <a:bodyPr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sz="3200" dirty="0">
                <a:solidFill>
                  <a:srgbClr val="FFFFFF"/>
                </a:solidFill>
                <a:latin typeface="Arial Rounded MT Bold" panose="020F0704030504030204" pitchFamily="34" charset="0"/>
                <a:ea typeface="+mn-ea"/>
                <a:cs typeface="+mn-cs"/>
              </a:rPr>
              <a:t>PRINCIPALES RESULTADOS</a:t>
            </a:r>
          </a:p>
        </p:txBody>
      </p:sp>
    </p:spTree>
    <p:extLst>
      <p:ext uri="{BB962C8B-B14F-4D97-AF65-F5344CB8AC3E}">
        <p14:creationId xmlns:p14="http://schemas.microsoft.com/office/powerpoint/2010/main" val="29605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0F52976-243F-7110-06EE-D14FFFA2A80C}"/>
              </a:ext>
            </a:extLst>
          </p:cNvPr>
          <p:cNvPicPr>
            <a:picLocks noChangeAspect="1"/>
          </p:cNvPicPr>
          <p:nvPr/>
        </p:nvPicPr>
        <p:blipFill rotWithShape="1">
          <a:blip r:embed="rId3"/>
          <a:srcRect l="5452" t="9768" r="2245" b="13307"/>
          <a:stretch/>
        </p:blipFill>
        <p:spPr>
          <a:xfrm>
            <a:off x="3042408" y="2713419"/>
            <a:ext cx="6107185" cy="1913997"/>
          </a:xfrm>
          <a:prstGeom prst="rect">
            <a:avLst/>
          </a:prstGeom>
        </p:spPr>
      </p:pic>
      <p:pic>
        <p:nvPicPr>
          <p:cNvPr id="19" name="Picture 18">
            <a:extLst>
              <a:ext uri="{FF2B5EF4-FFF2-40B4-BE49-F238E27FC236}">
                <a16:creationId xmlns:a16="http://schemas.microsoft.com/office/drawing/2014/main" id="{06A81936-BD39-A7FE-3236-C5157E85B305}"/>
              </a:ext>
            </a:extLst>
          </p:cNvPr>
          <p:cNvPicPr>
            <a:picLocks noChangeAspect="1"/>
          </p:cNvPicPr>
          <p:nvPr/>
        </p:nvPicPr>
        <p:blipFill>
          <a:blip r:embed="rId4"/>
          <a:stretch>
            <a:fillRect/>
          </a:stretch>
        </p:blipFill>
        <p:spPr>
          <a:xfrm>
            <a:off x="261694" y="4922986"/>
            <a:ext cx="3143250" cy="1666875"/>
          </a:xfrm>
          <a:prstGeom prst="rect">
            <a:avLst/>
          </a:prstGeom>
        </p:spPr>
      </p:pic>
      <p:pic>
        <p:nvPicPr>
          <p:cNvPr id="21" name="Picture 20">
            <a:extLst>
              <a:ext uri="{FF2B5EF4-FFF2-40B4-BE49-F238E27FC236}">
                <a16:creationId xmlns:a16="http://schemas.microsoft.com/office/drawing/2014/main" id="{E4674C7D-6A05-9BAF-C85F-56C8B13DAEB4}"/>
              </a:ext>
            </a:extLst>
          </p:cNvPr>
          <p:cNvPicPr>
            <a:picLocks noChangeAspect="1"/>
          </p:cNvPicPr>
          <p:nvPr/>
        </p:nvPicPr>
        <p:blipFill>
          <a:blip r:embed="rId5"/>
          <a:stretch>
            <a:fillRect/>
          </a:stretch>
        </p:blipFill>
        <p:spPr>
          <a:xfrm>
            <a:off x="261694" y="309498"/>
            <a:ext cx="4201250" cy="1002651"/>
          </a:xfrm>
          <a:prstGeom prst="rect">
            <a:avLst/>
          </a:prstGeom>
        </p:spPr>
      </p:pic>
    </p:spTree>
    <p:extLst>
      <p:ext uri="{BB962C8B-B14F-4D97-AF65-F5344CB8AC3E}">
        <p14:creationId xmlns:p14="http://schemas.microsoft.com/office/powerpoint/2010/main" val="287504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ítulo 13">
            <a:extLst>
              <a:ext uri="{FF2B5EF4-FFF2-40B4-BE49-F238E27FC236}">
                <a16:creationId xmlns:a16="http://schemas.microsoft.com/office/drawing/2014/main" id="{D3808444-A6DD-30A0-CB88-6C4BF9DE172C}"/>
              </a:ext>
            </a:extLst>
          </p:cNvPr>
          <p:cNvSpPr txBox="1">
            <a:spLocks/>
          </p:cNvSpPr>
          <p:nvPr/>
        </p:nvSpPr>
        <p:spPr>
          <a:xfrm>
            <a:off x="-1" y="618097"/>
            <a:ext cx="12192001" cy="11236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3200" b="1" dirty="0">
                <a:solidFill>
                  <a:srgbClr val="002060"/>
                </a:solidFill>
                <a:latin typeface="Arial" panose="020B0604020202020204" pitchFamily="34" charset="0"/>
                <a:cs typeface="Arial" panose="020B0604020202020204" pitchFamily="34" charset="0"/>
              </a:rPr>
              <a:t>Datos generales</a:t>
            </a:r>
          </a:p>
        </p:txBody>
      </p:sp>
      <p:sp>
        <p:nvSpPr>
          <p:cNvPr id="10" name="Título 13">
            <a:extLst>
              <a:ext uri="{FF2B5EF4-FFF2-40B4-BE49-F238E27FC236}">
                <a16:creationId xmlns:a16="http://schemas.microsoft.com/office/drawing/2014/main" id="{D1E091C2-A723-3001-CBC9-BB3F3969570F}"/>
              </a:ext>
            </a:extLst>
          </p:cNvPr>
          <p:cNvSpPr txBox="1">
            <a:spLocks/>
          </p:cNvSpPr>
          <p:nvPr/>
        </p:nvSpPr>
        <p:spPr>
          <a:xfrm>
            <a:off x="3369924" y="1741758"/>
            <a:ext cx="5044732" cy="1331824"/>
          </a:xfrm>
          <a:prstGeom prst="rect">
            <a:avLst/>
          </a:prstGeom>
        </p:spPr>
        <p:txBody>
          <a:bodyPr anchor="t"/>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2800" b="1" dirty="0">
                <a:solidFill>
                  <a:schemeClr val="bg2">
                    <a:lumMod val="50000"/>
                  </a:schemeClr>
                </a:solidFill>
                <a:latin typeface="Arial" panose="020B0604020202020204" pitchFamily="34" charset="0"/>
                <a:cs typeface="Arial" panose="020B0604020202020204" pitchFamily="34" charset="0"/>
              </a:rPr>
              <a:t>43</a:t>
            </a:r>
            <a:r>
              <a:rPr lang="es-AR" sz="2400" dirty="0">
                <a:solidFill>
                  <a:schemeClr val="bg2">
                    <a:lumMod val="50000"/>
                  </a:schemeClr>
                </a:solidFill>
                <a:latin typeface="Arial" panose="020B0604020202020204" pitchFamily="34" charset="0"/>
                <a:cs typeface="Arial" panose="020B0604020202020204" pitchFamily="34" charset="0"/>
              </a:rPr>
              <a:t> empresas de la cadena de valor finalizaron la encuesta</a:t>
            </a:r>
          </a:p>
        </p:txBody>
      </p:sp>
      <p:pic>
        <p:nvPicPr>
          <p:cNvPr id="8" name="Picture 7">
            <a:extLst>
              <a:ext uri="{FF2B5EF4-FFF2-40B4-BE49-F238E27FC236}">
                <a16:creationId xmlns:a16="http://schemas.microsoft.com/office/drawing/2014/main" id="{BC6ADA3A-24A3-6FD5-1D6B-4C6DA69DFFD2}"/>
              </a:ext>
            </a:extLst>
          </p:cNvPr>
          <p:cNvPicPr>
            <a:picLocks noChangeAspect="1"/>
          </p:cNvPicPr>
          <p:nvPr/>
        </p:nvPicPr>
        <p:blipFill rotWithShape="1">
          <a:blip r:embed="rId3"/>
          <a:srcRect l="5495" t="5535"/>
          <a:stretch/>
        </p:blipFill>
        <p:spPr>
          <a:xfrm>
            <a:off x="3621596" y="3061894"/>
            <a:ext cx="5478859" cy="1603047"/>
          </a:xfrm>
          <a:prstGeom prst="rect">
            <a:avLst/>
          </a:prstGeom>
        </p:spPr>
      </p:pic>
      <p:pic>
        <p:nvPicPr>
          <p:cNvPr id="18" name="Picture 17">
            <a:extLst>
              <a:ext uri="{FF2B5EF4-FFF2-40B4-BE49-F238E27FC236}">
                <a16:creationId xmlns:a16="http://schemas.microsoft.com/office/drawing/2014/main" id="{51968F06-F7DE-D0C1-7C84-32D9C6757E7A}"/>
              </a:ext>
            </a:extLst>
          </p:cNvPr>
          <p:cNvPicPr>
            <a:picLocks noChangeAspect="1"/>
          </p:cNvPicPr>
          <p:nvPr/>
        </p:nvPicPr>
        <p:blipFill>
          <a:blip r:embed="rId4"/>
          <a:stretch>
            <a:fillRect/>
          </a:stretch>
        </p:blipFill>
        <p:spPr>
          <a:xfrm>
            <a:off x="6096000" y="4979188"/>
            <a:ext cx="4968759" cy="786422"/>
          </a:xfrm>
          <a:prstGeom prst="rect">
            <a:avLst/>
          </a:prstGeom>
        </p:spPr>
      </p:pic>
    </p:spTree>
    <p:extLst>
      <p:ext uri="{BB962C8B-B14F-4D97-AF65-F5344CB8AC3E}">
        <p14:creationId xmlns:p14="http://schemas.microsoft.com/office/powerpoint/2010/main" val="85720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E774C966-9F13-4032-9B4E-F7D42CFAEF22}"/>
              </a:ext>
            </a:extLst>
          </p:cNvPr>
          <p:cNvSpPr/>
          <p:nvPr/>
        </p:nvSpPr>
        <p:spPr>
          <a:xfrm rot="16200000">
            <a:off x="-1952466" y="3694224"/>
            <a:ext cx="4275993" cy="37106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 name="Picture 12">
            <a:extLst>
              <a:ext uri="{FF2B5EF4-FFF2-40B4-BE49-F238E27FC236}">
                <a16:creationId xmlns:a16="http://schemas.microsoft.com/office/drawing/2014/main" id="{D5864043-D11B-DE77-AC2B-BDF8845FA134}"/>
              </a:ext>
            </a:extLst>
          </p:cNvPr>
          <p:cNvPicPr>
            <a:picLocks noChangeAspect="1"/>
          </p:cNvPicPr>
          <p:nvPr/>
        </p:nvPicPr>
        <p:blipFill rotWithShape="1">
          <a:blip r:embed="rId3"/>
          <a:srcRect b="29880"/>
          <a:stretch/>
        </p:blipFill>
        <p:spPr>
          <a:xfrm>
            <a:off x="3018393" y="5416644"/>
            <a:ext cx="4696287" cy="601107"/>
          </a:xfrm>
          <a:prstGeom prst="rect">
            <a:avLst/>
          </a:prstGeom>
        </p:spPr>
      </p:pic>
      <p:pic>
        <p:nvPicPr>
          <p:cNvPr id="4" name="Picture 3">
            <a:extLst>
              <a:ext uri="{FF2B5EF4-FFF2-40B4-BE49-F238E27FC236}">
                <a16:creationId xmlns:a16="http://schemas.microsoft.com/office/drawing/2014/main" id="{3228F851-92F1-EFDC-C086-A3D6590BDF0A}"/>
              </a:ext>
            </a:extLst>
          </p:cNvPr>
          <p:cNvPicPr>
            <a:picLocks noChangeAspect="1"/>
          </p:cNvPicPr>
          <p:nvPr/>
        </p:nvPicPr>
        <p:blipFill rotWithShape="1">
          <a:blip r:embed="rId4"/>
          <a:srcRect l="-1" t="19681" r="2133" b="1670"/>
          <a:stretch/>
        </p:blipFill>
        <p:spPr>
          <a:xfrm>
            <a:off x="2636294" y="2137025"/>
            <a:ext cx="5460485" cy="3269475"/>
          </a:xfrm>
          <a:prstGeom prst="rect">
            <a:avLst/>
          </a:prstGeom>
        </p:spPr>
      </p:pic>
      <p:sp>
        <p:nvSpPr>
          <p:cNvPr id="5" name="Título 13">
            <a:extLst>
              <a:ext uri="{FF2B5EF4-FFF2-40B4-BE49-F238E27FC236}">
                <a16:creationId xmlns:a16="http://schemas.microsoft.com/office/drawing/2014/main" id="{62C79027-6381-5A5E-6CA2-BA733C58D045}"/>
              </a:ext>
            </a:extLst>
          </p:cNvPr>
          <p:cNvSpPr txBox="1">
            <a:spLocks/>
          </p:cNvSpPr>
          <p:nvPr/>
        </p:nvSpPr>
        <p:spPr>
          <a:xfrm>
            <a:off x="2766874" y="617090"/>
            <a:ext cx="6658252" cy="1331825"/>
          </a:xfrm>
          <a:prstGeom prst="rect">
            <a:avLst/>
          </a:prstGeom>
        </p:spPr>
        <p:txBody>
          <a:bodyPr anchor="t"/>
          <a:lstStyle>
            <a:defPPr>
              <a:defRPr lang="es-AR"/>
            </a:defPPr>
            <a:lvl1pPr algn="ctr">
              <a:lnSpc>
                <a:spcPct val="90000"/>
              </a:lnSpc>
              <a:spcBef>
                <a:spcPct val="0"/>
              </a:spcBef>
              <a:buNone/>
              <a:defRPr sz="2400" b="1">
                <a:solidFill>
                  <a:srgbClr val="002060"/>
                </a:solidFill>
                <a:latin typeface="Arial" panose="020B0604020202020204" pitchFamily="34" charset="0"/>
                <a:ea typeface="+mj-ea"/>
                <a:cs typeface="Arial" panose="020B0604020202020204" pitchFamily="34" charset="0"/>
              </a:defRPr>
            </a:lvl1pPr>
          </a:lstStyle>
          <a:p>
            <a:r>
              <a:rPr lang="es-AR" sz="3200" dirty="0"/>
              <a:t>Balance de género de la dotación total relevada del sector O&amp;G</a:t>
            </a:r>
            <a:endParaRPr lang="es-AR" sz="2800" b="0" dirty="0"/>
          </a:p>
        </p:txBody>
      </p:sp>
      <p:pic>
        <p:nvPicPr>
          <p:cNvPr id="9" name="Picture 8">
            <a:extLst>
              <a:ext uri="{FF2B5EF4-FFF2-40B4-BE49-F238E27FC236}">
                <a16:creationId xmlns:a16="http://schemas.microsoft.com/office/drawing/2014/main" id="{879235AD-0951-51FC-225B-32523C684FF1}"/>
              </a:ext>
            </a:extLst>
          </p:cNvPr>
          <p:cNvPicPr>
            <a:picLocks noChangeAspect="1"/>
          </p:cNvPicPr>
          <p:nvPr/>
        </p:nvPicPr>
        <p:blipFill rotWithShape="1">
          <a:blip r:embed="rId5"/>
          <a:srcRect t="12219"/>
          <a:stretch/>
        </p:blipFill>
        <p:spPr>
          <a:xfrm>
            <a:off x="8718025" y="2229796"/>
            <a:ext cx="3196167" cy="2811910"/>
          </a:xfrm>
          <a:prstGeom prst="rect">
            <a:avLst/>
          </a:prstGeom>
        </p:spPr>
      </p:pic>
    </p:spTree>
    <p:extLst>
      <p:ext uri="{BB962C8B-B14F-4D97-AF65-F5344CB8AC3E}">
        <p14:creationId xmlns:p14="http://schemas.microsoft.com/office/powerpoint/2010/main" val="309630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1B842D69D454883C3E9B551460A02" ma:contentTypeVersion="13" ma:contentTypeDescription="Crée un document." ma:contentTypeScope="" ma:versionID="8c4eb996a738677e8c2517bb5affb557">
  <xsd:schema xmlns:xsd="http://www.w3.org/2001/XMLSchema" xmlns:xs="http://www.w3.org/2001/XMLSchema" xmlns:p="http://schemas.microsoft.com/office/2006/metadata/properties" xmlns:ns3="cfb3695c-df4a-4ba3-8ebb-9bb61180b114" xmlns:ns4="7d60829d-ccbb-4dad-8e53-10e030528fe5" targetNamespace="http://schemas.microsoft.com/office/2006/metadata/properties" ma:root="true" ma:fieldsID="e79d44f2bacdd5974968f0070963773d" ns3:_="" ns4:_="">
    <xsd:import namespace="cfb3695c-df4a-4ba3-8ebb-9bb61180b114"/>
    <xsd:import namespace="7d60829d-ccbb-4dad-8e53-10e030528fe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3:MediaServiceGenerationTime" minOccurs="0"/>
                <xsd:element ref="ns3:MediaServiceEventHashCode"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b3695c-df4a-4ba3-8ebb-9bb61180b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60829d-ccbb-4dad-8e53-10e030528fe5"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960F30-23B9-40D2-8050-7B74026B8E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b3695c-df4a-4ba3-8ebb-9bb61180b114"/>
    <ds:schemaRef ds:uri="7d60829d-ccbb-4dad-8e53-10e030528f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668C9D-A271-4671-A795-939A4B293008}">
  <ds:schemaRefs>
    <ds:schemaRef ds:uri="http://schemas.microsoft.com/office/infopath/2007/PartnerControls"/>
    <ds:schemaRef ds:uri="http://purl.org/dc/elements/1.1/"/>
    <ds:schemaRef ds:uri="http://schemas.microsoft.com/office/2006/documentManagement/types"/>
    <ds:schemaRef ds:uri="cfb3695c-df4a-4ba3-8ebb-9bb61180b114"/>
    <ds:schemaRef ds:uri="http://purl.org/dc/terms/"/>
    <ds:schemaRef ds:uri="http://schemas.openxmlformats.org/package/2006/metadata/core-properties"/>
    <ds:schemaRef ds:uri="http://purl.org/dc/dcmitype/"/>
    <ds:schemaRef ds:uri="7d60829d-ccbb-4dad-8e53-10e030528fe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350DBC8-57F6-434F-9E5C-210E1F2683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12667</TotalTime>
  <Words>4457</Words>
  <Application>Microsoft Office PowerPoint</Application>
  <PresentationFormat>Panorámica</PresentationFormat>
  <Paragraphs>225</Paragraphs>
  <Slides>31</Slides>
  <Notes>25</Notes>
  <HiddenSlides>3</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Arial Rounded MT Bold</vt:lpstr>
      <vt:lpstr>Calibri</vt:lpstr>
      <vt:lpstr>Calibri Light</vt:lpstr>
      <vt:lpstr>Tema de Office</vt:lpstr>
      <vt:lpstr>1ra. ENCUESTA DE GÉNERO EN EL SECTOR O&amp;G EN LA ARGENTINA</vt:lpstr>
      <vt:lpstr>SOBRE LA COMISIÓN DE D&amp;I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Fuentes</dc:creator>
  <cp:lastModifiedBy>Cordero, Evangelina Natalia</cp:lastModifiedBy>
  <cp:revision>207</cp:revision>
  <dcterms:created xsi:type="dcterms:W3CDTF">2020-10-07T18:33:45Z</dcterms:created>
  <dcterms:modified xsi:type="dcterms:W3CDTF">2023-11-25T13:19:05Z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b30ed1b-e95f-40b5-af89-828263f287a7_Enabled">
    <vt:lpwstr>True</vt:lpwstr>
  </property>
  <property fmtid="{D5CDD505-2E9C-101B-9397-08002B2CF9AE}" pid="3" name="MSIP_Label_2b30ed1b-e95f-40b5-af89-828263f287a7_SiteId">
    <vt:lpwstr>329e91b0-e21f-48fb-a071-456717ecc28e</vt:lpwstr>
  </property>
  <property fmtid="{D5CDD505-2E9C-101B-9397-08002B2CF9AE}" pid="4" name="MSIP_Label_2b30ed1b-e95f-40b5-af89-828263f287a7_Owner">
    <vt:lpwstr>gabriela.rosello@total.com</vt:lpwstr>
  </property>
  <property fmtid="{D5CDD505-2E9C-101B-9397-08002B2CF9AE}" pid="5" name="MSIP_Label_2b30ed1b-e95f-40b5-af89-828263f287a7_SetDate">
    <vt:lpwstr>2020-10-25T12:50:52.8131001Z</vt:lpwstr>
  </property>
  <property fmtid="{D5CDD505-2E9C-101B-9397-08002B2CF9AE}" pid="6" name="MSIP_Label_2b30ed1b-e95f-40b5-af89-828263f287a7_Name">
    <vt:lpwstr>Restricted</vt:lpwstr>
  </property>
  <property fmtid="{D5CDD505-2E9C-101B-9397-08002B2CF9AE}" pid="7" name="MSIP_Label_2b30ed1b-e95f-40b5-af89-828263f287a7_Application">
    <vt:lpwstr>Microsoft Azure Information Protection</vt:lpwstr>
  </property>
  <property fmtid="{D5CDD505-2E9C-101B-9397-08002B2CF9AE}" pid="8" name="MSIP_Label_2b30ed1b-e95f-40b5-af89-828263f287a7_ActionId">
    <vt:lpwstr>4a9b90f5-3323-45c3-a177-e0fad41473e4</vt:lpwstr>
  </property>
  <property fmtid="{D5CDD505-2E9C-101B-9397-08002B2CF9AE}" pid="9" name="MSIP_Label_2b30ed1b-e95f-40b5-af89-828263f287a7_Extended_MSFT_Method">
    <vt:lpwstr>Automatic</vt:lpwstr>
  </property>
  <property fmtid="{D5CDD505-2E9C-101B-9397-08002B2CF9AE}" pid="10" name="Sensitivity">
    <vt:lpwstr>Restricted</vt:lpwstr>
  </property>
  <property fmtid="{D5CDD505-2E9C-101B-9397-08002B2CF9AE}" pid="11" name="ContentTypeId">
    <vt:lpwstr>0x010100A051B842D69D454883C3E9B551460A02</vt:lpwstr>
  </property>
</Properties>
</file>