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IEy7v5MzguEopGJMHesdDmpm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26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ES" sz="1800" b="0" i="0" u="none" strike="noStrike" baseline="0" dirty="0">
                <a:solidFill>
                  <a:srgbClr val="FFFFFF"/>
                </a:solidFill>
                <a:latin typeface="Exo 2" panose="00000500000000000000" pitchFamily="2" charset="0"/>
              </a:rPr>
              <a:t>Nacimos en Argentina y tenemos más de 70 años de experiencia. Desarrollamos soluciones y servicios para la industria energética y minera. </a:t>
            </a:r>
          </a:p>
          <a:p>
            <a:pPr algn="just"/>
            <a:r>
              <a:rPr lang="es-ES" sz="1800" b="0" i="0" u="none" strike="noStrike" baseline="0" dirty="0">
                <a:solidFill>
                  <a:srgbClr val="FFFFFF"/>
                </a:solidFill>
                <a:latin typeface="Exo 2" panose="00000500000000000000" pitchFamily="2" charset="0"/>
              </a:rPr>
              <a:t>Formamos parte del Grupo Perez Companc y tenemos presencia en Argentina, Bolivia, Brasil, Colombia, Perú y Uruguay. Transformamos la energía del futuro con innovación y foco en la sustentabilidad para mejorar el bienestar de las personas. Desarrollamos soluciones basadas en el conocimiento y la tecnología. </a:t>
            </a:r>
          </a:p>
          <a:p>
            <a:pPr algn="just"/>
            <a:r>
              <a:rPr lang="es-ES" sz="1800" b="0" i="0" u="none" strike="noStrike" baseline="0" dirty="0">
                <a:solidFill>
                  <a:srgbClr val="FFFFFF"/>
                </a:solidFill>
                <a:latin typeface="Exo 2" panose="00000500000000000000" pitchFamily="2" charset="0"/>
              </a:rPr>
              <a:t>. </a:t>
            </a:r>
            <a:endParaRPr dirty="0"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09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12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s-AR" sz="1800" b="1" i="0" u="none" strike="noStrike" baseline="0" dirty="0">
                <a:solidFill>
                  <a:srgbClr val="FFFFFF"/>
                </a:solidFill>
                <a:latin typeface="Exo2-SemiBold"/>
              </a:rPr>
              <a:t>comunidades </a:t>
            </a:r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El padrinazgo de 9 estudiantes a través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de las Becas de Fundación Cimientos y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Fundación Potenciar, y de aportes al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Jardín 37 de Rincón de los Sauces.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Realizamos la donación de material</a:t>
            </a:r>
          </a:p>
          <a:p>
            <a:pPr algn="l"/>
            <a:r>
              <a:rPr lang="es-AR" sz="1800" b="0" i="0" u="none" strike="noStrike" baseline="0" dirty="0">
                <a:solidFill>
                  <a:srgbClr val="FFFFFF"/>
                </a:solidFill>
                <a:latin typeface="Exo2-Light"/>
              </a:rPr>
              <a:t>deportivo al Club Deportivo Rincón para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ser utilizado por los profesores y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mejorar así la preparación física de los</a:t>
            </a:r>
          </a:p>
          <a:p>
            <a:pPr algn="l"/>
            <a:r>
              <a:rPr lang="es-AR" sz="1800" b="0" i="0" u="none" strike="noStrike" baseline="0" dirty="0">
                <a:solidFill>
                  <a:srgbClr val="FFFFFF"/>
                </a:solidFill>
                <a:latin typeface="Exo2-Light"/>
              </a:rPr>
              <a:t>chicos de la entidad.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Acompañamos los festejos del 50°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aniversario y del día del niño de Rincón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de los Sauces colaborando con premios</a:t>
            </a:r>
          </a:p>
          <a:p>
            <a:pPr algn="l"/>
            <a:r>
              <a:rPr lang="es-AR" sz="1800" b="0" i="0" u="none" strike="noStrike" baseline="0" dirty="0">
                <a:solidFill>
                  <a:srgbClr val="FFFFFF"/>
                </a:solidFill>
                <a:latin typeface="Exo2-Light"/>
              </a:rPr>
              <a:t>y participaciones.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Colaboramos con Defensa Civil de la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Provincia de Chubut para el armado de</a:t>
            </a:r>
          </a:p>
          <a:p>
            <a:pPr algn="l"/>
            <a:r>
              <a:rPr lang="es-AR" sz="1800" b="0" i="0" u="none" strike="noStrike" baseline="0" dirty="0">
                <a:solidFill>
                  <a:srgbClr val="FFFFFF"/>
                </a:solidFill>
                <a:latin typeface="Exo2-Light"/>
              </a:rPr>
              <a:t>unidades móviles de ataque rápido</a:t>
            </a:r>
          </a:p>
          <a:p>
            <a:pPr algn="l"/>
            <a:r>
              <a:rPr lang="es-AR" sz="1800" b="0" i="0" u="none" strike="noStrike" baseline="0" dirty="0">
                <a:solidFill>
                  <a:srgbClr val="FFFFFF"/>
                </a:solidFill>
                <a:latin typeface="Exo2-Light"/>
              </a:rPr>
              <a:t>contra incendios forestales.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Además, realizamos distintos aportes y</a:t>
            </a:r>
          </a:p>
          <a:p>
            <a:pPr algn="l"/>
            <a:r>
              <a:rPr lang="es-AR" sz="1800" b="0" i="0" u="none" strike="noStrike" baseline="0" dirty="0">
                <a:solidFill>
                  <a:srgbClr val="FFFFFF"/>
                </a:solidFill>
                <a:latin typeface="Exo2-Light"/>
              </a:rPr>
              <a:t>desarrollamos actividades para las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FFFF"/>
                </a:solidFill>
                <a:latin typeface="Exo2-Light"/>
              </a:rPr>
              <a:t>organizaciones de la sociedad civil y</a:t>
            </a:r>
          </a:p>
          <a:p>
            <a:pPr algn="l"/>
            <a:r>
              <a:rPr lang="es-AR" sz="1800" b="0" i="0" u="none" strike="noStrike" baseline="0" dirty="0">
                <a:solidFill>
                  <a:srgbClr val="FFFFFF"/>
                </a:solidFill>
                <a:latin typeface="Exo2-Light"/>
              </a:rPr>
              <a:t>esta</a:t>
            </a:r>
            <a:endParaRPr dirty="0"/>
          </a:p>
        </p:txBody>
      </p:sp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9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9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9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9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9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9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9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9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9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9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9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9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9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9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9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s-E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s-E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3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23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3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23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23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comenergia.com.ar/images/Sustentabilidad/Reporte_de_Hitos_de_Sustentabilidad_2021-PECOM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comenergia.com.ar/images/Sustentabilidad/Reporte_de_Hitos_de_Sustentabilidad_2021-PECOM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2707697" y="386557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s-ES" dirty="0"/>
              <a:t>EVALUACIÓN DE FINAL</a:t>
            </a:r>
            <a:endParaRPr dirty="0"/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2928571" y="2774157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s-ES" dirty="0"/>
              <a:t>GESTIÓN ESTRATÉGICA PARA EL  DESARROLLO SUSTENTABLE </a:t>
            </a:r>
            <a:endParaRPr dirty="0"/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0319" y="5257800"/>
            <a:ext cx="9631681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8420BE-F316-71BC-36C2-8343C7AD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72" y="330268"/>
            <a:ext cx="19145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0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C0385-00F1-7D53-C4B6-9F379B7D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91522B-372D-1E42-F95B-D64048419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10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28350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>
                <a:solidFill>
                  <a:schemeClr val="dk1"/>
                </a:solidFill>
              </a:rPr>
              <a:t>SOBRE PECOM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58C3B8-2797-EB73-CB9D-B6B7FF0CD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2" y="1692261"/>
            <a:ext cx="4109228" cy="32296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B310E-3F05-D5FB-3B61-5D034540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936" y="954695"/>
            <a:ext cx="160972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54E4AC-F7CB-631B-CE85-D88D99AD8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334" y="1478570"/>
            <a:ext cx="5677570" cy="23880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1740FCC-E37B-83F1-C3A8-F7151D2B2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804" y="4248390"/>
            <a:ext cx="3444475" cy="22357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398414E-200D-059A-0909-3DFBAC531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9661" y="4248389"/>
            <a:ext cx="1490511" cy="22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28350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>
                <a:solidFill>
                  <a:schemeClr val="dk1"/>
                </a:solidFill>
              </a:rPr>
              <a:t>REPORTE HITOS DE SUSTENTABILIDAD 2021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28350" y="1248002"/>
            <a:ext cx="1028858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0C0"/>
              </a:buClr>
              <a:buSzPts val="2250"/>
              <a:buChar char="•"/>
            </a:pPr>
            <a:r>
              <a:rPr lang="es-ES" sz="1800" dirty="0">
                <a:solidFill>
                  <a:srgbClr val="00C0C0"/>
                </a:solidFill>
              </a:rPr>
              <a:t>El 15 de noviembre de 2022.- PECOM, presentamos su primer </a:t>
            </a:r>
            <a:r>
              <a:rPr lang="es-ES" sz="1800" u="sng" dirty="0">
                <a:solidFill>
                  <a:srgbClr val="00C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reporte de “Hitos de Sustentabilidad 2021”</a:t>
            </a:r>
            <a:r>
              <a:rPr lang="es-ES" sz="1800" dirty="0">
                <a:solidFill>
                  <a:srgbClr val="00C0C0"/>
                </a:solidFill>
              </a:rPr>
              <a:t>, que refleja su propósito de transformar la energía del futuro con foco en innovación y sustentabilidad para mejorar el bienestar de las personas.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Char char="•"/>
            </a:pPr>
            <a:r>
              <a:rPr lang="es-ES" sz="1800" dirty="0">
                <a:solidFill>
                  <a:srgbClr val="00C0C0"/>
                </a:solidFill>
              </a:rPr>
              <a:t>La iniciativa se fundamenta en su compromiso con la transparencia y la gestión sostenible de sus operaciones. El objetivo de la estrategia de sustentabilidad de PECOM es garantizar la creación de valor a largo plazo, tanto para los accionistas como para las distintas partes interesadas con las que se relaciona. 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Char char="•"/>
            </a:pPr>
            <a:r>
              <a:rPr lang="es-ES" sz="1800" dirty="0">
                <a:solidFill>
                  <a:srgbClr val="FF0000"/>
                </a:solidFill>
              </a:rPr>
              <a:t>El reporte desarrolla 2 ejes transversales -Seguridad y Ética e Integridad- y 5 ejes estratégicos: Innovación; Gestión de la Energía y Emisiones; Gestión Ambiental; Excelencia Operacional; y Personas y Comunidad</a:t>
            </a:r>
            <a:r>
              <a:rPr lang="es-ES" sz="1800" dirty="0">
                <a:solidFill>
                  <a:srgbClr val="00C0C0"/>
                </a:solidFill>
              </a:rPr>
              <a:t>. </a:t>
            </a:r>
            <a:r>
              <a:rPr lang="es-ES" sz="1800" dirty="0">
                <a:solidFill>
                  <a:srgbClr val="FF0000"/>
                </a:solidFill>
              </a:rPr>
              <a:t>(lo puse en estrategia)</a:t>
            </a:r>
            <a:endParaRPr sz="1800" dirty="0">
              <a:solidFill>
                <a:srgbClr val="FF0000"/>
              </a:solidFill>
            </a:endParaRPr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Char char="•"/>
            </a:pPr>
            <a:r>
              <a:rPr lang="es-ES" sz="1800" dirty="0">
                <a:solidFill>
                  <a:srgbClr val="00C0C0"/>
                </a:solidFill>
              </a:rPr>
              <a:t>Se desarrolló un plan de trabajo que abarca distintos </a:t>
            </a:r>
            <a:endParaRPr sz="1800" dirty="0">
              <a:solidFill>
                <a:srgbClr val="00C0C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None/>
            </a:pPr>
            <a:r>
              <a:rPr lang="es-ES" sz="1800" dirty="0">
                <a:solidFill>
                  <a:srgbClr val="00C0C0"/>
                </a:solidFill>
              </a:rPr>
              <a:t>    temas materiales identificados y la gestión de sus </a:t>
            </a:r>
            <a:endParaRPr sz="1800" dirty="0">
              <a:solidFill>
                <a:srgbClr val="00C0C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None/>
            </a:pPr>
            <a:r>
              <a:rPr lang="es-ES" sz="1800" dirty="0">
                <a:solidFill>
                  <a:srgbClr val="00C0C0"/>
                </a:solidFill>
              </a:rPr>
              <a:t>    recursos y entorno, teniendo como guía los Objetivos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None/>
            </a:pPr>
            <a:r>
              <a:rPr lang="es-ES" sz="1800" dirty="0">
                <a:solidFill>
                  <a:srgbClr val="00C0C0"/>
                </a:solidFill>
              </a:rPr>
              <a:t>    de Desarrollo Sostenible (ODS).</a:t>
            </a:r>
            <a:endParaRPr sz="1800" dirty="0">
              <a:solidFill>
                <a:srgbClr val="00C0C0"/>
              </a:solidFill>
            </a:endParaRPr>
          </a:p>
        </p:txBody>
      </p:sp>
      <p:pic>
        <p:nvPicPr>
          <p:cNvPr id="247" name="Google Shape;24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7450" y="4286172"/>
            <a:ext cx="4049487" cy="264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28350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>
                <a:solidFill>
                  <a:schemeClr val="dk1"/>
                </a:solidFill>
              </a:rPr>
              <a:t>REPORTE HITOS DE SUSTENTABILIDAD 2021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28350" y="1248002"/>
            <a:ext cx="1028858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0C0"/>
              </a:buClr>
              <a:buSzPts val="2250"/>
              <a:buChar char="•"/>
            </a:pPr>
            <a:r>
              <a:rPr lang="es-ES" sz="1800" dirty="0">
                <a:solidFill>
                  <a:srgbClr val="00C0C0"/>
                </a:solidFill>
              </a:rPr>
              <a:t>El 15 de noviembre de 2022.- PECOM, presentamos su primer </a:t>
            </a:r>
            <a:r>
              <a:rPr lang="es-ES" sz="1800" u="sng" dirty="0">
                <a:solidFill>
                  <a:srgbClr val="00C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reporte de “Hitos de Sustentabilidad 2021”</a:t>
            </a:r>
            <a:r>
              <a:rPr lang="es-ES" sz="1800" dirty="0">
                <a:solidFill>
                  <a:srgbClr val="00C0C0"/>
                </a:solidFill>
              </a:rPr>
              <a:t>, que refleja su propósito de transformar la energía del futuro con foco en innovación y sustentabilidad para mejorar el bienestar de las personas.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Char char="•"/>
            </a:pPr>
            <a:r>
              <a:rPr lang="es-ES" sz="1800" dirty="0">
                <a:solidFill>
                  <a:srgbClr val="00C0C0"/>
                </a:solidFill>
              </a:rPr>
              <a:t>La iniciativa se fundamenta en su compromiso con la transparencia y la gestión sostenible de sus operaciones. El objetivo de la estrategia de sustentabilidad de PECOM es garantizar la creación de valor a largo plazo, tanto para los accionistas como para las distintas partes interesadas con las que se relaciona. 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Char char="•"/>
            </a:pPr>
            <a:r>
              <a:rPr lang="es-ES" sz="1800" dirty="0">
                <a:solidFill>
                  <a:srgbClr val="FF0000"/>
                </a:solidFill>
              </a:rPr>
              <a:t>El reporte desarrolla 2 ejes transversales -Seguridad y Ética e Integridad- y 5 ejes estratégicos: Innovación; Gestión de la Energía y Emisiones; Gestión Ambiental; Excelencia Operacional; y Personas y Comunidad</a:t>
            </a:r>
            <a:r>
              <a:rPr lang="es-ES" sz="1800" dirty="0">
                <a:solidFill>
                  <a:srgbClr val="00C0C0"/>
                </a:solidFill>
              </a:rPr>
              <a:t>. </a:t>
            </a:r>
            <a:r>
              <a:rPr lang="es-ES" sz="1800" dirty="0">
                <a:solidFill>
                  <a:srgbClr val="FF0000"/>
                </a:solidFill>
              </a:rPr>
              <a:t>(lo puse en estrategia)</a:t>
            </a:r>
            <a:endParaRPr sz="1800" dirty="0">
              <a:solidFill>
                <a:srgbClr val="FF0000"/>
              </a:solidFill>
            </a:endParaRPr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Char char="•"/>
            </a:pPr>
            <a:r>
              <a:rPr lang="es-ES" sz="1800" dirty="0">
                <a:solidFill>
                  <a:srgbClr val="00C0C0"/>
                </a:solidFill>
              </a:rPr>
              <a:t>Se desarrolló un plan de trabajo que abarca distintos </a:t>
            </a:r>
            <a:endParaRPr sz="1800" dirty="0">
              <a:solidFill>
                <a:srgbClr val="00C0C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None/>
            </a:pPr>
            <a:r>
              <a:rPr lang="es-ES" sz="1800" dirty="0">
                <a:solidFill>
                  <a:srgbClr val="00C0C0"/>
                </a:solidFill>
              </a:rPr>
              <a:t>    temas materiales identificados y la gestión de sus </a:t>
            </a:r>
            <a:endParaRPr sz="1800" dirty="0">
              <a:solidFill>
                <a:srgbClr val="00C0C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None/>
            </a:pPr>
            <a:r>
              <a:rPr lang="es-ES" sz="1800" dirty="0">
                <a:solidFill>
                  <a:srgbClr val="00C0C0"/>
                </a:solidFill>
              </a:rPr>
              <a:t>    recursos y entorno, teniendo como guía los Objetivos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  <a:buNone/>
            </a:pPr>
            <a:r>
              <a:rPr lang="es-ES" sz="1800" dirty="0">
                <a:solidFill>
                  <a:srgbClr val="00C0C0"/>
                </a:solidFill>
              </a:rPr>
              <a:t>    de Desarrollo Sostenible (ODS).</a:t>
            </a:r>
            <a:endParaRPr sz="1800" dirty="0">
              <a:solidFill>
                <a:srgbClr val="00C0C0"/>
              </a:solidFill>
            </a:endParaRPr>
          </a:p>
        </p:txBody>
      </p:sp>
      <p:pic>
        <p:nvPicPr>
          <p:cNvPr id="247" name="Google Shape;24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7450" y="4286172"/>
            <a:ext cx="4049487" cy="2647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2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354668" y="219046"/>
            <a:ext cx="9905998" cy="83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>
                <a:solidFill>
                  <a:schemeClr val="dk1"/>
                </a:solidFill>
              </a:rPr>
              <a:t>IDENTIFICACIÓN DE LOS TEMAS DE MATERIALIDAD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3" name="Google Shape;25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379" t="22155" r="34249" b="19385"/>
          <a:stretch/>
        </p:blipFill>
        <p:spPr>
          <a:xfrm>
            <a:off x="928074" y="892749"/>
            <a:ext cx="5379593" cy="343855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" descr="Matias Domenech en LinkedIn: Reporte de Hitos de Sustentabilidad 2021 -  PECOM"/>
          <p:cNvSpPr/>
          <p:nvPr/>
        </p:nvSpPr>
        <p:spPr>
          <a:xfrm>
            <a:off x="155574" y="-144463"/>
            <a:ext cx="2783151" cy="2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5" name="Google Shape;255;p3" descr="Qué son los stakeholders? Que impacto tienen en tu empresa (2023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" name="Google Shape;256;p3" descr="Qué son los stakeholders y cómo identificarlos dentro de tu empresa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3"/>
          <p:cNvPicPr preferRelativeResize="0"/>
          <p:nvPr/>
        </p:nvPicPr>
        <p:blipFill rotWithShape="1">
          <a:blip r:embed="rId4">
            <a:alphaModFix/>
          </a:blip>
          <a:srcRect l="11086" t="13774" r="40630" b="32523"/>
          <a:stretch/>
        </p:blipFill>
        <p:spPr>
          <a:xfrm>
            <a:off x="2653526" y="4371911"/>
            <a:ext cx="4548851" cy="21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533510-F819-73E4-FBDE-2B728EB03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359" y="1159369"/>
            <a:ext cx="2615001" cy="35481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443229-247F-57AD-6FBC-84C2A1930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1859" y="1274549"/>
            <a:ext cx="1609483" cy="5243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6A0AC56-724E-4418-2D47-AC2AA765877E}"/>
              </a:ext>
            </a:extLst>
          </p:cNvPr>
          <p:cNvSpPr txBox="1"/>
          <p:nvPr/>
        </p:nvSpPr>
        <p:spPr>
          <a:xfrm>
            <a:off x="2741965" y="3351950"/>
            <a:ext cx="20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Esta la </a:t>
            </a:r>
            <a:r>
              <a:rPr lang="es-ES" dirty="0" err="1">
                <a:solidFill>
                  <a:srgbClr val="FF0000"/>
                </a:solidFill>
              </a:rPr>
              <a:t>sacaria</a:t>
            </a:r>
            <a:r>
              <a:rPr lang="es-ES" dirty="0">
                <a:solidFill>
                  <a:srgbClr val="FF0000"/>
                </a:solidFill>
              </a:rPr>
              <a:t> porque es de gri.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 descr="Matias Domenech en LinkedIn: Reporte de Hitos de Sustentabilidad 2021 -  PECOM"/>
          <p:cNvSpPr/>
          <p:nvPr/>
        </p:nvSpPr>
        <p:spPr>
          <a:xfrm>
            <a:off x="155574" y="-144463"/>
            <a:ext cx="2783151" cy="2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52E8698-2358-8794-1446-166DB266D507}"/>
              </a:ext>
            </a:extLst>
          </p:cNvPr>
          <p:cNvGrpSpPr/>
          <p:nvPr/>
        </p:nvGrpSpPr>
        <p:grpSpPr>
          <a:xfrm>
            <a:off x="1949485" y="880688"/>
            <a:ext cx="5621747" cy="5599955"/>
            <a:chOff x="3096153" y="1282690"/>
            <a:chExt cx="5072487" cy="545112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B95A46E-9D7A-52AF-1F36-9496F3A0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7453" y="1282690"/>
              <a:ext cx="4951187" cy="5332048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854D07B-E097-09AB-2A85-B88024A7CE05}"/>
                </a:ext>
              </a:extLst>
            </p:cNvPr>
            <p:cNvSpPr/>
            <p:nvPr/>
          </p:nvSpPr>
          <p:spPr>
            <a:xfrm>
              <a:off x="3096153" y="1298738"/>
              <a:ext cx="676899" cy="857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1FCA849-E4D2-C8FB-592D-48EB16172676}"/>
                </a:ext>
              </a:extLst>
            </p:cNvPr>
            <p:cNvSpPr/>
            <p:nvPr/>
          </p:nvSpPr>
          <p:spPr>
            <a:xfrm rot="5400000">
              <a:off x="7226686" y="5791858"/>
              <a:ext cx="676899" cy="1207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6AF881F5-9AF0-43E1-49DA-47FA4B7D7120}"/>
              </a:ext>
            </a:extLst>
          </p:cNvPr>
          <p:cNvSpPr txBox="1"/>
          <p:nvPr/>
        </p:nvSpPr>
        <p:spPr>
          <a:xfrm>
            <a:off x="7802880" y="2380244"/>
            <a:ext cx="3547872" cy="1619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C0C0"/>
              </a:buClr>
              <a:buSzPts val="2250"/>
            </a:pPr>
            <a:r>
              <a:rPr lang="es-ES" sz="1400" dirty="0">
                <a:solidFill>
                  <a:srgbClr val="00C0C0"/>
                </a:solidFill>
              </a:rPr>
              <a:t>El reporte desarrolla 2 ejes transversales -Seguridad y Ética e Integridad- y 5 ejes estratégicos: Innovación; Gestión de la Energía y Emisiones; Gestión Ambiental; Excelencia Operacional; y Personas y Comunidad. </a:t>
            </a:r>
          </a:p>
        </p:txBody>
      </p:sp>
      <p:sp>
        <p:nvSpPr>
          <p:cNvPr id="262" name="Google Shape;262;p4"/>
          <p:cNvSpPr txBox="1">
            <a:spLocks noGrp="1"/>
          </p:cNvSpPr>
          <p:nvPr>
            <p:ph type="title"/>
          </p:nvPr>
        </p:nvSpPr>
        <p:spPr>
          <a:xfrm>
            <a:off x="1193409" y="462638"/>
            <a:ext cx="99060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>
                <a:solidFill>
                  <a:schemeClr val="dk1"/>
                </a:solidFill>
              </a:rPr>
              <a:t>Estrategia de Sustentabilidad- 5 ejes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"/>
          <p:cNvPicPr preferRelativeResize="0"/>
          <p:nvPr/>
        </p:nvPicPr>
        <p:blipFill rotWithShape="1">
          <a:blip r:embed="rId3">
            <a:alphaModFix/>
          </a:blip>
          <a:srcRect l="27404" t="31444" r="51783" b="55842"/>
          <a:stretch/>
        </p:blipFill>
        <p:spPr>
          <a:xfrm>
            <a:off x="1318196" y="46355"/>
            <a:ext cx="3168121" cy="108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755905" y="1389888"/>
            <a:ext cx="10607040" cy="234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es-ES" sz="2000" dirty="0">
                <a:solidFill>
                  <a:schemeClr val="dk1"/>
                </a:solidFill>
              </a:rPr>
              <a:t>EN 2021 REALIZAMOS EL PRIMER CÁLCULO DE NUESTRA HUELLA DE CARBONO ASOCIADA AL CONSUMO DE COMBUSTIBLES, ELECTRICIDAD Y GAS, CONTABILIZANDO 27.900 TN DE CO² EQUIVALENTE.</a:t>
            </a:r>
            <a:br>
              <a:rPr lang="es-ES" sz="2000" dirty="0">
                <a:solidFill>
                  <a:schemeClr val="dk1"/>
                </a:solidFill>
              </a:rPr>
            </a:b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Propuesta: 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1-</a:t>
            </a:r>
            <a:r>
              <a:rPr lang="es-ES" sz="1800" b="0" i="0" u="none" strike="noStrike" baseline="0" dirty="0">
                <a:solidFill>
                  <a:srgbClr val="4B4B4B"/>
                </a:solidFill>
                <a:latin typeface="Exo 2" panose="00000500000000000000" pitchFamily="2" charset="0"/>
              </a:rPr>
              <a:t>t</a:t>
            </a:r>
            <a:r>
              <a:rPr lang="es-ES" sz="2000" dirty="0">
                <a:solidFill>
                  <a:schemeClr val="dk1"/>
                </a:solidFill>
              </a:rPr>
              <a:t>rabajar en el cálculo de la huella de carbono de alcance 1 y 2, identificando las áreas donde mejorar la eficiencia y reducir emisiones. 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2- utilización de energía solar en bases, y luminarias led.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3- Incorporación de sensores de movimientos.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4.- Incorporar equipos solares en la línea de TQ</a:t>
            </a:r>
            <a:br>
              <a:rPr lang="es-ES" sz="2000" dirty="0">
                <a:solidFill>
                  <a:schemeClr val="dk1"/>
                </a:solidFill>
              </a:rPr>
            </a:br>
            <a:br>
              <a:rPr lang="es-ES" sz="2000" dirty="0">
                <a:solidFill>
                  <a:schemeClr val="dk1"/>
                </a:solidFill>
              </a:rPr>
            </a:b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75" name="Google Shape;275;p5" descr="Buena tasa de conversión - Iconos gratis de márke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8468" y="412328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" descr="Huella de Carbono: ¿qué sucederá cuando el Alcance 3 nos alcance? - AsGree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7" name="Google Shape;27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091" y="3429000"/>
            <a:ext cx="6048587" cy="351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6"/>
          <p:cNvPicPr preferRelativeResize="0"/>
          <p:nvPr/>
        </p:nvPicPr>
        <p:blipFill rotWithShape="1">
          <a:blip r:embed="rId3">
            <a:alphaModFix/>
          </a:blip>
          <a:srcRect l="26183" t="24190" r="50130" b="60995"/>
          <a:stretch/>
        </p:blipFill>
        <p:spPr>
          <a:xfrm>
            <a:off x="1011936" y="143593"/>
            <a:ext cx="3081868" cy="1083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E947FE-48DD-32A3-710D-74F8DA77F185}"/>
              </a:ext>
            </a:extLst>
          </p:cNvPr>
          <p:cNvSpPr txBox="1"/>
          <p:nvPr/>
        </p:nvSpPr>
        <p:spPr>
          <a:xfrm>
            <a:off x="1011936" y="1558350"/>
            <a:ext cx="63889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Objetivo: Garantizar una cultura de trabajo basada en el talento y el compromiso, que permita el desarrollo </a:t>
            </a:r>
            <a:r>
              <a:rPr lang="es-ES" sz="1800" dirty="0">
                <a:solidFill>
                  <a:srgbClr val="00C0C0"/>
                </a:solidFill>
                <a:latin typeface="Twentieth Century"/>
                <a:sym typeface="Twentieth Century"/>
              </a:rPr>
              <a:t>de</a:t>
            </a:r>
            <a:r>
              <a:rPr lang="es-ES" sz="1800" dirty="0">
                <a:solidFill>
                  <a:srgbClr val="00C0C0"/>
                </a:solidFill>
                <a:latin typeface="Twentieth Century"/>
              </a:rPr>
              <a:t> las personas en un ambiente de respeto, cuidado de la salud, aprendizaje continuo e inclusión, y contribuir positivamente en las comunidades donde operamos. </a:t>
            </a:r>
            <a:endParaRPr lang="es-AR" sz="1800" dirty="0">
              <a:solidFill>
                <a:srgbClr val="00C0C0"/>
              </a:solidFill>
              <a:latin typeface="Twentieth Century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7DF889-BFE8-4445-92D9-164A8E091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1227328"/>
            <a:ext cx="4438650" cy="17430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FA9C14F-3E56-6D9D-7AD1-A1CD35C273DA}"/>
              </a:ext>
            </a:extLst>
          </p:cNvPr>
          <p:cNvSpPr txBox="1"/>
          <p:nvPr/>
        </p:nvSpPr>
        <p:spPr>
          <a:xfrm>
            <a:off x="1011935" y="3187872"/>
            <a:ext cx="63889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2022</a:t>
            </a: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Interno </a:t>
            </a: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Comité de cultura</a:t>
            </a:r>
          </a:p>
          <a:p>
            <a:r>
              <a:rPr lang="es-ES" sz="1800" dirty="0" err="1">
                <a:solidFill>
                  <a:srgbClr val="00C0C0"/>
                </a:solidFill>
                <a:latin typeface="Twentieth Century"/>
              </a:rPr>
              <a:t>Workplace</a:t>
            </a:r>
            <a:endParaRPr lang="es-ES" sz="1800" dirty="0">
              <a:solidFill>
                <a:srgbClr val="00C0C0"/>
              </a:solidFill>
              <a:latin typeface="Twentieth Century"/>
            </a:endParaRP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Primera encuesta laboral</a:t>
            </a: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Participación en IAPG , comisión DEI.</a:t>
            </a: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Becas de estudio para hijos</a:t>
            </a:r>
          </a:p>
          <a:p>
            <a:endParaRPr lang="es-ES" sz="1800" dirty="0">
              <a:solidFill>
                <a:srgbClr val="00C0C0"/>
              </a:solidFill>
              <a:latin typeface="Twentieth Century"/>
            </a:endParaRP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Comunidad </a:t>
            </a: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Donaciones</a:t>
            </a: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Padrinazgos</a:t>
            </a:r>
          </a:p>
          <a:p>
            <a:endParaRPr lang="es-ES" sz="1800" dirty="0">
              <a:solidFill>
                <a:srgbClr val="00C0C0"/>
              </a:solidFill>
              <a:latin typeface="Twentieth Century"/>
            </a:endParaRPr>
          </a:p>
          <a:p>
            <a:endParaRPr lang="es-ES" sz="1800" dirty="0">
              <a:solidFill>
                <a:srgbClr val="00C0C0"/>
              </a:solidFill>
              <a:latin typeface="Twentieth Century"/>
            </a:endParaRPr>
          </a:p>
          <a:p>
            <a:endParaRPr lang="es-AR" sz="1800" dirty="0">
              <a:solidFill>
                <a:srgbClr val="00C0C0"/>
              </a:solidFill>
              <a:latin typeface="Twentieth Century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DF5083-1828-E99B-D942-DC732CA94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240" y="4175082"/>
            <a:ext cx="1105119" cy="15101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BC59B9F-EAA0-5507-CD5E-C4814F1DABCC}"/>
              </a:ext>
            </a:extLst>
          </p:cNvPr>
          <p:cNvSpPr txBox="1"/>
          <p:nvPr/>
        </p:nvSpPr>
        <p:spPr>
          <a:xfrm>
            <a:off x="7618243" y="3429000"/>
            <a:ext cx="44386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2023</a:t>
            </a: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Interno: incorporar </a:t>
            </a:r>
            <a:r>
              <a:rPr lang="es-ES" sz="1800" dirty="0" err="1">
                <a:solidFill>
                  <a:srgbClr val="00C0C0"/>
                </a:solidFill>
                <a:latin typeface="Twentieth Century"/>
              </a:rPr>
              <a:t>indices</a:t>
            </a:r>
            <a:endParaRPr lang="es-ES" sz="1800" dirty="0">
              <a:solidFill>
                <a:srgbClr val="00C0C0"/>
              </a:solidFill>
              <a:latin typeface="Twentieth Century"/>
            </a:endParaRP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DEI: compromiso de la dirección, inclusión como valor de la compañía, capacitaciones de sensibilización al comité ejecutivo y lideres, firma del convenio 190OIT.</a:t>
            </a:r>
          </a:p>
          <a:p>
            <a:r>
              <a:rPr lang="es-ES" sz="1800" dirty="0" err="1">
                <a:solidFill>
                  <a:srgbClr val="00C0C0"/>
                </a:solidFill>
                <a:latin typeface="Twentieth Century"/>
              </a:rPr>
              <a:t>Indiadores</a:t>
            </a:r>
            <a:r>
              <a:rPr lang="es-ES" sz="1800" dirty="0">
                <a:solidFill>
                  <a:srgbClr val="00C0C0"/>
                </a:solidFill>
                <a:latin typeface="Twentieth Century"/>
              </a:rPr>
              <a:t> de aumento de % de mujeres en puestos de liderazgo, convenio con institutos </a:t>
            </a:r>
          </a:p>
          <a:p>
            <a:endParaRPr lang="es-ES" sz="1800" dirty="0">
              <a:solidFill>
                <a:srgbClr val="00C0C0"/>
              </a:solidFill>
              <a:latin typeface="Twentieth Century"/>
            </a:endParaRP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Comunidad </a:t>
            </a:r>
          </a:p>
          <a:p>
            <a:r>
              <a:rPr lang="es-ES" sz="1800" dirty="0">
                <a:solidFill>
                  <a:srgbClr val="00C0C0"/>
                </a:solidFill>
                <a:latin typeface="Twentieth Century"/>
              </a:rPr>
              <a:t>Voluntariados en las locaciones.</a:t>
            </a:r>
          </a:p>
          <a:p>
            <a:endParaRPr lang="es-ES" sz="1800" dirty="0">
              <a:solidFill>
                <a:srgbClr val="00C0C0"/>
              </a:solidFill>
              <a:latin typeface="Twentieth Century"/>
            </a:endParaRPr>
          </a:p>
          <a:p>
            <a:endParaRPr lang="es-ES" sz="1800" dirty="0">
              <a:solidFill>
                <a:srgbClr val="00C0C0"/>
              </a:solidFill>
              <a:latin typeface="Twentieth Century"/>
            </a:endParaRPr>
          </a:p>
          <a:p>
            <a:endParaRPr lang="es-AR" sz="1800" dirty="0">
              <a:solidFill>
                <a:srgbClr val="00C0C0"/>
              </a:solidFill>
              <a:latin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CA4A57-3BC3-AA3B-353D-1A748F9B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06" y="836210"/>
            <a:ext cx="2219325" cy="657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843</Words>
  <Application>Microsoft Office PowerPoint</Application>
  <PresentationFormat>Panorámica</PresentationFormat>
  <Paragraphs>70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Exo 2</vt:lpstr>
      <vt:lpstr>Exo2-Light</vt:lpstr>
      <vt:lpstr>Exo2-SemiBold</vt:lpstr>
      <vt:lpstr>Twentieth Century</vt:lpstr>
      <vt:lpstr>Circuito</vt:lpstr>
      <vt:lpstr>EVALUACIÓN DE FINAL</vt:lpstr>
      <vt:lpstr>SOBRE PECOM</vt:lpstr>
      <vt:lpstr>REPORTE HITOS DE SUSTENTABILIDAD 2021</vt:lpstr>
      <vt:lpstr>REPORTE HITOS DE SUSTENTABILIDAD 2021</vt:lpstr>
      <vt:lpstr>IDENTIFICACIÓN DE LOS TEMAS DE MATERIALIDAD</vt:lpstr>
      <vt:lpstr>Estrategia de Sustentabilidad- 5 ejes </vt:lpstr>
      <vt:lpstr>EN 2021 REALIZAMOS EL PRIMER CÁLCULO DE NUESTRA HUELLA DE CARBONO ASOCIADA AL CONSUMO DE COMBUSTIBLES, ELECTRICIDAD Y GAS, CONTABILIZANDO 27.900 TN DE CO² EQUIVALENTE.  Propuesta:  1-trabajar en el cálculo de la huella de carbono de alcance 1 y 2, identificando las áreas donde mejorar la eficiencia y reducir emisiones.  2- utilización de energía solar en bases, y luminarias led. 3- Incorporación de sensores de movimientos. 4.- Incorporar equipos solares en la línea de TQ 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FIN DE CURSO</dc:title>
  <dc:creator>Johanna Rivero</dc:creator>
  <cp:lastModifiedBy>Cordero, Evangelina Natalia</cp:lastModifiedBy>
  <cp:revision>2</cp:revision>
  <dcterms:created xsi:type="dcterms:W3CDTF">2023-11-13T12:43:33Z</dcterms:created>
  <dcterms:modified xsi:type="dcterms:W3CDTF">2023-11-17T01:22:35Z</dcterms:modified>
</cp:coreProperties>
</file>