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80" r:id="rId8"/>
    <p:sldId id="281" r:id="rId9"/>
    <p:sldId id="282" r:id="rId10"/>
    <p:sldId id="275" r:id="rId11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CFEB"/>
    <a:srgbClr val="1A325D"/>
    <a:srgbClr val="F17629"/>
    <a:srgbClr val="C9ECF7"/>
    <a:srgbClr val="E1F5FB"/>
    <a:srgbClr val="DBE4F5"/>
    <a:srgbClr val="FCDECC"/>
    <a:srgbClr val="B7CAEB"/>
    <a:srgbClr val="A3BB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42BBD5-CFB7-4F0D-8736-DC9451B760BB}" v="1" dt="2024-05-30T19:54:56.5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8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rdero, Evangelina Natalia" userId="0c597c74-2a81-42ba-8894-030918d8eb8f" providerId="ADAL" clId="{1142BBD5-CFB7-4F0D-8736-DC9451B760BB}"/>
    <pc:docChg chg="custSel modSld">
      <pc:chgData name="Cordero, Evangelina Natalia" userId="0c597c74-2a81-42ba-8894-030918d8eb8f" providerId="ADAL" clId="{1142BBD5-CFB7-4F0D-8736-DC9451B760BB}" dt="2024-05-30T21:36:03.822" v="41" actId="13822"/>
      <pc:docMkLst>
        <pc:docMk/>
      </pc:docMkLst>
      <pc:sldChg chg="modSp mod">
        <pc:chgData name="Cordero, Evangelina Natalia" userId="0c597c74-2a81-42ba-8894-030918d8eb8f" providerId="ADAL" clId="{1142BBD5-CFB7-4F0D-8736-DC9451B760BB}" dt="2024-05-30T21:36:03.822" v="41" actId="13822"/>
        <pc:sldMkLst>
          <pc:docMk/>
          <pc:sldMk cId="1372180368" sldId="280"/>
        </pc:sldMkLst>
        <pc:spChg chg="mod">
          <ac:chgData name="Cordero, Evangelina Natalia" userId="0c597c74-2a81-42ba-8894-030918d8eb8f" providerId="ADAL" clId="{1142BBD5-CFB7-4F0D-8736-DC9451B760BB}" dt="2024-05-30T21:36:03.822" v="41" actId="13822"/>
          <ac:spMkLst>
            <pc:docMk/>
            <pc:sldMk cId="1372180368" sldId="280"/>
            <ac:spMk id="13" creationId="{9632EF88-CF6E-615B-5A26-9FEF77EE43C4}"/>
          </ac:spMkLst>
        </pc:spChg>
      </pc:sldChg>
      <pc:sldChg chg="addSp modSp mod">
        <pc:chgData name="Cordero, Evangelina Natalia" userId="0c597c74-2a81-42ba-8894-030918d8eb8f" providerId="ADAL" clId="{1142BBD5-CFB7-4F0D-8736-DC9451B760BB}" dt="2024-05-30T21:33:19.248" v="35" actId="122"/>
        <pc:sldMkLst>
          <pc:docMk/>
          <pc:sldMk cId="26724042" sldId="281"/>
        </pc:sldMkLst>
        <pc:spChg chg="add mod">
          <ac:chgData name="Cordero, Evangelina Natalia" userId="0c597c74-2a81-42ba-8894-030918d8eb8f" providerId="ADAL" clId="{1142BBD5-CFB7-4F0D-8736-DC9451B760BB}" dt="2024-05-30T19:55:19.029" v="28" actId="14100"/>
          <ac:spMkLst>
            <pc:docMk/>
            <pc:sldMk cId="26724042" sldId="281"/>
            <ac:spMk id="2" creationId="{E3FB0758-C1C2-3615-870D-B078108C1702}"/>
          </ac:spMkLst>
        </pc:spChg>
        <pc:graphicFrameChg chg="modGraphic">
          <ac:chgData name="Cordero, Evangelina Natalia" userId="0c597c74-2a81-42ba-8894-030918d8eb8f" providerId="ADAL" clId="{1142BBD5-CFB7-4F0D-8736-DC9451B760BB}" dt="2024-05-30T21:33:19.248" v="35" actId="122"/>
          <ac:graphicFrameMkLst>
            <pc:docMk/>
            <pc:sldMk cId="26724042" sldId="281"/>
            <ac:graphicFrameMk id="18" creationId="{59248B6F-B38A-0518-27D2-61BAD1F8125A}"/>
          </ac:graphicFrameMkLst>
        </pc:graphicFrameChg>
      </pc:sldChg>
      <pc:sldChg chg="modSp mod">
        <pc:chgData name="Cordero, Evangelina Natalia" userId="0c597c74-2a81-42ba-8894-030918d8eb8f" providerId="ADAL" clId="{1142BBD5-CFB7-4F0D-8736-DC9451B760BB}" dt="2024-05-30T21:35:25.211" v="40" actId="1076"/>
        <pc:sldMkLst>
          <pc:docMk/>
          <pc:sldMk cId="894508439" sldId="282"/>
        </pc:sldMkLst>
        <pc:spChg chg="mod">
          <ac:chgData name="Cordero, Evangelina Natalia" userId="0c597c74-2a81-42ba-8894-030918d8eb8f" providerId="ADAL" clId="{1142BBD5-CFB7-4F0D-8736-DC9451B760BB}" dt="2024-05-30T19:55:28.622" v="30" actId="20577"/>
          <ac:spMkLst>
            <pc:docMk/>
            <pc:sldMk cId="894508439" sldId="282"/>
            <ac:spMk id="3" creationId="{B36A6613-512E-E476-EDA3-53D1AB33EF7E}"/>
          </ac:spMkLst>
        </pc:spChg>
        <pc:graphicFrameChg chg="mod modGraphic">
          <ac:chgData name="Cordero, Evangelina Natalia" userId="0c597c74-2a81-42ba-8894-030918d8eb8f" providerId="ADAL" clId="{1142BBD5-CFB7-4F0D-8736-DC9451B760BB}" dt="2024-05-30T21:35:25.211" v="40" actId="1076"/>
          <ac:graphicFrameMkLst>
            <pc:docMk/>
            <pc:sldMk cId="894508439" sldId="282"/>
            <ac:graphicFrameMk id="5" creationId="{63528687-67F8-123A-9532-41EAE872F0A7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014512-D881-42D8-9C22-80E32A4419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3D36DCD-0158-4357-ABD2-598CC2B9DE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CF04496-0601-464A-814E-1E131D30B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6303A-0792-414B-988C-2DE83D8A74D6}" type="datetimeFigureOut">
              <a:rPr lang="es-AR" smtClean="0"/>
              <a:t>30/5/2024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DF0E02-6636-4E96-BB2F-18D817F9D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DC4E07-11AC-4491-B036-80EB5D3D9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B970A-EDD9-4727-93B9-66A05E092FB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8080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9BE7D0-5FA0-4D89-8DBD-898678DEE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81CE1C2-3434-41E6-A258-F95757B66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409A001-89D2-49AD-A7A7-DBD785663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6303A-0792-414B-988C-2DE83D8A74D6}" type="datetimeFigureOut">
              <a:rPr lang="es-AR" smtClean="0"/>
              <a:t>30/5/2024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65F288-F29A-477C-A912-58020F445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4E67F65-5D65-4E43-AD13-8B0A51627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B970A-EDD9-4727-93B9-66A05E092FB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77372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B9532AE-5AEA-4629-BC72-383D545160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7D0BD52-ABA0-4730-BFCE-C32D4D965A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191D877-A22F-4434-83BF-04E66CB21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6303A-0792-414B-988C-2DE83D8A74D6}" type="datetimeFigureOut">
              <a:rPr lang="es-AR" smtClean="0"/>
              <a:t>30/5/2024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EFBB569-075C-4722-AA2F-228E90153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17954EA-C766-4982-8CD7-C670F027C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B970A-EDD9-4727-93B9-66A05E092FB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7858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9EAE7B-4052-4DFA-B7E3-25928183F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97B9FA-0FCD-487E-8D78-89C267261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6F2A8E-677E-4B56-A46C-B0AB6768D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6303A-0792-414B-988C-2DE83D8A74D6}" type="datetimeFigureOut">
              <a:rPr lang="es-AR" smtClean="0"/>
              <a:t>30/5/2024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BB44DE8-12B9-49E9-903A-EE64BCAF8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86EE20-9F87-4D29-A813-86078C6A5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B970A-EDD9-4727-93B9-66A05E092FB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04670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13E8D0-B135-4281-95F7-62C8D8599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0A314A0-D78F-4B5A-9A26-15CDA6457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8AC7E99-36A2-444F-89A4-9FCC9A689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6303A-0792-414B-988C-2DE83D8A74D6}" type="datetimeFigureOut">
              <a:rPr lang="es-AR" smtClean="0"/>
              <a:t>30/5/2024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25DC8B-2459-456C-ABDF-0429D40DF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E94F8F-7FED-4F67-BE91-4338CD1BF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B970A-EDD9-4727-93B9-66A05E092FB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72322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F5B170-98C9-4F02-A14F-8FE27B59F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C5E4A04-C2FF-479C-9AA0-812BF28CFF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B2079F0-DE1A-4368-9DEB-36D8317A81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3661955-11E4-4BFE-9C77-A8FEFB78C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6303A-0792-414B-988C-2DE83D8A74D6}" type="datetimeFigureOut">
              <a:rPr lang="es-AR" smtClean="0"/>
              <a:t>30/5/2024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CCF617E-4080-4068-8F0A-89F718473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199A4D5-4A97-48C5-A5D4-004048B7A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B970A-EDD9-4727-93B9-66A05E092FB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5127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07D4CF-598A-4D4C-A422-46D30BB76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D25E2A3-FA35-4F67-A26C-CBB21BD5C7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4321B7C-5E81-4DA5-9CFB-DB31F6D395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F3CD9A5-C4EB-49B0-A797-FDFD6547E5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4B6E7AC-63C2-4D71-ACCB-B09EA810D4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1FFDC37-1904-4765-B208-A86013F3D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6303A-0792-414B-988C-2DE83D8A74D6}" type="datetimeFigureOut">
              <a:rPr lang="es-AR" smtClean="0"/>
              <a:t>30/5/2024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F4209AE-E5BC-4F56-B517-F262BB32A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027D365-C0CF-416F-825D-0BADA9279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B970A-EDD9-4727-93B9-66A05E092FB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87048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6798A5-9D3E-4E51-8244-814677EB1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DF68A4F-9489-42B0-A97A-3A35A995B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6303A-0792-414B-988C-2DE83D8A74D6}" type="datetimeFigureOut">
              <a:rPr lang="es-AR" smtClean="0"/>
              <a:t>30/5/2024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1CE0EB1-770B-44E0-8919-71FA6D134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6D04178-AE08-4916-8442-BFF51F70C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B970A-EDD9-4727-93B9-66A05E092FB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31343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0371E9A-A083-4EA2-B94F-F33907E6E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6303A-0792-414B-988C-2DE83D8A74D6}" type="datetimeFigureOut">
              <a:rPr lang="es-AR" smtClean="0"/>
              <a:t>30/5/2024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D5F1FC4-BD39-482C-96C8-337D416BA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2DDEEA1-72F1-427A-9FD8-E663BA074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B970A-EDD9-4727-93B9-66A05E092FB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20622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A136D4-987B-4D78-A2EA-8BCF7908C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60DFF9-5ADF-43D7-BC98-1DDA0DB99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B443284-FA1B-432D-808A-D89F8E7A6D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1D5E790-C039-40F3-BA35-68FD0FA93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6303A-0792-414B-988C-2DE83D8A74D6}" type="datetimeFigureOut">
              <a:rPr lang="es-AR" smtClean="0"/>
              <a:t>30/5/2024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51DBE4E-2FD2-4A82-8A1D-FB0453367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339E0D4-849C-47C5-9731-0A8B98375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B970A-EDD9-4727-93B9-66A05E092FB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24100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7C427F-0B2D-43CA-A258-F7598FA31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4564F52-7D9A-44F9-9967-F7C581651A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7092620-3814-4635-93C5-5013259FCD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89F6589-7534-4A08-B4DB-C3522DF32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6303A-0792-414B-988C-2DE83D8A74D6}" type="datetimeFigureOut">
              <a:rPr lang="es-AR" smtClean="0"/>
              <a:t>30/5/2024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7ECEA3D-8F61-4192-9700-6FA58D630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5821AA1-E440-481E-B1A4-5E679CA85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B970A-EDD9-4727-93B9-66A05E092FB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01806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FCAB634-23FB-4242-8297-E88364E48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182E3FE-8EBF-409D-9D9C-4AB26D9339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0081C62-0880-441E-AEE1-CDCBF65049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6303A-0792-414B-988C-2DE83D8A74D6}" type="datetimeFigureOut">
              <a:rPr lang="es-AR" smtClean="0"/>
              <a:t>30/5/2024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1A1117F-300C-4BB7-B8A1-612212FCD7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9BE7099-26F4-408C-8482-A995AA0EDC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B970A-EDD9-4727-93B9-66A05E092FB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39683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5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tel:03484473555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áfico 3">
            <a:extLst>
              <a:ext uri="{FF2B5EF4-FFF2-40B4-BE49-F238E27FC236}">
                <a16:creationId xmlns:a16="http://schemas.microsoft.com/office/drawing/2014/main" id="{81E9C335-1F04-4628-8AD9-9014D26718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61514" y="1648796"/>
            <a:ext cx="3751431" cy="1058338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74FEEB09-60F7-469C-82DB-86BC479BA97B}"/>
              </a:ext>
            </a:extLst>
          </p:cNvPr>
          <p:cNvSpPr txBox="1"/>
          <p:nvPr/>
        </p:nvSpPr>
        <p:spPr>
          <a:xfrm>
            <a:off x="2843948" y="3429000"/>
            <a:ext cx="8972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>
                <a:latin typeface="Exo 2" panose="00000500000000000000" pitchFamily="2" charset="0"/>
              </a:rPr>
              <a:t>REUBICACIÓN </a:t>
            </a:r>
            <a:r>
              <a:rPr lang="es-AR" dirty="0">
                <a:latin typeface="Exo 2" panose="00000500000000000000" pitchFamily="2" charset="0"/>
              </a:rPr>
              <a:t>DE PLANTA AL</a:t>
            </a: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B5784DD0-36FE-47D5-8897-D4AB7E87FB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961514" y="3137752"/>
            <a:ext cx="343546" cy="11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193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áfico 3">
            <a:extLst>
              <a:ext uri="{FF2B5EF4-FFF2-40B4-BE49-F238E27FC236}">
                <a16:creationId xmlns:a16="http://schemas.microsoft.com/office/drawing/2014/main" id="{456CC30A-220A-4095-A071-5E3828A80A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Gráfico 4">
            <a:extLst>
              <a:ext uri="{FF2B5EF4-FFF2-40B4-BE49-F238E27FC236}">
                <a16:creationId xmlns:a16="http://schemas.microsoft.com/office/drawing/2014/main" id="{C163923B-F3C1-4478-9D6E-CCD9DD1675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88499" y="0"/>
            <a:ext cx="535781" cy="68580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CAFEFB1D-9489-4281-A59E-A4C2D214842A}"/>
              </a:ext>
            </a:extLst>
          </p:cNvPr>
          <p:cNvSpPr txBox="1"/>
          <p:nvPr/>
        </p:nvSpPr>
        <p:spPr>
          <a:xfrm>
            <a:off x="1931666" y="1214062"/>
            <a:ext cx="497632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AR" sz="4500" dirty="0">
                <a:solidFill>
                  <a:schemeClr val="bg1"/>
                </a:solidFill>
                <a:latin typeface="Exo 2 Extra Bold" panose="00000900000000000000" pitchFamily="2" charset="0"/>
              </a:rPr>
              <a:t>INDICE</a:t>
            </a:r>
          </a:p>
          <a:p>
            <a:pPr algn="r"/>
            <a:r>
              <a:rPr lang="es-AR" dirty="0">
                <a:latin typeface="Exo 2 Extra Light" panose="00000300000000000000" pitchFamily="2" charset="0"/>
              </a:rPr>
              <a:t> 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23ED7409-2CEC-4035-9408-892AEC42F4D0}"/>
              </a:ext>
            </a:extLst>
          </p:cNvPr>
          <p:cNvSpPr/>
          <p:nvPr/>
        </p:nvSpPr>
        <p:spPr>
          <a:xfrm>
            <a:off x="7430095" y="1539031"/>
            <a:ext cx="205945" cy="205945"/>
          </a:xfrm>
          <a:prstGeom prst="ellipse">
            <a:avLst/>
          </a:prstGeom>
          <a:solidFill>
            <a:srgbClr val="71CF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3F4427AE-C857-4693-AF21-CA8A0A25294A}"/>
              </a:ext>
            </a:extLst>
          </p:cNvPr>
          <p:cNvSpPr/>
          <p:nvPr/>
        </p:nvSpPr>
        <p:spPr>
          <a:xfrm>
            <a:off x="7471519" y="2217618"/>
            <a:ext cx="205945" cy="205945"/>
          </a:xfrm>
          <a:prstGeom prst="ellipse">
            <a:avLst/>
          </a:prstGeom>
          <a:solidFill>
            <a:srgbClr val="71CF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5297BE7-AD6D-4C95-B34C-BA4FAA7F012A}"/>
              </a:ext>
            </a:extLst>
          </p:cNvPr>
          <p:cNvSpPr txBox="1"/>
          <p:nvPr/>
        </p:nvSpPr>
        <p:spPr>
          <a:xfrm>
            <a:off x="8070122" y="1403012"/>
            <a:ext cx="3282057" cy="4539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300" dirty="0">
                <a:solidFill>
                  <a:schemeClr val="bg1"/>
                </a:solidFill>
                <a:latin typeface="Exo 2" panose="00000500000000000000" pitchFamily="2" charset="0"/>
              </a:rPr>
              <a:t>Análisis Cribado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300" dirty="0">
                <a:solidFill>
                  <a:schemeClr val="bg1"/>
                </a:solidFill>
                <a:latin typeface="Exo 2" panose="00000500000000000000" pitchFamily="2" charset="0"/>
              </a:rPr>
              <a:t>Factores a Considerar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300" dirty="0">
                <a:solidFill>
                  <a:schemeClr val="bg1"/>
                </a:solidFill>
                <a:latin typeface="Exo 2" panose="00000500000000000000" pitchFamily="2" charset="0"/>
              </a:rPr>
              <a:t>Áreas sombreadas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300" dirty="0">
                <a:solidFill>
                  <a:schemeClr val="bg1"/>
                </a:solidFill>
                <a:latin typeface="Exo 2" panose="00000500000000000000" pitchFamily="2" charset="0"/>
              </a:rPr>
              <a:t>Puntuaciones ponderadas</a:t>
            </a:r>
          </a:p>
          <a:p>
            <a:endParaRPr lang="es-AR" sz="2300" dirty="0">
              <a:solidFill>
                <a:schemeClr val="bg1"/>
              </a:solidFill>
              <a:latin typeface="Exo 2" panose="00000500000000000000" pitchFamily="2" charset="0"/>
            </a:endParaRPr>
          </a:p>
          <a:p>
            <a:r>
              <a:rPr lang="es-AR" sz="2300" dirty="0">
                <a:solidFill>
                  <a:schemeClr val="bg1"/>
                </a:solidFill>
                <a:latin typeface="Exo 2" panose="00000500000000000000" pitchFamily="2" charset="0"/>
              </a:rPr>
              <a:t>Análisis de Parques industriales</a:t>
            </a:r>
          </a:p>
          <a:p>
            <a:endParaRPr lang="es-AR" sz="2300" dirty="0">
              <a:solidFill>
                <a:schemeClr val="bg1"/>
              </a:solidFill>
              <a:latin typeface="Exo 2" panose="00000500000000000000" pitchFamily="2" charset="0"/>
            </a:endParaRPr>
          </a:p>
          <a:p>
            <a:endParaRPr lang="es-AR" sz="2300" dirty="0">
              <a:solidFill>
                <a:schemeClr val="bg1"/>
              </a:solidFill>
              <a:latin typeface="Exo 2" panose="00000500000000000000" pitchFamily="2" charset="0"/>
            </a:endParaRPr>
          </a:p>
          <a:p>
            <a:endParaRPr lang="es-AR" dirty="0"/>
          </a:p>
          <a:p>
            <a:endParaRPr lang="es-AR" dirty="0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4966F437-71B0-4E2C-8E55-7115B5C2499D}"/>
              </a:ext>
            </a:extLst>
          </p:cNvPr>
          <p:cNvSpPr/>
          <p:nvPr/>
        </p:nvSpPr>
        <p:spPr>
          <a:xfrm>
            <a:off x="7493828" y="2896205"/>
            <a:ext cx="205945" cy="205945"/>
          </a:xfrm>
          <a:prstGeom prst="ellipse">
            <a:avLst/>
          </a:prstGeom>
          <a:solidFill>
            <a:srgbClr val="71CF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3A4CE119-B4D3-4FB8-9A13-FA5BF989AC36}"/>
              </a:ext>
            </a:extLst>
          </p:cNvPr>
          <p:cNvSpPr/>
          <p:nvPr/>
        </p:nvSpPr>
        <p:spPr>
          <a:xfrm>
            <a:off x="7493829" y="3619042"/>
            <a:ext cx="205945" cy="205945"/>
          </a:xfrm>
          <a:prstGeom prst="ellipse">
            <a:avLst/>
          </a:prstGeom>
          <a:solidFill>
            <a:srgbClr val="71CF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2" name="Gráfico 11">
            <a:extLst>
              <a:ext uri="{FF2B5EF4-FFF2-40B4-BE49-F238E27FC236}">
                <a16:creationId xmlns:a16="http://schemas.microsoft.com/office/drawing/2014/main" id="{30C09CD6-6E8A-4BA4-881F-3BD24E0E8D9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22654" y="1944568"/>
            <a:ext cx="714711" cy="235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652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0B0FB894-F972-422C-AFEA-7C4CCF74845C}"/>
              </a:ext>
            </a:extLst>
          </p:cNvPr>
          <p:cNvCxnSpPr>
            <a:cxnSpLocks/>
          </p:cNvCxnSpPr>
          <p:nvPr/>
        </p:nvCxnSpPr>
        <p:spPr>
          <a:xfrm>
            <a:off x="9935886" y="504877"/>
            <a:ext cx="0" cy="274499"/>
          </a:xfrm>
          <a:prstGeom prst="line">
            <a:avLst/>
          </a:prstGeom>
          <a:ln w="12700">
            <a:solidFill>
              <a:srgbClr val="1A32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2F6B2AF0-9FA9-74B4-28E7-806526F9E785}"/>
              </a:ext>
            </a:extLst>
          </p:cNvPr>
          <p:cNvSpPr txBox="1"/>
          <p:nvPr/>
        </p:nvSpPr>
        <p:spPr>
          <a:xfrm>
            <a:off x="742950" y="1473622"/>
            <a:ext cx="29950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AR" sz="3000" dirty="0">
                <a:solidFill>
                  <a:srgbClr val="1A325D"/>
                </a:solidFill>
                <a:latin typeface="Exo 2 Semi Bold" panose="00000700000000000000" pitchFamily="2" charset="0"/>
                <a:cs typeface="Arial" panose="020B0604020202020204" pitchFamily="34" charset="0"/>
              </a:rPr>
              <a:t>Materia Prima</a:t>
            </a:r>
            <a:endParaRPr lang="es-AR" sz="3000" dirty="0">
              <a:solidFill>
                <a:srgbClr val="1A325D"/>
              </a:solidFill>
              <a:latin typeface="Exo 2 Extra Light" panose="00000300000000000000" pitchFamily="2" charset="0"/>
              <a:cs typeface="Arial" panose="020B0604020202020204" pitchFamily="34" charset="0"/>
            </a:endParaRPr>
          </a:p>
          <a:p>
            <a:endParaRPr lang="es-AR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6D2F1A8-3AE8-959E-1AA8-3A2DD528DC40}"/>
              </a:ext>
            </a:extLst>
          </p:cNvPr>
          <p:cNvSpPr txBox="1"/>
          <p:nvPr/>
        </p:nvSpPr>
        <p:spPr>
          <a:xfrm>
            <a:off x="6940842" y="1473622"/>
            <a:ext cx="29950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AR" sz="3000" dirty="0">
                <a:solidFill>
                  <a:srgbClr val="1A325D"/>
                </a:solidFill>
                <a:latin typeface="Exo 2 Semi Bold" panose="00000700000000000000" pitchFamily="2" charset="0"/>
                <a:cs typeface="Arial" panose="020B0604020202020204" pitchFamily="34" charset="0"/>
              </a:rPr>
              <a:t>Mercado</a:t>
            </a:r>
            <a:endParaRPr lang="es-AR" sz="3000" dirty="0">
              <a:solidFill>
                <a:srgbClr val="1A325D"/>
              </a:solidFill>
              <a:latin typeface="Exo 2 Extra Light" panose="00000300000000000000" pitchFamily="2" charset="0"/>
              <a:cs typeface="Arial" panose="020B0604020202020204" pitchFamily="34" charset="0"/>
            </a:endParaRPr>
          </a:p>
          <a:p>
            <a:endParaRPr lang="es-AR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3D7E295-56F1-F2C1-90BF-44DBA87EFB62}"/>
              </a:ext>
            </a:extLst>
          </p:cNvPr>
          <p:cNvSpPr txBox="1"/>
          <p:nvPr/>
        </p:nvSpPr>
        <p:spPr>
          <a:xfrm rot="16200000">
            <a:off x="-46721" y="5255485"/>
            <a:ext cx="25055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AR" sz="3000" dirty="0">
                <a:solidFill>
                  <a:srgbClr val="1A325D"/>
                </a:solidFill>
                <a:latin typeface="Exo 2 Semi Bold" panose="00000700000000000000" pitchFamily="2" charset="0"/>
                <a:cs typeface="Arial" panose="020B0604020202020204" pitchFamily="34" charset="0"/>
              </a:rPr>
              <a:t>Transporte</a:t>
            </a:r>
            <a:endParaRPr lang="es-AR" sz="3000" dirty="0">
              <a:solidFill>
                <a:srgbClr val="1A325D"/>
              </a:solidFill>
              <a:latin typeface="Exo 2 Extra Light" panose="00000300000000000000" pitchFamily="2" charset="0"/>
              <a:cs typeface="Arial" panose="020B0604020202020204" pitchFamily="34" charset="0"/>
            </a:endParaRPr>
          </a:p>
          <a:p>
            <a:endParaRPr lang="es-AR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D5D6428C-B702-F9CE-7AE0-76B5A62DED0F}"/>
              </a:ext>
            </a:extLst>
          </p:cNvPr>
          <p:cNvSpPr txBox="1"/>
          <p:nvPr/>
        </p:nvSpPr>
        <p:spPr>
          <a:xfrm rot="16200000">
            <a:off x="6077672" y="5610655"/>
            <a:ext cx="29950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AR" sz="3000" dirty="0">
                <a:solidFill>
                  <a:srgbClr val="1A325D"/>
                </a:solidFill>
                <a:latin typeface="Exo 2 Semi Bold" panose="00000700000000000000" pitchFamily="2" charset="0"/>
                <a:cs typeface="Arial" panose="020B0604020202020204" pitchFamily="34" charset="0"/>
              </a:rPr>
              <a:t>Efluentes</a:t>
            </a:r>
            <a:endParaRPr lang="es-AR" sz="3000" dirty="0">
              <a:solidFill>
                <a:srgbClr val="1A325D"/>
              </a:solidFill>
              <a:latin typeface="Exo 2 Extra Light" panose="00000300000000000000" pitchFamily="2" charset="0"/>
              <a:cs typeface="Arial" panose="020B0604020202020204" pitchFamily="34" charset="0"/>
            </a:endParaRPr>
          </a:p>
          <a:p>
            <a:endParaRPr lang="es-AR" dirty="0"/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20306A2B-9E04-3E17-6F4F-CF168819A6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153"/>
          <a:stretch/>
        </p:blipFill>
        <p:spPr>
          <a:xfrm>
            <a:off x="817531" y="1964084"/>
            <a:ext cx="4216432" cy="2308884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717337E9-7A52-D24E-BD66-B966DE6ACA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3450" y="1964084"/>
            <a:ext cx="4215600" cy="2401291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C0F024FF-E223-9A75-2795-D9C33963A3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427" y="4478520"/>
            <a:ext cx="3362325" cy="224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930BEC8-43A1-361B-BA00-B10C1130EE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13" b="-18934"/>
          <a:stretch/>
        </p:blipFill>
        <p:spPr bwMode="auto">
          <a:xfrm>
            <a:off x="7990693" y="4478520"/>
            <a:ext cx="3267858" cy="2395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CuadroTexto 22">
            <a:extLst>
              <a:ext uri="{FF2B5EF4-FFF2-40B4-BE49-F238E27FC236}">
                <a16:creationId xmlns:a16="http://schemas.microsoft.com/office/drawing/2014/main" id="{35CEA1DE-6632-0B71-55A1-234B2EAB65B6}"/>
              </a:ext>
            </a:extLst>
          </p:cNvPr>
          <p:cNvSpPr txBox="1"/>
          <p:nvPr/>
        </p:nvSpPr>
        <p:spPr>
          <a:xfrm>
            <a:off x="976724" y="346955"/>
            <a:ext cx="2562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>
                <a:solidFill>
                  <a:srgbClr val="1A325D"/>
                </a:solidFill>
                <a:latin typeface="Exo" panose="00000500000000000000" pitchFamily="2" charset="0"/>
              </a:rPr>
              <a:t>Análisis Cribado</a:t>
            </a:r>
          </a:p>
          <a:p>
            <a:r>
              <a:rPr lang="es-AR" dirty="0">
                <a:solidFill>
                  <a:srgbClr val="1A325D"/>
                </a:solidFill>
                <a:latin typeface="Exo" panose="00000500000000000000" pitchFamily="2" charset="0"/>
              </a:rPr>
              <a:t>Factores a considerar</a:t>
            </a:r>
          </a:p>
        </p:txBody>
      </p:sp>
    </p:spTree>
    <p:extLst>
      <p:ext uri="{BB962C8B-B14F-4D97-AF65-F5344CB8AC3E}">
        <p14:creationId xmlns:p14="http://schemas.microsoft.com/office/powerpoint/2010/main" val="3721877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0B0FB894-F972-422C-AFEA-7C4CCF74845C}"/>
              </a:ext>
            </a:extLst>
          </p:cNvPr>
          <p:cNvCxnSpPr>
            <a:cxnSpLocks/>
          </p:cNvCxnSpPr>
          <p:nvPr/>
        </p:nvCxnSpPr>
        <p:spPr>
          <a:xfrm>
            <a:off x="9935886" y="504877"/>
            <a:ext cx="0" cy="274499"/>
          </a:xfrm>
          <a:prstGeom prst="line">
            <a:avLst/>
          </a:prstGeom>
          <a:ln w="12700">
            <a:solidFill>
              <a:srgbClr val="1A32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n 1">
            <a:extLst>
              <a:ext uri="{FF2B5EF4-FFF2-40B4-BE49-F238E27FC236}">
                <a16:creationId xmlns:a16="http://schemas.microsoft.com/office/drawing/2014/main" id="{BC186D82-D048-4675-BC20-AF10E3EB26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380" y="1234038"/>
            <a:ext cx="1800000" cy="3942149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4EB4DD2E-F535-4988-8109-4B15CD56EF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2571" y="1396188"/>
            <a:ext cx="1800000" cy="3779999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9000C2AA-914C-4D6A-872D-6AE6CDC98D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5380" y="1259230"/>
            <a:ext cx="1800000" cy="4053913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CACB54A-1EAB-4AA7-BC4C-7D35ED574B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82348" y="1259230"/>
            <a:ext cx="1800000" cy="4093806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24B80138-0861-C59A-68E6-5BD8E3439605}"/>
              </a:ext>
            </a:extLst>
          </p:cNvPr>
          <p:cNvSpPr txBox="1"/>
          <p:nvPr/>
        </p:nvSpPr>
        <p:spPr>
          <a:xfrm>
            <a:off x="455846" y="5380672"/>
            <a:ext cx="28215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rgbClr val="1A325D"/>
                </a:solidFill>
                <a:latin typeface="Exo 2 Semi Bold" panose="00000700000000000000" pitchFamily="2" charset="0"/>
                <a:cs typeface="Arial" panose="020B0604020202020204" pitchFamily="34" charset="0"/>
              </a:rPr>
              <a:t>Materia Prima:</a:t>
            </a:r>
          </a:p>
          <a:p>
            <a:r>
              <a:rPr lang="es-AR" sz="1800" dirty="0">
                <a:solidFill>
                  <a:srgbClr val="1A325D"/>
                </a:solidFill>
                <a:latin typeface="Exo 2 Extra Light" panose="00000300000000000000" pitchFamily="2" charset="0"/>
                <a:cs typeface="Arial" panose="020B0604020202020204" pitchFamily="34" charset="0"/>
              </a:rPr>
              <a:t>-Buenos Aires.</a:t>
            </a:r>
          </a:p>
          <a:p>
            <a:r>
              <a:rPr lang="es-AR" dirty="0">
                <a:solidFill>
                  <a:srgbClr val="1A325D"/>
                </a:solidFill>
                <a:latin typeface="Exo 2 Extra Light" panose="00000300000000000000" pitchFamily="2" charset="0"/>
                <a:cs typeface="Arial" panose="020B0604020202020204" pitchFamily="34" charset="0"/>
              </a:rPr>
              <a:t>-Importación</a:t>
            </a:r>
            <a:r>
              <a:rPr lang="es-AR" dirty="0">
                <a:solidFill>
                  <a:srgbClr val="1A325D"/>
                </a:solidFill>
                <a:latin typeface="Exo 2 Semi Bold" panose="00000700000000000000" pitchFamily="2" charset="0"/>
                <a:cs typeface="Arial" panose="020B0604020202020204" pitchFamily="34" charset="0"/>
              </a:rPr>
              <a:t> </a:t>
            </a:r>
            <a:endParaRPr lang="es-AR" dirty="0">
              <a:solidFill>
                <a:srgbClr val="1A325D"/>
              </a:solidFill>
              <a:latin typeface="Exo 2 Extra Light" panose="00000300000000000000" pitchFamily="2" charset="0"/>
              <a:cs typeface="Arial" panose="020B0604020202020204" pitchFamily="34" charset="0"/>
            </a:endParaRPr>
          </a:p>
          <a:p>
            <a:endParaRPr lang="es-AR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5218936-8978-1798-D2D4-DCA905459F16}"/>
              </a:ext>
            </a:extLst>
          </p:cNvPr>
          <p:cNvSpPr txBox="1"/>
          <p:nvPr/>
        </p:nvSpPr>
        <p:spPr>
          <a:xfrm>
            <a:off x="3274465" y="5341205"/>
            <a:ext cx="28215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rgbClr val="1A325D"/>
                </a:solidFill>
                <a:latin typeface="Exo 2 Semi Bold" panose="00000700000000000000" pitchFamily="2" charset="0"/>
                <a:cs typeface="Arial" panose="020B0604020202020204" pitchFamily="34" charset="0"/>
              </a:rPr>
              <a:t>Mercado</a:t>
            </a:r>
          </a:p>
          <a:p>
            <a:r>
              <a:rPr lang="es-AR" sz="1800" dirty="0">
                <a:solidFill>
                  <a:srgbClr val="1A325D"/>
                </a:solidFill>
                <a:latin typeface="Exo 2 Extra Light" panose="00000300000000000000" pitchFamily="2" charset="0"/>
                <a:cs typeface="Arial" panose="020B0604020202020204" pitchFamily="34" charset="0"/>
              </a:rPr>
              <a:t>-NQN y </a:t>
            </a:r>
            <a:r>
              <a:rPr lang="es-AR" sz="1800" dirty="0" err="1">
                <a:solidFill>
                  <a:srgbClr val="1A325D"/>
                </a:solidFill>
                <a:latin typeface="Exo 2 Extra Light" panose="00000300000000000000" pitchFamily="2" charset="0"/>
                <a:cs typeface="Arial" panose="020B0604020202020204" pitchFamily="34" charset="0"/>
              </a:rPr>
              <a:t>Mdz</a:t>
            </a:r>
            <a:endParaRPr lang="es-AR" sz="1800" dirty="0">
              <a:solidFill>
                <a:srgbClr val="1A325D"/>
              </a:solidFill>
              <a:latin typeface="Exo 2 Extra Light" panose="00000300000000000000" pitchFamily="2" charset="0"/>
              <a:cs typeface="Arial" panose="020B0604020202020204" pitchFamily="34" charset="0"/>
            </a:endParaRPr>
          </a:p>
          <a:p>
            <a:r>
              <a:rPr lang="es-AR" dirty="0">
                <a:solidFill>
                  <a:srgbClr val="1A325D"/>
                </a:solidFill>
                <a:latin typeface="Exo 2 Extra Light" panose="00000300000000000000" pitchFamily="2" charset="0"/>
                <a:cs typeface="Arial" panose="020B0604020202020204" pitchFamily="34" charset="0"/>
              </a:rPr>
              <a:t>-Zona Sur</a:t>
            </a:r>
          </a:p>
          <a:p>
            <a:r>
              <a:rPr lang="es-AR" dirty="0">
                <a:solidFill>
                  <a:srgbClr val="1A325D"/>
                </a:solidFill>
                <a:latin typeface="Exo 2 Extra Light" panose="00000300000000000000" pitchFamily="2" charset="0"/>
                <a:cs typeface="Arial" panose="020B0604020202020204" pitchFamily="34" charset="0"/>
              </a:rPr>
              <a:t>-Brasil y Colombia</a:t>
            </a:r>
            <a:r>
              <a:rPr lang="es-AR" dirty="0">
                <a:solidFill>
                  <a:srgbClr val="1A325D"/>
                </a:solidFill>
                <a:latin typeface="Exo 2 Semi Bold" panose="00000700000000000000" pitchFamily="2" charset="0"/>
                <a:cs typeface="Arial" panose="020B0604020202020204" pitchFamily="34" charset="0"/>
              </a:rPr>
              <a:t> </a:t>
            </a:r>
            <a:endParaRPr lang="es-AR" dirty="0">
              <a:solidFill>
                <a:srgbClr val="1A325D"/>
              </a:solidFill>
              <a:latin typeface="Exo 2 Extra Light" panose="00000300000000000000" pitchFamily="2" charset="0"/>
              <a:cs typeface="Arial" panose="020B0604020202020204" pitchFamily="34" charset="0"/>
            </a:endParaRPr>
          </a:p>
          <a:p>
            <a:endParaRPr lang="es-AR" dirty="0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9632EF88-CF6E-615B-5A26-9FEF77EE43C4}"/>
              </a:ext>
            </a:extLst>
          </p:cNvPr>
          <p:cNvSpPr/>
          <p:nvPr/>
        </p:nvSpPr>
        <p:spPr>
          <a:xfrm>
            <a:off x="5219774" y="1487740"/>
            <a:ext cx="742122" cy="67115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42C2352C-A292-2020-96F6-6A8CCB245217}"/>
              </a:ext>
            </a:extLst>
          </p:cNvPr>
          <p:cNvSpPr txBox="1"/>
          <p:nvPr/>
        </p:nvSpPr>
        <p:spPr>
          <a:xfrm>
            <a:off x="6558611" y="5380672"/>
            <a:ext cx="28215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rgbClr val="1A325D"/>
                </a:solidFill>
                <a:latin typeface="Exo 2 Semi Bold" panose="00000700000000000000" pitchFamily="2" charset="0"/>
                <a:cs typeface="Arial" panose="020B0604020202020204" pitchFamily="34" charset="0"/>
              </a:rPr>
              <a:t>Transporte</a:t>
            </a:r>
          </a:p>
          <a:p>
            <a:r>
              <a:rPr lang="es-AR" sz="1800" dirty="0">
                <a:solidFill>
                  <a:srgbClr val="1A325D"/>
                </a:solidFill>
                <a:latin typeface="Exo 2 Extra Light" panose="00000300000000000000" pitchFamily="2" charset="0"/>
                <a:cs typeface="Arial" panose="020B0604020202020204" pitchFamily="34" charset="0"/>
              </a:rPr>
              <a:t>-Rutas</a:t>
            </a:r>
          </a:p>
          <a:p>
            <a:r>
              <a:rPr lang="es-AR" dirty="0">
                <a:solidFill>
                  <a:srgbClr val="1A325D"/>
                </a:solidFill>
                <a:latin typeface="Exo 2 Extra Light" panose="00000300000000000000" pitchFamily="2" charset="0"/>
                <a:cs typeface="Arial" panose="020B0604020202020204" pitchFamily="34" charset="0"/>
              </a:rPr>
              <a:t>-Ferrocarriles</a:t>
            </a:r>
          </a:p>
          <a:p>
            <a:r>
              <a:rPr lang="es-AR" dirty="0">
                <a:solidFill>
                  <a:srgbClr val="1A325D"/>
                </a:solidFill>
                <a:latin typeface="Exo 2 Extra Light" panose="00000300000000000000" pitchFamily="2" charset="0"/>
                <a:cs typeface="Arial" panose="020B0604020202020204" pitchFamily="34" charset="0"/>
              </a:rPr>
              <a:t>-Puertos</a:t>
            </a:r>
          </a:p>
          <a:p>
            <a:endParaRPr lang="es-AR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729266F5-D8B3-9CF8-6E02-5847CC65F69D}"/>
              </a:ext>
            </a:extLst>
          </p:cNvPr>
          <p:cNvSpPr txBox="1"/>
          <p:nvPr/>
        </p:nvSpPr>
        <p:spPr>
          <a:xfrm>
            <a:off x="9782348" y="5380672"/>
            <a:ext cx="19988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rgbClr val="1A325D"/>
                </a:solidFill>
                <a:latin typeface="Exo 2 Semi Bold" panose="00000700000000000000" pitchFamily="2" charset="0"/>
                <a:cs typeface="Arial" panose="020B0604020202020204" pitchFamily="34" charset="0"/>
              </a:rPr>
              <a:t>Efluentes</a:t>
            </a:r>
          </a:p>
          <a:p>
            <a:r>
              <a:rPr lang="es-AR" sz="1800" dirty="0">
                <a:solidFill>
                  <a:srgbClr val="1A325D"/>
                </a:solidFill>
                <a:latin typeface="Exo 2 Extra Light" panose="00000300000000000000" pitchFamily="2" charset="0"/>
                <a:cs typeface="Arial" panose="020B0604020202020204" pitchFamily="34" charset="0"/>
              </a:rPr>
              <a:t>-Río Paraná</a:t>
            </a:r>
          </a:p>
          <a:p>
            <a:r>
              <a:rPr lang="es-AR" dirty="0">
                <a:solidFill>
                  <a:srgbClr val="1A325D"/>
                </a:solidFill>
                <a:latin typeface="Exo 2 Extra Light" panose="00000300000000000000" pitchFamily="2" charset="0"/>
                <a:cs typeface="Arial" panose="020B0604020202020204" pitchFamily="34" charset="0"/>
              </a:rPr>
              <a:t>-Río de la Plata</a:t>
            </a:r>
          </a:p>
          <a:p>
            <a:r>
              <a:rPr lang="es-AR" dirty="0">
                <a:solidFill>
                  <a:srgbClr val="1A325D"/>
                </a:solidFill>
                <a:latin typeface="Exo 2 Extra Light" panose="00000300000000000000" pitchFamily="2" charset="0"/>
                <a:cs typeface="Arial" panose="020B0604020202020204" pitchFamily="34" charset="0"/>
              </a:rPr>
              <a:t>-Mar Argentino</a:t>
            </a:r>
          </a:p>
          <a:p>
            <a:endParaRPr lang="es-AR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A145B429-9CF5-D44E-CF93-B01474922462}"/>
              </a:ext>
            </a:extLst>
          </p:cNvPr>
          <p:cNvSpPr txBox="1"/>
          <p:nvPr/>
        </p:nvSpPr>
        <p:spPr>
          <a:xfrm>
            <a:off x="976724" y="346955"/>
            <a:ext cx="2562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>
                <a:solidFill>
                  <a:srgbClr val="1A325D"/>
                </a:solidFill>
                <a:latin typeface="Exo" panose="00000500000000000000" pitchFamily="2" charset="0"/>
              </a:rPr>
              <a:t>Análisis Cribado</a:t>
            </a:r>
          </a:p>
          <a:p>
            <a:r>
              <a:rPr lang="es-AR" dirty="0">
                <a:solidFill>
                  <a:srgbClr val="1A325D"/>
                </a:solidFill>
                <a:latin typeface="Exo" panose="00000500000000000000" pitchFamily="2" charset="0"/>
              </a:rPr>
              <a:t>Áreas sombreadas</a:t>
            </a:r>
          </a:p>
        </p:txBody>
      </p:sp>
    </p:spTree>
    <p:extLst>
      <p:ext uri="{BB962C8B-B14F-4D97-AF65-F5344CB8AC3E}">
        <p14:creationId xmlns:p14="http://schemas.microsoft.com/office/powerpoint/2010/main" val="137218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0B0FB894-F972-422C-AFEA-7C4CCF74845C}"/>
              </a:ext>
            </a:extLst>
          </p:cNvPr>
          <p:cNvCxnSpPr>
            <a:cxnSpLocks/>
          </p:cNvCxnSpPr>
          <p:nvPr/>
        </p:nvCxnSpPr>
        <p:spPr>
          <a:xfrm>
            <a:off x="9935886" y="504877"/>
            <a:ext cx="0" cy="274499"/>
          </a:xfrm>
          <a:prstGeom prst="line">
            <a:avLst/>
          </a:prstGeom>
          <a:ln w="12700">
            <a:solidFill>
              <a:srgbClr val="1A32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a 17">
            <a:extLst>
              <a:ext uri="{FF2B5EF4-FFF2-40B4-BE49-F238E27FC236}">
                <a16:creationId xmlns:a16="http://schemas.microsoft.com/office/drawing/2014/main" id="{59248B6F-B38A-0518-27D2-61BAD1F812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892244"/>
              </p:ext>
            </p:extLst>
          </p:nvPr>
        </p:nvGraphicFramePr>
        <p:xfrm>
          <a:off x="618435" y="1840155"/>
          <a:ext cx="10203363" cy="3783905"/>
        </p:xfrm>
        <a:graphic>
          <a:graphicData uri="http://schemas.openxmlformats.org/drawingml/2006/table">
            <a:tbl>
              <a:tblPr/>
              <a:tblGrid>
                <a:gridCol w="2483712">
                  <a:extLst>
                    <a:ext uri="{9D8B030D-6E8A-4147-A177-3AD203B41FA5}">
                      <a16:colId xmlns:a16="http://schemas.microsoft.com/office/drawing/2014/main" val="3805659926"/>
                    </a:ext>
                  </a:extLst>
                </a:gridCol>
                <a:gridCol w="1292303">
                  <a:extLst>
                    <a:ext uri="{9D8B030D-6E8A-4147-A177-3AD203B41FA5}">
                      <a16:colId xmlns:a16="http://schemas.microsoft.com/office/drawing/2014/main" val="1265826309"/>
                    </a:ext>
                  </a:extLst>
                </a:gridCol>
                <a:gridCol w="914273">
                  <a:extLst>
                    <a:ext uri="{9D8B030D-6E8A-4147-A177-3AD203B41FA5}">
                      <a16:colId xmlns:a16="http://schemas.microsoft.com/office/drawing/2014/main" val="4236050402"/>
                    </a:ext>
                  </a:extLst>
                </a:gridCol>
                <a:gridCol w="1164678">
                  <a:extLst>
                    <a:ext uri="{9D8B030D-6E8A-4147-A177-3AD203B41FA5}">
                      <a16:colId xmlns:a16="http://schemas.microsoft.com/office/drawing/2014/main" val="2105021397"/>
                    </a:ext>
                  </a:extLst>
                </a:gridCol>
                <a:gridCol w="1150646">
                  <a:extLst>
                    <a:ext uri="{9D8B030D-6E8A-4147-A177-3AD203B41FA5}">
                      <a16:colId xmlns:a16="http://schemas.microsoft.com/office/drawing/2014/main" val="355541066"/>
                    </a:ext>
                  </a:extLst>
                </a:gridCol>
                <a:gridCol w="1150646">
                  <a:extLst>
                    <a:ext uri="{9D8B030D-6E8A-4147-A177-3AD203B41FA5}">
                      <a16:colId xmlns:a16="http://schemas.microsoft.com/office/drawing/2014/main" val="2600319743"/>
                    </a:ext>
                  </a:extLst>
                </a:gridCol>
                <a:gridCol w="940162">
                  <a:extLst>
                    <a:ext uri="{9D8B030D-6E8A-4147-A177-3AD203B41FA5}">
                      <a16:colId xmlns:a16="http://schemas.microsoft.com/office/drawing/2014/main" val="3034177353"/>
                    </a:ext>
                  </a:extLst>
                </a:gridCol>
                <a:gridCol w="1106943">
                  <a:extLst>
                    <a:ext uri="{9D8B030D-6E8A-4147-A177-3AD203B41FA5}">
                      <a16:colId xmlns:a16="http://schemas.microsoft.com/office/drawing/2014/main" val="3234637588"/>
                    </a:ext>
                  </a:extLst>
                </a:gridCol>
              </a:tblGrid>
              <a:tr h="436936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s-AR" sz="1600" b="0" i="0" u="none" strike="noStrike" dirty="0">
                          <a:solidFill>
                            <a:srgbClr val="FFFFFF"/>
                          </a:solidFill>
                          <a:effectLst/>
                          <a:latin typeface="Exo 2 Semi Bold" panose="00000700000000000000" pitchFamily="2" charset="0"/>
                        </a:rPr>
                        <a:t>Factores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2A5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s-AR" sz="1600" b="0" i="0" u="none" strike="noStrike">
                          <a:solidFill>
                            <a:srgbClr val="FFFFFF"/>
                          </a:solidFill>
                          <a:effectLst/>
                          <a:latin typeface="Exo 2 Semi Bold" panose="00000700000000000000" pitchFamily="2" charset="0"/>
                        </a:rPr>
                        <a:t>Ponderación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2A5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s-AR" sz="1600" b="0" i="0" u="none" strike="noStrike">
                          <a:solidFill>
                            <a:srgbClr val="FFFFFF"/>
                          </a:solidFill>
                          <a:effectLst/>
                          <a:latin typeface="Exo 2 Semi Bold" panose="00000700000000000000" pitchFamily="2" charset="0"/>
                        </a:rPr>
                        <a:t>ZONA I Córdoba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2A5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s-AR" sz="1600" b="0" i="0" u="none" strike="noStrike">
                          <a:solidFill>
                            <a:srgbClr val="FFFFFF"/>
                          </a:solidFill>
                          <a:effectLst/>
                          <a:latin typeface="Exo 2 Semi Bold" panose="00000700000000000000" pitchFamily="2" charset="0"/>
                        </a:rPr>
                        <a:t>ZONA II Sur Santa FE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2A5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s-AR" sz="1600" b="0" i="0" u="none" strike="noStrike" dirty="0">
                          <a:solidFill>
                            <a:srgbClr val="FFFFFF"/>
                          </a:solidFill>
                          <a:effectLst/>
                          <a:latin typeface="Exo 2 Semi Bold" panose="00000700000000000000" pitchFamily="2" charset="0"/>
                        </a:rPr>
                        <a:t>ZONA III Buenos Aires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2A5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430015"/>
                  </a:ext>
                </a:extLst>
              </a:tr>
              <a:tr h="306537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600" b="0" i="0" u="none" strike="noStrike">
                          <a:solidFill>
                            <a:srgbClr val="FFFFFF"/>
                          </a:solidFill>
                          <a:effectLst/>
                          <a:latin typeface="Exo 2 Semi Bold" panose="00000700000000000000" pitchFamily="2" charset="0"/>
                        </a:rPr>
                        <a:t>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02A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2A5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600" b="0" i="0" u="none" strike="noStrike">
                          <a:solidFill>
                            <a:srgbClr val="FFFFFF"/>
                          </a:solidFill>
                          <a:effectLst/>
                          <a:latin typeface="Exo 2 Semi Bold" panose="00000700000000000000" pitchFamily="2" charset="0"/>
                        </a:rPr>
                        <a:t>Puntaje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02A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2A5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600" b="0" i="0" u="none" strike="noStrike">
                          <a:solidFill>
                            <a:srgbClr val="FFFFFF"/>
                          </a:solidFill>
                          <a:effectLst/>
                          <a:latin typeface="Exo 2 Semi Bold" panose="00000700000000000000" pitchFamily="2" charset="0"/>
                        </a:rPr>
                        <a:t>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02A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2A5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600" b="0" i="0" u="none" strike="noStrike">
                          <a:solidFill>
                            <a:srgbClr val="FFFFFF"/>
                          </a:solidFill>
                          <a:effectLst/>
                          <a:latin typeface="Exo 2 Semi Bold" panose="00000700000000000000" pitchFamily="2" charset="0"/>
                        </a:rPr>
                        <a:t>Puntaje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02A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2A5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600" b="0" i="0" u="none" strike="noStrike">
                          <a:solidFill>
                            <a:srgbClr val="FFFFFF"/>
                          </a:solidFill>
                          <a:effectLst/>
                          <a:latin typeface="Exo 2 Semi Bold" panose="00000700000000000000" pitchFamily="2" charset="0"/>
                        </a:rPr>
                        <a:t>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02A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2A5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600" b="0" i="0" u="none" strike="noStrike">
                          <a:solidFill>
                            <a:srgbClr val="FFFFFF"/>
                          </a:solidFill>
                          <a:effectLst/>
                          <a:latin typeface="Exo 2 Semi Bold" panose="00000700000000000000" pitchFamily="2" charset="0"/>
                        </a:rPr>
                        <a:t>Puntaje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02A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2A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2831243"/>
                  </a:ext>
                </a:extLst>
              </a:tr>
              <a:tr h="580807">
                <a:tc>
                  <a:txBody>
                    <a:bodyPr/>
                    <a:lstStyle/>
                    <a:p>
                      <a:pPr algn="l" rtl="0" fontAlgn="b"/>
                      <a:r>
                        <a:rPr lang="es-AR" sz="1600" b="1" i="0" u="none" strike="noStrike">
                          <a:solidFill>
                            <a:srgbClr val="1A325D"/>
                          </a:solidFill>
                          <a:effectLst/>
                          <a:latin typeface="Exo 2" panose="00000500000000000000" pitchFamily="2" charset="0"/>
                        </a:rPr>
                        <a:t>Disponibilidad de materia prima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CE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02A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600" b="0" i="0" u="none" strike="noStrike" dirty="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102A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02A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02A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02A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600" b="0" i="0" u="none" strike="noStrike" dirty="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102A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02A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02A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02A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6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102A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02A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02A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02A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6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102A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02A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02A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02A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6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102A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02A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02A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02A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6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102A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02A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02A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02A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473111"/>
                  </a:ext>
                </a:extLst>
              </a:tr>
              <a:tr h="322670">
                <a:tc>
                  <a:txBody>
                    <a:bodyPr/>
                    <a:lstStyle/>
                    <a:p>
                      <a:pPr algn="l" rtl="0" fontAlgn="b"/>
                      <a:r>
                        <a:rPr lang="es-AR" sz="1600" b="1" i="0" u="none" strike="noStrike">
                          <a:solidFill>
                            <a:srgbClr val="1A325D"/>
                          </a:solidFill>
                          <a:effectLst/>
                          <a:latin typeface="Exo 2" panose="00000500000000000000" pitchFamily="2" charset="0"/>
                        </a:rPr>
                        <a:t>Mercado consumidor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CE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02A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6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102A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02A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02A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02A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6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102A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02A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02A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02A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6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102A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02A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02A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02A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6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102A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02A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02A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02A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6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102A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02A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02A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02A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6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102A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02A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02A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02A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664322"/>
                  </a:ext>
                </a:extLst>
              </a:tr>
              <a:tr h="322670">
                <a:tc>
                  <a:txBody>
                    <a:bodyPr/>
                    <a:lstStyle/>
                    <a:p>
                      <a:pPr algn="l" rtl="0" fontAlgn="b"/>
                      <a:r>
                        <a:rPr lang="es-AR" sz="1600" b="1" i="0" u="none" strike="noStrike">
                          <a:solidFill>
                            <a:srgbClr val="1A325D"/>
                          </a:solidFill>
                          <a:effectLst/>
                          <a:latin typeface="Exo 2" panose="00000500000000000000" pitchFamily="2" charset="0"/>
                        </a:rPr>
                        <a:t>Promoción industrial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CE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02A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6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102A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02A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02A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02A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6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102A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02A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02A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02A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6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102A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02A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02A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02A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6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102A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02A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02A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02A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6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102A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02A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02A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02A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6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102A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02A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02A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02A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3718422"/>
                  </a:ext>
                </a:extLst>
              </a:tr>
              <a:tr h="440133">
                <a:tc>
                  <a:txBody>
                    <a:bodyPr/>
                    <a:lstStyle/>
                    <a:p>
                      <a:pPr algn="l" rtl="0" fontAlgn="b"/>
                      <a:r>
                        <a:rPr lang="es-ES" sz="1600" b="1" i="0" u="none" strike="noStrike">
                          <a:solidFill>
                            <a:srgbClr val="1A325D"/>
                          </a:solidFill>
                          <a:effectLst/>
                          <a:latin typeface="Exo 2" panose="00000500000000000000" pitchFamily="2" charset="0"/>
                        </a:rPr>
                        <a:t>Rutas, vías férreas y fluviales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CE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02A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6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102A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02A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02A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02A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600" b="0" i="0" u="none" strike="noStrike" dirty="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102A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02A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02A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02A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600" b="0" i="0" u="none" strike="noStrike" dirty="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102A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02A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02A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02A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600" b="0" i="0" u="none" strike="noStrike" dirty="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102A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02A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02A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02A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6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102A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02A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02A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02A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600" b="0" i="0" u="none" strike="noStrike" dirty="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102A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02A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02A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02A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9395375"/>
                  </a:ext>
                </a:extLst>
              </a:tr>
              <a:tr h="440133">
                <a:tc>
                  <a:txBody>
                    <a:bodyPr/>
                    <a:lstStyle/>
                    <a:p>
                      <a:pPr algn="l" rtl="0" fontAlgn="b"/>
                      <a:r>
                        <a:rPr lang="es-ES" sz="1600" b="1" i="0" u="none" strike="noStrike" dirty="0">
                          <a:solidFill>
                            <a:srgbClr val="1A325D"/>
                          </a:solidFill>
                          <a:effectLst/>
                          <a:latin typeface="Exo 2" panose="00000500000000000000" pitchFamily="2" charset="0"/>
                        </a:rPr>
                        <a:t>Suministra de agua , efluentes y energía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CE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02A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600" b="0" i="0" u="none" strike="noStrike" dirty="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102A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02A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02A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02A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600" b="0" i="0" u="none" strike="noStrike" dirty="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102A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02A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02A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02A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6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102A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02A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02A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02A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600" b="0" i="0" u="none" strike="noStrike" dirty="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102A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02A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02A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02A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600" b="0" i="0" u="none" strike="noStrike" dirty="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102A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02A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02A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02A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600" b="0" i="0" u="none" strike="noStrike" dirty="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102A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02A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02A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02A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3199278"/>
                  </a:ext>
                </a:extLst>
              </a:tr>
              <a:tr h="440133">
                <a:tc>
                  <a:txBody>
                    <a:bodyPr/>
                    <a:lstStyle/>
                    <a:p>
                      <a:pPr algn="l" rtl="0" fontAlgn="b"/>
                      <a:r>
                        <a:rPr lang="es-ES" sz="1600" b="1" i="0" u="none" strike="noStrike" dirty="0">
                          <a:solidFill>
                            <a:srgbClr val="1A325D"/>
                          </a:solidFill>
                          <a:effectLst/>
                          <a:latin typeface="Exo 2" panose="00000500000000000000" pitchFamily="2" charset="0"/>
                        </a:rPr>
                        <a:t>Disponibilidad de Mano de Obra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CE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02A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6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102A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02A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02A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6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102A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02A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02A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6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102A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02A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02A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6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102A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02A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02A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600" b="0" i="0" u="none" strike="noStrike" dirty="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102A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02A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02A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600" b="0" i="0" u="none" strike="noStrike" dirty="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102A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02A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02A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067247"/>
                  </a:ext>
                </a:extLst>
              </a:tr>
              <a:tr h="322670">
                <a:tc>
                  <a:txBody>
                    <a:bodyPr/>
                    <a:lstStyle/>
                    <a:p>
                      <a:pPr algn="l" rtl="0" fontAlgn="b"/>
                      <a:r>
                        <a:rPr lang="es-AR" sz="1600" b="1" i="0" u="none" strike="noStrike">
                          <a:solidFill>
                            <a:srgbClr val="1A325D"/>
                          </a:solidFill>
                          <a:effectLst/>
                          <a:latin typeface="Exo 2" panose="00000500000000000000" pitchFamily="2" charset="0"/>
                        </a:rPr>
                        <a:t>TOTAL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70CE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AR" sz="1600" b="0" i="0" u="none" strike="noStrike">
                          <a:solidFill>
                            <a:srgbClr val="FFFFFF"/>
                          </a:solidFill>
                          <a:effectLst/>
                          <a:latin typeface="Exo 2 Semi Bold" panose="00000700000000000000" pitchFamily="2" charset="0"/>
                        </a:rPr>
                        <a:t>1000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102A5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AR" sz="1600" b="0" i="0" u="none" strike="noStrike">
                          <a:solidFill>
                            <a:srgbClr val="FFFFFF"/>
                          </a:solidFill>
                          <a:effectLst/>
                          <a:latin typeface="Exo 2 Semi Bold" panose="00000700000000000000" pitchFamily="2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102A5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AR" sz="1600" b="0" i="0" u="none" strike="noStrike">
                          <a:solidFill>
                            <a:srgbClr val="FFFFFF"/>
                          </a:solidFill>
                          <a:effectLst/>
                          <a:latin typeface="Exo 2 Semi Bold" panose="00000700000000000000" pitchFamily="2" charset="0"/>
                        </a:rPr>
                        <a:t>590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102A5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AR" sz="1600" b="0" i="0" u="none" strike="noStrike">
                          <a:solidFill>
                            <a:srgbClr val="FFFFFF"/>
                          </a:solidFill>
                          <a:effectLst/>
                          <a:latin typeface="Exo 2 Semi Bold" panose="00000700000000000000" pitchFamily="2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102A5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AR" sz="1600" b="0" i="0" u="none" strike="noStrike">
                          <a:solidFill>
                            <a:srgbClr val="FFFFFF"/>
                          </a:solidFill>
                          <a:effectLst/>
                          <a:latin typeface="Exo 2 Semi Bold" panose="00000700000000000000" pitchFamily="2" charset="0"/>
                        </a:rPr>
                        <a:t>850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102A5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AR" sz="1600" b="0" i="0" u="none" strike="noStrike">
                          <a:solidFill>
                            <a:srgbClr val="FFFFFF"/>
                          </a:solidFill>
                          <a:effectLst/>
                          <a:latin typeface="Exo 2 Semi Bold" panose="00000700000000000000" pitchFamily="2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102A5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AR" sz="1600" b="0" i="0" u="none" strike="noStrike" dirty="0">
                          <a:solidFill>
                            <a:srgbClr val="FFFFFF"/>
                          </a:solidFill>
                          <a:effectLst/>
                          <a:latin typeface="Exo 2 Semi Bold" panose="00000700000000000000" pitchFamily="2" charset="0"/>
                        </a:rPr>
                        <a:t>895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102A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9259637"/>
                  </a:ext>
                </a:extLst>
              </a:tr>
            </a:tbl>
          </a:graphicData>
        </a:graphic>
      </p:graphicFrame>
      <p:sp>
        <p:nvSpPr>
          <p:cNvPr id="2" name="CuadroTexto 1">
            <a:extLst>
              <a:ext uri="{FF2B5EF4-FFF2-40B4-BE49-F238E27FC236}">
                <a16:creationId xmlns:a16="http://schemas.microsoft.com/office/drawing/2014/main" id="{E3FB0758-C1C2-3615-870D-B078108C1702}"/>
              </a:ext>
            </a:extLst>
          </p:cNvPr>
          <p:cNvSpPr txBox="1"/>
          <p:nvPr/>
        </p:nvSpPr>
        <p:spPr>
          <a:xfrm>
            <a:off x="976723" y="346955"/>
            <a:ext cx="3008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>
                <a:solidFill>
                  <a:srgbClr val="1A325D"/>
                </a:solidFill>
                <a:latin typeface="Exo" panose="00000500000000000000" pitchFamily="2" charset="0"/>
              </a:rPr>
              <a:t>Análisis Cribado</a:t>
            </a:r>
          </a:p>
          <a:p>
            <a:r>
              <a:rPr lang="es-AR" dirty="0">
                <a:solidFill>
                  <a:srgbClr val="1A325D"/>
                </a:solidFill>
                <a:latin typeface="Exo" panose="00000500000000000000" pitchFamily="2" charset="0"/>
              </a:rPr>
              <a:t>Puntuaciones Ponderadas</a:t>
            </a:r>
          </a:p>
        </p:txBody>
      </p:sp>
    </p:spTree>
    <p:extLst>
      <p:ext uri="{BB962C8B-B14F-4D97-AF65-F5344CB8AC3E}">
        <p14:creationId xmlns:p14="http://schemas.microsoft.com/office/powerpoint/2010/main" val="26724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0B0FB894-F972-422C-AFEA-7C4CCF74845C}"/>
              </a:ext>
            </a:extLst>
          </p:cNvPr>
          <p:cNvCxnSpPr>
            <a:cxnSpLocks/>
          </p:cNvCxnSpPr>
          <p:nvPr/>
        </p:nvCxnSpPr>
        <p:spPr>
          <a:xfrm>
            <a:off x="9935886" y="504877"/>
            <a:ext cx="0" cy="274499"/>
          </a:xfrm>
          <a:prstGeom prst="line">
            <a:avLst/>
          </a:prstGeom>
          <a:ln w="12700">
            <a:solidFill>
              <a:srgbClr val="1A32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uadroTexto 2">
            <a:extLst>
              <a:ext uri="{FF2B5EF4-FFF2-40B4-BE49-F238E27FC236}">
                <a16:creationId xmlns:a16="http://schemas.microsoft.com/office/drawing/2014/main" id="{B36A6613-512E-E476-EDA3-53D1AB33EF7E}"/>
              </a:ext>
            </a:extLst>
          </p:cNvPr>
          <p:cNvSpPr txBox="1"/>
          <p:nvPr/>
        </p:nvSpPr>
        <p:spPr>
          <a:xfrm>
            <a:off x="976724" y="346955"/>
            <a:ext cx="3038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>
                <a:solidFill>
                  <a:srgbClr val="1A325D"/>
                </a:solidFill>
                <a:latin typeface="Exo" panose="00000500000000000000" pitchFamily="2" charset="0"/>
              </a:rPr>
              <a:t>Análisis de Parques Industriales</a:t>
            </a: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63528687-67F8-123A-9532-41EAE872F0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1257316"/>
              </p:ext>
            </p:extLst>
          </p:nvPr>
        </p:nvGraphicFramePr>
        <p:xfrm>
          <a:off x="583099" y="1218573"/>
          <a:ext cx="10721006" cy="5411843"/>
        </p:xfrm>
        <a:graphic>
          <a:graphicData uri="http://schemas.openxmlformats.org/drawingml/2006/table">
            <a:tbl>
              <a:tblPr/>
              <a:tblGrid>
                <a:gridCol w="637523">
                  <a:extLst>
                    <a:ext uri="{9D8B030D-6E8A-4147-A177-3AD203B41FA5}">
                      <a16:colId xmlns:a16="http://schemas.microsoft.com/office/drawing/2014/main" val="320012540"/>
                    </a:ext>
                  </a:extLst>
                </a:gridCol>
                <a:gridCol w="788935">
                  <a:extLst>
                    <a:ext uri="{9D8B030D-6E8A-4147-A177-3AD203B41FA5}">
                      <a16:colId xmlns:a16="http://schemas.microsoft.com/office/drawing/2014/main" val="3955901932"/>
                    </a:ext>
                  </a:extLst>
                </a:gridCol>
                <a:gridCol w="573770">
                  <a:extLst>
                    <a:ext uri="{9D8B030D-6E8A-4147-A177-3AD203B41FA5}">
                      <a16:colId xmlns:a16="http://schemas.microsoft.com/office/drawing/2014/main" val="3466155172"/>
                    </a:ext>
                  </a:extLst>
                </a:gridCol>
                <a:gridCol w="637523">
                  <a:extLst>
                    <a:ext uri="{9D8B030D-6E8A-4147-A177-3AD203B41FA5}">
                      <a16:colId xmlns:a16="http://schemas.microsoft.com/office/drawing/2014/main" val="2925897704"/>
                    </a:ext>
                  </a:extLst>
                </a:gridCol>
                <a:gridCol w="701274">
                  <a:extLst>
                    <a:ext uri="{9D8B030D-6E8A-4147-A177-3AD203B41FA5}">
                      <a16:colId xmlns:a16="http://schemas.microsoft.com/office/drawing/2014/main" val="2141835435"/>
                    </a:ext>
                  </a:extLst>
                </a:gridCol>
                <a:gridCol w="701274">
                  <a:extLst>
                    <a:ext uri="{9D8B030D-6E8A-4147-A177-3AD203B41FA5}">
                      <a16:colId xmlns:a16="http://schemas.microsoft.com/office/drawing/2014/main" val="3903714617"/>
                    </a:ext>
                  </a:extLst>
                </a:gridCol>
                <a:gridCol w="393139">
                  <a:extLst>
                    <a:ext uri="{9D8B030D-6E8A-4147-A177-3AD203B41FA5}">
                      <a16:colId xmlns:a16="http://schemas.microsoft.com/office/drawing/2014/main" val="2882647420"/>
                    </a:ext>
                  </a:extLst>
                </a:gridCol>
                <a:gridCol w="563145">
                  <a:extLst>
                    <a:ext uri="{9D8B030D-6E8A-4147-A177-3AD203B41FA5}">
                      <a16:colId xmlns:a16="http://schemas.microsoft.com/office/drawing/2014/main" val="3049991218"/>
                    </a:ext>
                  </a:extLst>
                </a:gridCol>
                <a:gridCol w="565802">
                  <a:extLst>
                    <a:ext uri="{9D8B030D-6E8A-4147-A177-3AD203B41FA5}">
                      <a16:colId xmlns:a16="http://schemas.microsoft.com/office/drawing/2014/main" val="3328592904"/>
                    </a:ext>
                  </a:extLst>
                </a:gridCol>
                <a:gridCol w="690648">
                  <a:extLst>
                    <a:ext uri="{9D8B030D-6E8A-4147-A177-3AD203B41FA5}">
                      <a16:colId xmlns:a16="http://schemas.microsoft.com/office/drawing/2014/main" val="3660968762"/>
                    </a:ext>
                  </a:extLst>
                </a:gridCol>
                <a:gridCol w="685337">
                  <a:extLst>
                    <a:ext uri="{9D8B030D-6E8A-4147-A177-3AD203B41FA5}">
                      <a16:colId xmlns:a16="http://schemas.microsoft.com/office/drawing/2014/main" val="1256323467"/>
                    </a:ext>
                  </a:extLst>
                </a:gridCol>
                <a:gridCol w="637523">
                  <a:extLst>
                    <a:ext uri="{9D8B030D-6E8A-4147-A177-3AD203B41FA5}">
                      <a16:colId xmlns:a16="http://schemas.microsoft.com/office/drawing/2014/main" val="51420631"/>
                    </a:ext>
                  </a:extLst>
                </a:gridCol>
                <a:gridCol w="637523">
                  <a:extLst>
                    <a:ext uri="{9D8B030D-6E8A-4147-A177-3AD203B41FA5}">
                      <a16:colId xmlns:a16="http://schemas.microsoft.com/office/drawing/2014/main" val="628906348"/>
                    </a:ext>
                  </a:extLst>
                </a:gridCol>
                <a:gridCol w="1253795">
                  <a:extLst>
                    <a:ext uri="{9D8B030D-6E8A-4147-A177-3AD203B41FA5}">
                      <a16:colId xmlns:a16="http://schemas.microsoft.com/office/drawing/2014/main" val="2223768521"/>
                    </a:ext>
                  </a:extLst>
                </a:gridCol>
                <a:gridCol w="1253795">
                  <a:extLst>
                    <a:ext uri="{9D8B030D-6E8A-4147-A177-3AD203B41FA5}">
                      <a16:colId xmlns:a16="http://schemas.microsoft.com/office/drawing/2014/main" val="1374692010"/>
                    </a:ext>
                  </a:extLst>
                </a:gridCol>
              </a:tblGrid>
              <a:tr h="182879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s-AR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Exo 2 Semi Bold" panose="00000700000000000000" pitchFamily="2" charset="0"/>
                        </a:rPr>
                        <a:t>Zona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2A5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s-AR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Exo 2 Semi Bold" panose="00000700000000000000" pitchFamily="2" charset="0"/>
                        </a:rPr>
                        <a:t>Ciudad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2A5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s-AR" sz="900" b="0" i="0" u="none" strike="noStrike">
                          <a:solidFill>
                            <a:srgbClr val="FFFFFF"/>
                          </a:solidFill>
                          <a:effectLst/>
                          <a:latin typeface="Exo 2 Semi Bold" panose="00000700000000000000" pitchFamily="2" charset="0"/>
                        </a:rPr>
                        <a:t>Aprobacion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2A5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s-AR" sz="900" b="0" i="0" u="none" strike="noStrike">
                          <a:solidFill>
                            <a:srgbClr val="FFFFFF"/>
                          </a:solidFill>
                          <a:effectLst/>
                          <a:latin typeface="Exo 2 Semi Bold" panose="00000700000000000000" pitchFamily="2" charset="0"/>
                        </a:rPr>
                        <a:t>POBLACION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2A5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s-AR" sz="900" b="0" i="0" u="none" strike="noStrike">
                          <a:solidFill>
                            <a:srgbClr val="FFFFFF"/>
                          </a:solidFill>
                          <a:effectLst/>
                          <a:latin typeface="Exo 2 Semi Bold" panose="00000700000000000000" pitchFamily="2" charset="0"/>
                        </a:rPr>
                        <a:t>Predio en hectareas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2A5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s-AR" sz="900" b="0" i="0" u="none" strike="noStrike">
                          <a:solidFill>
                            <a:srgbClr val="FFFFFF"/>
                          </a:solidFill>
                          <a:effectLst/>
                          <a:latin typeface="Exo 2 Semi Bold" panose="00000700000000000000" pitchFamily="2" charset="0"/>
                        </a:rPr>
                        <a:t>Acceso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2A5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s-AR" sz="800" b="0" i="0" u="none" strike="noStrike">
                          <a:solidFill>
                            <a:srgbClr val="FFFFFF"/>
                          </a:solidFill>
                          <a:effectLst/>
                          <a:latin typeface="Exo 2 Semi Bold" panose="00000700000000000000" pitchFamily="2" charset="0"/>
                        </a:rPr>
                        <a:t>KM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2A5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s-AR" sz="800" b="0" i="0" u="none" strike="noStrike">
                          <a:solidFill>
                            <a:srgbClr val="FFFFFF"/>
                          </a:solidFill>
                          <a:effectLst/>
                          <a:latin typeface="Exo 2 Semi Bold" panose="00000700000000000000" pitchFamily="2" charset="0"/>
                        </a:rPr>
                        <a:t>EXENCION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2A5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s-AR" sz="900" b="0" i="0" u="none" strike="noStrike">
                          <a:solidFill>
                            <a:srgbClr val="FFFFFF"/>
                          </a:solidFill>
                          <a:effectLst/>
                          <a:latin typeface="Exo 2 Semi Bold" panose="00000700000000000000" pitchFamily="2" charset="0"/>
                        </a:rPr>
                        <a:t>Contacto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2A5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s-AR" sz="900" b="0" i="0" u="none" strike="noStrike">
                          <a:solidFill>
                            <a:srgbClr val="FFFFFF"/>
                          </a:solidFill>
                          <a:effectLst/>
                          <a:latin typeface="Exo 2 Semi Bold" panose="00000700000000000000" pitchFamily="2" charset="0"/>
                        </a:rPr>
                        <a:t>Observaciones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2A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4186009"/>
                  </a:ext>
                </a:extLst>
              </a:tr>
              <a:tr h="261256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AR" sz="900" b="0" i="0" u="none" strike="noStrike">
                          <a:solidFill>
                            <a:srgbClr val="FFFFFF"/>
                          </a:solidFill>
                          <a:effectLst/>
                          <a:latin typeface="Exo 2 Semi Bold" panose="00000700000000000000" pitchFamily="2" charset="0"/>
                        </a:rPr>
                        <a:t>Buenos Aires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2A5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AR" sz="900" b="0" i="0" u="none" strike="noStrike">
                          <a:solidFill>
                            <a:srgbClr val="FFFFFF"/>
                          </a:solidFill>
                          <a:effectLst/>
                          <a:latin typeface="Exo 2 Semi Bold" panose="00000700000000000000" pitchFamily="2" charset="0"/>
                        </a:rPr>
                        <a:t>Nqn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2A5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AR" sz="900" b="0" i="0" u="none" strike="noStrike">
                          <a:solidFill>
                            <a:srgbClr val="FFFFFF"/>
                          </a:solidFill>
                          <a:effectLst/>
                          <a:latin typeface="Exo 2 Semi Bold" panose="00000700000000000000" pitchFamily="2" charset="0"/>
                        </a:rPr>
                        <a:t>Comodoro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2A5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AR" sz="900" b="0" i="0" u="none" strike="noStrike">
                          <a:solidFill>
                            <a:srgbClr val="FFFFFF"/>
                          </a:solidFill>
                          <a:effectLst/>
                          <a:latin typeface="Exo 2 Semi Bold" panose="00000700000000000000" pitchFamily="2" charset="0"/>
                        </a:rPr>
                        <a:t>Ingresos Brutos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2A5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AR" sz="900" b="0" i="0" u="none" strike="noStrike">
                          <a:solidFill>
                            <a:srgbClr val="FFFFFF"/>
                          </a:solidFill>
                          <a:effectLst/>
                          <a:latin typeface="Exo 2 Semi Bold" panose="00000700000000000000" pitchFamily="2" charset="0"/>
                        </a:rPr>
                        <a:t>Inmobiliario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2A5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AR" sz="900" b="0" i="0" u="none" strike="noStrike">
                          <a:solidFill>
                            <a:srgbClr val="FFFFFF"/>
                          </a:solidFill>
                          <a:effectLst/>
                          <a:latin typeface="Exo 2 Semi Bold" panose="00000700000000000000" pitchFamily="2" charset="0"/>
                        </a:rPr>
                        <a:t>Sellos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2A5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AR" sz="900" b="0" i="0" u="none" strike="noStrike">
                          <a:solidFill>
                            <a:srgbClr val="FFFFFF"/>
                          </a:solidFill>
                          <a:effectLst/>
                          <a:latin typeface="Exo 2 Semi Bold" panose="00000700000000000000" pitchFamily="2" charset="0"/>
                        </a:rPr>
                        <a:t>Impuestos municipales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2A5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3566994"/>
                  </a:ext>
                </a:extLst>
              </a:tr>
              <a:tr h="379645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s-AR" sz="900" b="1" i="0" u="none" strike="noStrike">
                          <a:solidFill>
                            <a:srgbClr val="1A325D"/>
                          </a:solidFill>
                          <a:effectLst/>
                          <a:latin typeface="Exo 2" panose="00000500000000000000" pitchFamily="2" charset="0"/>
                        </a:rPr>
                        <a:t>Córdoba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A32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CE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900" b="1" i="0" u="none" strike="sng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Rio Tercero</a:t>
                      </a:r>
                      <a:endParaRPr lang="es-AR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Definitiva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46.500 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69 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71 km Ruta Nac  9 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690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1042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1737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s-A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 - 5 años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 - 5 años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3571565662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tiene habilitacion química. Hay planta de cromado exterior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0580590"/>
                  </a:ext>
                </a:extLst>
              </a:tr>
              <a:tr h="322853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900" b="1" i="0" u="none" strike="sng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James Craik</a:t>
                      </a:r>
                      <a:endParaRPr lang="es-A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5.200 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Ruta </a:t>
                      </a:r>
                      <a:r>
                        <a:rPr lang="es-AR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Nac</a:t>
                      </a:r>
                      <a:r>
                        <a:rPr lang="es-A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9 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588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1787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s-A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05" marR="7605" marT="76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05" marR="7605" marT="76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3534970204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A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hay lugar actualmente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0116118"/>
                  </a:ext>
                </a:extLst>
              </a:tr>
              <a:tr h="391885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900" b="1" i="0" u="none" strike="sng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Villa Maria</a:t>
                      </a:r>
                      <a:endParaRPr lang="es-A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Definitiva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79.360 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84 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Ruta Nac  9 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553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1753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s-A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 por 15 años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05" marR="7605" marT="76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(353) 460-8191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Promociones en energía eléctrica: 25% x 3 años 15% x 2 años 10% x 2 años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2953884"/>
                  </a:ext>
                </a:extLst>
              </a:tr>
              <a:tr h="348342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AR" sz="900" b="1" i="0" u="none" strike="noStrike">
                          <a:solidFill>
                            <a:srgbClr val="1A325D"/>
                          </a:solidFill>
                          <a:effectLst/>
                          <a:latin typeface="Exo 2" panose="00000500000000000000" pitchFamily="2" charset="0"/>
                        </a:rPr>
                        <a:t>Santa Fe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A32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A32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CE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Villa Constitución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47.370 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Ruta Nac 9    Ferrocaril 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464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s-A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05" marR="7605" marT="76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A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Parque empresarial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5614779"/>
                  </a:ext>
                </a:extLst>
              </a:tr>
              <a:tr h="999499">
                <a:tc rowSpan="4">
                  <a:txBody>
                    <a:bodyPr/>
                    <a:lstStyle/>
                    <a:p>
                      <a:pPr algn="ctr" rtl="0" fontAlgn="ctr"/>
                      <a:r>
                        <a:rPr lang="es-AR" sz="900" b="1" i="0" u="none" strike="noStrike" dirty="0">
                          <a:solidFill>
                            <a:srgbClr val="1A325D"/>
                          </a:solidFill>
                          <a:effectLst/>
                          <a:latin typeface="Exo 2" panose="00000500000000000000" pitchFamily="2" charset="0"/>
                        </a:rPr>
                        <a:t>Provincia de Buenos Aires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A32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A32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CE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COMIRSA (Ramallo-San Nicolás)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Definitiva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10.464 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458 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Ruta Nac 9   Puertos  Ferrocaril 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1155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1812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s-E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Provinciales (Ley 10.547) y Municipales de tasas e impuestos hasta un total de 10 años en algunos casos y eximición directa de pago en otros. 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336 4405117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Los lotes van desde 2000 hasta 50.000 metros cuadrados Energía: Línea Alta, Media y Baja tensión. Red de Agua para uso sanitario e industrial. Gas Natural para procesos productivos 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2802911"/>
                  </a:ext>
                </a:extLst>
              </a:tr>
              <a:tr h="418011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Campana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Definitiva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94.330 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32 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Ruta Nac 9   Puertos Ferrocaril 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1123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1780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s-A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 por 10 años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1147564521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A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975215"/>
                  </a:ext>
                </a:extLst>
              </a:tr>
              <a:tr h="801187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Escobar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Definitiva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54.638 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106      (lotes de 4000 m2) 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Autopista Panamericana 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1129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1769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Sin exención por ser plaza privada. VER el parque industrial 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hlinkClick r:id="rId3"/>
                        </a:rPr>
                        <a:t> 0348 447-3555</a:t>
                      </a:r>
                      <a:endParaRPr lang="es-A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A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Energia soterrada, pavimento,  fibra optica, cloacas,  plantas de tratamiento, Balanza comun  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4847935"/>
                  </a:ext>
                </a:extLst>
              </a:tr>
              <a:tr h="975357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Pergamino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Definitiva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114.052 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70 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 a 1,5 kms.de su intersección con la Ruta Nacional Nº 188, y a 5 kms.  de la ciudad 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1063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1720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s-E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Ley Provincial de Promoción Industrial (Ley 13.656) 100% por 10 años 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Exenciones para Radicaciones Industriales. (6671/07). 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2477 40-8368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Desagües pluviales.  Desagües industriales . Servicio EE y Gas . Transportes públicos  y Vigilancia 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10688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4508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áfico 3">
            <a:extLst>
              <a:ext uri="{FF2B5EF4-FFF2-40B4-BE49-F238E27FC236}">
                <a16:creationId xmlns:a16="http://schemas.microsoft.com/office/drawing/2014/main" id="{EE82359B-183A-4C3C-AF08-573E1191AB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Gráfico 5">
            <a:extLst>
              <a:ext uri="{FF2B5EF4-FFF2-40B4-BE49-F238E27FC236}">
                <a16:creationId xmlns:a16="http://schemas.microsoft.com/office/drawing/2014/main" id="{8137EDDB-0146-4350-9A05-C5CE8A34F0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42550" y="3014804"/>
            <a:ext cx="2906900" cy="828392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947043DF-D34E-471C-867F-D2B58FAE1649}"/>
              </a:ext>
            </a:extLst>
          </p:cNvPr>
          <p:cNvSpPr txBox="1"/>
          <p:nvPr/>
        </p:nvSpPr>
        <p:spPr>
          <a:xfrm>
            <a:off x="4856042" y="4526983"/>
            <a:ext cx="24799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000" dirty="0">
                <a:solidFill>
                  <a:schemeClr val="bg1"/>
                </a:solidFill>
                <a:latin typeface="Exo 2" panose="00000500000000000000" pitchFamily="2" charset="0"/>
              </a:rPr>
              <a:t>¡Muchas </a:t>
            </a:r>
            <a:r>
              <a:rPr lang="es-AR" sz="2000" b="1" dirty="0">
                <a:solidFill>
                  <a:schemeClr val="bg1"/>
                </a:solidFill>
                <a:latin typeface="Exo 2" panose="00000500000000000000" pitchFamily="2" charset="0"/>
              </a:rPr>
              <a:t>gracias!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B2BBCEC9-F344-4918-9857-F61BF0846180}"/>
              </a:ext>
            </a:extLst>
          </p:cNvPr>
          <p:cNvCxnSpPr/>
          <p:nvPr/>
        </p:nvCxnSpPr>
        <p:spPr>
          <a:xfrm>
            <a:off x="4019739" y="4282289"/>
            <a:ext cx="4363770" cy="0"/>
          </a:xfrm>
          <a:prstGeom prst="line">
            <a:avLst/>
          </a:prstGeom>
          <a:ln>
            <a:solidFill>
              <a:srgbClr val="1A32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2751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ubicación PLanta" id="{4BE32B6A-A2EB-4184-8DED-F7B1C8F199E3}" vid="{12F63480-F467-4D06-9F31-1A9794EA7FE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FAFEA61DE254B44B363149992BD50B3" ma:contentTypeVersion="15" ma:contentTypeDescription="Crear nuevo documento." ma:contentTypeScope="" ma:versionID="a7687b2abb2e5b2b7cbfea3f4e3fb7e1">
  <xsd:schema xmlns:xsd="http://www.w3.org/2001/XMLSchema" xmlns:xs="http://www.w3.org/2001/XMLSchema" xmlns:p="http://schemas.microsoft.com/office/2006/metadata/properties" xmlns:ns2="730269a7-69c5-483f-a552-e74dab880ae2" xmlns:ns3="40de77e2-37bb-4c7a-ab4d-547915d99553" targetNamespace="http://schemas.microsoft.com/office/2006/metadata/properties" ma:root="true" ma:fieldsID="a66b2b815a291b54a697ebfda97dfbb7" ns2:_="" ns3:_="">
    <xsd:import namespace="730269a7-69c5-483f-a552-e74dab880ae2"/>
    <xsd:import namespace="40de77e2-37bb-4c7a-ab4d-547915d9955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0269a7-69c5-483f-a552-e74dab880ae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Etiquetas de imagen" ma:readOnly="false" ma:fieldId="{5cf76f15-5ced-4ddc-b409-7134ff3c332f}" ma:taxonomyMulti="true" ma:sspId="dbf393ec-c584-4b8d-8e77-20dadb2446e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de77e2-37bb-4c7a-ab4d-547915d99553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24e01dc6-12f5-4119-ba22-46abcd2e9c3e}" ma:internalName="TaxCatchAll" ma:showField="CatchAllData" ma:web="40de77e2-37bb-4c7a-ab4d-547915d9955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0de77e2-37bb-4c7a-ab4d-547915d99553" xsi:nil="true"/>
    <lcf76f155ced4ddcb4097134ff3c332f xmlns="730269a7-69c5-483f-a552-e74dab880ae2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D20B95B3-DBF8-4DAA-BDBD-9BC968E7C27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E4288C-66F6-45DB-81EF-FC9DD27422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30269a7-69c5-483f-a552-e74dab880ae2"/>
    <ds:schemaRef ds:uri="40de77e2-37bb-4c7a-ab4d-547915d9955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50C0B6C-6F0A-4018-BAC7-1A20AA05054A}">
  <ds:schemaRefs>
    <ds:schemaRef ds:uri="http://schemas.microsoft.com/office/2006/metadata/properties"/>
    <ds:schemaRef ds:uri="http://schemas.microsoft.com/office/infopath/2007/PartnerControls"/>
    <ds:schemaRef ds:uri="40de77e2-37bb-4c7a-ab4d-547915d99553"/>
    <ds:schemaRef ds:uri="730269a7-69c5-483f-a552-e74dab880ae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Reubicación PLanta</Template>
  <TotalTime>50</TotalTime>
  <Words>560</Words>
  <Application>Microsoft Office PowerPoint</Application>
  <PresentationFormat>Panorámica</PresentationFormat>
  <Paragraphs>218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6" baseType="lpstr">
      <vt:lpstr>Arial</vt:lpstr>
      <vt:lpstr>Calibri</vt:lpstr>
      <vt:lpstr>Calibri Light</vt:lpstr>
      <vt:lpstr>Exo</vt:lpstr>
      <vt:lpstr>Exo 2</vt:lpstr>
      <vt:lpstr>Exo 2 Extra Bold</vt:lpstr>
      <vt:lpstr>Exo 2 Extra Light</vt:lpstr>
      <vt:lpstr>Exo 2 Semi Bold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PECOM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Cordero, Evangelina Natalia</dc:creator>
  <cp:lastModifiedBy>Cordero, Evangelina Natalia</cp:lastModifiedBy>
  <cp:revision>1</cp:revision>
  <dcterms:created xsi:type="dcterms:W3CDTF">2024-05-30T19:09:20Z</dcterms:created>
  <dcterms:modified xsi:type="dcterms:W3CDTF">2024-05-30T21:36:06Z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0x010100F8B7083B590E874A9D66E743ECA765B0</vt:lpwstr>
  </property>
  <property fmtid="{D5CDD505-2E9C-101B-9397-08002B2CF9AE}" pid="3" name="MediaServiceImageTags">
    <vt:lpwstr/>
  </property>
</Properties>
</file>