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14.svg" ContentType="image/svg+xml"/>
  <Override PartName="/ppt/media/image17.svg" ContentType="image/svg+xml"/>
  <Override PartName="/ppt/media/image20.svg" ContentType="image/svg+xml"/>
  <Override PartName="/ppt/media/image22.svg" ContentType="image/svg+xml"/>
  <Override PartName="/ppt/media/image23.svg" ContentType="image/svg+xml"/>
  <Override PartName="/ppt/media/image4.svg" ContentType="image/svg+xml"/>
  <Override PartName="/ppt/media/image44.svg" ContentType="image/svg+xml"/>
  <Override PartName="/ppt/media/image46.svg" ContentType="image/svg+xml"/>
  <Override PartName="/ppt/media/image49.svg" ContentType="image/svg+xml"/>
  <Override PartName="/ppt/media/image51.svg" ContentType="image/svg+xml"/>
  <Override PartName="/ppt/media/image54.svg" ContentType="image/svg+xml"/>
  <Override PartName="/ppt/media/image55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3"/>
  </p:sldMasterIdLst>
  <p:notesMasterIdLst>
    <p:notesMasterId r:id="rId5"/>
  </p:notesMasterIdLst>
  <p:handoutMasterIdLst>
    <p:handoutMasterId r:id="rId46"/>
  </p:handoutMasterIdLst>
  <p:sldIdLst>
    <p:sldId id="261" r:id="rId4"/>
    <p:sldId id="719" r:id="rId6"/>
    <p:sldId id="711" r:id="rId7"/>
    <p:sldId id="712" r:id="rId8"/>
    <p:sldId id="708" r:id="rId9"/>
    <p:sldId id="720" r:id="rId10"/>
    <p:sldId id="655" r:id="rId11"/>
    <p:sldId id="713" r:id="rId12"/>
    <p:sldId id="714" r:id="rId13"/>
    <p:sldId id="656" r:id="rId14"/>
    <p:sldId id="721" r:id="rId15"/>
    <p:sldId id="724" r:id="rId16"/>
    <p:sldId id="734" r:id="rId17"/>
    <p:sldId id="725" r:id="rId18"/>
    <p:sldId id="736" r:id="rId19"/>
    <p:sldId id="735" r:id="rId20"/>
    <p:sldId id="747" r:id="rId21"/>
    <p:sldId id="739" r:id="rId22"/>
    <p:sldId id="738" r:id="rId23"/>
    <p:sldId id="737" r:id="rId24"/>
    <p:sldId id="727" r:id="rId25"/>
    <p:sldId id="740" r:id="rId26"/>
    <p:sldId id="726" r:id="rId27"/>
    <p:sldId id="729" r:id="rId28"/>
    <p:sldId id="730" r:id="rId29"/>
    <p:sldId id="731" r:id="rId30"/>
    <p:sldId id="732" r:id="rId31"/>
    <p:sldId id="733" r:id="rId32"/>
    <p:sldId id="722" r:id="rId33"/>
    <p:sldId id="718" r:id="rId34"/>
    <p:sldId id="696" r:id="rId35"/>
    <p:sldId id="668" r:id="rId36"/>
    <p:sldId id="741" r:id="rId37"/>
    <p:sldId id="742" r:id="rId38"/>
    <p:sldId id="743" r:id="rId39"/>
    <p:sldId id="744" r:id="rId40"/>
    <p:sldId id="723" r:id="rId41"/>
    <p:sldId id="709" r:id="rId42"/>
    <p:sldId id="745" r:id="rId43"/>
    <p:sldId id="746" r:id="rId44"/>
    <p:sldId id="497" r:id="rId45"/>
  </p:sldIdLst>
  <p:sldSz cx="12192000" cy="6858000"/>
  <p:notesSz cx="6858000" cy="9144000"/>
  <p:custDataLst>
    <p:tags r:id="rId5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4" userDrawn="1">
          <p15:clr>
            <a:srgbClr val="A4A3A4"/>
          </p15:clr>
        </p15:guide>
        <p15:guide id="2" orient="horz" pos="2047" userDrawn="1">
          <p15:clr>
            <a:srgbClr val="A4A3A4"/>
          </p15:clr>
        </p15:guide>
        <p15:guide id="3" pos="875" userDrawn="1">
          <p15:clr>
            <a:srgbClr val="A4A3A4"/>
          </p15:clr>
        </p15:guide>
        <p15:guide id="4" pos="604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  <p:cmAuthor id="3" name="thelastede" initials="t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000B"/>
    <a:srgbClr val="F8F8F8"/>
    <a:srgbClr val="F6F6F6"/>
    <a:srgbClr val="F5F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91" autoAdjust="0"/>
    <p:restoredTop sz="92471" autoAdjust="0"/>
  </p:normalViewPr>
  <p:slideViewPr>
    <p:cSldViewPr snapToGrid="0" showGuides="1">
      <p:cViewPr varScale="1">
        <p:scale>
          <a:sx n="81" d="100"/>
          <a:sy n="81" d="100"/>
        </p:scale>
        <p:origin x="1056" y="67"/>
      </p:cViewPr>
      <p:guideLst>
        <p:guide orient="horz" pos="774"/>
        <p:guide orient="horz" pos="2047"/>
        <p:guide pos="875"/>
        <p:guide pos="60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1" Type="http://schemas.openxmlformats.org/officeDocument/2006/relationships/tags" Target="tags/tag83.xml"/><Relationship Id="rId50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7DAC97F-DDBD-4432-91FA-91D0C011E918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09C8FB8-846E-4762-9887-08B1E29DBDB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8FB8-846E-4762-9887-08B1E29DBD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8FB8-846E-4762-9887-08B1E29DBD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8FB8-846E-4762-9887-08B1E29DBD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8FB8-846E-4762-9887-08B1E29DBD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8FB8-846E-4762-9887-08B1E29DBD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251450" y="1035050"/>
            <a:ext cx="1689100" cy="15097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44006"/>
            <a:ext cx="9144000" cy="813556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A9820-21D4-44EC-88B5-B12CCA404E8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89E0D-213D-4491-8C2B-AB8AD60BF3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使用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6BF63C-51F9-41A7-B835-5C127B811F0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/>
              <a:t>P</a:t>
            </a:r>
            <a:fld id="{A74AA12F-CC77-4A44-80F4-8E0AE8590DD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概述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7"/>
          <p:cNvSpPr/>
          <p:nvPr userDrawn="1"/>
        </p:nvSpPr>
        <p:spPr>
          <a:xfrm>
            <a:off x="10617200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98200" y="5565775"/>
            <a:ext cx="8128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等腰三角形 9"/>
          <p:cNvSpPr/>
          <p:nvPr userDrawn="1"/>
        </p:nvSpPr>
        <p:spPr>
          <a:xfrm rot="16200000">
            <a:off x="10400506" y="1196182"/>
            <a:ext cx="295275" cy="1381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0"/>
          <p:cNvSpPr txBox="1"/>
          <p:nvPr userDrawn="1"/>
        </p:nvSpPr>
        <p:spPr>
          <a:xfrm>
            <a:off x="10710863" y="10699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1"/>
          <p:cNvSpPr txBox="1"/>
          <p:nvPr userDrawn="1"/>
        </p:nvSpPr>
        <p:spPr>
          <a:xfrm>
            <a:off x="10710863" y="18573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2"/>
          <p:cNvSpPr txBox="1"/>
          <p:nvPr userDrawn="1"/>
        </p:nvSpPr>
        <p:spPr>
          <a:xfrm>
            <a:off x="10710863" y="26463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3"/>
          <p:cNvSpPr txBox="1"/>
          <p:nvPr userDrawn="1"/>
        </p:nvSpPr>
        <p:spPr>
          <a:xfrm>
            <a:off x="10710863" y="34337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4"/>
          <p:cNvSpPr txBox="1"/>
          <p:nvPr userDrawn="1"/>
        </p:nvSpPr>
        <p:spPr>
          <a:xfrm>
            <a:off x="10710863" y="4222750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结论建议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F49AD-E3D2-42C1-A151-504C3FAD9755}" type="datetimeFigureOut">
              <a:rPr lang="zh-CN" altLang="en-US"/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F236D5DC-F53F-4AE8-8C66-4269C5F9BD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方法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7"/>
          <p:cNvSpPr/>
          <p:nvPr userDrawn="1"/>
        </p:nvSpPr>
        <p:spPr>
          <a:xfrm>
            <a:off x="10617200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98200" y="5565775"/>
            <a:ext cx="8128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等腰三角形 9"/>
          <p:cNvSpPr/>
          <p:nvPr userDrawn="1"/>
        </p:nvSpPr>
        <p:spPr>
          <a:xfrm rot="16200000">
            <a:off x="10400506" y="1988345"/>
            <a:ext cx="295275" cy="1381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0"/>
          <p:cNvSpPr txBox="1"/>
          <p:nvPr userDrawn="1"/>
        </p:nvSpPr>
        <p:spPr>
          <a:xfrm>
            <a:off x="10710863" y="10699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1"/>
          <p:cNvSpPr txBox="1"/>
          <p:nvPr userDrawn="1"/>
        </p:nvSpPr>
        <p:spPr>
          <a:xfrm>
            <a:off x="10710863" y="18573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2"/>
          <p:cNvSpPr txBox="1"/>
          <p:nvPr userDrawn="1"/>
        </p:nvSpPr>
        <p:spPr>
          <a:xfrm>
            <a:off x="10710863" y="26463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3"/>
          <p:cNvSpPr txBox="1"/>
          <p:nvPr userDrawn="1"/>
        </p:nvSpPr>
        <p:spPr>
          <a:xfrm>
            <a:off x="10710863" y="34337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4"/>
          <p:cNvSpPr txBox="1"/>
          <p:nvPr userDrawn="1"/>
        </p:nvSpPr>
        <p:spPr>
          <a:xfrm>
            <a:off x="10710863" y="4222750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结论建议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ACDBB-6BA3-49B9-897B-F9D7C37421EA}" type="datetimeFigureOut">
              <a:rPr lang="zh-CN" altLang="en-US"/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61CEA7D0-566D-4F1A-9DF5-00C51977F3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过程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7"/>
          <p:cNvSpPr/>
          <p:nvPr userDrawn="1"/>
        </p:nvSpPr>
        <p:spPr>
          <a:xfrm>
            <a:off x="10617200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98200" y="5565775"/>
            <a:ext cx="8128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等腰三角形 9"/>
          <p:cNvSpPr/>
          <p:nvPr userDrawn="1"/>
        </p:nvSpPr>
        <p:spPr>
          <a:xfrm rot="16200000">
            <a:off x="10400506" y="2770982"/>
            <a:ext cx="295275" cy="1381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0"/>
          <p:cNvSpPr txBox="1"/>
          <p:nvPr userDrawn="1"/>
        </p:nvSpPr>
        <p:spPr>
          <a:xfrm>
            <a:off x="10710863" y="10699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1"/>
          <p:cNvSpPr txBox="1"/>
          <p:nvPr userDrawn="1"/>
        </p:nvSpPr>
        <p:spPr>
          <a:xfrm>
            <a:off x="10710863" y="18573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2"/>
          <p:cNvSpPr txBox="1"/>
          <p:nvPr userDrawn="1"/>
        </p:nvSpPr>
        <p:spPr>
          <a:xfrm>
            <a:off x="10710863" y="26463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3"/>
          <p:cNvSpPr txBox="1"/>
          <p:nvPr userDrawn="1"/>
        </p:nvSpPr>
        <p:spPr>
          <a:xfrm>
            <a:off x="10710863" y="34337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4"/>
          <p:cNvSpPr txBox="1"/>
          <p:nvPr userDrawn="1"/>
        </p:nvSpPr>
        <p:spPr>
          <a:xfrm>
            <a:off x="10710863" y="4222750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结论建议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C87B4-D6CB-4950-ABA2-61A540F74860}" type="datetimeFigureOut">
              <a:rPr lang="zh-CN" altLang="en-US"/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BB84904B-C40B-4226-87F2-EDEC50268C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成果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7"/>
          <p:cNvSpPr/>
          <p:nvPr userDrawn="1"/>
        </p:nvSpPr>
        <p:spPr>
          <a:xfrm>
            <a:off x="10617200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98200" y="5565775"/>
            <a:ext cx="8128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等腰三角形 9"/>
          <p:cNvSpPr/>
          <p:nvPr userDrawn="1"/>
        </p:nvSpPr>
        <p:spPr>
          <a:xfrm rot="16200000">
            <a:off x="10400506" y="3559970"/>
            <a:ext cx="295275" cy="1381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0"/>
          <p:cNvSpPr txBox="1"/>
          <p:nvPr userDrawn="1"/>
        </p:nvSpPr>
        <p:spPr>
          <a:xfrm>
            <a:off x="10710863" y="10699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1"/>
          <p:cNvSpPr txBox="1"/>
          <p:nvPr userDrawn="1"/>
        </p:nvSpPr>
        <p:spPr>
          <a:xfrm>
            <a:off x="10710863" y="18573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2"/>
          <p:cNvSpPr txBox="1"/>
          <p:nvPr userDrawn="1"/>
        </p:nvSpPr>
        <p:spPr>
          <a:xfrm>
            <a:off x="10710863" y="26463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3"/>
          <p:cNvSpPr txBox="1"/>
          <p:nvPr userDrawn="1"/>
        </p:nvSpPr>
        <p:spPr>
          <a:xfrm>
            <a:off x="10710863" y="34337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4"/>
          <p:cNvSpPr txBox="1"/>
          <p:nvPr userDrawn="1"/>
        </p:nvSpPr>
        <p:spPr>
          <a:xfrm>
            <a:off x="10710863" y="4222750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结论建议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CF3E6-9679-4002-80AE-F092F2797CBF}" type="datetimeFigureOut">
              <a:rPr lang="zh-CN" altLang="en-US"/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89575C3D-097C-4334-AB27-3C4B93DE85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结论建议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7"/>
          <p:cNvSpPr/>
          <p:nvPr userDrawn="1"/>
        </p:nvSpPr>
        <p:spPr>
          <a:xfrm>
            <a:off x="10617200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98200" y="5565775"/>
            <a:ext cx="8128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等腰三角形 9"/>
          <p:cNvSpPr/>
          <p:nvPr userDrawn="1"/>
        </p:nvSpPr>
        <p:spPr>
          <a:xfrm rot="16200000">
            <a:off x="10400506" y="4353720"/>
            <a:ext cx="295275" cy="1381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0"/>
          <p:cNvSpPr txBox="1"/>
          <p:nvPr userDrawn="1"/>
        </p:nvSpPr>
        <p:spPr>
          <a:xfrm>
            <a:off x="10710863" y="10699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1"/>
          <p:cNvSpPr txBox="1"/>
          <p:nvPr userDrawn="1"/>
        </p:nvSpPr>
        <p:spPr>
          <a:xfrm>
            <a:off x="10710863" y="18573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2"/>
          <p:cNvSpPr txBox="1"/>
          <p:nvPr userDrawn="1"/>
        </p:nvSpPr>
        <p:spPr>
          <a:xfrm>
            <a:off x="10710863" y="26463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3"/>
          <p:cNvSpPr txBox="1"/>
          <p:nvPr userDrawn="1"/>
        </p:nvSpPr>
        <p:spPr>
          <a:xfrm>
            <a:off x="10710863" y="34337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4"/>
          <p:cNvSpPr txBox="1"/>
          <p:nvPr userDrawn="1"/>
        </p:nvSpPr>
        <p:spPr>
          <a:xfrm>
            <a:off x="10710863" y="4222750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结论建议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C5620-B53C-4250-9CE2-1DBD0E6F48EB}" type="datetimeFigureOut">
              <a:rPr lang="zh-CN" altLang="en-US"/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D2DA9C13-9D11-4214-8A2A-3A389BBE2A9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内容版式_右下角通用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5"/>
          <p:cNvSpPr/>
          <p:nvPr userDrawn="1"/>
        </p:nvSpPr>
        <p:spPr>
          <a:xfrm>
            <a:off x="10987088" y="4545013"/>
            <a:ext cx="774700" cy="2460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模板下载：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www.1ppt.com/moban/     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行业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www.1ppt.com/hangye/ </a:t>
            </a:r>
            <a:endParaRPr lang="en-US" altLang="zh-CN" sz="100" kern="0" dirty="0">
              <a:solidFill>
                <a:prstClr val="white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节日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www.1ppt.com/jieri/     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素材下载：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www.1ppt.com/sucai/</a:t>
            </a:r>
            <a:endParaRPr lang="en-US" altLang="zh-CN" sz="100" kern="0" dirty="0">
              <a:solidFill>
                <a:prstClr val="white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背景图片：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www.1ppt.com/beijing/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图表下载：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www.1ppt.com/tubiao/      </a:t>
            </a:r>
            <a:endParaRPr lang="en-US" altLang="zh-CN" sz="100" kern="0" dirty="0">
              <a:solidFill>
                <a:prstClr val="white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优秀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www.1ppt.com/xiazai/  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www.1ppt.com/powerpoint/      </a:t>
            </a:r>
            <a:endParaRPr lang="en-US" altLang="zh-CN" sz="100" kern="0" dirty="0">
              <a:solidFill>
                <a:prstClr val="white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Word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www.1ppt.com/word/              Excel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教程：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www.1ppt.com/excel/  </a:t>
            </a:r>
            <a:endParaRPr lang="en-US" altLang="zh-CN" sz="100" kern="0" dirty="0">
              <a:solidFill>
                <a:prstClr val="white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资料下载：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www.1ppt.com/ziliao/          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课件下载：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www.1ppt.com/kejian/ </a:t>
            </a:r>
            <a:endParaRPr lang="en-US" altLang="zh-CN" sz="100" kern="0" dirty="0">
              <a:solidFill>
                <a:prstClr val="white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范文下载：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www.1ppt.com/fanwen/             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试卷下载：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www.1ppt.com/shiti/  </a:t>
            </a:r>
            <a:endParaRPr lang="en-US" altLang="zh-CN" sz="100" kern="0" dirty="0">
              <a:solidFill>
                <a:prstClr val="white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教案下载：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www.1ppt.com/jiaoan/        </a:t>
            </a:r>
            <a:endParaRPr lang="en-US" altLang="zh-CN" sz="100" kern="0" dirty="0">
              <a:solidFill>
                <a:prstClr val="white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字体下载：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www.1ppt.com/ziti/</a:t>
            </a:r>
            <a:endParaRPr lang="en-US" altLang="zh-CN" sz="100" kern="0" dirty="0">
              <a:solidFill>
                <a:prstClr val="white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 </a:t>
            </a:r>
            <a:endParaRPr lang="zh-CN" altLang="en-US" sz="100" kern="0" dirty="0">
              <a:solidFill>
                <a:prstClr val="white"/>
              </a:solidFill>
              <a:latin typeface="+mn-lt"/>
              <a:ea typeface="+mn-ea"/>
            </a:endParaRPr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矩形 7"/>
          <p:cNvSpPr/>
          <p:nvPr userDrawn="1"/>
        </p:nvSpPr>
        <p:spPr>
          <a:xfrm>
            <a:off x="10617200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9"/>
          <p:cNvGrpSpPr/>
          <p:nvPr userDrawn="1"/>
        </p:nvGrpSpPr>
        <p:grpSpPr bwMode="auto">
          <a:xfrm>
            <a:off x="11045825" y="5565775"/>
            <a:ext cx="715963" cy="846138"/>
            <a:chOff x="8367154" y="5203814"/>
            <a:chExt cx="1890395" cy="2232329"/>
          </a:xfrm>
        </p:grpSpPr>
        <p:sp>
          <p:nvSpPr>
            <p:cNvPr id="8" name="Freeform 145"/>
            <p:cNvSpPr/>
            <p:nvPr/>
          </p:nvSpPr>
          <p:spPr bwMode="auto">
            <a:xfrm>
              <a:off x="8367154" y="5203814"/>
              <a:ext cx="1890395" cy="2232329"/>
            </a:xfrm>
            <a:custGeom>
              <a:avLst/>
              <a:gdLst>
                <a:gd name="T0" fmla="*/ 758 w 777"/>
                <a:gd name="T1" fmla="*/ 204 h 918"/>
                <a:gd name="T2" fmla="*/ 389 w 777"/>
                <a:gd name="T3" fmla="*/ 0 h 918"/>
                <a:gd name="T4" fmla="*/ 19 w 777"/>
                <a:gd name="T5" fmla="*/ 204 h 918"/>
                <a:gd name="T6" fmla="*/ 271 w 777"/>
                <a:gd name="T7" fmla="*/ 833 h 918"/>
                <a:gd name="T8" fmla="*/ 389 w 777"/>
                <a:gd name="T9" fmla="*/ 918 h 918"/>
                <a:gd name="T10" fmla="*/ 506 w 777"/>
                <a:gd name="T11" fmla="*/ 832 h 918"/>
                <a:gd name="T12" fmla="*/ 758 w 777"/>
                <a:gd name="T13" fmla="*/ 204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918">
                  <a:moveTo>
                    <a:pt x="758" y="204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19" y="204"/>
                    <a:pt x="19" y="204"/>
                    <a:pt x="19" y="204"/>
                  </a:cubicBezTo>
                  <a:cubicBezTo>
                    <a:pt x="19" y="204"/>
                    <a:pt x="0" y="622"/>
                    <a:pt x="271" y="833"/>
                  </a:cubicBezTo>
                  <a:cubicBezTo>
                    <a:pt x="306" y="864"/>
                    <a:pt x="344" y="893"/>
                    <a:pt x="389" y="918"/>
                  </a:cubicBezTo>
                  <a:cubicBezTo>
                    <a:pt x="433" y="893"/>
                    <a:pt x="472" y="864"/>
                    <a:pt x="506" y="832"/>
                  </a:cubicBezTo>
                  <a:cubicBezTo>
                    <a:pt x="777" y="622"/>
                    <a:pt x="758" y="204"/>
                    <a:pt x="758" y="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46"/>
            <p:cNvSpPr>
              <a:spLocks noEditPoints="1"/>
            </p:cNvSpPr>
            <p:nvPr/>
          </p:nvSpPr>
          <p:spPr bwMode="auto">
            <a:xfrm>
              <a:off x="8530626" y="5337837"/>
              <a:ext cx="1563451" cy="1964282"/>
            </a:xfrm>
            <a:custGeom>
              <a:avLst/>
              <a:gdLst>
                <a:gd name="T0" fmla="*/ 322 w 643"/>
                <a:gd name="T1" fmla="*/ 807 h 807"/>
                <a:gd name="T2" fmla="*/ 317 w 643"/>
                <a:gd name="T3" fmla="*/ 804 h 807"/>
                <a:gd name="T4" fmla="*/ 237 w 643"/>
                <a:gd name="T5" fmla="*/ 742 h 807"/>
                <a:gd name="T6" fmla="*/ 234 w 643"/>
                <a:gd name="T7" fmla="*/ 739 h 807"/>
                <a:gd name="T8" fmla="*/ 0 w 643"/>
                <a:gd name="T9" fmla="*/ 183 h 807"/>
                <a:gd name="T10" fmla="*/ 0 w 643"/>
                <a:gd name="T11" fmla="*/ 178 h 807"/>
                <a:gd name="T12" fmla="*/ 322 w 643"/>
                <a:gd name="T13" fmla="*/ 0 h 807"/>
                <a:gd name="T14" fmla="*/ 643 w 643"/>
                <a:gd name="T15" fmla="*/ 178 h 807"/>
                <a:gd name="T16" fmla="*/ 643 w 643"/>
                <a:gd name="T17" fmla="*/ 183 h 807"/>
                <a:gd name="T18" fmla="*/ 409 w 643"/>
                <a:gd name="T19" fmla="*/ 739 h 807"/>
                <a:gd name="T20" fmla="*/ 406 w 643"/>
                <a:gd name="T21" fmla="*/ 742 h 807"/>
                <a:gd name="T22" fmla="*/ 326 w 643"/>
                <a:gd name="T23" fmla="*/ 804 h 807"/>
                <a:gd name="T24" fmla="*/ 322 w 643"/>
                <a:gd name="T25" fmla="*/ 807 h 807"/>
                <a:gd name="T26" fmla="*/ 18 w 643"/>
                <a:gd name="T27" fmla="*/ 187 h 807"/>
                <a:gd name="T28" fmla="*/ 244 w 643"/>
                <a:gd name="T29" fmla="*/ 726 h 807"/>
                <a:gd name="T30" fmla="*/ 248 w 643"/>
                <a:gd name="T31" fmla="*/ 729 h 807"/>
                <a:gd name="T32" fmla="*/ 322 w 643"/>
                <a:gd name="T33" fmla="*/ 787 h 807"/>
                <a:gd name="T34" fmla="*/ 395 w 643"/>
                <a:gd name="T35" fmla="*/ 729 h 807"/>
                <a:gd name="T36" fmla="*/ 399 w 643"/>
                <a:gd name="T37" fmla="*/ 726 h 807"/>
                <a:gd name="T38" fmla="*/ 625 w 643"/>
                <a:gd name="T39" fmla="*/ 187 h 807"/>
                <a:gd name="T40" fmla="*/ 322 w 643"/>
                <a:gd name="T41" fmla="*/ 19 h 807"/>
                <a:gd name="T42" fmla="*/ 18 w 643"/>
                <a:gd name="T43" fmla="*/ 18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3" h="807">
                  <a:moveTo>
                    <a:pt x="322" y="807"/>
                  </a:moveTo>
                  <a:cubicBezTo>
                    <a:pt x="317" y="804"/>
                    <a:pt x="317" y="804"/>
                    <a:pt x="317" y="804"/>
                  </a:cubicBezTo>
                  <a:cubicBezTo>
                    <a:pt x="289" y="785"/>
                    <a:pt x="262" y="765"/>
                    <a:pt x="237" y="742"/>
                  </a:cubicBezTo>
                  <a:cubicBezTo>
                    <a:pt x="236" y="741"/>
                    <a:pt x="235" y="740"/>
                    <a:pt x="234" y="739"/>
                  </a:cubicBezTo>
                  <a:cubicBezTo>
                    <a:pt x="26" y="578"/>
                    <a:pt x="3" y="273"/>
                    <a:pt x="0" y="183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643" y="178"/>
                    <a:pt x="643" y="178"/>
                    <a:pt x="643" y="178"/>
                  </a:cubicBezTo>
                  <a:cubicBezTo>
                    <a:pt x="643" y="183"/>
                    <a:pt x="643" y="183"/>
                    <a:pt x="643" y="183"/>
                  </a:cubicBezTo>
                  <a:cubicBezTo>
                    <a:pt x="640" y="273"/>
                    <a:pt x="617" y="578"/>
                    <a:pt x="409" y="739"/>
                  </a:cubicBezTo>
                  <a:cubicBezTo>
                    <a:pt x="408" y="740"/>
                    <a:pt x="407" y="741"/>
                    <a:pt x="406" y="742"/>
                  </a:cubicBezTo>
                  <a:cubicBezTo>
                    <a:pt x="382" y="764"/>
                    <a:pt x="355" y="785"/>
                    <a:pt x="326" y="804"/>
                  </a:cubicBezTo>
                  <a:lnTo>
                    <a:pt x="322" y="807"/>
                  </a:lnTo>
                  <a:close/>
                  <a:moveTo>
                    <a:pt x="18" y="187"/>
                  </a:moveTo>
                  <a:cubicBezTo>
                    <a:pt x="21" y="281"/>
                    <a:pt x="46" y="572"/>
                    <a:pt x="244" y="726"/>
                  </a:cubicBezTo>
                  <a:cubicBezTo>
                    <a:pt x="246" y="727"/>
                    <a:pt x="247" y="728"/>
                    <a:pt x="248" y="729"/>
                  </a:cubicBezTo>
                  <a:cubicBezTo>
                    <a:pt x="271" y="750"/>
                    <a:pt x="296" y="769"/>
                    <a:pt x="322" y="787"/>
                  </a:cubicBezTo>
                  <a:cubicBezTo>
                    <a:pt x="347" y="769"/>
                    <a:pt x="372" y="750"/>
                    <a:pt x="395" y="729"/>
                  </a:cubicBezTo>
                  <a:cubicBezTo>
                    <a:pt x="396" y="728"/>
                    <a:pt x="397" y="727"/>
                    <a:pt x="399" y="726"/>
                  </a:cubicBezTo>
                  <a:cubicBezTo>
                    <a:pt x="597" y="572"/>
                    <a:pt x="623" y="281"/>
                    <a:pt x="625" y="187"/>
                  </a:cubicBezTo>
                  <a:cubicBezTo>
                    <a:pt x="322" y="19"/>
                    <a:pt x="322" y="19"/>
                    <a:pt x="322" y="19"/>
                  </a:cubicBezTo>
                  <a:lnTo>
                    <a:pt x="18" y="1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47"/>
            <p:cNvSpPr>
              <a:spLocks noEditPoints="1"/>
            </p:cNvSpPr>
            <p:nvPr/>
          </p:nvSpPr>
          <p:spPr bwMode="auto">
            <a:xfrm>
              <a:off x="8463561" y="5258262"/>
              <a:ext cx="1697581" cy="2123432"/>
            </a:xfrm>
            <a:custGeom>
              <a:avLst/>
              <a:gdLst>
                <a:gd name="T0" fmla="*/ 350 w 699"/>
                <a:gd name="T1" fmla="*/ 872 h 872"/>
                <a:gd name="T2" fmla="*/ 348 w 699"/>
                <a:gd name="T3" fmla="*/ 871 h 872"/>
                <a:gd name="T4" fmla="*/ 246 w 699"/>
                <a:gd name="T5" fmla="*/ 795 h 872"/>
                <a:gd name="T6" fmla="*/ 245 w 699"/>
                <a:gd name="T7" fmla="*/ 794 h 872"/>
                <a:gd name="T8" fmla="*/ 0 w 699"/>
                <a:gd name="T9" fmla="*/ 195 h 872"/>
                <a:gd name="T10" fmla="*/ 0 w 699"/>
                <a:gd name="T11" fmla="*/ 193 h 872"/>
                <a:gd name="T12" fmla="*/ 350 w 699"/>
                <a:gd name="T13" fmla="*/ 0 h 872"/>
                <a:gd name="T14" fmla="*/ 699 w 699"/>
                <a:gd name="T15" fmla="*/ 193 h 872"/>
                <a:gd name="T16" fmla="*/ 699 w 699"/>
                <a:gd name="T17" fmla="*/ 195 h 872"/>
                <a:gd name="T18" fmla="*/ 455 w 699"/>
                <a:gd name="T19" fmla="*/ 794 h 872"/>
                <a:gd name="T20" fmla="*/ 453 w 699"/>
                <a:gd name="T21" fmla="*/ 795 h 872"/>
                <a:gd name="T22" fmla="*/ 351 w 699"/>
                <a:gd name="T23" fmla="*/ 871 h 872"/>
                <a:gd name="T24" fmla="*/ 350 w 699"/>
                <a:gd name="T25" fmla="*/ 872 h 872"/>
                <a:gd name="T26" fmla="*/ 6 w 699"/>
                <a:gd name="T27" fmla="*/ 196 h 872"/>
                <a:gd name="T28" fmla="*/ 248 w 699"/>
                <a:gd name="T29" fmla="*/ 789 h 872"/>
                <a:gd name="T30" fmla="*/ 250 w 699"/>
                <a:gd name="T31" fmla="*/ 791 h 872"/>
                <a:gd name="T32" fmla="*/ 350 w 699"/>
                <a:gd name="T33" fmla="*/ 866 h 872"/>
                <a:gd name="T34" fmla="*/ 450 w 699"/>
                <a:gd name="T35" fmla="*/ 791 h 872"/>
                <a:gd name="T36" fmla="*/ 451 w 699"/>
                <a:gd name="T37" fmla="*/ 789 h 872"/>
                <a:gd name="T38" fmla="*/ 694 w 699"/>
                <a:gd name="T39" fmla="*/ 196 h 872"/>
                <a:gd name="T40" fmla="*/ 350 w 699"/>
                <a:gd name="T41" fmla="*/ 6 h 872"/>
                <a:gd name="T42" fmla="*/ 6 w 699"/>
                <a:gd name="T43" fmla="*/ 196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9" h="872">
                  <a:moveTo>
                    <a:pt x="350" y="872"/>
                  </a:moveTo>
                  <a:cubicBezTo>
                    <a:pt x="348" y="871"/>
                    <a:pt x="348" y="871"/>
                    <a:pt x="348" y="871"/>
                  </a:cubicBezTo>
                  <a:cubicBezTo>
                    <a:pt x="312" y="849"/>
                    <a:pt x="277" y="823"/>
                    <a:pt x="246" y="795"/>
                  </a:cubicBezTo>
                  <a:cubicBezTo>
                    <a:pt x="245" y="795"/>
                    <a:pt x="245" y="794"/>
                    <a:pt x="245" y="794"/>
                  </a:cubicBezTo>
                  <a:cubicBezTo>
                    <a:pt x="11" y="612"/>
                    <a:pt x="0" y="263"/>
                    <a:pt x="0" y="195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350" y="0"/>
                    <a:pt x="350" y="0"/>
                    <a:pt x="350" y="0"/>
                  </a:cubicBezTo>
                  <a:cubicBezTo>
                    <a:pt x="699" y="193"/>
                    <a:pt x="699" y="193"/>
                    <a:pt x="699" y="193"/>
                  </a:cubicBezTo>
                  <a:cubicBezTo>
                    <a:pt x="699" y="195"/>
                    <a:pt x="699" y="195"/>
                    <a:pt x="699" y="195"/>
                  </a:cubicBezTo>
                  <a:cubicBezTo>
                    <a:pt x="699" y="263"/>
                    <a:pt x="689" y="612"/>
                    <a:pt x="455" y="794"/>
                  </a:cubicBezTo>
                  <a:cubicBezTo>
                    <a:pt x="454" y="794"/>
                    <a:pt x="454" y="794"/>
                    <a:pt x="453" y="795"/>
                  </a:cubicBezTo>
                  <a:cubicBezTo>
                    <a:pt x="422" y="823"/>
                    <a:pt x="388" y="849"/>
                    <a:pt x="351" y="871"/>
                  </a:cubicBezTo>
                  <a:lnTo>
                    <a:pt x="350" y="872"/>
                  </a:lnTo>
                  <a:close/>
                  <a:moveTo>
                    <a:pt x="6" y="196"/>
                  </a:moveTo>
                  <a:cubicBezTo>
                    <a:pt x="6" y="268"/>
                    <a:pt x="18" y="611"/>
                    <a:pt x="248" y="789"/>
                  </a:cubicBezTo>
                  <a:cubicBezTo>
                    <a:pt x="249" y="790"/>
                    <a:pt x="249" y="790"/>
                    <a:pt x="250" y="791"/>
                  </a:cubicBezTo>
                  <a:cubicBezTo>
                    <a:pt x="280" y="819"/>
                    <a:pt x="314" y="844"/>
                    <a:pt x="350" y="866"/>
                  </a:cubicBezTo>
                  <a:cubicBezTo>
                    <a:pt x="385" y="844"/>
                    <a:pt x="419" y="819"/>
                    <a:pt x="450" y="791"/>
                  </a:cubicBezTo>
                  <a:cubicBezTo>
                    <a:pt x="450" y="790"/>
                    <a:pt x="451" y="790"/>
                    <a:pt x="451" y="789"/>
                  </a:cubicBezTo>
                  <a:cubicBezTo>
                    <a:pt x="681" y="611"/>
                    <a:pt x="694" y="268"/>
                    <a:pt x="694" y="196"/>
                  </a:cubicBezTo>
                  <a:cubicBezTo>
                    <a:pt x="350" y="6"/>
                    <a:pt x="350" y="6"/>
                    <a:pt x="350" y="6"/>
                  </a:cubicBezTo>
                  <a:lnTo>
                    <a:pt x="6" y="1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261"/>
            <p:cNvSpPr>
              <a:spLocks noEditPoints="1"/>
            </p:cNvSpPr>
            <p:nvPr/>
          </p:nvSpPr>
          <p:spPr bwMode="auto">
            <a:xfrm>
              <a:off x="9016847" y="5798543"/>
              <a:ext cx="595202" cy="850212"/>
            </a:xfrm>
            <a:custGeom>
              <a:avLst/>
              <a:gdLst>
                <a:gd name="T0" fmla="*/ 580 w 580"/>
                <a:gd name="T1" fmla="*/ 831 h 831"/>
                <a:gd name="T2" fmla="*/ 0 w 580"/>
                <a:gd name="T3" fmla="*/ 831 h 831"/>
                <a:gd name="T4" fmla="*/ 0 w 580"/>
                <a:gd name="T5" fmla="*/ 611 h 831"/>
                <a:gd name="T6" fmla="*/ 61 w 580"/>
                <a:gd name="T7" fmla="*/ 611 h 831"/>
                <a:gd name="T8" fmla="*/ 61 w 580"/>
                <a:gd name="T9" fmla="*/ 220 h 831"/>
                <a:gd name="T10" fmla="*/ 0 w 580"/>
                <a:gd name="T11" fmla="*/ 220 h 831"/>
                <a:gd name="T12" fmla="*/ 0 w 580"/>
                <a:gd name="T13" fmla="*/ 0 h 831"/>
                <a:gd name="T14" fmla="*/ 367 w 580"/>
                <a:gd name="T15" fmla="*/ 0 h 831"/>
                <a:gd name="T16" fmla="*/ 367 w 580"/>
                <a:gd name="T17" fmla="*/ 220 h 831"/>
                <a:gd name="T18" fmla="*/ 289 w 580"/>
                <a:gd name="T19" fmla="*/ 220 h 831"/>
                <a:gd name="T20" fmla="*/ 289 w 580"/>
                <a:gd name="T21" fmla="*/ 611 h 831"/>
                <a:gd name="T22" fmla="*/ 360 w 580"/>
                <a:gd name="T23" fmla="*/ 611 h 831"/>
                <a:gd name="T24" fmla="*/ 360 w 580"/>
                <a:gd name="T25" fmla="*/ 516 h 831"/>
                <a:gd name="T26" fmla="*/ 580 w 580"/>
                <a:gd name="T27" fmla="*/ 516 h 831"/>
                <a:gd name="T28" fmla="*/ 580 w 580"/>
                <a:gd name="T29" fmla="*/ 831 h 831"/>
                <a:gd name="T30" fmla="*/ 568 w 580"/>
                <a:gd name="T31" fmla="*/ 817 h 831"/>
                <a:gd name="T32" fmla="*/ 568 w 580"/>
                <a:gd name="T33" fmla="*/ 528 h 831"/>
                <a:gd name="T34" fmla="*/ 372 w 580"/>
                <a:gd name="T35" fmla="*/ 528 h 831"/>
                <a:gd name="T36" fmla="*/ 372 w 580"/>
                <a:gd name="T37" fmla="*/ 623 h 831"/>
                <a:gd name="T38" fmla="*/ 277 w 580"/>
                <a:gd name="T39" fmla="*/ 623 h 831"/>
                <a:gd name="T40" fmla="*/ 277 w 580"/>
                <a:gd name="T41" fmla="*/ 208 h 831"/>
                <a:gd name="T42" fmla="*/ 357 w 580"/>
                <a:gd name="T43" fmla="*/ 208 h 831"/>
                <a:gd name="T44" fmla="*/ 357 w 580"/>
                <a:gd name="T45" fmla="*/ 14 h 831"/>
                <a:gd name="T46" fmla="*/ 12 w 580"/>
                <a:gd name="T47" fmla="*/ 14 h 831"/>
                <a:gd name="T48" fmla="*/ 12 w 580"/>
                <a:gd name="T49" fmla="*/ 208 h 831"/>
                <a:gd name="T50" fmla="*/ 75 w 580"/>
                <a:gd name="T51" fmla="*/ 208 h 831"/>
                <a:gd name="T52" fmla="*/ 75 w 580"/>
                <a:gd name="T53" fmla="*/ 623 h 831"/>
                <a:gd name="T54" fmla="*/ 12 w 580"/>
                <a:gd name="T55" fmla="*/ 623 h 831"/>
                <a:gd name="T56" fmla="*/ 12 w 580"/>
                <a:gd name="T57" fmla="*/ 817 h 831"/>
                <a:gd name="T58" fmla="*/ 568 w 580"/>
                <a:gd name="T59" fmla="*/ 817 h 831"/>
                <a:gd name="T60" fmla="*/ 530 w 580"/>
                <a:gd name="T61" fmla="*/ 779 h 831"/>
                <a:gd name="T62" fmla="*/ 52 w 580"/>
                <a:gd name="T63" fmla="*/ 779 h 831"/>
                <a:gd name="T64" fmla="*/ 52 w 580"/>
                <a:gd name="T65" fmla="*/ 663 h 831"/>
                <a:gd name="T66" fmla="*/ 113 w 580"/>
                <a:gd name="T67" fmla="*/ 663 h 831"/>
                <a:gd name="T68" fmla="*/ 113 w 580"/>
                <a:gd name="T69" fmla="*/ 168 h 831"/>
                <a:gd name="T70" fmla="*/ 52 w 580"/>
                <a:gd name="T71" fmla="*/ 168 h 831"/>
                <a:gd name="T72" fmla="*/ 52 w 580"/>
                <a:gd name="T73" fmla="*/ 52 h 831"/>
                <a:gd name="T74" fmla="*/ 317 w 580"/>
                <a:gd name="T75" fmla="*/ 52 h 831"/>
                <a:gd name="T76" fmla="*/ 317 w 580"/>
                <a:gd name="T77" fmla="*/ 168 h 831"/>
                <a:gd name="T78" fmla="*/ 237 w 580"/>
                <a:gd name="T79" fmla="*/ 168 h 831"/>
                <a:gd name="T80" fmla="*/ 237 w 580"/>
                <a:gd name="T81" fmla="*/ 663 h 831"/>
                <a:gd name="T82" fmla="*/ 410 w 580"/>
                <a:gd name="T83" fmla="*/ 663 h 831"/>
                <a:gd name="T84" fmla="*/ 410 w 580"/>
                <a:gd name="T85" fmla="*/ 566 h 831"/>
                <a:gd name="T86" fmla="*/ 530 w 580"/>
                <a:gd name="T87" fmla="*/ 566 h 831"/>
                <a:gd name="T88" fmla="*/ 530 w 580"/>
                <a:gd name="T89" fmla="*/ 779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80" h="831">
                  <a:moveTo>
                    <a:pt x="580" y="831"/>
                  </a:moveTo>
                  <a:lnTo>
                    <a:pt x="0" y="831"/>
                  </a:lnTo>
                  <a:lnTo>
                    <a:pt x="0" y="611"/>
                  </a:lnTo>
                  <a:lnTo>
                    <a:pt x="61" y="611"/>
                  </a:lnTo>
                  <a:lnTo>
                    <a:pt x="61" y="220"/>
                  </a:lnTo>
                  <a:lnTo>
                    <a:pt x="0" y="220"/>
                  </a:lnTo>
                  <a:lnTo>
                    <a:pt x="0" y="0"/>
                  </a:lnTo>
                  <a:lnTo>
                    <a:pt x="367" y="0"/>
                  </a:lnTo>
                  <a:lnTo>
                    <a:pt x="367" y="220"/>
                  </a:lnTo>
                  <a:lnTo>
                    <a:pt x="289" y="220"/>
                  </a:lnTo>
                  <a:lnTo>
                    <a:pt x="289" y="611"/>
                  </a:lnTo>
                  <a:lnTo>
                    <a:pt x="360" y="611"/>
                  </a:lnTo>
                  <a:lnTo>
                    <a:pt x="360" y="516"/>
                  </a:lnTo>
                  <a:lnTo>
                    <a:pt x="580" y="516"/>
                  </a:lnTo>
                  <a:lnTo>
                    <a:pt x="580" y="831"/>
                  </a:lnTo>
                  <a:close/>
                  <a:moveTo>
                    <a:pt x="568" y="817"/>
                  </a:moveTo>
                  <a:lnTo>
                    <a:pt x="568" y="528"/>
                  </a:lnTo>
                  <a:lnTo>
                    <a:pt x="372" y="528"/>
                  </a:lnTo>
                  <a:lnTo>
                    <a:pt x="372" y="623"/>
                  </a:lnTo>
                  <a:lnTo>
                    <a:pt x="277" y="623"/>
                  </a:lnTo>
                  <a:lnTo>
                    <a:pt x="277" y="208"/>
                  </a:lnTo>
                  <a:lnTo>
                    <a:pt x="357" y="208"/>
                  </a:lnTo>
                  <a:lnTo>
                    <a:pt x="357" y="14"/>
                  </a:lnTo>
                  <a:lnTo>
                    <a:pt x="12" y="14"/>
                  </a:lnTo>
                  <a:lnTo>
                    <a:pt x="12" y="208"/>
                  </a:lnTo>
                  <a:lnTo>
                    <a:pt x="75" y="208"/>
                  </a:lnTo>
                  <a:lnTo>
                    <a:pt x="75" y="623"/>
                  </a:lnTo>
                  <a:lnTo>
                    <a:pt x="12" y="623"/>
                  </a:lnTo>
                  <a:lnTo>
                    <a:pt x="12" y="817"/>
                  </a:lnTo>
                  <a:lnTo>
                    <a:pt x="568" y="817"/>
                  </a:lnTo>
                  <a:close/>
                  <a:moveTo>
                    <a:pt x="530" y="779"/>
                  </a:moveTo>
                  <a:lnTo>
                    <a:pt x="52" y="779"/>
                  </a:lnTo>
                  <a:lnTo>
                    <a:pt x="52" y="663"/>
                  </a:lnTo>
                  <a:lnTo>
                    <a:pt x="113" y="663"/>
                  </a:lnTo>
                  <a:lnTo>
                    <a:pt x="113" y="168"/>
                  </a:lnTo>
                  <a:lnTo>
                    <a:pt x="52" y="168"/>
                  </a:lnTo>
                  <a:lnTo>
                    <a:pt x="52" y="52"/>
                  </a:lnTo>
                  <a:lnTo>
                    <a:pt x="317" y="52"/>
                  </a:lnTo>
                  <a:lnTo>
                    <a:pt x="317" y="168"/>
                  </a:lnTo>
                  <a:lnTo>
                    <a:pt x="237" y="168"/>
                  </a:lnTo>
                  <a:lnTo>
                    <a:pt x="237" y="663"/>
                  </a:lnTo>
                  <a:lnTo>
                    <a:pt x="410" y="663"/>
                  </a:lnTo>
                  <a:lnTo>
                    <a:pt x="410" y="566"/>
                  </a:lnTo>
                  <a:lnTo>
                    <a:pt x="530" y="566"/>
                  </a:lnTo>
                  <a:lnTo>
                    <a:pt x="530" y="77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FA2E2-848D-4B81-9C8D-0FCB29735EB9}" type="datetimeFigureOut">
              <a:rPr lang="zh-CN" altLang="en-US"/>
            </a:fld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03C8AF01-C57A-4D67-82C1-1F2F44AFCB8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2F167-420C-40B1-9CFE-8EFA578391C4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91E42-D657-49D1-8EB6-0CACAB33E67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使用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BF63C-51F9-41A7-B835-5C127B811F0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A74AA12F-CC77-4A44-80F4-8E0AE8590DD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D180D33-4E58-4D2F-84BC-5CF513AC2BE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8A7D465-D1CD-4779-B5D1-C12FDD1BE23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FD180D33-4E58-4D2F-84BC-5CF513AC2BE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B8A7D465-D1CD-4779-B5D1-C12FDD1BE23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28.xml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1" Type="http://schemas.openxmlformats.org/officeDocument/2006/relationships/notesSlide" Target="../notesSlides/notesSlide11.xml"/><Relationship Id="rId10" Type="http://schemas.openxmlformats.org/officeDocument/2006/relationships/slideLayout" Target="../slideLayouts/slideLayout10.xml"/><Relationship Id="rId1" Type="http://schemas.openxmlformats.org/officeDocument/2006/relationships/tags" Target="../tags/tag29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0.xml"/><Relationship Id="rId3" Type="http://schemas.openxmlformats.org/officeDocument/2006/relationships/tags" Target="../tags/tag38.xml"/><Relationship Id="rId2" Type="http://schemas.openxmlformats.org/officeDocument/2006/relationships/image" Target="../media/image14.sv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39.xml"/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40.xml"/><Relationship Id="rId3" Type="http://schemas.openxmlformats.org/officeDocument/2006/relationships/image" Target="../media/image18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41.xml"/><Relationship Id="rId3" Type="http://schemas.openxmlformats.org/officeDocument/2006/relationships/image" Target="../media/image18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42.xml"/><Relationship Id="rId3" Type="http://schemas.openxmlformats.org/officeDocument/2006/relationships/image" Target="../media/image18.png"/><Relationship Id="rId2" Type="http://schemas.openxmlformats.org/officeDocument/2006/relationships/image" Target="../media/image23.sv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0.xml"/><Relationship Id="rId3" Type="http://schemas.openxmlformats.org/officeDocument/2006/relationships/tags" Target="../tags/tag43.xml"/><Relationship Id="rId2" Type="http://schemas.openxmlformats.org/officeDocument/2006/relationships/image" Target="../media/image24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0.xml"/><Relationship Id="rId3" Type="http://schemas.openxmlformats.org/officeDocument/2006/relationships/tags" Target="../tags/tag44.xml"/><Relationship Id="rId2" Type="http://schemas.openxmlformats.org/officeDocument/2006/relationships/image" Target="../media/image24.png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0.xml"/><Relationship Id="rId3" Type="http://schemas.openxmlformats.org/officeDocument/2006/relationships/tags" Target="../tags/tag45.xml"/><Relationship Id="rId2" Type="http://schemas.openxmlformats.org/officeDocument/2006/relationships/image" Target="../media/image26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10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46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47.xml"/><Relationship Id="rId3" Type="http://schemas.openxmlformats.org/officeDocument/2006/relationships/image" Target="../media/image18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48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49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3.svg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0.xml"/><Relationship Id="rId3" Type="http://schemas.openxmlformats.org/officeDocument/2006/relationships/tags" Target="../tags/tag50.xml"/><Relationship Id="rId2" Type="http://schemas.openxmlformats.org/officeDocument/2006/relationships/image" Target="../media/image23.svg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7" Type="http://schemas.openxmlformats.org/officeDocument/2006/relationships/slideLayout" Target="../slideLayouts/slideLayout10.xml"/><Relationship Id="rId6" Type="http://schemas.openxmlformats.org/officeDocument/2006/relationships/tags" Target="../tags/tag5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52.xml"/><Relationship Id="rId3" Type="http://schemas.openxmlformats.org/officeDocument/2006/relationships/image" Target="../media/image32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7.xml"/><Relationship Id="rId7" Type="http://schemas.openxmlformats.org/officeDocument/2006/relationships/slideLayout" Target="../slideLayouts/slideLayout10.xml"/><Relationship Id="rId6" Type="http://schemas.openxmlformats.org/officeDocument/2006/relationships/tags" Target="../tags/tag5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54.xml"/><Relationship Id="rId3" Type="http://schemas.openxmlformats.org/officeDocument/2006/relationships/image" Target="../media/image18.png"/><Relationship Id="rId2" Type="http://schemas.openxmlformats.org/officeDocument/2006/relationships/image" Target="../media/image12.svg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1" Type="http://schemas.openxmlformats.org/officeDocument/2006/relationships/notesSlide" Target="../notesSlides/notesSlide29.xml"/><Relationship Id="rId10" Type="http://schemas.openxmlformats.org/officeDocument/2006/relationships/slideLayout" Target="../slideLayouts/slideLayout10.xml"/><Relationship Id="rId1" Type="http://schemas.openxmlformats.org/officeDocument/2006/relationships/tags" Target="../tags/tag5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0.xml"/><Relationship Id="rId3" Type="http://schemas.openxmlformats.org/officeDocument/2006/relationships/tags" Target="../tags/tag13.xml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64.xml"/><Relationship Id="rId1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65.xml"/><Relationship Id="rId1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66.xml"/><Relationship Id="rId1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10.xml"/><Relationship Id="rId3" Type="http://schemas.openxmlformats.org/officeDocument/2006/relationships/tags" Target="../tags/tag67.xml"/><Relationship Id="rId2" Type="http://schemas.openxmlformats.org/officeDocument/2006/relationships/image" Target="../media/image12.svg"/><Relationship Id="rId1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68.xml"/><Relationship Id="rId1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69.xml"/><Relationship Id="rId1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70.xml"/><Relationship Id="rId1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1" Type="http://schemas.openxmlformats.org/officeDocument/2006/relationships/notesSlide" Target="../notesSlides/notesSlide37.xml"/><Relationship Id="rId10" Type="http://schemas.openxmlformats.org/officeDocument/2006/relationships/slideLayout" Target="../slideLayouts/slideLayout10.xml"/><Relationship Id="rId1" Type="http://schemas.openxmlformats.org/officeDocument/2006/relationships/tags" Target="../tags/tag7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8.xml"/><Relationship Id="rId7" Type="http://schemas.openxmlformats.org/officeDocument/2006/relationships/slideLayout" Target="../slideLayouts/slideLayout10.xml"/><Relationship Id="rId6" Type="http://schemas.openxmlformats.org/officeDocument/2006/relationships/tags" Target="../tags/tag80.xml"/><Relationship Id="rId5" Type="http://schemas.openxmlformats.org/officeDocument/2006/relationships/image" Target="../media/image47.png"/><Relationship Id="rId4" Type="http://schemas.openxmlformats.org/officeDocument/2006/relationships/image" Target="../media/image46.svg"/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9.xml"/><Relationship Id="rId8" Type="http://schemas.openxmlformats.org/officeDocument/2006/relationships/slideLayout" Target="../slideLayouts/slideLayout10.xml"/><Relationship Id="rId7" Type="http://schemas.openxmlformats.org/officeDocument/2006/relationships/tags" Target="../tags/tag8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svg"/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0.xml"/><Relationship Id="rId3" Type="http://schemas.openxmlformats.org/officeDocument/2006/relationships/tags" Target="../tags/tag14.xml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0.xml"/><Relationship Id="rId8" Type="http://schemas.openxmlformats.org/officeDocument/2006/relationships/slideLayout" Target="../slideLayouts/slideLayout10.xml"/><Relationship Id="rId7" Type="http://schemas.openxmlformats.org/officeDocument/2006/relationships/tags" Target="../tags/tag82.xml"/><Relationship Id="rId6" Type="http://schemas.openxmlformats.org/officeDocument/2006/relationships/image" Target="../media/image56.png"/><Relationship Id="rId5" Type="http://schemas.openxmlformats.org/officeDocument/2006/relationships/image" Target="../media/image52.png"/><Relationship Id="rId4" Type="http://schemas.openxmlformats.org/officeDocument/2006/relationships/image" Target="../media/image55.svg"/><Relationship Id="rId3" Type="http://schemas.openxmlformats.org/officeDocument/2006/relationships/image" Target="../media/image50.png"/><Relationship Id="rId2" Type="http://schemas.openxmlformats.org/officeDocument/2006/relationships/image" Target="../media/image54.svg"/><Relationship Id="rId1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0.xml"/><Relationship Id="rId3" Type="http://schemas.openxmlformats.org/officeDocument/2006/relationships/tags" Target="../tags/tag15.xml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10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0.xml"/><Relationship Id="rId3" Type="http://schemas.openxmlformats.org/officeDocument/2006/relationships/tags" Target="../tags/tag26.xml"/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0.xml"/><Relationship Id="rId3" Type="http://schemas.openxmlformats.org/officeDocument/2006/relationships/tags" Target="../tags/tag27.xml"/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0" y="1625600"/>
            <a:ext cx="12192000" cy="3208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Freeform 5"/>
          <p:cNvSpPr>
            <a:spLocks noEditPoints="1"/>
          </p:cNvSpPr>
          <p:nvPr/>
        </p:nvSpPr>
        <p:spPr bwMode="auto">
          <a:xfrm>
            <a:off x="8599488" y="5440363"/>
            <a:ext cx="1114425" cy="996950"/>
          </a:xfrm>
          <a:custGeom>
            <a:avLst/>
            <a:gdLst>
              <a:gd name="T0" fmla="*/ 844682 w 528"/>
              <a:gd name="T1" fmla="*/ 619489 h 471"/>
              <a:gd name="T2" fmla="*/ 908033 w 528"/>
              <a:gd name="T3" fmla="*/ 589889 h 471"/>
              <a:gd name="T4" fmla="*/ 908033 w 528"/>
              <a:gd name="T5" fmla="*/ 587775 h 471"/>
              <a:gd name="T6" fmla="*/ 908033 w 528"/>
              <a:gd name="T7" fmla="*/ 431317 h 471"/>
              <a:gd name="T8" fmla="*/ 846793 w 528"/>
              <a:gd name="T9" fmla="*/ 460917 h 471"/>
              <a:gd name="T10" fmla="*/ 844682 w 528"/>
              <a:gd name="T11" fmla="*/ 619489 h 471"/>
              <a:gd name="T12" fmla="*/ 190053 w 528"/>
              <a:gd name="T13" fmla="*/ 431317 h 471"/>
              <a:gd name="T14" fmla="*/ 190053 w 528"/>
              <a:gd name="T15" fmla="*/ 589889 h 471"/>
              <a:gd name="T16" fmla="*/ 523703 w 528"/>
              <a:gd name="T17" fmla="*/ 748461 h 471"/>
              <a:gd name="T18" fmla="*/ 578607 w 528"/>
              <a:gd name="T19" fmla="*/ 748461 h 471"/>
              <a:gd name="T20" fmla="*/ 783442 w 528"/>
              <a:gd name="T21" fmla="*/ 649089 h 471"/>
              <a:gd name="T22" fmla="*/ 783442 w 528"/>
              <a:gd name="T23" fmla="*/ 490517 h 471"/>
              <a:gd name="T24" fmla="*/ 549043 w 528"/>
              <a:gd name="T25" fmla="*/ 604689 h 471"/>
              <a:gd name="T26" fmla="*/ 190053 w 528"/>
              <a:gd name="T27" fmla="*/ 431317 h 471"/>
              <a:gd name="T28" fmla="*/ 832011 w 528"/>
              <a:gd name="T29" fmla="*/ 416517 h 471"/>
              <a:gd name="T30" fmla="*/ 825676 w 528"/>
              <a:gd name="T31" fmla="*/ 414402 h 471"/>
              <a:gd name="T32" fmla="*/ 606059 w 528"/>
              <a:gd name="T33" fmla="*/ 293887 h 471"/>
              <a:gd name="T34" fmla="*/ 608171 w 528"/>
              <a:gd name="T35" fmla="*/ 279087 h 471"/>
              <a:gd name="T36" fmla="*/ 557490 w 528"/>
              <a:gd name="T37" fmla="*/ 228344 h 471"/>
              <a:gd name="T38" fmla="*/ 506809 w 528"/>
              <a:gd name="T39" fmla="*/ 279087 h 471"/>
              <a:gd name="T40" fmla="*/ 557490 w 528"/>
              <a:gd name="T41" fmla="*/ 329830 h 471"/>
              <a:gd name="T42" fmla="*/ 593389 w 528"/>
              <a:gd name="T43" fmla="*/ 317145 h 471"/>
              <a:gd name="T44" fmla="*/ 808783 w 528"/>
              <a:gd name="T45" fmla="*/ 437660 h 471"/>
              <a:gd name="T46" fmla="*/ 832011 w 528"/>
              <a:gd name="T47" fmla="*/ 416517 h 471"/>
              <a:gd name="T48" fmla="*/ 1114980 w 528"/>
              <a:gd name="T49" fmla="*/ 279087 h 471"/>
              <a:gd name="T50" fmla="*/ 549043 w 528"/>
              <a:gd name="T51" fmla="*/ 0 h 471"/>
              <a:gd name="T52" fmla="*/ 0 w 528"/>
              <a:gd name="T53" fmla="*/ 266401 h 471"/>
              <a:gd name="T54" fmla="*/ 0 w 528"/>
              <a:gd name="T55" fmla="*/ 289659 h 471"/>
              <a:gd name="T56" fmla="*/ 549043 w 528"/>
              <a:gd name="T57" fmla="*/ 556060 h 471"/>
              <a:gd name="T58" fmla="*/ 783442 w 528"/>
              <a:gd name="T59" fmla="*/ 441888 h 471"/>
              <a:gd name="T60" fmla="*/ 783442 w 528"/>
              <a:gd name="T61" fmla="*/ 433431 h 471"/>
              <a:gd name="T62" fmla="*/ 593389 w 528"/>
              <a:gd name="T63" fmla="*/ 334059 h 471"/>
              <a:gd name="T64" fmla="*/ 557490 w 528"/>
              <a:gd name="T65" fmla="*/ 344630 h 471"/>
              <a:gd name="T66" fmla="*/ 492027 w 528"/>
              <a:gd name="T67" fmla="*/ 279087 h 471"/>
              <a:gd name="T68" fmla="*/ 557490 w 528"/>
              <a:gd name="T69" fmla="*/ 211430 h 471"/>
              <a:gd name="T70" fmla="*/ 622953 w 528"/>
              <a:gd name="T71" fmla="*/ 279087 h 471"/>
              <a:gd name="T72" fmla="*/ 622953 w 528"/>
              <a:gd name="T73" fmla="*/ 285430 h 471"/>
              <a:gd name="T74" fmla="*/ 846793 w 528"/>
              <a:gd name="T75" fmla="*/ 410174 h 471"/>
              <a:gd name="T76" fmla="*/ 1114980 w 528"/>
              <a:gd name="T77" fmla="*/ 279087 h 471"/>
              <a:gd name="T78" fmla="*/ 832011 w 528"/>
              <a:gd name="T79" fmla="*/ 416517 h 471"/>
              <a:gd name="T80" fmla="*/ 834123 w 528"/>
              <a:gd name="T81" fmla="*/ 619489 h 471"/>
              <a:gd name="T82" fmla="*/ 853128 w 528"/>
              <a:gd name="T83" fmla="*/ 649089 h 471"/>
              <a:gd name="T84" fmla="*/ 836235 w 528"/>
              <a:gd name="T85" fmla="*/ 676575 h 471"/>
              <a:gd name="T86" fmla="*/ 851017 w 528"/>
              <a:gd name="T87" fmla="*/ 676575 h 471"/>
              <a:gd name="T88" fmla="*/ 878469 w 528"/>
              <a:gd name="T89" fmla="*/ 995834 h 471"/>
              <a:gd name="T90" fmla="*/ 768660 w 528"/>
              <a:gd name="T91" fmla="*/ 995834 h 471"/>
              <a:gd name="T92" fmla="*/ 796113 w 528"/>
              <a:gd name="T93" fmla="*/ 676575 h 471"/>
              <a:gd name="T94" fmla="*/ 810894 w 528"/>
              <a:gd name="T95" fmla="*/ 676575 h 471"/>
              <a:gd name="T96" fmla="*/ 794001 w 528"/>
              <a:gd name="T97" fmla="*/ 649089 h 471"/>
              <a:gd name="T98" fmla="*/ 810894 w 528"/>
              <a:gd name="T99" fmla="*/ 619489 h 471"/>
              <a:gd name="T100" fmla="*/ 808783 w 528"/>
              <a:gd name="T101" fmla="*/ 437660 h 471"/>
              <a:gd name="T102" fmla="*/ 832011 w 528"/>
              <a:gd name="T103" fmla="*/ 416517 h 47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528"/>
              <a:gd name="T157" fmla="*/ 0 h 471"/>
              <a:gd name="T158" fmla="*/ 528 w 528"/>
              <a:gd name="T159" fmla="*/ 471 h 471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文本框 34"/>
          <p:cNvSpPr txBox="1">
            <a:spLocks noChangeArrowheads="1"/>
          </p:cNvSpPr>
          <p:nvPr/>
        </p:nvSpPr>
        <p:spPr bwMode="auto">
          <a:xfrm>
            <a:off x="0" y="1744980"/>
            <a:ext cx="12192635" cy="9836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Instruct or Interact? Exploring and Eliciting LLMs’Capability in Code Snippet Adaptation Through Prompt Engineering</a:t>
            </a:r>
            <a:endParaRPr lang="en-US" altLang="zh-CN" sz="2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50863" y="476250"/>
            <a:ext cx="2325687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文本框 46"/>
          <p:cNvSpPr txBox="1"/>
          <p:nvPr/>
        </p:nvSpPr>
        <p:spPr>
          <a:xfrm>
            <a:off x="4300538" y="3743552"/>
            <a:ext cx="3711575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2025.10.21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杨钰洁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928813" y="3943577"/>
            <a:ext cx="26289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等腰三角形 11"/>
          <p:cNvSpPr/>
          <p:nvPr/>
        </p:nvSpPr>
        <p:spPr>
          <a:xfrm flipV="1">
            <a:off x="8977313" y="4821238"/>
            <a:ext cx="358775" cy="2063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7729538" y="3943577"/>
            <a:ext cx="254317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0" y="2784475"/>
            <a:ext cx="12192635" cy="161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noAutofit/>
          </a:bodyPr>
          <a:p>
            <a:pPr algn="ctr"/>
            <a:r>
              <a:rPr lang="zh-CN" altLang="en-US" sz="2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指导还是交互？通过提示工程</a:t>
            </a:r>
            <a:endParaRPr lang="zh-CN" altLang="en-US" sz="2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探索和激发大语言模型在代码片段适配方面的能力</a:t>
            </a:r>
            <a:endParaRPr lang="zh-CN" altLang="en-US" sz="2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88885" y="510317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latinLnBrk="1">
              <a:spcBef>
                <a:spcPct val="0"/>
              </a:spcBef>
              <a:spcAft>
                <a:spcPct val="0"/>
              </a:spcAft>
            </a:pPr>
            <a:r>
              <a:rPr lang="zh-CN" altLang="en-US" sz="1600" b="0" i="0">
                <a:solidFill>
                  <a:srgbClr val="222226"/>
                </a:solidFill>
                <a:latin typeface="PingFang SC"/>
                <a:ea typeface="PingFang SC"/>
              </a:rPr>
              <a:t>软件工程顶会</a:t>
            </a:r>
            <a:r>
              <a:rPr lang="en-US" altLang="zh-CN" sz="1600" b="0" i="0">
                <a:solidFill>
                  <a:srgbClr val="222226"/>
                </a:solidFill>
                <a:latin typeface="PingFang SC"/>
                <a:ea typeface="PingFang SC"/>
              </a:rPr>
              <a:t>——ICSE 2025</a:t>
            </a:r>
            <a:endParaRPr lang="en-US" altLang="zh-CN" sz="1600" b="0" i="0">
              <a:solidFill>
                <a:srgbClr val="222226"/>
              </a:solidFill>
              <a:latin typeface="PingFang SC"/>
              <a:ea typeface="PingFang S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10249535" cy="682625"/>
          </a:xfrm>
        </p:spPr>
        <p:txBody>
          <a:bodyPr/>
          <a:p>
            <a:r>
              <a:rPr lang="zh-CN" altLang="en-US"/>
              <a:t>引言</a:t>
            </a:r>
            <a:r>
              <a:rPr lang="en-US" altLang="zh-CN"/>
              <a:t>——</a:t>
            </a:r>
            <a:r>
              <a:rPr lang="zh-CN" altLang="en-US"/>
              <a:t>主要成果与</a:t>
            </a:r>
            <a:r>
              <a:rPr lang="zh-CN" altLang="en-US"/>
              <a:t>论文贡献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7060" y="943610"/>
            <a:ext cx="11480165" cy="27997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 algn="l" eaLnBrk="1" latinLnBrk="0" hangingPunct="1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主要成果与发现：</a:t>
            </a:r>
            <a:endParaRPr lang="zh-CN" altLang="en-US" sz="2400" b="1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eaLnBrk="1" latinLnBrk="0" hangingPunct="1">
              <a:lnSpc>
                <a:spcPct val="140000"/>
              </a:lnSpc>
            </a:pP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该解决方案取得了非常显著的效果：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40000"/>
              </a:lnSpc>
              <a:buFont typeface="Wingdings" panose="05000000000000000000" charset="0"/>
              <a:buChar char="ü"/>
            </a:pP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人机交互模式表现最佳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：成功解决了之前发现的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个缺陷中的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159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个，并将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pass@1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pass@5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CodeBLEU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指标分别提升了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41.4%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42.6%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26.1%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40000"/>
              </a:lnSpc>
              <a:buFont typeface="Wingdings" panose="05000000000000000000" charset="0"/>
              <a:buChar char="ü"/>
            </a:pP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多智能体交互是有效的权衡方案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：虽然性能略低于人机交互（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pass@5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仅下降约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5%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），但它无需昂贵的人力投入，并且在不同类型的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LLM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上都表现出良好的泛化能力，是一种非常实用的替代方案。</a:t>
            </a:r>
            <a:endParaRPr lang="zh-CN" altLang="en-US" sz="22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l" eaLnBrk="1" latinLnBrk="0" hangingPunct="1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论文贡献：</a:t>
            </a:r>
            <a:endParaRPr lang="zh-CN" altLang="en-US" sz="2400" b="1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indent="-457200" eaLnBrk="1" latinLnBrk="0" hangingPunct="1">
              <a:lnSpc>
                <a:spcPct val="140000"/>
              </a:lnSpc>
              <a:buFont typeface="+mj-ea"/>
              <a:buAutoNum type="circleNumDbPlain"/>
            </a:pP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首次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LLM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代码片段适配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任务上的有效性进行了系统性研究，并证明了该任务比代码生成更具挑战性。</a:t>
            </a: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indent="-457200" eaLnBrk="1" latinLnBrk="0" hangingPunct="1">
              <a:lnSpc>
                <a:spcPct val="140000"/>
              </a:lnSpc>
              <a:buFont typeface="+mj-ea"/>
              <a:buAutoNum type="circleNumDbPlain"/>
            </a:pP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揭示了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LLM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在适配任务中的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懒惰</a:t>
            </a:r>
            <a:r>
              <a:rPr lang="en-US" altLang="zh-CN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上下文感知弱</a:t>
            </a:r>
            <a:r>
              <a:rPr lang="en-US" altLang="zh-CN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等局限性，并总结了其失败的三大类根本原因。</a:t>
            </a: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indent="-457200" eaLnBrk="1" latinLnBrk="0" hangingPunct="1">
              <a:lnSpc>
                <a:spcPct val="140000"/>
              </a:lnSpc>
              <a:buFont typeface="+mj-ea"/>
              <a:buAutoNum type="circleNumDbPlain"/>
            </a:pP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提出了一种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新颖的交互式提示方法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，为在软件复用任务中有效利用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LLM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提供了新思路。</a:t>
            </a: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indent="-457200" eaLnBrk="1" latinLnBrk="0" hangingPunct="1">
              <a:lnSpc>
                <a:spcPct val="140000"/>
              </a:lnSpc>
              <a:buFont typeface="+mj-ea"/>
              <a:buAutoNum type="circleNumDbPlain"/>
            </a:pP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开源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了代码和标注数据，便于其他研究者复现和跟进。</a:t>
            </a: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 descr="创新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3665855"/>
            <a:ext cx="607060" cy="607060"/>
          </a:xfrm>
          <a:prstGeom prst="rect">
            <a:avLst/>
          </a:prstGeom>
        </p:spPr>
      </p:pic>
      <p:pic>
        <p:nvPicPr>
          <p:cNvPr id="7" name="图片 6" descr="目标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50" y="1074420"/>
            <a:ext cx="537210" cy="53721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4178177" y="1912278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lang="zh-CN" altLang="en-US" sz="2800" b="1" spc="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摘要</a:t>
            </a:r>
            <a:endParaRPr lang="zh-CN" altLang="en-US" sz="2800" b="1" spc="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4178177" y="2755558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800" b="1" spc="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引言</a:t>
            </a:r>
            <a:endParaRPr lang="en-US" altLang="zh-CN" sz="2800" b="1" spc="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>
            <p:custDataLst>
              <p:tags r:id="rId3"/>
            </p:custDataLst>
          </p:nvPr>
        </p:nvSpPr>
        <p:spPr>
          <a:xfrm>
            <a:off x="4178300" y="3598545"/>
            <a:ext cx="7768590" cy="5295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800" b="1" spc="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</a:t>
            </a:r>
            <a:r>
              <a:rPr lang="zh-CN" altLang="en-US" sz="2800" b="1" spc="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研究</a:t>
            </a:r>
            <a:r>
              <a:rPr lang="en-US" altLang="zh-CN" sz="2800" b="1" spc="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动机</a:t>
            </a:r>
            <a:endParaRPr lang="en-US" altLang="zh-CN" sz="2800" b="1" spc="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1079491" y="2095491"/>
            <a:ext cx="2286018" cy="2286018"/>
          </a:xfrm>
          <a:prstGeom prst="rect">
            <a:avLst/>
          </a:prstGeom>
          <a:noFill/>
          <a:ln w="15875">
            <a:solidFill>
              <a:srgbClr val="33333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>
            <p:custDataLst>
              <p:tags r:id="rId5"/>
            </p:custDataLst>
          </p:nvPr>
        </p:nvSpPr>
        <p:spPr>
          <a:xfrm>
            <a:off x="952491" y="1968491"/>
            <a:ext cx="2286018" cy="2286018"/>
          </a:xfrm>
          <a:prstGeom prst="rect">
            <a:avLst/>
          </a:prstGeom>
          <a:noFill/>
          <a:ln w="34925">
            <a:solidFill>
              <a:srgbClr val="33333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1502370" y="2250733"/>
            <a:ext cx="1107996" cy="1753235"/>
          </a:xfrm>
          <a:prstGeom prst="rect">
            <a:avLst/>
          </a:prstGeom>
          <a:noFill/>
        </p:spPr>
        <p:txBody>
          <a:bodyPr vert="eaVert" wrap="square" rtlCol="0" anchor="ctr" anchorCtr="0">
            <a:normAutofit/>
          </a:bodyPr>
          <a:lstStyle/>
          <a:p>
            <a:pPr marL="0" indent="0" algn="di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 spc="200" dirty="0">
                <a:solidFill>
                  <a:srgbClr val="8F000B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目录</a:t>
            </a:r>
            <a:endParaRPr lang="zh-CN" altLang="en-US" sz="6000" spc="200" dirty="0">
              <a:solidFill>
                <a:srgbClr val="8F000B"/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4178177" y="4442118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 </a:t>
            </a:r>
            <a:r>
              <a:rPr lang="zh-CN" altLang="en-US" sz="2800" b="1" spc="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</a:t>
            </a:r>
            <a:endParaRPr lang="zh-CN" altLang="en-US" sz="2800" b="1" spc="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4178177" y="5285398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 </a:t>
            </a:r>
            <a:r>
              <a:rPr lang="zh-CN" altLang="en-US" sz="2800" b="1" spc="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实验</a:t>
            </a:r>
            <a:endParaRPr lang="zh-CN" altLang="en-US" sz="2800" b="1" spc="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861550" cy="682625"/>
          </a:xfrm>
        </p:spPr>
        <p:txBody>
          <a:bodyPr/>
          <a:p>
            <a:r>
              <a:rPr lang="zh-CN" altLang="en-US"/>
              <a:t>研究动机</a:t>
            </a:r>
            <a:r>
              <a:rPr lang="en-US" altLang="zh-CN"/>
              <a:t>——</a:t>
            </a:r>
            <a:r>
              <a:rPr lang="zh-CN" altLang="en-US"/>
              <a:t>提出核心疑问，确立动机的探索方向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6385" y="1747520"/>
            <a:ext cx="11619230" cy="37985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研究的动机始于一个未经验证的领域：虽然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LLM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在很多软件工程任务上表现出色，但它们在代码片段适配这一特定任务上的效果尚不明确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。为了系统地探索这一问题，作者花了一整章的内容来系统性地阐述研究动机并提供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数据支持。</a:t>
            </a: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首先，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作者设立了三个层层递进的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研究问题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RQs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），这三个问题构成了整个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研究动机的探索框架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457200" eaLnBrk="1" latinLnBrk="0" hangingPunct="1"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RQ1: LLM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在代码片段适配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的效果如何？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——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确认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“LLM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在代码适配中的问题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是否值得研究。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457200" eaLnBrk="1" latinLnBrk="0" hangingPunct="1"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RQ2: LLM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在代码片段适配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存在哪些具体问题？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——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如果存在问题，具体表现是什么？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457200" eaLnBrk="1" latinLnBrk="0" hangingPunct="1"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RQ3: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导致这些问题的根本原因是什么？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——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只有找到根源，才能设计出有效的解决方案。</a:t>
            </a:r>
            <a:r>
              <a:rPr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sz="2000" b="1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首页-不足提醒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329555" y="337185"/>
            <a:ext cx="457835" cy="457835"/>
          </a:xfrm>
          <a:prstGeom prst="rect">
            <a:avLst/>
          </a:prstGeom>
        </p:spPr>
      </p:pic>
      <p:pic>
        <p:nvPicPr>
          <p:cNvPr id="7" name="图片 6" descr="目标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9850" y="1747520"/>
            <a:ext cx="537210" cy="5372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861550" cy="1097280"/>
          </a:xfr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zh-CN" altLang="en-US"/>
              <a:t>研究动机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提出核心疑问，确立动机的探索方向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52170" y="1099820"/>
            <a:ext cx="10831830" cy="18535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为回答上述三个问题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，作者设计了包含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新基准构建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提示设计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测试分析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三个核心环节的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实验框架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首页-不足提醒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329555" y="337185"/>
            <a:ext cx="457835" cy="457835"/>
          </a:xfrm>
          <a:prstGeom prst="rect">
            <a:avLst/>
          </a:prstGeom>
        </p:spPr>
      </p:pic>
      <p:pic>
        <p:nvPicPr>
          <p:cNvPr id="8" name="图片 7" descr="207问题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73990" y="1202055"/>
            <a:ext cx="619125" cy="619125"/>
          </a:xfrm>
          <a:prstGeom prst="rect">
            <a:avLst/>
          </a:prstGeom>
        </p:spPr>
      </p:pic>
      <p:pic>
        <p:nvPicPr>
          <p:cNvPr id="6" name="图片 5" descr="创新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03860" y="1099820"/>
            <a:ext cx="607060" cy="6070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17543"/>
          <a:stretch>
            <a:fillRect/>
          </a:stretch>
        </p:blipFill>
        <p:spPr>
          <a:xfrm>
            <a:off x="163195" y="2327275"/>
            <a:ext cx="11865610" cy="2501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78765" y="5177155"/>
            <a:ext cx="4682490" cy="132207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建立新基准的部分包括了图中benchmark（选定现有基准）、Snippet Retrieval（代码检索）、Retrieved Snippet（生成待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适配的代码）</a:t>
            </a: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76725" y="2069465"/>
            <a:ext cx="12287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提示设计</a:t>
            </a: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618855" y="2069465"/>
            <a:ext cx="12280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测试分析</a:t>
            </a: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22640" y="5335270"/>
            <a:ext cx="2556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</a:t>
            </a:r>
            <a:r>
              <a:rPr lang="en-US" altLang="zh-CN"/>
              <a:t>2</a:t>
            </a:r>
            <a:r>
              <a:rPr lang="zh-CN" altLang="en-US"/>
              <a:t>和问题</a:t>
            </a:r>
            <a:r>
              <a:rPr lang="en-US" altLang="zh-CN"/>
              <a:t>3</a:t>
            </a:r>
            <a:r>
              <a:rPr lang="zh-CN" altLang="en-US"/>
              <a:t>主要</a:t>
            </a:r>
            <a:r>
              <a:rPr lang="zh-CN" altLang="en-US"/>
              <a:t>通过测试分析部分</a:t>
            </a:r>
            <a:r>
              <a:rPr lang="zh-CN" altLang="en-US"/>
              <a:t>回答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861550" cy="1097280"/>
          </a:xfr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zh-CN" altLang="en-US"/>
              <a:t>研究动机</a:t>
            </a:r>
            <a:r>
              <a:rPr lang="en-US" altLang="zh-CN"/>
              <a:t>——</a:t>
            </a:r>
            <a:r>
              <a:rPr lang="zh-CN" altLang="en-US"/>
              <a:t>验证问题存在并量化其严重性</a:t>
            </a:r>
            <a:r>
              <a:rPr lang="en-US" altLang="zh-CN"/>
              <a:t> (RQ1)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86385" y="1137920"/>
            <a:ext cx="11619230" cy="37985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RQ1: LLM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在代码片段适配的效果如何？</a:t>
            </a: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新基准构建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为衡量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LLM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在代码片段适配的效果，需要一个基准，但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现在没有现成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可用的评估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LLM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代码片段适配能力的基准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作者创造性地构建了一个新基准：</a:t>
            </a: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确定新基准的</a:t>
            </a:r>
            <a:r>
              <a:rPr lang="en-US" altLang="zh-CN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基石</a:t>
            </a:r>
            <a:r>
              <a:rPr lang="en-US" altLang="zh-CN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选用一个高质量的</a:t>
            </a: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代码生成基准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ClassEval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作为基础，通过该基准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可获取图中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“Benchmark”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框内的全部三个核心要素：</a:t>
            </a:r>
            <a:endParaRPr lang="en-US" altLang="zh-CN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Class Context (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类上下文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：通过移除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ClassEval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中每个任务的目标方法及其调用者来获得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Requirement (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：即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ClassEval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中对目标方法的自然语言功能描述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Test Suite (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测试套件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ClassEval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自带的、用于验证功能是否正确的单元测试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sz="2000" b="1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首页-不足提醒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329555" y="337185"/>
            <a:ext cx="457835" cy="457835"/>
          </a:xfrm>
          <a:prstGeom prst="rect">
            <a:avLst/>
          </a:prstGeom>
        </p:spPr>
      </p:pic>
      <p:pic>
        <p:nvPicPr>
          <p:cNvPr id="8" name="图片 7" descr="207问题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73990" y="1231900"/>
            <a:ext cx="619125" cy="619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17543"/>
          <a:stretch>
            <a:fillRect/>
          </a:stretch>
        </p:blipFill>
        <p:spPr>
          <a:xfrm>
            <a:off x="688340" y="4510405"/>
            <a:ext cx="10894695" cy="22967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861550" cy="1097280"/>
          </a:xfr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zh-CN" altLang="en-US"/>
              <a:t>研究动机</a:t>
            </a:r>
            <a:r>
              <a:rPr lang="en-US" altLang="zh-CN"/>
              <a:t>——</a:t>
            </a:r>
            <a:r>
              <a:rPr lang="zh-CN" altLang="en-US"/>
              <a:t>验证问题存在并量化其严重性</a:t>
            </a:r>
            <a:r>
              <a:rPr lang="en-US" altLang="zh-CN"/>
              <a:t> (RQ1)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86385" y="1273175"/>
            <a:ext cx="11619230" cy="37985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RQ1: LLM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在代码片段适配的效果如何？</a:t>
            </a: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新基准构建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现在我们有了上下文和验证标准，但还缺少一个需要被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自适应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的原始代码片段。</a:t>
            </a: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模拟开发者检索代码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（作为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待适配的代码）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研究者利用第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步中的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Requirement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要素，将其作为唯一的输入提供给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GPT-3.5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（即图中的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Snippet Retrieval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，生成一个不包含特定上下文的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通用代码片段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（即图中的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Retrieved Snippet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，以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模拟开发者从网上查找通用代码的过程。</a:t>
            </a:r>
            <a:endParaRPr lang="en-US" altLang="zh-CN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endParaRPr sz="2000" b="1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首页-不足提醒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329555" y="337185"/>
            <a:ext cx="457835" cy="457835"/>
          </a:xfrm>
          <a:prstGeom prst="rect">
            <a:avLst/>
          </a:prstGeom>
        </p:spPr>
      </p:pic>
      <p:pic>
        <p:nvPicPr>
          <p:cNvPr id="8" name="图片 7" descr="207问题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73990" y="1358900"/>
            <a:ext cx="619125" cy="619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17543"/>
          <a:stretch>
            <a:fillRect/>
          </a:stretch>
        </p:blipFill>
        <p:spPr>
          <a:xfrm>
            <a:off x="173990" y="3943985"/>
            <a:ext cx="11865610" cy="25019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861550" cy="1097280"/>
          </a:xfr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zh-CN" altLang="en-US"/>
              <a:t>研究动机</a:t>
            </a:r>
            <a:r>
              <a:rPr lang="en-US" altLang="zh-CN"/>
              <a:t>——</a:t>
            </a:r>
            <a:r>
              <a:rPr lang="zh-CN" altLang="en-US"/>
              <a:t>验证问题存在并量化其严重性</a:t>
            </a:r>
            <a:r>
              <a:rPr lang="en-US" altLang="zh-CN"/>
              <a:t> (RQ1)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0645" y="1273175"/>
            <a:ext cx="12111990" cy="37985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RQ1: LLM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在代码片段适配的效果如何？</a:t>
            </a: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新基准构建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组合成适配案例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endParaRPr lang="en-US" altLang="zh-CN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至此，一个完整的代码片段自适应任务实例就诞生了。它包含：</a:t>
            </a:r>
            <a:endParaRPr lang="en-US" altLang="zh-CN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输入给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LLM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的内容：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Class Context + Requirement + Retrieved Snippet (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上一步生成的通用代码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。这三者被整合进一个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代码片段自适应提示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Code Snippet Adaptation Prompt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）中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用于评估的内容：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Test Suite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。它不作为输入给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LLM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，而是在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LLM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生成自适应后的代码后，用来运行和评估其正确性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通过以上流程，研究者成功地将一个代码生成基准转化为了一个包含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410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个适配案例的</a:t>
            </a: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代码片段适配基准</a:t>
            </a: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endParaRPr sz="2000" b="1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首页-不足提醒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329555" y="337185"/>
            <a:ext cx="457835" cy="457835"/>
          </a:xfrm>
          <a:prstGeom prst="rect">
            <a:avLst/>
          </a:prstGeom>
        </p:spPr>
      </p:pic>
      <p:pic>
        <p:nvPicPr>
          <p:cNvPr id="8" name="图片 7" descr="207问题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1358900"/>
            <a:ext cx="619125" cy="619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17543"/>
          <a:stretch>
            <a:fillRect/>
          </a:stretch>
        </p:blipFill>
        <p:spPr>
          <a:xfrm>
            <a:off x="861060" y="4637405"/>
            <a:ext cx="10090785" cy="21272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861550" cy="1097280"/>
          </a:xfr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zh-CN" altLang="en-US"/>
              <a:t>研究动机</a:t>
            </a:r>
            <a:r>
              <a:rPr lang="en-US" altLang="zh-CN"/>
              <a:t>——</a:t>
            </a:r>
            <a:r>
              <a:rPr lang="zh-CN" altLang="en-US"/>
              <a:t>验证问题存在并量化其严重性</a:t>
            </a:r>
            <a:r>
              <a:rPr lang="en-US" altLang="zh-CN"/>
              <a:t> (RQ1)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31520" y="1259205"/>
            <a:ext cx="5551805" cy="29267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提示设计（Prompt Design）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endParaRPr lang="zh-CN" altLang="en-US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作者开发了由两部分组成的提示框架：</a:t>
            </a:r>
            <a:endParaRPr lang="zh-CN" altLang="en-US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）一般</a:t>
            </a: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系统提示</a:t>
            </a:r>
            <a:endParaRPr lang="zh-CN" altLang="en-US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）详细说明任务具体要求的</a:t>
            </a: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指令提示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eaLnBrk="1" latinLnBrk="0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代码检索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提示（数据准备）、</a:t>
            </a: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代码生成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（基线）和</a:t>
            </a: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代码段自适应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遵循这两部分结构，并通过其指令内容进行区分，如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右图所示。</a:t>
            </a:r>
            <a:endParaRPr lang="zh-CN" altLang="en-US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首页-不足提醒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329555" y="337185"/>
            <a:ext cx="457835" cy="4578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993890" y="1148080"/>
            <a:ext cx="45046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RQ1: LLM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在代码片段适配的效果如何？</a:t>
            </a:r>
            <a:endParaRPr lang="zh-CN" altLang="en-US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17543"/>
          <a:stretch>
            <a:fillRect/>
          </a:stretch>
        </p:blipFill>
        <p:spPr>
          <a:xfrm>
            <a:off x="234950" y="4370070"/>
            <a:ext cx="11521440" cy="2428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84950" y="1372870"/>
            <a:ext cx="5390515" cy="30740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861550" cy="1097280"/>
          </a:xfr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zh-CN" altLang="en-US"/>
              <a:t>研究动机</a:t>
            </a:r>
            <a:r>
              <a:rPr lang="en-US" altLang="zh-CN"/>
              <a:t>——</a:t>
            </a:r>
            <a:r>
              <a:rPr lang="zh-CN" altLang="en-US"/>
              <a:t>验证问题存在并量化其严重性</a:t>
            </a:r>
            <a:r>
              <a:rPr lang="en-US" altLang="zh-CN"/>
              <a:t> (RQ1)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86385" y="1273175"/>
            <a:ext cx="11619230" cy="29267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en-US" altLang="zh-CN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代码生成</a:t>
            </a:r>
            <a:r>
              <a:rPr lang="en-US" altLang="zh-CN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任务基线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确保对比公平性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：为了科学地衡量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LLM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代码自适应的效果，研究者设立了一个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代码生成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任务作为基线（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Baseline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。关键在于，代码生成任务的提示与自适应任务的提示遵循统一的结构，并提供了完全相同的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Requirement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Class Context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信息，唯一的区别是不提供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“Retrieved Snippet”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。这确保了两个任务提供给模型的上下文信息量是对等的，从而保证了比较的公平性。</a:t>
            </a:r>
            <a:endParaRPr lang="zh-CN" altLang="en-US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首页-不足提醒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329555" y="337185"/>
            <a:ext cx="457835" cy="457835"/>
          </a:xfrm>
          <a:prstGeom prst="rect">
            <a:avLst/>
          </a:prstGeom>
        </p:spPr>
      </p:pic>
      <p:pic>
        <p:nvPicPr>
          <p:cNvPr id="8" name="图片 7" descr="207问题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73990" y="1358900"/>
            <a:ext cx="619125" cy="619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42240" y="4745355"/>
            <a:ext cx="7073265" cy="14871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93205" y="3688080"/>
            <a:ext cx="5656580" cy="3225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00925" y="1214755"/>
            <a:ext cx="45046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RQ1: LLM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在代码片段适配的效果如何？</a:t>
            </a:r>
            <a:endParaRPr lang="zh-CN" altLang="en-US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861550" cy="1097280"/>
          </a:xfr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zh-CN" altLang="en-US"/>
              <a:t>研究动机</a:t>
            </a:r>
            <a:r>
              <a:rPr lang="en-US" altLang="zh-CN"/>
              <a:t>——</a:t>
            </a:r>
            <a:r>
              <a:rPr lang="zh-CN" altLang="en-US"/>
              <a:t>验证问题存在并量化其严重性</a:t>
            </a:r>
            <a:r>
              <a:rPr lang="en-US" altLang="zh-CN"/>
              <a:t> (RQ1)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-7620" y="1003300"/>
            <a:ext cx="12001500" cy="29267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代码段自适应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提示设计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这个阶段是研究的核心，即如何构建有效的提示来引导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LLM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完成代码自适应任务。</a:t>
            </a:r>
            <a:endParaRPr lang="en-US" altLang="zh-CN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①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Code Snippet Adaptation Prompt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（代码片段自适应提示）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研究者设计了一种结构化的提示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。如图所示，这个提示整合了三个关键信息：</a:t>
            </a:r>
            <a:endParaRPr lang="en-US" altLang="zh-CN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Requirement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（需求）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从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ClassEval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基准中提取的自然语言描述，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告知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LLM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要完成什么功能。</a:t>
            </a:r>
            <a:endParaRPr lang="en-US" altLang="zh-CN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Retrieved Snippet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（待自适应的片段）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提供了需要修改的基准代码。</a:t>
            </a:r>
            <a:endParaRPr lang="en-US" altLang="zh-CN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Class Context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（类上下文）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目标方法所在类的代码环境（通常只保留方法签名），</a:t>
            </a:r>
            <a:endParaRPr lang="zh-CN" altLang="en-US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LLM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提供代码需要嵌入的具体环境信息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首页-不足提醒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329555" y="337185"/>
            <a:ext cx="457835" cy="457835"/>
          </a:xfrm>
          <a:prstGeom prst="rect">
            <a:avLst/>
          </a:prstGeom>
        </p:spPr>
      </p:pic>
      <p:pic>
        <p:nvPicPr>
          <p:cNvPr id="8" name="图片 7" descr="207问题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73990" y="1358900"/>
            <a:ext cx="619125" cy="6191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00925" y="1214755"/>
            <a:ext cx="45046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RQ1: LLM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在代码片段适配的效果如何？</a:t>
            </a:r>
            <a:endParaRPr lang="zh-CN" altLang="en-US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17543"/>
          <a:stretch>
            <a:fillRect/>
          </a:stretch>
        </p:blipFill>
        <p:spPr>
          <a:xfrm>
            <a:off x="234950" y="4370070"/>
            <a:ext cx="11521440" cy="2428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t="3567"/>
          <a:stretch>
            <a:fillRect/>
          </a:stretch>
        </p:blipFill>
        <p:spPr>
          <a:xfrm>
            <a:off x="9591675" y="2365375"/>
            <a:ext cx="2565400" cy="21532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4178177" y="1912278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lang="zh-CN" altLang="en-US" sz="2800" b="1" spc="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摘要</a:t>
            </a:r>
            <a:endParaRPr lang="zh-CN" altLang="en-US" sz="2800" b="1" spc="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4178177" y="2755558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2800" b="1" spc="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引言</a:t>
            </a:r>
            <a:endParaRPr lang="zh-CN" altLang="en-US" sz="2800" b="1" spc="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>
            <p:custDataLst>
              <p:tags r:id="rId3"/>
            </p:custDataLst>
          </p:nvPr>
        </p:nvSpPr>
        <p:spPr>
          <a:xfrm>
            <a:off x="4178300" y="3598545"/>
            <a:ext cx="7768590" cy="5295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</a:t>
            </a:r>
            <a:r>
              <a:rPr lang="zh-CN" sz="2800" b="1" spc="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研究动机</a:t>
            </a:r>
            <a:endParaRPr lang="zh-CN" sz="2800" b="1" spc="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1079491" y="2095491"/>
            <a:ext cx="2286018" cy="2286018"/>
          </a:xfrm>
          <a:prstGeom prst="rect">
            <a:avLst/>
          </a:prstGeom>
          <a:noFill/>
          <a:ln w="15875">
            <a:solidFill>
              <a:srgbClr val="33333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>
            <p:custDataLst>
              <p:tags r:id="rId5"/>
            </p:custDataLst>
          </p:nvPr>
        </p:nvSpPr>
        <p:spPr>
          <a:xfrm>
            <a:off x="952491" y="1968491"/>
            <a:ext cx="2286018" cy="2286018"/>
          </a:xfrm>
          <a:prstGeom prst="rect">
            <a:avLst/>
          </a:prstGeom>
          <a:noFill/>
          <a:ln w="34925">
            <a:solidFill>
              <a:srgbClr val="33333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1502370" y="2250733"/>
            <a:ext cx="1107996" cy="1753235"/>
          </a:xfrm>
          <a:prstGeom prst="rect">
            <a:avLst/>
          </a:prstGeom>
          <a:noFill/>
        </p:spPr>
        <p:txBody>
          <a:bodyPr vert="eaVert" wrap="square" rtlCol="0" anchor="ctr" anchorCtr="0">
            <a:normAutofit/>
          </a:bodyPr>
          <a:lstStyle/>
          <a:p>
            <a:pPr marL="0" indent="0" algn="di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 spc="200" dirty="0">
                <a:solidFill>
                  <a:srgbClr val="8F000B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目录</a:t>
            </a:r>
            <a:endParaRPr lang="zh-CN" altLang="en-US" sz="6000" spc="200" dirty="0">
              <a:solidFill>
                <a:srgbClr val="8F000B"/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4178177" y="4442118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 </a:t>
            </a:r>
            <a:r>
              <a:rPr lang="zh-CN" altLang="en-US" sz="2800" b="1" spc="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</a:t>
            </a:r>
            <a:endParaRPr lang="zh-CN" altLang="en-US" sz="2800" b="1" spc="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4178177" y="5285398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 </a:t>
            </a:r>
            <a:r>
              <a:rPr lang="zh-CN" altLang="en-US" sz="2800" b="1" spc="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实验</a:t>
            </a:r>
            <a:endParaRPr lang="zh-CN" altLang="en-US" sz="2800" b="1" spc="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861550" cy="1097280"/>
          </a:xfr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zh-CN" altLang="en-US"/>
              <a:t>研究动机</a:t>
            </a:r>
            <a:r>
              <a:rPr lang="en-US" altLang="zh-CN"/>
              <a:t>——</a:t>
            </a:r>
            <a:r>
              <a:rPr lang="zh-CN" altLang="en-US"/>
              <a:t>验证问题存在并量化其严重性</a:t>
            </a:r>
            <a:r>
              <a:rPr lang="en-US" altLang="zh-CN"/>
              <a:t> (RQ1)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73990" y="1358900"/>
            <a:ext cx="12017375" cy="29267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代码段自适应提示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endParaRPr lang="en-US" altLang="zh-CN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②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LLM Adaptation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LLM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自适应）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将上述精心设计的提示输入到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LLM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中（如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GPT-3.5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CodeLlama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等）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LLM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的任务是理解所有输入信息，并对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“Retrieved Snippet”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进行修改，使其能够正确地在给定的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“Class Context”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中运行，并满足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“Requirement”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中描述的功能。</a:t>
            </a:r>
            <a:endParaRPr lang="en-US" altLang="zh-CN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③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Adapted Snippets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（自适应后的片段）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LLM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的输出结果，即经过修改后的代码片段，进入第三阶段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“Test Analysis”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接受检验和评估。</a:t>
            </a:r>
            <a:endParaRPr lang="zh-CN" altLang="en-US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首页-不足提醒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329555" y="337185"/>
            <a:ext cx="457835" cy="457835"/>
          </a:xfrm>
          <a:prstGeom prst="rect">
            <a:avLst/>
          </a:prstGeom>
        </p:spPr>
      </p:pic>
      <p:pic>
        <p:nvPicPr>
          <p:cNvPr id="8" name="图片 7" descr="207问题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73990" y="1358900"/>
            <a:ext cx="619125" cy="6191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00925" y="1214755"/>
            <a:ext cx="45046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RQ1: LLM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在代码片段适配的效果如何？</a:t>
            </a:r>
            <a:endParaRPr lang="zh-CN" altLang="en-US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17543"/>
          <a:stretch>
            <a:fillRect/>
          </a:stretch>
        </p:blipFill>
        <p:spPr>
          <a:xfrm>
            <a:off x="173990" y="3977005"/>
            <a:ext cx="11894820" cy="25076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861550" cy="1097280"/>
          </a:xfr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zh-CN" altLang="en-US"/>
              <a:t>研究动机</a:t>
            </a:r>
            <a:r>
              <a:rPr lang="en-US" altLang="zh-CN"/>
              <a:t>——</a:t>
            </a:r>
            <a:r>
              <a:rPr lang="zh-CN" altLang="en-US"/>
              <a:t>验证问题存在并量化其严重性</a:t>
            </a:r>
            <a:r>
              <a:rPr lang="en-US" altLang="zh-CN"/>
              <a:t> (RQ1)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56235" y="1273175"/>
            <a:ext cx="11835130" cy="29267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测试分析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研究者选取了</a:t>
            </a:r>
            <a:r>
              <a:rPr lang="zh-CN" altLang="en-US" sz="1800" u="sng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三个流行的</a:t>
            </a:r>
            <a:r>
              <a:rPr lang="en-US" altLang="zh-CN" sz="1800" u="sng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LLM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GPT-3.5, CodeLlama, Llama-3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）进行测试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，将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LLM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生成的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“Adapted Snippets”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放入相应的类上下文中，并执行基准中预定义的测试套件（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Test Suite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eaLnBrk="1" latinLnBrk="0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Test Results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（测试结果）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测试结果会显示哪些测试用例通过（打勾的文档），哪些失败（打叉的文档）。</a:t>
            </a:r>
            <a:endParaRPr lang="en-US" altLang="zh-CN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eaLnBrk="1" latinLnBrk="0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Failed Test Info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（失败测试信息）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对于失败的测试用例，会生成详细的错误报告，例如断言错误（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AssertionError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）、命名错误（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NameError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）等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首页-不足提醒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329555" y="337185"/>
            <a:ext cx="457835" cy="457835"/>
          </a:xfrm>
          <a:prstGeom prst="rect">
            <a:avLst/>
          </a:prstGeom>
        </p:spPr>
      </p:pic>
      <p:pic>
        <p:nvPicPr>
          <p:cNvPr id="8" name="图片 7" descr="207问题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73990" y="1358900"/>
            <a:ext cx="619125" cy="6191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00925" y="1214755"/>
            <a:ext cx="45046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RQ1: LLM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在代码片段适配的效果如何？</a:t>
            </a:r>
            <a:endParaRPr lang="zh-CN" altLang="en-US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17543"/>
          <a:stretch>
            <a:fillRect/>
          </a:stretch>
        </p:blipFill>
        <p:spPr>
          <a:xfrm>
            <a:off x="173990" y="3977005"/>
            <a:ext cx="11894820" cy="25076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861550" cy="1097280"/>
          </a:xfr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zh-CN" altLang="en-US"/>
              <a:t>研究动机</a:t>
            </a:r>
            <a:r>
              <a:rPr lang="en-US" altLang="zh-CN"/>
              <a:t>——</a:t>
            </a:r>
            <a:r>
              <a:rPr lang="zh-CN" altLang="en-US"/>
              <a:t>验证问题存在并量化其严重性</a:t>
            </a:r>
            <a:r>
              <a:rPr lang="en-US" altLang="zh-CN"/>
              <a:t> (RQ1)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56235" y="1273175"/>
            <a:ext cx="11835130" cy="29267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测试分析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latinLnBrk="0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Defect Identification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（缺陷识别）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研究人员（论文的第一和第五作者）会手动检查这些失败信息，定位并识别出导致测试失败的代码缺陷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altLang="zh-CN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eaLnBrk="1" latinLnBrk="0" hangingPunct="1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Manual Annotation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（手动标注）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研究者对识别出的每个缺陷进行手动标注和分类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，用以研究缺陷产生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原因。</a:t>
            </a:r>
            <a:endParaRPr lang="zh-CN" altLang="en-US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分析具体测试结果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时，采用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pass@k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CodeBLEU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作为核心评估指标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pass@k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通过单元测试来衡量代码的功能正确性（一次性或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次内成功的概率），而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CodeBLEU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则从语法和语义层面评估生成代码与标准答案的相似度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首页-不足提醒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329555" y="337185"/>
            <a:ext cx="457835" cy="457835"/>
          </a:xfrm>
          <a:prstGeom prst="rect">
            <a:avLst/>
          </a:prstGeom>
        </p:spPr>
      </p:pic>
      <p:pic>
        <p:nvPicPr>
          <p:cNvPr id="8" name="图片 7" descr="207问题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73990" y="1358900"/>
            <a:ext cx="619125" cy="6191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00925" y="1214755"/>
            <a:ext cx="45046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RQ1: LLM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在代码片段适配的效果如何？</a:t>
            </a:r>
            <a:endParaRPr lang="zh-CN" altLang="en-US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17543"/>
          <a:stretch>
            <a:fillRect/>
          </a:stretch>
        </p:blipFill>
        <p:spPr>
          <a:xfrm>
            <a:off x="173990" y="3977005"/>
            <a:ext cx="11894820" cy="25076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861550" cy="1097280"/>
          </a:xfr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zh-CN" altLang="en-US"/>
              <a:t>研究动机</a:t>
            </a:r>
            <a:r>
              <a:rPr lang="en-US" altLang="zh-CN"/>
              <a:t>——</a:t>
            </a:r>
            <a:r>
              <a:rPr lang="zh-CN" altLang="en-US"/>
              <a:t>验证问题存在并量化其严重性</a:t>
            </a:r>
            <a:r>
              <a:rPr lang="en-US" altLang="zh-CN"/>
              <a:t> (RQ1)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86385" y="1116330"/>
            <a:ext cx="11847195" cy="29267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研究发现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即便是表现最好的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GPT-3.5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模型，其在</a:t>
            </a: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代码适配任务上的性能也远不如代码生成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如原文表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I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所示，</a:t>
            </a: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与代码生成相比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GPT-3.5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在代码适配上的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pass@1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得分下降了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14.73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pass@5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下降了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14.63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CodeBLEU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也下降了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8.40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。如图，当所需</a:t>
            </a: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代码修改量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超过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30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60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个时，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pass@1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成功率出现两次明显的下跌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首页-不足提醒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329555" y="337185"/>
            <a:ext cx="457835" cy="457835"/>
          </a:xfrm>
          <a:prstGeom prst="rect">
            <a:avLst/>
          </a:prstGeom>
        </p:spPr>
      </p:pic>
      <p:pic>
        <p:nvPicPr>
          <p:cNvPr id="8" name="图片 7" descr="207问题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73990" y="1202055"/>
            <a:ext cx="619125" cy="619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15" y="2943225"/>
            <a:ext cx="10911205" cy="21558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90870" y="4913630"/>
            <a:ext cx="4672330" cy="19183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39115" y="5351780"/>
            <a:ext cx="468884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这一实验验证了：目前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LLM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在代码片段适配的效果很差，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说明该问题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值得研究</a:t>
            </a:r>
            <a:endParaRPr lang="zh-CN" altLang="en-US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861550" cy="1097280"/>
          </a:xfr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zh-CN" altLang="en-US"/>
              <a:t>动机深化</a:t>
            </a:r>
            <a:r>
              <a:rPr lang="en-US" altLang="zh-CN"/>
              <a:t>——</a:t>
            </a:r>
            <a:r>
              <a:rPr lang="zh-CN" altLang="en-US"/>
              <a:t>效果</a:t>
            </a:r>
            <a:r>
              <a:rPr lang="en-US" altLang="zh-CN"/>
              <a:t>“</a:t>
            </a:r>
            <a:r>
              <a:rPr lang="zh-CN" altLang="en-US"/>
              <a:t>为何差</a:t>
            </a:r>
            <a:r>
              <a:rPr lang="en-US" altLang="zh-CN"/>
              <a:t>”</a:t>
            </a:r>
            <a:r>
              <a:rPr lang="zh-CN" altLang="en-US"/>
              <a:t>的具体诊断</a:t>
            </a:r>
            <a:r>
              <a:rPr lang="en-US" altLang="zh-CN"/>
              <a:t> (RQ2)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86385" y="1273175"/>
            <a:ext cx="11619230" cy="37985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RQ1: LLM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在代码片段适配存在哪些具体问题？</a:t>
            </a: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研究方法与过程</a:t>
            </a:r>
            <a:r>
              <a:rPr lang="en-US" altLang="zh-CN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案例抽样与手动分析</a:t>
            </a:r>
            <a:r>
              <a:rPr lang="en-US" altLang="zh-CN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为进行深入的定性分析，研究者从上一实验生成的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410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个案例中随机抽取了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个进行手动分析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缺陷识别与分类</a:t>
            </a:r>
            <a:r>
              <a:rPr lang="en-US" altLang="zh-CN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由论文的第一和第五作者共同执行。他们首先运行测试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套件（一套用于自动评判最终适配好的代码是否功能正确的单元测试），根据失败的测试用例来定位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GPT-3.5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生成代码中的缺陷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。接着，他们设计了一个缺陷来源分类系统，将所有缺陷归为三类：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被忽视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无效适配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“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意外适配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保证分析的可靠性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为了确保标注的一致性和客观性，两位标注员之间的分歧会先进行讨论，无法解决的则交由第二作者进行最终裁决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。整个过程的科恩卡帕系数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(Cohen's Kappa)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高达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0.88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，表明标注员之间有很强的一致性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，从而保证了分析结果的可靠性。</a:t>
            </a: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endParaRPr sz="2000" b="1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首页-不足提醒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329555" y="337185"/>
            <a:ext cx="457835" cy="457835"/>
          </a:xfrm>
          <a:prstGeom prst="rect">
            <a:avLst/>
          </a:prstGeom>
        </p:spPr>
      </p:pic>
      <p:pic>
        <p:nvPicPr>
          <p:cNvPr id="8" name="图片 7" descr="207问题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73990" y="1358900"/>
            <a:ext cx="619125" cy="6191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861550" cy="1097280"/>
          </a:xfr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zh-CN" altLang="en-US"/>
              <a:t>动机深化</a:t>
            </a:r>
            <a:r>
              <a:rPr lang="en-US" altLang="zh-CN"/>
              <a:t>——</a:t>
            </a:r>
            <a:r>
              <a:rPr lang="zh-CN" altLang="en-US">
                <a:sym typeface="+mn-ea"/>
              </a:rPr>
              <a:t>效果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为何差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的具体诊断</a:t>
            </a:r>
            <a:r>
              <a:rPr lang="en-US" altLang="zh-CN">
                <a:sym typeface="+mn-ea"/>
              </a:rPr>
              <a:t> (RQ2)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86385" y="1116330"/>
            <a:ext cx="11643995" cy="29267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研究回答了</a:t>
            </a:r>
            <a:r>
              <a:rPr lang="en-US" altLang="zh-CN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LLM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在代码片段适配存在哪些具体问题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问题一：上下文感知能力弱</a:t>
            </a:r>
            <a:endParaRPr lang="zh-CN" altLang="en-US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如条形图所示，与代码生成相比，适配任务（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绿色）产生了多得多的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NameError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TypeError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AttributeError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。这三类错误合计占比高达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47.0%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altLang="zh-CN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问题二：模型</a:t>
            </a:r>
            <a:r>
              <a:rPr lang="en-US" altLang="zh-CN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</a:t>
            </a: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懒惰</a:t>
            </a:r>
            <a:r>
              <a:rPr lang="en-US" altLang="zh-CN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</a:t>
            </a: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且倾向于忽视问题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lang="en-US" altLang="zh-CN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如表所示，在识别出的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712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个缺陷实例中，高达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74%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527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个实例）属于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被忽视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【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OVE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】的类别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altLang="zh-CN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如箱线图所示，通过对比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LLM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实际做出的修改（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made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）和理论上需要的修改数量（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required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），发现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LLM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平均只完成了一半左右的必要修改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首页-不足提醒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329555" y="337185"/>
            <a:ext cx="457835" cy="457835"/>
          </a:xfrm>
          <a:prstGeom prst="rect">
            <a:avLst/>
          </a:prstGeom>
        </p:spPr>
      </p:pic>
      <p:pic>
        <p:nvPicPr>
          <p:cNvPr id="8" name="图片 7" descr="207问题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73990" y="1202055"/>
            <a:ext cx="619125" cy="619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4290" y="4519295"/>
            <a:ext cx="4678045" cy="22758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3735" y="4914265"/>
            <a:ext cx="4009390" cy="12738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26780" y="4768850"/>
            <a:ext cx="3601720" cy="156781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861550" cy="1097280"/>
          </a:xfrm>
        </p:spPr>
        <p:txBody>
          <a:bodyPr>
            <a:normAutofit fontScale="90000"/>
          </a:bodyPr>
          <a:p>
            <a:pPr>
              <a:lnSpc>
                <a:spcPct val="100000"/>
              </a:lnSpc>
            </a:pPr>
            <a:r>
              <a:rPr lang="zh-CN" altLang="en-US"/>
              <a:t>动机深化</a:t>
            </a:r>
            <a:r>
              <a:rPr lang="en-US" altLang="zh-CN"/>
              <a:t>——</a:t>
            </a:r>
            <a:r>
              <a:rPr lang="zh-CN" altLang="en-US"/>
              <a:t>直击根本原因，为新方案指明方向</a:t>
            </a:r>
            <a:r>
              <a:rPr lang="en-US" altLang="zh-CN"/>
              <a:t> (RQ3)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86385" y="1273175"/>
            <a:ext cx="11619230" cy="37985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RQ3: 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导致这些问题的根本原因是什么？</a:t>
            </a: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研究方法与过程</a:t>
            </a:r>
            <a:r>
              <a:rPr lang="en-US" altLang="zh-CN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采用</a:t>
            </a: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主题分析法</a:t>
            </a:r>
            <a:r>
              <a:rPr lang="en-US" altLang="zh-CN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(Thematic Analysis)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。同样由两位核心作者独立进行。他们首先为每个缺陷案例编写根本原因的描述，然后反复阅读这些描述，将相似的描述进行编码和分组，形成初始的主题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</a:t>
            </a: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迭代精炼主题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，他们不断地重新评估和组合这些主题，直到</a:t>
            </a: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形成稳定且有说服力的分类体系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。最终，所有作者</a:t>
            </a: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共同审核并确定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了最终的三大类九小类的根本原因分类。</a:t>
            </a: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归纳三大根本原因</a:t>
            </a:r>
            <a:r>
              <a:rPr lang="en-US" altLang="zh-CN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（表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Ⅲ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endParaRPr sz="2000" b="1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首页-不足提醒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329555" y="337185"/>
            <a:ext cx="457835" cy="457835"/>
          </a:xfrm>
          <a:prstGeom prst="rect">
            <a:avLst/>
          </a:prstGeom>
        </p:spPr>
      </p:pic>
      <p:pic>
        <p:nvPicPr>
          <p:cNvPr id="8" name="图片 7" descr="207问题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73990" y="1358900"/>
            <a:ext cx="619125" cy="619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03090" y="4031615"/>
            <a:ext cx="5497195" cy="26276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861550" cy="1097280"/>
          </a:xfrm>
        </p:spPr>
        <p:txBody>
          <a:bodyPr>
            <a:normAutofit fontScale="90000"/>
          </a:bodyPr>
          <a:p>
            <a:pPr>
              <a:lnSpc>
                <a:spcPct val="100000"/>
              </a:lnSpc>
            </a:pPr>
            <a:r>
              <a:rPr lang="zh-CN" altLang="en-US"/>
              <a:t>动机深化</a:t>
            </a:r>
            <a:r>
              <a:rPr lang="en-US" altLang="zh-CN"/>
              <a:t>——</a:t>
            </a:r>
            <a:r>
              <a:rPr lang="zh-CN" altLang="en-US">
                <a:sym typeface="+mn-ea"/>
              </a:rPr>
              <a:t>直击根本原因，为新方案指明方向</a:t>
            </a:r>
            <a:r>
              <a:rPr lang="en-US" altLang="zh-CN">
                <a:sym typeface="+mn-ea"/>
              </a:rPr>
              <a:t> (RQ3)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86385" y="1116330"/>
            <a:ext cx="7570470" cy="29267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归纳三大根本原因</a:t>
            </a:r>
            <a:r>
              <a:rPr lang="en-US" altLang="zh-CN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（表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Ⅲ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需求不明确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(Unclear Requirement):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用户提供的需求本身存在模糊性。</a:t>
            </a:r>
            <a:endParaRPr lang="en-US" altLang="zh-CN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需求不匹配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(Requirement Misalignment):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即使需求清晰，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LLM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也未能严格遵守。（图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6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展示了一个操作逻辑不匹配的典型例子）</a:t>
            </a:r>
            <a:endParaRPr lang="en-US" altLang="zh-CN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上下文误用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(Context Misapplication): LLM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错误地理解和使用了代码上下文中的元素。（图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7, 8, 9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分别展示了字段误用、方法误用和内部上下文误用的具体代码案例）</a:t>
            </a:r>
            <a:endParaRPr lang="zh-CN" altLang="en-US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首页-不足提醒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329555" y="337185"/>
            <a:ext cx="457835" cy="457835"/>
          </a:xfrm>
          <a:prstGeom prst="rect">
            <a:avLst/>
          </a:prstGeom>
        </p:spPr>
      </p:pic>
      <p:pic>
        <p:nvPicPr>
          <p:cNvPr id="8" name="图片 7" descr="207问题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73990" y="1202055"/>
            <a:ext cx="619125" cy="6191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87630" y="1078230"/>
            <a:ext cx="819150" cy="7429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23200" y="1434465"/>
            <a:ext cx="4445000" cy="14738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5715" y="4057650"/>
            <a:ext cx="4124960" cy="161798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01770" y="4054475"/>
            <a:ext cx="4182745" cy="126428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78470" y="4052570"/>
            <a:ext cx="4147185" cy="134366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203565" y="2957830"/>
            <a:ext cx="3684270" cy="95313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400"/>
              <a:t>任务要求</a:t>
            </a:r>
            <a:r>
              <a:rPr lang="en-US" altLang="zh-CN" sz="1400"/>
              <a:t>previous_song </a:t>
            </a:r>
            <a:r>
              <a:rPr lang="zh-CN" altLang="en-US" sz="1400"/>
              <a:t>方法播放列表到第一首歌就</a:t>
            </a:r>
            <a:r>
              <a:rPr lang="zh-CN" altLang="en-US" sz="1400" b="1"/>
              <a:t>停止</a:t>
            </a:r>
            <a:r>
              <a:rPr lang="zh-CN" altLang="en-US" sz="1400"/>
              <a:t>，但</a:t>
            </a:r>
            <a:r>
              <a:rPr lang="en-US" altLang="zh-CN" sz="1400"/>
              <a:t>LLM</a:t>
            </a:r>
            <a:r>
              <a:rPr lang="zh-CN" altLang="en-US" sz="1400"/>
              <a:t>却实现了一个</a:t>
            </a:r>
            <a:r>
              <a:rPr lang="zh-CN" altLang="en-US" sz="1400" b="1"/>
              <a:t>循环</a:t>
            </a:r>
            <a:r>
              <a:rPr lang="zh-CN" altLang="en-US" sz="1400"/>
              <a:t>播放列表，导致播放到第一首歌时会错误地</a:t>
            </a:r>
            <a:r>
              <a:rPr lang="zh-CN" altLang="en-US" sz="1400" b="1"/>
              <a:t>跳转到最后一首歌</a:t>
            </a:r>
            <a:r>
              <a:rPr lang="zh-CN" altLang="en-US" sz="1400"/>
              <a:t>。</a:t>
            </a:r>
            <a:endParaRPr lang="zh-CN" altLang="en-US" sz="1400"/>
          </a:p>
        </p:txBody>
      </p:sp>
      <p:sp>
        <p:nvSpPr>
          <p:cNvPr id="18" name="文本框 17"/>
          <p:cNvSpPr txBox="1"/>
          <p:nvPr/>
        </p:nvSpPr>
        <p:spPr>
          <a:xfrm>
            <a:off x="27305" y="5690235"/>
            <a:ext cx="3884295" cy="11684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400"/>
              <a:t>代码中的 </a:t>
            </a:r>
            <a:r>
              <a:rPr lang="en-US" altLang="zh-CN" sz="1400"/>
              <a:t>order.cart </a:t>
            </a:r>
            <a:r>
              <a:rPr lang="zh-CN" altLang="en-US" sz="1400"/>
              <a:t>字段是一个</a:t>
            </a:r>
            <a:r>
              <a:rPr lang="zh-CN" altLang="en-US" sz="1400" b="1"/>
              <a:t>字典列表</a:t>
            </a:r>
            <a:r>
              <a:rPr lang="zh-CN" altLang="en-US" sz="1400"/>
              <a:t> </a:t>
            </a:r>
            <a:r>
              <a:rPr lang="en-US" altLang="zh-CN" sz="1400"/>
              <a:t>([{'product': ...}])</a:t>
            </a:r>
            <a:r>
              <a:rPr lang="zh-CN" altLang="en-US" sz="1400"/>
              <a:t>。</a:t>
            </a:r>
            <a:r>
              <a:rPr lang="en-US" altLang="zh-CN" sz="1400"/>
              <a:t>LLM</a:t>
            </a:r>
            <a:r>
              <a:rPr lang="zh-CN" altLang="en-US" sz="1400"/>
              <a:t>直接尝试将这个列表转换成集合 </a:t>
            </a:r>
            <a:r>
              <a:rPr lang="en-US" altLang="zh-CN" sz="1400"/>
              <a:t>(set(order.cart))</a:t>
            </a:r>
            <a:r>
              <a:rPr lang="zh-CN" altLang="en-US" sz="1400"/>
              <a:t>，但这在</a:t>
            </a:r>
            <a:r>
              <a:rPr lang="en-US" altLang="zh-CN" sz="1400"/>
              <a:t>Python</a:t>
            </a:r>
            <a:r>
              <a:rPr lang="zh-CN" altLang="en-US" sz="1400"/>
              <a:t>中是非法的，因为字典不能被放入集合，从而导致了 </a:t>
            </a:r>
            <a:r>
              <a:rPr lang="en-US" altLang="zh-CN" sz="1400"/>
              <a:t>TypeError</a:t>
            </a:r>
            <a:endParaRPr lang="en-US" altLang="zh-CN" sz="1400"/>
          </a:p>
        </p:txBody>
      </p:sp>
      <p:sp>
        <p:nvSpPr>
          <p:cNvPr id="19" name="文本框 18"/>
          <p:cNvSpPr txBox="1"/>
          <p:nvPr/>
        </p:nvSpPr>
        <p:spPr>
          <a:xfrm>
            <a:off x="4119245" y="5537835"/>
            <a:ext cx="3855720" cy="11684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400"/>
              <a:t>get_possible_moves </a:t>
            </a:r>
            <a:r>
              <a:rPr lang="zh-CN" altLang="en-US" sz="1400"/>
              <a:t>方法的返回值是下一步的</a:t>
            </a:r>
            <a:r>
              <a:rPr lang="en-US" altLang="zh-CN" sz="1400"/>
              <a:t>“</a:t>
            </a:r>
            <a:r>
              <a:rPr lang="zh-CN" altLang="en-US" sz="1400"/>
              <a:t>动作” </a:t>
            </a:r>
            <a:r>
              <a:rPr lang="en-US" altLang="zh-CN" sz="1400"/>
              <a:t>(move)</a:t>
            </a:r>
            <a:r>
              <a:rPr lang="zh-CN" altLang="en-US" sz="1400" b="1"/>
              <a:t>，而不是</a:t>
            </a:r>
            <a:r>
              <a:rPr lang="zh-CN" altLang="en-US" sz="1400"/>
              <a:t>“下一个状态” </a:t>
            </a:r>
            <a:r>
              <a:rPr lang="en-US" altLang="zh-CN" sz="1400"/>
              <a:t>(next_state)</a:t>
            </a:r>
            <a:r>
              <a:rPr lang="zh-CN" altLang="en-US" sz="1400"/>
              <a:t>。但</a:t>
            </a:r>
            <a:r>
              <a:rPr lang="en-US" altLang="zh-CN" sz="1400"/>
              <a:t>LLM</a:t>
            </a:r>
            <a:r>
              <a:rPr lang="zh-CN" altLang="en-US" sz="1400"/>
              <a:t>直接将其返回值当作“下一个状态”来使用，混淆了“动作”和“动作产生的结果”，导致了 </a:t>
            </a:r>
            <a:r>
              <a:rPr lang="en-US" altLang="zh-CN" sz="1400"/>
              <a:t>TypeError</a:t>
            </a:r>
            <a:endParaRPr lang="en-US" altLang="zh-CN" sz="1400"/>
          </a:p>
        </p:txBody>
      </p:sp>
      <p:sp>
        <p:nvSpPr>
          <p:cNvPr id="20" name="文本框 19"/>
          <p:cNvSpPr txBox="1"/>
          <p:nvPr/>
        </p:nvSpPr>
        <p:spPr>
          <a:xfrm>
            <a:off x="8203565" y="5537835"/>
            <a:ext cx="3776345" cy="11684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400"/>
              <a:t>LLM</a:t>
            </a:r>
            <a:r>
              <a:rPr lang="zh-CN" altLang="en-US" sz="1400"/>
              <a:t>在更新数据库时，</a:t>
            </a:r>
            <a:r>
              <a:rPr lang="zh-CN" altLang="en-US" sz="1400" b="1"/>
              <a:t>凭空捏造了一个不存在的列名</a:t>
            </a:r>
            <a:r>
              <a:rPr lang="zh-CN" altLang="en-US" sz="1400"/>
              <a:t>。它试图更新名为 </a:t>
            </a:r>
            <a:r>
              <a:rPr lang="en-US" altLang="zh-CN" sz="1400"/>
              <a:t>status </a:t>
            </a:r>
            <a:r>
              <a:rPr lang="zh-CN" altLang="en-US" sz="1400"/>
              <a:t>的列，但实际上正确的列名叫 </a:t>
            </a:r>
            <a:r>
              <a:rPr lang="en-US" altLang="zh-CN" sz="1400"/>
              <a:t>available</a:t>
            </a:r>
            <a:r>
              <a:rPr lang="zh-CN" altLang="en-US" sz="1400"/>
              <a:t>。这个错误的</a:t>
            </a:r>
            <a:r>
              <a:rPr lang="en-US" altLang="zh-CN" sz="1400"/>
              <a:t>SQL</a:t>
            </a:r>
            <a:r>
              <a:rPr lang="zh-CN" altLang="en-US" sz="1400"/>
              <a:t>语句导致了数据库操作失败 </a:t>
            </a:r>
            <a:r>
              <a:rPr lang="en-US" altLang="zh-CN" sz="1400"/>
              <a:t>(sqlite3.OperationalError)</a:t>
            </a:r>
            <a:r>
              <a:rPr lang="zh-CN" altLang="en-US" sz="1400"/>
              <a:t>。</a:t>
            </a:r>
            <a:endParaRPr lang="zh-CN" altLang="en-US" sz="1400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861550" cy="1097280"/>
          </a:xfr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zh-CN" altLang="en-US"/>
              <a:t>最终动机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52170" y="1099820"/>
            <a:ext cx="10831830" cy="18535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下图清晰地描绘了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动机研究实验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完整逻辑链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从利用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ClassEval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准备基准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(Benchmark)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，到通过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LLM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模拟检索创造出待适配的代码（阶段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），再到执行核心的适配任务（阶段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II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），最后通过一套严谨的、结合自动化测试和人工深度分析的流程（阶段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III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），最终系统性地得出了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LLM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在代码适配任务上的性能表现、具体问题以及失败的根本原因。</a:t>
            </a: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作者通过这样一套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定量与定性结合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、严谨的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多人标注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迭代分析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的研究过程，确立了论文的研究动机：</a:t>
            </a: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45720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不仅要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提升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LLM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在代码片段适配上的性能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，还要设计一个能够系统性地、有针对性地解决上述三大类、九小类具体问题的方法。</a:t>
            </a: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首页-不足提醒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329555" y="337185"/>
            <a:ext cx="457835" cy="457835"/>
          </a:xfrm>
          <a:prstGeom prst="rect">
            <a:avLst/>
          </a:prstGeom>
        </p:spPr>
      </p:pic>
      <p:pic>
        <p:nvPicPr>
          <p:cNvPr id="8" name="图片 7" descr="207问题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73990" y="1202055"/>
            <a:ext cx="619125" cy="619125"/>
          </a:xfrm>
          <a:prstGeom prst="rect">
            <a:avLst/>
          </a:prstGeom>
        </p:spPr>
      </p:pic>
      <p:pic>
        <p:nvPicPr>
          <p:cNvPr id="6" name="图片 5" descr="创新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03860" y="1099820"/>
            <a:ext cx="607060" cy="6070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17543"/>
          <a:stretch>
            <a:fillRect/>
          </a:stretch>
        </p:blipFill>
        <p:spPr>
          <a:xfrm>
            <a:off x="1184275" y="2839085"/>
            <a:ext cx="9824085" cy="20713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4178177" y="1912278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lang="zh-CN" altLang="en-US" sz="2800" b="1" spc="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摘要</a:t>
            </a:r>
            <a:endParaRPr lang="zh-CN" altLang="en-US" sz="2800" b="1" spc="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4178177" y="2755558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800" b="1" spc="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引言</a:t>
            </a:r>
            <a:endParaRPr lang="en-US" altLang="zh-CN" sz="2800" b="1" spc="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>
            <p:custDataLst>
              <p:tags r:id="rId3"/>
            </p:custDataLst>
          </p:nvPr>
        </p:nvSpPr>
        <p:spPr>
          <a:xfrm>
            <a:off x="4178300" y="3598545"/>
            <a:ext cx="7768590" cy="5295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</a:t>
            </a:r>
            <a:r>
              <a:rPr lang="zh-CN" altLang="en-US" sz="2800" b="1" spc="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研究</a:t>
            </a:r>
            <a:r>
              <a:rPr lang="zh-CN" sz="2800" b="1" spc="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动机</a:t>
            </a:r>
            <a:endParaRPr lang="zh-CN" sz="2800" b="1" spc="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1079491" y="2095491"/>
            <a:ext cx="2286018" cy="2286018"/>
          </a:xfrm>
          <a:prstGeom prst="rect">
            <a:avLst/>
          </a:prstGeom>
          <a:noFill/>
          <a:ln w="15875">
            <a:solidFill>
              <a:srgbClr val="33333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>
            <p:custDataLst>
              <p:tags r:id="rId5"/>
            </p:custDataLst>
          </p:nvPr>
        </p:nvSpPr>
        <p:spPr>
          <a:xfrm>
            <a:off x="952491" y="1968491"/>
            <a:ext cx="2286018" cy="2286018"/>
          </a:xfrm>
          <a:prstGeom prst="rect">
            <a:avLst/>
          </a:prstGeom>
          <a:noFill/>
          <a:ln w="34925">
            <a:solidFill>
              <a:srgbClr val="33333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1502370" y="2250733"/>
            <a:ext cx="1107996" cy="1753235"/>
          </a:xfrm>
          <a:prstGeom prst="rect">
            <a:avLst/>
          </a:prstGeom>
          <a:noFill/>
        </p:spPr>
        <p:txBody>
          <a:bodyPr vert="eaVert" wrap="square" rtlCol="0" anchor="ctr" anchorCtr="0">
            <a:normAutofit/>
          </a:bodyPr>
          <a:lstStyle/>
          <a:p>
            <a:pPr marL="0" indent="0" algn="di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 spc="200" dirty="0">
                <a:solidFill>
                  <a:srgbClr val="8F000B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目录</a:t>
            </a:r>
            <a:endParaRPr lang="zh-CN" altLang="en-US" sz="6000" spc="200" dirty="0">
              <a:solidFill>
                <a:srgbClr val="8F000B"/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4178177" y="4442118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800" b="1" spc="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 设计</a:t>
            </a:r>
            <a:endParaRPr lang="en-US" altLang="zh-CN" sz="2800" b="1" spc="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4178177" y="5285398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 </a:t>
            </a:r>
            <a:r>
              <a:rPr lang="zh-CN" altLang="en-US" sz="2800" b="1" spc="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实验</a:t>
            </a:r>
            <a:endParaRPr lang="zh-CN" altLang="en-US" sz="2800" b="1" spc="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摘要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2740" y="1224915"/>
            <a:ext cx="11650345" cy="4929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1" latinLnBrk="0" hangingPunct="1">
              <a:lnSpc>
                <a:spcPct val="130000"/>
              </a:lnSpc>
              <a:buFont typeface="Wingdings" panose="05000000000000000000" charset="0"/>
              <a:buChar char=""/>
            </a:pPr>
            <a:r>
              <a:rPr sz="22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问题背景</a:t>
            </a:r>
            <a:r>
              <a:rPr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sz="22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30000"/>
              </a:lnSpc>
              <a:buFont typeface="Wingdings" panose="05000000000000000000" charset="0"/>
              <a:buChar char=""/>
            </a:pPr>
            <a:endParaRPr sz="22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eaLnBrk="1" latinLnBrk="0" hangingPunct="1">
              <a:lnSpc>
                <a:spcPct val="130000"/>
              </a:lnSpc>
              <a:buFont typeface="+mj-lt"/>
              <a:buAutoNum type="alphaLcParenR"/>
            </a:pP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代码片段适配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Code Snippet Adaptation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）是软件开发中的一项基本活动，它要求开发者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修改给定的代码片段以适应特定的需求和代码上下文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，这与从零开始的代码生成（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Code Generation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）不同。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eaLnBrk="1" latinLnBrk="0" hangingPunct="1">
              <a:lnSpc>
                <a:spcPct val="130000"/>
              </a:lnSpc>
              <a:buFont typeface="+mj-lt"/>
              <a:buAutoNum type="alphaLcParenR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尽管大语言模型（</a:t>
            </a:r>
            <a:r>
              <a:rPr lang="en-US" altLang="zh-CN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LLM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）在代码生成任务上表现出色，但它们在代码片段适配这一更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依赖上下文和代码复用场景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下的表现尚不明确。</a:t>
            </a:r>
            <a:endParaRPr lang="en-US" altLang="zh-CN" sz="2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eaLnBrk="1" latinLnBrk="0" hangingPunct="1">
              <a:lnSpc>
                <a:spcPct val="130000"/>
              </a:lnSpc>
              <a:buFont typeface="+mj-lt"/>
              <a:buAutoNum type="alphaLcParenR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初步研究发现，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LLM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代码适配任务上的能力弱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于其代码生成能力，其一次性成功率低了近</a:t>
            </a:r>
            <a:r>
              <a:rPr lang="en-US" altLang="zh-CN" sz="2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15%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，并且会产生更多与上下文相关的错误。这些错误主要归为三类：需求不明确、需求不匹配和上下文误用</a:t>
            </a:r>
            <a:r>
              <a:rPr sz="2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sz="2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30000"/>
              </a:lnSpc>
              <a:buFont typeface="Wingdings" panose="05000000000000000000" charset="0"/>
              <a:buNone/>
            </a:pPr>
            <a:endParaRPr sz="22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 descr="研究报告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140585" y="1224915"/>
            <a:ext cx="488315" cy="4883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559925" cy="682625"/>
          </a:xfrm>
        </p:spPr>
        <p:txBody>
          <a:bodyPr/>
          <a:p>
            <a:r>
              <a:rPr lang="zh-CN"/>
              <a:t>设计</a:t>
            </a:r>
            <a:r>
              <a:rPr lang="en-US" altLang="zh-CN"/>
              <a:t>-</a:t>
            </a:r>
            <a:r>
              <a:rPr lang="zh-CN" altLang="en-US"/>
              <a:t>总览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1940" y="1171575"/>
            <a:ext cx="11784965" cy="27997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 eaLnBrk="1" latinLnBrk="0" hangingPunct="1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zh-CN" altLang="en-US" sz="22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交互式提示方法：</a:t>
            </a:r>
            <a:endParaRPr lang="zh-CN" altLang="en-US" sz="2200" b="1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eaLnBrk="1" latinLnBrk="0" hangingPunct="1">
              <a:lnSpc>
                <a:spcPct val="110000"/>
              </a:lnSpc>
            </a:pP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eaLnBrk="1" latinLnBrk="0" hangingPunct="1">
              <a:lnSpc>
                <a:spcPct val="130000"/>
              </a:lnSpc>
            </a:pP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目的是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解决动机研究中发现的问题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，可以视为对动机研究流程的一种系统性、多层次的改进。这个方法分为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两大核心步骤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，每一步都针对前述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的特定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问题：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eaLnBrk="1" latinLnBrk="0" hangingPunct="1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提示增强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通过提供更丰富、更结构化的信息，直接提升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LLM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的理解能力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，解决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上下文误用和需求不匹配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的问题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。这一步的产出被称为</a:t>
            </a:r>
            <a:r>
              <a:rPr lang="en-US" altLang="zh-CN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增强提示</a:t>
            </a:r>
            <a:r>
              <a:rPr lang="en-US" altLang="zh-CN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eaLnBrk="1" latinLnBrk="0" hangingPunct="1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交互式工作流集成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在增强提示的基础上，引入一个允许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LLM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反思和提问的</a:t>
            </a:r>
            <a:r>
              <a:rPr lang="en-US" altLang="zh-CN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翻转交互</a:t>
            </a:r>
            <a:r>
              <a:rPr lang="en-US" altLang="zh-CN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机制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，主要用于解决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需求不明确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的问题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。这一步根据交互对象的不同，又分为两种具体方案：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人机交互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(Human-LLM Interaction) 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多智能体交互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(Multi-Agent Interaction) 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2420" y="1019810"/>
            <a:ext cx="781050" cy="6381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559925" cy="682625"/>
          </a:xfrm>
        </p:spPr>
        <p:txBody>
          <a:bodyPr/>
          <a:p>
            <a:r>
              <a:rPr lang="zh-CN"/>
              <a:t>设计</a:t>
            </a:r>
            <a:r>
              <a:rPr lang="en-US" altLang="zh-CN"/>
              <a:t>-</a:t>
            </a:r>
            <a:r>
              <a:rPr lang="zh-CN" altLang="en-US"/>
              <a:t>提示增强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390" y="1134110"/>
            <a:ext cx="12019280" cy="5415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eaLnBrk="1" latinLnBrk="0" hangingPunct="1">
              <a:lnSpc>
                <a:spcPct val="115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包含两个具体手段：</a:t>
            </a: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latinLnBrk="0" hangingPunct="1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丰富上下文 </a:t>
            </a: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目的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解决前面发现的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“上下文误用”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。</a:t>
            </a: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具体做法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不再像初始提示那样只提供一个类骨架（仅有方法签名），而是提供更详尽的上下文信息，包括：</a:t>
            </a: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完整的代码实现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上下文中的所有（与目标方法无依赖关系的）方法，都提供其完整的代码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。</a:t>
            </a: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文档与描述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提供这些方法的文档字符串和输入输出描述，以帮助LLM理解其功能和正确用法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。</a:t>
            </a: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目的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缓解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“需求不匹配”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。</a:t>
            </a: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具体做法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在提示中明确地指出目标方法在实现时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必须遵守的依赖约束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，例如：</a:t>
            </a: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模板化的语句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告知LLM：“该方法应使用以下库: [Packages], 字段: [Fields], 方法: [Methods]” 或 “该方法不应使用任何外部库、成员变量或方法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 。</a:t>
            </a: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8075" y="958850"/>
            <a:ext cx="781050" cy="6381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8525510" cy="682625"/>
          </a:xfrm>
        </p:spPr>
        <p:txBody>
          <a:bodyPr>
            <a:normAutofit/>
          </a:bodyPr>
          <a:p>
            <a:r>
              <a:rPr lang="zh-CN" altLang="en-US"/>
              <a:t>设计</a:t>
            </a:r>
            <a:r>
              <a:rPr lang="en-US" altLang="zh-CN"/>
              <a:t>-</a:t>
            </a:r>
            <a:r>
              <a:rPr lang="zh-CN" altLang="en-US">
                <a:sym typeface="+mn-ea"/>
              </a:rPr>
              <a:t>提示增强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8130" y="1228090"/>
            <a:ext cx="8587105" cy="1150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分解任务</a:t>
            </a: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目的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解决因初始提示信息量过大（需求、代码片段、上下文全在一起）而导致的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“需求不匹配”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“上下文误用”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 。</a:t>
            </a: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具体做法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如图，将单个冗长的提示，重构为一个多轮对话的形式：</a:t>
            </a: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第一轮对话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只向LLM提供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类上下文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，并指示它去理解，但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不要求它生成任何解释，以降低成本 。</a:t>
            </a: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第二轮对话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在LLM确认理解上下文后，再向其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提供需求和待适配的代码片段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，要求它进行最终的适配预测 。</a:t>
            </a: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这种分步方法可以减轻LLM处理超长上下文的负担 ，并通过在适配前“刷新”其对上下文的记忆，来对抗其“过度泛化”的自然倾向 。</a:t>
            </a: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5235" y="1596390"/>
            <a:ext cx="3215640" cy="45059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8525510" cy="682625"/>
          </a:xfrm>
        </p:spPr>
        <p:txBody>
          <a:bodyPr>
            <a:normAutofit/>
          </a:bodyPr>
          <a:p>
            <a:r>
              <a:rPr lang="zh-CN" altLang="en-US"/>
              <a:t>设计</a:t>
            </a:r>
            <a:r>
              <a:rPr lang="en-US" altLang="zh-CN"/>
              <a:t>-</a:t>
            </a:r>
            <a:r>
              <a:rPr lang="zh-CN" altLang="en-US"/>
              <a:t>交互式工作流集成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32510" y="1634490"/>
            <a:ext cx="10126980" cy="1150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这一部分是整个方法的核心创新，旨在解决最棘手的</a:t>
            </a:r>
            <a:r>
              <a:rPr lang="en-US" altLang="zh-CN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需求不明确</a:t>
            </a:r>
            <a:r>
              <a:rPr lang="en-US" altLang="zh-CN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sz="2000" b="1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核心思想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借鉴软件工程中需求获取的沟通模式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，并利用先前研究提出的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翻转交互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模式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。即不再被动地等待指令，而是让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LLM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主动评估现有信息的充分性和清晰度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，如果发现信息缺失或存在困惑，就主动向用户提问以获取更多信息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交互配置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通过初步实验，作者将交互流程配置为：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LLM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最多可以提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个问题，并且交互只进行一轮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该方法主要有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两个方案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 descr="创新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03860" y="1537970"/>
            <a:ext cx="607060" cy="6070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8525510" cy="682625"/>
          </a:xfrm>
        </p:spPr>
        <p:txBody>
          <a:bodyPr>
            <a:normAutofit/>
          </a:bodyPr>
          <a:p>
            <a:r>
              <a:rPr lang="zh-CN" altLang="en-US"/>
              <a:t>设计</a:t>
            </a:r>
            <a:r>
              <a:rPr lang="en-US" altLang="zh-CN"/>
              <a:t>-</a:t>
            </a:r>
            <a:r>
              <a:rPr lang="zh-CN" altLang="en-US">
                <a:sym typeface="+mn-ea"/>
              </a:rPr>
              <a:t>交互式工作流集成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8130" y="1228090"/>
            <a:ext cx="7412355" cy="1150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人机交互方案</a:t>
            </a:r>
            <a:endParaRPr lang="zh-CN" altLang="en-US" sz="2000" b="1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 b="1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目的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实现最理想的交互效果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具体做法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(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如图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LLM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Executor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）在分析完任务后，向人类开发者（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Counselor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提出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多个问题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人类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开发者根据自己的专业知识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回答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这些问题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LLM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根据获得的补充信息，生成最终的适配代码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成本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这种方式效果虽好，但人力成本高昂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。实验中，在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个案例上进行该交互共花费了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96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个工时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0485" y="1177290"/>
            <a:ext cx="4096385" cy="49663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8525510" cy="682625"/>
          </a:xfrm>
        </p:spPr>
        <p:txBody>
          <a:bodyPr>
            <a:normAutofit/>
          </a:bodyPr>
          <a:p>
            <a:r>
              <a:rPr lang="zh-CN" altLang="en-US"/>
              <a:t>设计</a:t>
            </a:r>
            <a:r>
              <a:rPr lang="en-US" altLang="zh-CN"/>
              <a:t>-</a:t>
            </a:r>
            <a:r>
              <a:rPr lang="zh-CN" altLang="en-US">
                <a:sym typeface="+mn-ea"/>
              </a:rPr>
              <a:t>提示增强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8130" y="1228090"/>
            <a:ext cx="8587105" cy="1150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多智能体交互方案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（有两个子方案）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目的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在保证效果的同时，消除高昂的人力成本，实现完全自动化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子方案一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：多智能体顾问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具体做法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(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如图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引入另一个</a:t>
            </a:r>
            <a:r>
              <a:rPr lang="en-US" altLang="zh-CN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LLM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扮演</a:t>
            </a:r>
            <a:r>
              <a:rPr lang="en-US" altLang="zh-CN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顾问</a:t>
            </a:r>
            <a:r>
              <a:rPr lang="en-US" altLang="zh-CN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(Counselor)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的角色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执行者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LLM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Executor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）向顾问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LLM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提问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顾问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LLM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根据上下文和检索到的代码片段来生成答案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执行者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LLM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根据顾问的回答来完成适配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8785" y="1337945"/>
            <a:ext cx="3896995" cy="46577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8525510" cy="682625"/>
          </a:xfrm>
        </p:spPr>
        <p:txBody>
          <a:bodyPr>
            <a:normAutofit/>
          </a:bodyPr>
          <a:p>
            <a:r>
              <a:rPr lang="zh-CN" altLang="en-US"/>
              <a:t>设计</a:t>
            </a:r>
            <a:r>
              <a:rPr lang="en-US" altLang="zh-CN"/>
              <a:t>-</a:t>
            </a:r>
            <a:r>
              <a:rPr lang="zh-CN" altLang="en-US">
                <a:sym typeface="+mn-ea"/>
              </a:rPr>
              <a:t>提示增强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8130" y="1228090"/>
            <a:ext cx="7920355" cy="1150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多智能体交互方案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（有两个子方案）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目的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在保证效果的同时，消除高昂的人力成本，实现完全自动化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子方案二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：多智能体评估者</a:t>
            </a: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具体做法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(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如图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引入另一个</a:t>
            </a:r>
            <a:r>
              <a:rPr lang="en-US" altLang="zh-CN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LLM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扮演</a:t>
            </a:r>
            <a:r>
              <a:rPr lang="en-US" altLang="zh-CN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评估者</a:t>
            </a:r>
            <a:r>
              <a:rPr lang="en-US" altLang="zh-CN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(Evaluator)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的角色，使用上下文理解提示进行初始化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者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LLM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先生成一个版本的代码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评估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者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LLM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对这段代码进行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审查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，并生成一个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问题列表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者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LLM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根据问题列表对代码进行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修正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8485" y="1302385"/>
            <a:ext cx="3942080" cy="47110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4178177" y="1912278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lang="zh-CN" altLang="en-US" sz="2800" b="1" spc="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摘要</a:t>
            </a:r>
            <a:endParaRPr lang="zh-CN" altLang="en-US" sz="2800" b="1" spc="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4178177" y="2755558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引言</a:t>
            </a:r>
            <a:endParaRPr lang="en-US" altLang="zh-CN" sz="2800" b="1" spc="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>
            <p:custDataLst>
              <p:tags r:id="rId3"/>
            </p:custDataLst>
          </p:nvPr>
        </p:nvSpPr>
        <p:spPr>
          <a:xfrm>
            <a:off x="4178300" y="3598545"/>
            <a:ext cx="7768590" cy="5295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</a:t>
            </a:r>
            <a:r>
              <a:rPr lang="zh-CN" altLang="en-US" sz="2800" b="1" spc="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研究</a:t>
            </a:r>
            <a:r>
              <a:rPr lang="zh-CN" sz="2800" b="1" spc="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动机</a:t>
            </a:r>
            <a:endParaRPr lang="zh-CN" sz="2800" b="1" spc="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1079491" y="2095491"/>
            <a:ext cx="2286018" cy="2286018"/>
          </a:xfrm>
          <a:prstGeom prst="rect">
            <a:avLst/>
          </a:prstGeom>
          <a:noFill/>
          <a:ln w="15875">
            <a:solidFill>
              <a:srgbClr val="33333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>
            <p:custDataLst>
              <p:tags r:id="rId5"/>
            </p:custDataLst>
          </p:nvPr>
        </p:nvSpPr>
        <p:spPr>
          <a:xfrm>
            <a:off x="952491" y="1968491"/>
            <a:ext cx="2286018" cy="2286018"/>
          </a:xfrm>
          <a:prstGeom prst="rect">
            <a:avLst/>
          </a:prstGeom>
          <a:noFill/>
          <a:ln w="34925">
            <a:solidFill>
              <a:srgbClr val="33333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1502370" y="2250733"/>
            <a:ext cx="1107996" cy="1753235"/>
          </a:xfrm>
          <a:prstGeom prst="rect">
            <a:avLst/>
          </a:prstGeom>
          <a:noFill/>
        </p:spPr>
        <p:txBody>
          <a:bodyPr vert="eaVert" wrap="square" rtlCol="0" anchor="ctr" anchorCtr="0">
            <a:normAutofit/>
          </a:bodyPr>
          <a:lstStyle/>
          <a:p>
            <a:pPr marL="0" indent="0" algn="di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 spc="200" dirty="0">
                <a:solidFill>
                  <a:srgbClr val="8F000B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目录</a:t>
            </a:r>
            <a:endParaRPr lang="zh-CN" altLang="en-US" sz="6000" spc="200" dirty="0">
              <a:solidFill>
                <a:srgbClr val="8F000B"/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4178177" y="4442118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 </a:t>
            </a:r>
            <a:r>
              <a:rPr lang="zh-CN" altLang="en-US" sz="2800" b="1" spc="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</a:t>
            </a:r>
            <a:endParaRPr lang="zh-CN" altLang="en-US" sz="2800" b="1" spc="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4178177" y="5285398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800" b="1" spc="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 实验</a:t>
            </a:r>
            <a:endParaRPr lang="en-US" altLang="zh-CN" sz="2800" b="1" spc="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8525510" cy="682625"/>
          </a:xfrm>
        </p:spPr>
        <p:txBody>
          <a:bodyPr>
            <a:normAutofit/>
          </a:bodyPr>
          <a:p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8340" y="986155"/>
            <a:ext cx="11196955" cy="4224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 eaLnBrk="1" latinLnBrk="0" hangingPunct="1">
              <a:lnSpc>
                <a:spcPct val="145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通过一系列实验来验证基于动机研究实验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流程，新提出的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增强提示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交互式工作流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的实际效果。</a:t>
            </a: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45000"/>
              </a:lnSpc>
              <a:buFont typeface="Wingdings" panose="05000000000000000000" charset="0"/>
              <a:buChar char="l"/>
            </a:pP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实验一：评估</a:t>
            </a:r>
            <a:r>
              <a:rPr lang="en-US" altLang="zh-CN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增强提示</a:t>
            </a:r>
            <a:r>
              <a:rPr lang="en-US" altLang="zh-CN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的效果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2000" b="1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45000"/>
              </a:lnSpc>
              <a:buFont typeface="Wingdings" panose="05000000000000000000" charset="0"/>
              <a:buChar char="u"/>
            </a:pP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实验设置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45000"/>
              </a:lnSpc>
              <a:buFont typeface="Wingdings" panose="05000000000000000000" charset="0"/>
              <a:buChar char="Ø"/>
            </a:pPr>
            <a:r>
              <a:rPr lang="en-US" altLang="zh-CN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GPT-3.5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模型使用经过</a:t>
            </a:r>
            <a:r>
              <a:rPr lang="en-US" altLang="zh-CN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丰富上下文</a:t>
            </a:r>
            <a:r>
              <a:rPr lang="en-US" altLang="zh-CN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分解任务</a:t>
            </a:r>
            <a:r>
              <a:rPr lang="en-US" altLang="zh-CN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两个步骤优化后的</a:t>
            </a:r>
            <a:r>
              <a:rPr lang="en-US" altLang="zh-CN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增强提示</a:t>
            </a:r>
            <a:r>
              <a:rPr lang="en-US" altLang="zh-CN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来完成适配任务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45000"/>
              </a:lnSpc>
              <a:buFont typeface="Wingdings" panose="05000000000000000000" charset="0"/>
              <a:buChar char="Ø"/>
            </a:pP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同时，他们还进行了</a:t>
            </a: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消融研究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，即分别去掉某一个增强项（如去掉丰富的上下文、依赖信息、任务分解），来检验每一个增强项各自的贡献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45000"/>
              </a:lnSpc>
              <a:buFont typeface="Wingdings" panose="05000000000000000000" charset="0"/>
              <a:buChar char="u"/>
            </a:pP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实验结果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45000"/>
              </a:lnSpc>
              <a:buFont typeface="Wingdings" panose="05000000000000000000" charset="0"/>
              <a:buChar char="Ø"/>
            </a:pP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显著的整体提升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初始提示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相比，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增强提示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GPT-3.5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的性能大幅提升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pass@1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提升了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29.46%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pass@5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提升了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21.99%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CodeBLEU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提升了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27.86%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45000"/>
              </a:lnSpc>
              <a:buFont typeface="Wingdings" panose="05000000000000000000" charset="0"/>
              <a:buChar char="Ø"/>
            </a:pP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上下文信息最关键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消融研究发现，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丰富代码上下文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（即提供完整的代码和文档）这一项带来的性能增益最大，对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pass@1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的贡献达到了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8.54%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。任务分解也有效，对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pass@1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5.61%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的提升。</a:t>
            </a:r>
            <a:endParaRPr lang="zh-CN" altLang="en-US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45000"/>
              </a:lnSpc>
              <a:buFont typeface="Wingdings" panose="05000000000000000000" charset="0"/>
              <a:buNone/>
            </a:pPr>
            <a:endParaRPr lang="zh-CN" altLang="en-US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3" name="图片 12" descr="工具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17805" y="1541780"/>
            <a:ext cx="470535" cy="470535"/>
          </a:xfrm>
          <a:prstGeom prst="rect">
            <a:avLst/>
          </a:prstGeom>
        </p:spPr>
      </p:pic>
      <p:pic>
        <p:nvPicPr>
          <p:cNvPr id="6" name="图片 5" descr="测试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3990" y="3843655"/>
            <a:ext cx="542290" cy="5422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3170" y="5513705"/>
            <a:ext cx="4645660" cy="134429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8525510" cy="682625"/>
          </a:xfrm>
        </p:spPr>
        <p:txBody>
          <a:bodyPr>
            <a:normAutofit/>
          </a:bodyPr>
          <a:p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8340" y="927100"/>
            <a:ext cx="11196955" cy="4224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eaLnBrk="1" latinLnBrk="0" hangingPunct="1">
              <a:lnSpc>
                <a:spcPct val="145000"/>
              </a:lnSpc>
              <a:buFont typeface="Wingdings" panose="05000000000000000000" charset="0"/>
              <a:buChar char="l"/>
            </a:pP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实验二：评估</a:t>
            </a:r>
            <a:r>
              <a:rPr lang="en-US" altLang="zh-CN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人机交互</a:t>
            </a:r>
            <a:r>
              <a:rPr lang="en-US" altLang="zh-CN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的效果</a:t>
            </a:r>
            <a:r>
              <a:rPr lang="en-US" altLang="zh-CN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2000" b="1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45000"/>
              </a:lnSpc>
              <a:buFont typeface="Wingdings" panose="05000000000000000000" charset="0"/>
              <a:buChar char="u"/>
            </a:pP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实验设置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45000"/>
              </a:lnSpc>
              <a:buFont typeface="Wingdings" panose="05000000000000000000" charset="0"/>
              <a:buChar char="Ø"/>
            </a:pP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这个实验在动机研究实验中</a:t>
            </a: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手动分析过的</a:t>
            </a:r>
            <a:r>
              <a:rPr lang="en-US" altLang="zh-CN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200</a:t>
            </a: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个案例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上进行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45000"/>
              </a:lnSpc>
              <a:buFont typeface="Wingdings" panose="05000000000000000000" charset="0"/>
              <a:buChar char="Ø"/>
            </a:pP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人类专家（具备五年以上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Python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经验的参与者）</a:t>
            </a: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GPT-3.5</a:t>
            </a: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进行交互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，回答模型为澄清需求而提出的问题，然后模型根据回答生成最终代码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45000"/>
              </a:lnSpc>
              <a:buFont typeface="Wingdings" panose="05000000000000000000" charset="0"/>
              <a:buChar char="u"/>
            </a:pP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实验结果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45000"/>
              </a:lnSpc>
              <a:buFont typeface="Wingdings" panose="05000000000000000000" charset="0"/>
              <a:buChar char="Ø"/>
            </a:pP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性能达到顶峰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“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人机交互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取得了所有方法中的最佳性能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。与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初始提示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相比，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pass@1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提升了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41.4%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pass@5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提升了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42.6%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45000"/>
              </a:lnSpc>
              <a:buFont typeface="Wingdings" panose="05000000000000000000" charset="0"/>
              <a:buChar char="Ø"/>
            </a:pP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强大的缺陷修复能力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该方法成功解决了之前发现的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个缺陷中的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159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个，修复率高达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78.7%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。尤其是在修复方法签名、字段误用和内部上下文误用等问题上效果极佳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45000"/>
              </a:lnSpc>
              <a:buFont typeface="Wingdings" panose="05000000000000000000" charset="0"/>
              <a:buChar char="Ø"/>
            </a:pP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局限性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尽管效果最好，但仍有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个由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不具体指令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导致的缺陷</a:t>
            </a:r>
            <a:endParaRPr lang="zh-CN" altLang="en-US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45000"/>
              </a:lnSpc>
              <a:buFont typeface="Wingdings" panose="05000000000000000000" charset="0"/>
              <a:buNone/>
            </a:pP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未能解决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。更重要的是，人力成本极高（实验花费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96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个工时），</a:t>
            </a:r>
            <a:endParaRPr lang="zh-CN" altLang="en-US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45000"/>
              </a:lnSpc>
              <a:buFont typeface="Wingdings" panose="05000000000000000000" charset="0"/>
              <a:buNone/>
            </a:pP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这限制了其在真实场景中的实用性。</a:t>
            </a:r>
            <a:endParaRPr lang="zh-CN" altLang="en-US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45000"/>
              </a:lnSpc>
              <a:buFont typeface="Wingdings" panose="05000000000000000000" charset="0"/>
              <a:buNone/>
            </a:pPr>
            <a:endParaRPr lang="zh-CN" altLang="en-US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3" name="图片 12" descr="工具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17805" y="1541780"/>
            <a:ext cx="470535" cy="470535"/>
          </a:xfrm>
          <a:prstGeom prst="rect">
            <a:avLst/>
          </a:prstGeom>
        </p:spPr>
      </p:pic>
      <p:pic>
        <p:nvPicPr>
          <p:cNvPr id="6" name="图片 5" descr="测试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3990" y="3843655"/>
            <a:ext cx="542290" cy="5422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7040" y="462915"/>
            <a:ext cx="4963795" cy="1387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9515" y="4783455"/>
            <a:ext cx="4642485" cy="193865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摘要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2740" y="1224915"/>
            <a:ext cx="11650345" cy="4490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1" latinLnBrk="0" hangingPunct="1">
              <a:lnSpc>
                <a:spcPct val="130000"/>
              </a:lnSpc>
              <a:buFont typeface="Wingdings" panose="05000000000000000000" charset="0"/>
              <a:buChar char=""/>
            </a:pPr>
            <a:r>
              <a:rPr sz="22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解决方案：</a:t>
            </a:r>
            <a:endParaRPr sz="2200" b="1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30000"/>
              </a:lnSpc>
              <a:buFont typeface="Wingdings" panose="05000000000000000000" charset="0"/>
              <a:buChar char=""/>
            </a:pPr>
            <a:endParaRPr sz="2200" b="1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eaLnBrk="1" latinLnBrk="0" hangingPunct="1">
              <a:lnSpc>
                <a:spcPct val="130000"/>
              </a:lnSpc>
            </a:pPr>
            <a:r>
              <a:rPr lang="zh-CN" altLang="en-US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针对上述问题，论文提出了一种</a:t>
            </a:r>
            <a:r>
              <a:rPr lang="en-US" altLang="zh-CN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交互式提示方法</a:t>
            </a:r>
            <a:r>
              <a:rPr lang="zh-CN" altLang="en-US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interactive prompting approach</a:t>
            </a:r>
            <a:r>
              <a:rPr lang="zh-CN" altLang="en-US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来提升</a:t>
            </a:r>
            <a:r>
              <a:rPr lang="en-US" altLang="zh-CN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LLM </a:t>
            </a:r>
            <a:r>
              <a:rPr lang="zh-CN" altLang="en-US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的代码适配能力。该方法包含两个核心部分：</a:t>
            </a:r>
            <a:endParaRPr lang="zh-CN" altLang="en-US" sz="22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eaLnBrk="1" latinLnBrk="0" hangingPunct="1">
              <a:lnSpc>
                <a:spcPct val="130000"/>
              </a:lnSpc>
            </a:pPr>
            <a:r>
              <a:rPr lang="en-US" altLang="zh-CN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增强提示</a:t>
            </a:r>
            <a:r>
              <a:rPr lang="zh-CN" altLang="en-US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Enhance the prompt</a:t>
            </a:r>
            <a:r>
              <a:rPr lang="zh-CN" altLang="en-US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）：通过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丰富上下文信息</a:t>
            </a:r>
            <a:r>
              <a:rPr lang="zh-CN" altLang="en-US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分解适配任务</a:t>
            </a:r>
            <a:r>
              <a:rPr lang="zh-CN" altLang="en-US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来优化原始的提示，这有助于缓解上下文误用和改善模型对需求的理解。</a:t>
            </a:r>
            <a:endParaRPr lang="zh-CN" altLang="en-US" sz="22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eaLnBrk="1" latinLnBrk="0" hangingPunct="1">
              <a:lnSpc>
                <a:spcPct val="130000"/>
              </a:lnSpc>
            </a:pPr>
            <a:r>
              <a:rPr lang="en-US" altLang="zh-CN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引入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反思机制</a:t>
            </a:r>
            <a:r>
              <a:rPr lang="zh-CN" altLang="en-US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Enable LLMs’reflection</a:t>
            </a:r>
            <a:r>
              <a:rPr lang="zh-CN" altLang="en-US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）：让</a:t>
            </a:r>
            <a:r>
              <a:rPr lang="en-US" altLang="zh-CN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LLM </a:t>
            </a:r>
            <a:r>
              <a:rPr lang="zh-CN" altLang="en-US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人类（</a:t>
            </a:r>
            <a:r>
              <a:rPr lang="en-US" altLang="zh-CN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Human</a:t>
            </a:r>
            <a:r>
              <a:rPr lang="zh-CN" altLang="en-US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）或另一个</a:t>
            </a:r>
            <a:r>
              <a:rPr lang="en-US" altLang="zh-CN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LLM </a:t>
            </a:r>
            <a:r>
              <a:rPr lang="zh-CN" altLang="en-US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顾问（</a:t>
            </a:r>
            <a:r>
              <a:rPr lang="en-US" altLang="zh-CN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LLM counselor</a:t>
            </a:r>
            <a:r>
              <a:rPr lang="zh-CN" altLang="en-US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进行交互。这种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交互式对话</a:t>
            </a:r>
            <a:r>
              <a:rPr lang="zh-CN" altLang="en-US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可以帮助</a:t>
            </a:r>
            <a:r>
              <a:rPr lang="en-US" altLang="zh-CN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LLM </a:t>
            </a:r>
            <a:r>
              <a:rPr lang="zh-CN" altLang="en-US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澄清模糊的需求，从而弥补</a:t>
            </a:r>
            <a:r>
              <a:rPr lang="en-US" altLang="zh-CN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需求不明确</a:t>
            </a:r>
            <a:r>
              <a:rPr lang="en-US" altLang="zh-CN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的问题</a:t>
            </a:r>
            <a:r>
              <a:rPr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sz="22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30000"/>
              </a:lnSpc>
              <a:buFont typeface="Wingdings" panose="05000000000000000000" charset="0"/>
              <a:buChar char=""/>
            </a:pPr>
            <a:endParaRPr sz="22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 descr="方案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181860" y="1224915"/>
            <a:ext cx="419100" cy="419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8525510" cy="682625"/>
          </a:xfrm>
        </p:spPr>
        <p:txBody>
          <a:bodyPr>
            <a:normAutofit/>
          </a:bodyPr>
          <a:p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7220" y="927100"/>
            <a:ext cx="10789920" cy="4224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eaLnBrk="1" latinLnBrk="0" hangingPunct="1">
              <a:lnSpc>
                <a:spcPct val="145000"/>
              </a:lnSpc>
              <a:buFont typeface="Wingdings" panose="05000000000000000000" charset="0"/>
              <a:buChar char="l"/>
            </a:pP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实验三：评估</a:t>
            </a:r>
            <a:r>
              <a:rPr lang="en-US" altLang="zh-CN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多智能体交互</a:t>
            </a:r>
            <a:r>
              <a:rPr lang="en-US" altLang="zh-CN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的效果</a:t>
            </a:r>
            <a:r>
              <a:rPr lang="en-US" altLang="zh-CN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2000" b="1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45000"/>
              </a:lnSpc>
              <a:buFont typeface="Wingdings" panose="05000000000000000000" charset="0"/>
              <a:buChar char="u"/>
            </a:pP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实验设置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45000"/>
              </a:lnSpc>
              <a:buFont typeface="Wingdings" panose="05000000000000000000" charset="0"/>
              <a:buChar char="Ø"/>
            </a:pP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为了解决人力成本问题，研究者测试了自动化交互方案。</a:t>
            </a:r>
            <a:endParaRPr lang="en-US" altLang="zh-CN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45000"/>
              </a:lnSpc>
              <a:buFont typeface="Wingdings" panose="05000000000000000000" charset="0"/>
              <a:buChar char="Ø"/>
            </a:pP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核心方案（</a:t>
            </a:r>
            <a:r>
              <a:rPr lang="en-US" altLang="zh-CN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MAC</a:t>
            </a: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: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让</a:t>
            </a:r>
            <a:r>
              <a:rPr lang="en-US" altLang="zh-CN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LLM</a:t>
            </a: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（顾问）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回答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LLM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（执行者）的问题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45000"/>
              </a:lnSpc>
              <a:buFont typeface="Wingdings" panose="05000000000000000000" charset="0"/>
              <a:buChar char="Ø"/>
            </a:pP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基线方案（</a:t>
            </a:r>
            <a:r>
              <a:rPr lang="en-US" altLang="zh-CN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MAE</a:t>
            </a: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让</a:t>
            </a:r>
            <a:r>
              <a:rPr lang="en-US" altLang="zh-CN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LLM</a:t>
            </a: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（评估者）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LLM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（执行者）生成代码后进行审查和反馈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45000"/>
              </a:lnSpc>
              <a:buFont typeface="Wingdings" panose="05000000000000000000" charset="0"/>
              <a:buChar char="Ø"/>
            </a:pP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为了验证方法的泛化能力，研究者还在另外两款指令微调模型（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CodeLlama-34B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Llama-3-8B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）上测试了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MAC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方案的效果。</a:t>
            </a:r>
            <a:endParaRPr lang="zh-CN" altLang="en-US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45000"/>
              </a:lnSpc>
              <a:buFont typeface="Wingdings" panose="05000000000000000000" charset="0"/>
              <a:buChar char="u"/>
            </a:pP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实验结果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45000"/>
              </a:lnSpc>
              <a:buFont typeface="Wingdings" panose="05000000000000000000" charset="0"/>
              <a:buChar char="Ø"/>
            </a:pPr>
            <a:r>
              <a:rPr lang="en-US" altLang="zh-CN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MAC</a:t>
            </a: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方案是优秀的权衡</a:t>
            </a:r>
            <a:r>
              <a:rPr lang="en-US" altLang="zh-CN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MAC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方案的性能优于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增强提示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pass@5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得分提升了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4.50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，虽然略低于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人机交互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，但完全无需人力投入，是性能和开销之间的绝佳权衡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45000"/>
              </a:lnSpc>
              <a:buFont typeface="Wingdings" panose="05000000000000000000" charset="0"/>
              <a:buChar char="Ø"/>
            </a:pPr>
            <a:r>
              <a:rPr lang="en-US" altLang="zh-CN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MAE</a:t>
            </a: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基线方案效果不佳</a:t>
            </a:r>
            <a:r>
              <a:rPr lang="en-US" altLang="zh-CN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MAE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方案的性能在所有指标上都不如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MAC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方案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。原因是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评估者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”LLM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有时会提供不准确的反馈，反而误导了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执行者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，导致了更多错误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45000"/>
              </a:lnSpc>
              <a:buFont typeface="Wingdings" panose="05000000000000000000" charset="0"/>
              <a:buChar char="Ø"/>
            </a:pP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泛化能力得到验证</a:t>
            </a:r>
            <a:r>
              <a:rPr lang="en-US" altLang="zh-CN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MAC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方案在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CodeLlama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Llama-3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模型上也取得了性能提升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，这证明了该方法的有效性与具体模型无关，具有良好的泛化能力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45000"/>
              </a:lnSpc>
              <a:buFont typeface="Wingdings" panose="05000000000000000000" charset="0"/>
              <a:buNone/>
            </a:pPr>
            <a:endParaRPr lang="zh-CN" altLang="en-US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3" name="图片 12" descr="工具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46685" y="1457325"/>
            <a:ext cx="470535" cy="470535"/>
          </a:xfrm>
          <a:prstGeom prst="rect">
            <a:avLst/>
          </a:prstGeom>
        </p:spPr>
      </p:pic>
      <p:pic>
        <p:nvPicPr>
          <p:cNvPr id="6" name="图片 5" descr="测试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" y="3843655"/>
            <a:ext cx="542290" cy="5422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3260" y="163830"/>
            <a:ext cx="4354830" cy="12172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9235" y="1381125"/>
            <a:ext cx="4175125" cy="13366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0" y="1612900"/>
            <a:ext cx="12192000" cy="3208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" name="Freeform 5"/>
          <p:cNvSpPr>
            <a:spLocks noEditPoints="1"/>
          </p:cNvSpPr>
          <p:nvPr/>
        </p:nvSpPr>
        <p:spPr bwMode="auto">
          <a:xfrm>
            <a:off x="8599488" y="5440363"/>
            <a:ext cx="1114425" cy="996950"/>
          </a:xfrm>
          <a:custGeom>
            <a:avLst/>
            <a:gdLst>
              <a:gd name="T0" fmla="*/ 844682 w 528"/>
              <a:gd name="T1" fmla="*/ 619489 h 471"/>
              <a:gd name="T2" fmla="*/ 908033 w 528"/>
              <a:gd name="T3" fmla="*/ 589889 h 471"/>
              <a:gd name="T4" fmla="*/ 908033 w 528"/>
              <a:gd name="T5" fmla="*/ 587775 h 471"/>
              <a:gd name="T6" fmla="*/ 908033 w 528"/>
              <a:gd name="T7" fmla="*/ 431317 h 471"/>
              <a:gd name="T8" fmla="*/ 846793 w 528"/>
              <a:gd name="T9" fmla="*/ 460917 h 471"/>
              <a:gd name="T10" fmla="*/ 844682 w 528"/>
              <a:gd name="T11" fmla="*/ 619489 h 471"/>
              <a:gd name="T12" fmla="*/ 190053 w 528"/>
              <a:gd name="T13" fmla="*/ 431317 h 471"/>
              <a:gd name="T14" fmla="*/ 190053 w 528"/>
              <a:gd name="T15" fmla="*/ 589889 h 471"/>
              <a:gd name="T16" fmla="*/ 523703 w 528"/>
              <a:gd name="T17" fmla="*/ 748461 h 471"/>
              <a:gd name="T18" fmla="*/ 578607 w 528"/>
              <a:gd name="T19" fmla="*/ 748461 h 471"/>
              <a:gd name="T20" fmla="*/ 783442 w 528"/>
              <a:gd name="T21" fmla="*/ 649089 h 471"/>
              <a:gd name="T22" fmla="*/ 783442 w 528"/>
              <a:gd name="T23" fmla="*/ 490517 h 471"/>
              <a:gd name="T24" fmla="*/ 549043 w 528"/>
              <a:gd name="T25" fmla="*/ 604689 h 471"/>
              <a:gd name="T26" fmla="*/ 190053 w 528"/>
              <a:gd name="T27" fmla="*/ 431317 h 471"/>
              <a:gd name="T28" fmla="*/ 832011 w 528"/>
              <a:gd name="T29" fmla="*/ 416517 h 471"/>
              <a:gd name="T30" fmla="*/ 825676 w 528"/>
              <a:gd name="T31" fmla="*/ 414402 h 471"/>
              <a:gd name="T32" fmla="*/ 606059 w 528"/>
              <a:gd name="T33" fmla="*/ 293887 h 471"/>
              <a:gd name="T34" fmla="*/ 608171 w 528"/>
              <a:gd name="T35" fmla="*/ 279087 h 471"/>
              <a:gd name="T36" fmla="*/ 557490 w 528"/>
              <a:gd name="T37" fmla="*/ 228344 h 471"/>
              <a:gd name="T38" fmla="*/ 506809 w 528"/>
              <a:gd name="T39" fmla="*/ 279087 h 471"/>
              <a:gd name="T40" fmla="*/ 557490 w 528"/>
              <a:gd name="T41" fmla="*/ 329830 h 471"/>
              <a:gd name="T42" fmla="*/ 593389 w 528"/>
              <a:gd name="T43" fmla="*/ 317145 h 471"/>
              <a:gd name="T44" fmla="*/ 808783 w 528"/>
              <a:gd name="T45" fmla="*/ 437660 h 471"/>
              <a:gd name="T46" fmla="*/ 832011 w 528"/>
              <a:gd name="T47" fmla="*/ 416517 h 471"/>
              <a:gd name="T48" fmla="*/ 1114980 w 528"/>
              <a:gd name="T49" fmla="*/ 279087 h 471"/>
              <a:gd name="T50" fmla="*/ 549043 w 528"/>
              <a:gd name="T51" fmla="*/ 0 h 471"/>
              <a:gd name="T52" fmla="*/ 0 w 528"/>
              <a:gd name="T53" fmla="*/ 266401 h 471"/>
              <a:gd name="T54" fmla="*/ 0 w 528"/>
              <a:gd name="T55" fmla="*/ 289659 h 471"/>
              <a:gd name="T56" fmla="*/ 549043 w 528"/>
              <a:gd name="T57" fmla="*/ 556060 h 471"/>
              <a:gd name="T58" fmla="*/ 783442 w 528"/>
              <a:gd name="T59" fmla="*/ 441888 h 471"/>
              <a:gd name="T60" fmla="*/ 783442 w 528"/>
              <a:gd name="T61" fmla="*/ 433431 h 471"/>
              <a:gd name="T62" fmla="*/ 593389 w 528"/>
              <a:gd name="T63" fmla="*/ 334059 h 471"/>
              <a:gd name="T64" fmla="*/ 557490 w 528"/>
              <a:gd name="T65" fmla="*/ 344630 h 471"/>
              <a:gd name="T66" fmla="*/ 492027 w 528"/>
              <a:gd name="T67" fmla="*/ 279087 h 471"/>
              <a:gd name="T68" fmla="*/ 557490 w 528"/>
              <a:gd name="T69" fmla="*/ 211430 h 471"/>
              <a:gd name="T70" fmla="*/ 622953 w 528"/>
              <a:gd name="T71" fmla="*/ 279087 h 471"/>
              <a:gd name="T72" fmla="*/ 622953 w 528"/>
              <a:gd name="T73" fmla="*/ 285430 h 471"/>
              <a:gd name="T74" fmla="*/ 846793 w 528"/>
              <a:gd name="T75" fmla="*/ 410174 h 471"/>
              <a:gd name="T76" fmla="*/ 1114980 w 528"/>
              <a:gd name="T77" fmla="*/ 279087 h 471"/>
              <a:gd name="T78" fmla="*/ 832011 w 528"/>
              <a:gd name="T79" fmla="*/ 416517 h 471"/>
              <a:gd name="T80" fmla="*/ 834123 w 528"/>
              <a:gd name="T81" fmla="*/ 619489 h 471"/>
              <a:gd name="T82" fmla="*/ 853128 w 528"/>
              <a:gd name="T83" fmla="*/ 649089 h 471"/>
              <a:gd name="T84" fmla="*/ 836235 w 528"/>
              <a:gd name="T85" fmla="*/ 676575 h 471"/>
              <a:gd name="T86" fmla="*/ 851017 w 528"/>
              <a:gd name="T87" fmla="*/ 676575 h 471"/>
              <a:gd name="T88" fmla="*/ 878469 w 528"/>
              <a:gd name="T89" fmla="*/ 995834 h 471"/>
              <a:gd name="T90" fmla="*/ 768660 w 528"/>
              <a:gd name="T91" fmla="*/ 995834 h 471"/>
              <a:gd name="T92" fmla="*/ 796113 w 528"/>
              <a:gd name="T93" fmla="*/ 676575 h 471"/>
              <a:gd name="T94" fmla="*/ 810894 w 528"/>
              <a:gd name="T95" fmla="*/ 676575 h 471"/>
              <a:gd name="T96" fmla="*/ 794001 w 528"/>
              <a:gd name="T97" fmla="*/ 649089 h 471"/>
              <a:gd name="T98" fmla="*/ 810894 w 528"/>
              <a:gd name="T99" fmla="*/ 619489 h 471"/>
              <a:gd name="T100" fmla="*/ 808783 w 528"/>
              <a:gd name="T101" fmla="*/ 437660 h 471"/>
              <a:gd name="T102" fmla="*/ 832011 w 528"/>
              <a:gd name="T103" fmla="*/ 416517 h 47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528"/>
              <a:gd name="T157" fmla="*/ 0 h 471"/>
              <a:gd name="T158" fmla="*/ 528 w 528"/>
              <a:gd name="T159" fmla="*/ 471 h 471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文本框 34"/>
          <p:cNvSpPr txBox="1">
            <a:spLocks noChangeArrowheads="1"/>
          </p:cNvSpPr>
          <p:nvPr/>
        </p:nvSpPr>
        <p:spPr bwMode="auto">
          <a:xfrm>
            <a:off x="1466510" y="2489746"/>
            <a:ext cx="9258980" cy="11068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6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50863" y="476250"/>
            <a:ext cx="2325687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/>
        </p:nvCxnSpPr>
        <p:spPr>
          <a:xfrm>
            <a:off x="1928813" y="3943577"/>
            <a:ext cx="26289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等腰三角形 11"/>
          <p:cNvSpPr/>
          <p:nvPr/>
        </p:nvSpPr>
        <p:spPr>
          <a:xfrm flipV="1">
            <a:off x="8977313" y="4821238"/>
            <a:ext cx="358775" cy="2063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7729538" y="3943577"/>
            <a:ext cx="254317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641144" y="297209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57713" y="56552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024718" y="3682499"/>
            <a:ext cx="20205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2025.10.21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摘要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2740" y="1224915"/>
            <a:ext cx="11650345" cy="4050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1" latinLnBrk="0" hangingPunct="1">
              <a:lnSpc>
                <a:spcPct val="130000"/>
              </a:lnSpc>
              <a:buFont typeface="Wingdings" panose="05000000000000000000" charset="0"/>
              <a:buChar char=""/>
            </a:pPr>
            <a:r>
              <a:rPr sz="22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达到的目标：</a:t>
            </a:r>
            <a:endParaRPr sz="2200" b="1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 eaLnBrk="1" latinLnBrk="0" hangingPunct="1">
              <a:lnSpc>
                <a:spcPct val="130000"/>
              </a:lnSpc>
            </a:pPr>
            <a:r>
              <a:rPr lang="zh-CN" altLang="en-US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该解决方案取得了显著的效果，极大地提升了</a:t>
            </a:r>
            <a:r>
              <a:rPr lang="en-US" altLang="zh-CN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LLM </a:t>
            </a:r>
            <a:r>
              <a:rPr lang="zh-CN" altLang="en-US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在代码适配任务上的性能。</a:t>
            </a:r>
            <a:endParaRPr lang="en-US" altLang="zh-CN" sz="22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eaLnBrk="1" latinLnBrk="0" hangingPunct="1">
              <a:lnSpc>
                <a:spcPct val="130000"/>
              </a:lnSpc>
              <a:buFont typeface="+mj-lt"/>
              <a:buAutoNum type="alphaLcParenR"/>
            </a:pPr>
            <a:r>
              <a:rPr lang="zh-CN" altLang="en-US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性能大幅提升：与最初的指令式提示相比，该方法将</a:t>
            </a:r>
            <a:r>
              <a:rPr lang="en-US" altLang="zh-CN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pass@1 </a:t>
            </a:r>
            <a:r>
              <a:rPr lang="zh-CN" altLang="en-US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pass@5 </a:t>
            </a:r>
            <a:r>
              <a:rPr lang="zh-CN" altLang="en-US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成功率提升</a:t>
            </a:r>
            <a:r>
              <a:rPr lang="zh-CN" altLang="en-US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了超过</a:t>
            </a:r>
            <a:r>
              <a:rPr lang="en-US" altLang="zh-CN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40%</a:t>
            </a:r>
            <a:r>
              <a:rPr lang="zh-CN" altLang="en-US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2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eaLnBrk="1" latinLnBrk="0" hangingPunct="1">
              <a:lnSpc>
                <a:spcPct val="130000"/>
              </a:lnSpc>
              <a:buFont typeface="+mj-lt"/>
              <a:buAutoNum type="alphaLcParenR"/>
            </a:pP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缺陷修复</a:t>
            </a:r>
            <a:r>
              <a:rPr lang="zh-CN" altLang="en-US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：表现最好的人机交互模式成功解决了</a:t>
            </a:r>
            <a:r>
              <a:rPr lang="en-US" altLang="zh-CN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202 </a:t>
            </a:r>
            <a:r>
              <a:rPr lang="zh-CN" altLang="en-US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个已识别缺陷中的</a:t>
            </a:r>
            <a:r>
              <a:rPr lang="en-US" altLang="zh-CN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159 </a:t>
            </a:r>
            <a:r>
              <a:rPr lang="zh-CN" altLang="en-US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个。</a:t>
            </a:r>
            <a:endParaRPr lang="en-US" altLang="zh-CN" sz="22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eaLnBrk="1" latinLnBrk="0" hangingPunct="1">
              <a:lnSpc>
                <a:spcPct val="130000"/>
              </a:lnSpc>
              <a:buFont typeface="+mj-lt"/>
              <a:buAutoNum type="alphaLcParenR"/>
            </a:pPr>
            <a:r>
              <a:rPr lang="zh-CN" altLang="en-US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提出替代方案：考虑到人力成本，论文建议使用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多智能体交互</a:t>
            </a:r>
            <a:r>
              <a:rPr lang="zh-CN" altLang="en-US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multi-agent interaction</a:t>
            </a:r>
            <a:r>
              <a:rPr lang="zh-CN" altLang="en-US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），即</a:t>
            </a:r>
            <a:r>
              <a:rPr lang="en-US" altLang="zh-CN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LLM </a:t>
            </a:r>
            <a:r>
              <a:rPr lang="zh-CN" altLang="en-US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LLM </a:t>
            </a:r>
            <a:r>
              <a:rPr lang="zh-CN" altLang="en-US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顾问交互，作为一种权衡方案。该方案能达到与人机交互相当的性能，并具有出色的泛化能力。</a:t>
            </a:r>
            <a:endParaRPr lang="en-US" altLang="zh-CN" sz="22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eaLnBrk="1" latinLnBrk="0" hangingPunct="1">
              <a:lnSpc>
                <a:spcPct val="130000"/>
              </a:lnSpc>
              <a:buFont typeface="+mj-lt"/>
              <a:buAutoNum type="alphaLcParenR"/>
            </a:pPr>
            <a:r>
              <a:rPr lang="zh-CN" altLang="en-US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最终贡献：为利用</a:t>
            </a:r>
            <a:r>
              <a:rPr lang="en-US" altLang="zh-CN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LLM </a:t>
            </a:r>
            <a:r>
              <a:rPr lang="zh-CN" altLang="en-US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实现自主的</a:t>
            </a: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代码片段复用和适配</a:t>
            </a:r>
            <a:r>
              <a:rPr lang="zh-CN" altLang="en-US"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提供了方法论上的支持</a:t>
            </a:r>
            <a:r>
              <a:rPr sz="22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sz="22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 descr="目标 (1)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432685" y="1224915"/>
            <a:ext cx="464185" cy="4641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6055" y="5920105"/>
            <a:ext cx="11734165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altLang="zh-CN"/>
              <a:t>*pass@1 </a:t>
            </a:r>
            <a:r>
              <a:rPr lang="zh-CN" altLang="en-US"/>
              <a:t>和</a:t>
            </a:r>
            <a:r>
              <a:rPr lang="en-US" altLang="zh-CN"/>
              <a:t> pass@5 </a:t>
            </a:r>
            <a:r>
              <a:rPr lang="zh-CN" altLang="en-US"/>
              <a:t>是用来评估代码生成模型（比如</a:t>
            </a:r>
            <a:r>
              <a:rPr lang="en-US" altLang="zh-CN"/>
              <a:t>LLM</a:t>
            </a:r>
            <a:r>
              <a:rPr lang="zh-CN" altLang="en-US"/>
              <a:t>）性能的常用指标，它们衡量的是模型生成代码的正确率。</a:t>
            </a:r>
            <a:r>
              <a:rPr lang="zh-CN" altLang="en-US"/>
              <a:t>数字代表模型为同一个问题生成的尝试次数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4178177" y="1912278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lang="zh-CN" altLang="en-US" sz="2800" b="1" spc="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摘要</a:t>
            </a:r>
            <a:endParaRPr lang="zh-CN" altLang="en-US" sz="2800" b="1" spc="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4178177" y="2755558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 sz="2800" b="1" spc="2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引言</a:t>
            </a:r>
            <a:endParaRPr lang="zh-CN" altLang="en-US" sz="2800" b="1" spc="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>
            <p:custDataLst>
              <p:tags r:id="rId3"/>
            </p:custDataLst>
          </p:nvPr>
        </p:nvSpPr>
        <p:spPr>
          <a:xfrm>
            <a:off x="4178300" y="3598545"/>
            <a:ext cx="7768590" cy="5295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</a:t>
            </a:r>
            <a:r>
              <a:rPr lang="zh-CN" altLang="en-US" sz="2800" b="1" spc="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研究</a:t>
            </a:r>
            <a:r>
              <a:rPr lang="zh-CN" sz="2800" b="1" spc="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动机</a:t>
            </a:r>
            <a:endParaRPr lang="zh-CN" sz="2800" b="1" spc="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1079491" y="2095491"/>
            <a:ext cx="2286018" cy="2286018"/>
          </a:xfrm>
          <a:prstGeom prst="rect">
            <a:avLst/>
          </a:prstGeom>
          <a:noFill/>
          <a:ln w="15875">
            <a:solidFill>
              <a:srgbClr val="33333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>
            <p:custDataLst>
              <p:tags r:id="rId5"/>
            </p:custDataLst>
          </p:nvPr>
        </p:nvSpPr>
        <p:spPr>
          <a:xfrm>
            <a:off x="952491" y="1968491"/>
            <a:ext cx="2286018" cy="2286018"/>
          </a:xfrm>
          <a:prstGeom prst="rect">
            <a:avLst/>
          </a:prstGeom>
          <a:noFill/>
          <a:ln w="34925">
            <a:solidFill>
              <a:srgbClr val="33333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1502370" y="2250733"/>
            <a:ext cx="1107996" cy="1753235"/>
          </a:xfrm>
          <a:prstGeom prst="rect">
            <a:avLst/>
          </a:prstGeom>
          <a:noFill/>
        </p:spPr>
        <p:txBody>
          <a:bodyPr vert="eaVert" wrap="square" rtlCol="0" anchor="ctr" anchorCtr="0">
            <a:normAutofit/>
          </a:bodyPr>
          <a:lstStyle/>
          <a:p>
            <a:pPr marL="0" indent="0" algn="di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 spc="200" dirty="0">
                <a:solidFill>
                  <a:srgbClr val="8F000B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目录</a:t>
            </a:r>
            <a:endParaRPr lang="zh-CN" altLang="en-US" sz="6000" spc="200" dirty="0">
              <a:solidFill>
                <a:srgbClr val="8F000B"/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4178177" y="4442118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 </a:t>
            </a:r>
            <a:r>
              <a:rPr lang="zh-CN" altLang="en-US" sz="2800" b="1" spc="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</a:t>
            </a:r>
            <a:endParaRPr lang="zh-CN" altLang="en-US" sz="2800" b="1" spc="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4178177" y="5285398"/>
            <a:ext cx="4826000" cy="5295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 </a:t>
            </a:r>
            <a:r>
              <a:rPr lang="zh-CN" altLang="en-US" sz="2800" b="1" spc="2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实验</a:t>
            </a:r>
            <a:endParaRPr lang="zh-CN" altLang="en-US" sz="2800" b="1" spc="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861550" cy="682625"/>
          </a:xfrm>
        </p:spPr>
        <p:txBody>
          <a:bodyPr/>
          <a:p>
            <a:r>
              <a:rPr lang="zh-CN" altLang="en-US"/>
              <a:t>引言</a:t>
            </a:r>
            <a:r>
              <a:rPr lang="en-US" altLang="zh-CN"/>
              <a:t>——</a:t>
            </a:r>
            <a:r>
              <a:rPr lang="zh-CN" altLang="en-US"/>
              <a:t>核心</a:t>
            </a:r>
            <a:r>
              <a:rPr lang="zh-CN" altLang="en-US"/>
              <a:t>背景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6385" y="1197610"/>
            <a:ext cx="11619230" cy="27997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 eaLnBrk="1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软件复用</a:t>
            </a:r>
            <a:r>
              <a:rPr lang="en-US" altLang="zh-CN" sz="24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&amp; 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大语言模型</a:t>
            </a:r>
            <a:r>
              <a:rPr lang="en-US" altLang="zh-CN" sz="24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(LLM) </a:t>
            </a:r>
            <a:r>
              <a:rPr sz="24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：</a:t>
            </a:r>
            <a:endParaRPr sz="2400" b="1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在开源社区蓬勃发展的今天，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软件复用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，特别是复用在线代码片段（如来自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GitHub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），已成为现代软件开发的主流实践。然而，这些在线代码片段往往不能直接满足开发者的特定需求，因此必须进行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代码片段适配</a:t>
            </a:r>
            <a:r>
              <a:rPr lang="en-US" altLang="zh-CN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(Code Snippet Adaptation)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，即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根据具体的开发上下文进行修改，而不是简单的复制粘贴。</a:t>
            </a:r>
            <a:endParaRPr lang="zh-CN" altLang="en-US" sz="2000" b="1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尽管过去的研究提出了一些辅助工具，但它们大多专注于解决特定问题，如变量重命名或代码模板集成，缺乏一个通用的、预测性的自动化适配方法。</a:t>
            </a:r>
            <a:endParaRPr lang="zh-CN" altLang="en-US" sz="2000" b="1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随着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大语言模型</a:t>
            </a:r>
            <a:r>
              <a:rPr lang="en-US" altLang="zh-CN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(LLM)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的兴起，它们在代码生成、代码修复等多种软件工程任务中展现出强大的能力。理论上，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如果能恰当地描述任务，</a:t>
            </a:r>
            <a:r>
              <a:rPr lang="en-US" altLang="zh-CN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LLM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也能执行代码适配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。因此，探索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LLM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在代码适配任务上的潜力变得至关重要，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这为解决上述通用自动化方法的缺失提供了新的机遇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200000"/>
              </a:lnSpc>
              <a:buFont typeface="Wingdings" panose="05000000000000000000" charset="0"/>
              <a:buChar char=""/>
            </a:pPr>
            <a:endParaRPr sz="2000" b="1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861550" cy="682625"/>
          </a:xfrm>
        </p:spPr>
        <p:txBody>
          <a:bodyPr/>
          <a:p>
            <a:r>
              <a:rPr lang="zh-CN" altLang="en-US"/>
              <a:t>引言</a:t>
            </a:r>
            <a:r>
              <a:rPr lang="en-US" altLang="zh-CN"/>
              <a:t>——</a:t>
            </a:r>
            <a:r>
              <a:rPr lang="zh-CN" altLang="en-US"/>
              <a:t>问题与</a:t>
            </a:r>
            <a:r>
              <a:rPr lang="zh-CN" altLang="en-US"/>
              <a:t>挑战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6385" y="1078865"/>
            <a:ext cx="11619230" cy="27997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 eaLnBrk="1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提示工程</a:t>
            </a:r>
            <a:r>
              <a:rPr lang="en-US" altLang="zh-CN" sz="24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(Prompt Engineering)</a:t>
            </a:r>
            <a:r>
              <a:rPr sz="24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：</a:t>
            </a:r>
            <a:endParaRPr sz="2400" b="1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457200" eaLnBrk="1" latinLnBrk="0" hangingPunct="1"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LLM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的关键在于提示工程，即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通过设计合适的自然语言提示来引导模型完成任务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zh-CN" altLang="en-US" sz="2000" u="sng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虽然提示工程策略（如思维链</a:t>
            </a:r>
            <a:r>
              <a:rPr lang="en-US" altLang="zh-CN" sz="2000" u="sng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CoT</a:t>
            </a:r>
            <a:r>
              <a:rPr lang="zh-CN" altLang="en-US" sz="2000" u="sng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）在代码生成、程序修复等任务中已证明有效，但它们在代码适配这一独特任务上的适用性仍有待探索。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因此，为代码适配任务设计一个最优的提示是极具挑战性的。根本原因在于，代码适配高度依赖对上下文的精确理解，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LLM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必须被引导去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识别并严格遵守上下文中的约束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457200" eaLnBrk="1" latinLnBrk="0" hangingPunct="1"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为了深入了解这个问题，作者进行了一项实证研究，评估了三个主流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LLM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在代码适配任务上的表现，并发现了几个核心问题：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eaLnBrk="1" latinLnBrk="0" hangingPunct="1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性能不佳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LLM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在代码适配上的表现显著劣于其在代码生成上的表现（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pass@1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指标低了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15%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）。</a:t>
            </a:r>
            <a:endParaRPr lang="en-US" altLang="zh-CN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eaLnBrk="1" latinLnBrk="0" hangingPunct="1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上下文感知弱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：与代码生成相比，适配任务中出现了更多与上下文相关的错误，表明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LLM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对上下文的感知不足。</a:t>
            </a:r>
            <a:endParaRPr lang="en-US" altLang="zh-CN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eaLnBrk="1" latinLnBrk="0" hangingPunct="1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模型表现</a:t>
            </a:r>
            <a:r>
              <a:rPr lang="en-US" altLang="zh-CN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懒惰</a:t>
            </a:r>
            <a:r>
              <a:rPr lang="en-US" altLang="zh-CN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：研究发现，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LLM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倾向于忽略代码中预先存在的缺陷，并且实际做出的修改远少于所需要的修改，表现出一种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懒惰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的倾向。</a:t>
            </a:r>
            <a:endParaRPr lang="zh-CN" altLang="en-US" sz="18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eaLnBrk="1" latinLnBrk="0" hangingPunct="1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失败原因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：作者将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LLM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适配失败的根本原因归结为三类：</a:t>
            </a: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需求不明确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需求不匹配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上下文误用</a:t>
            </a:r>
            <a:r>
              <a:rPr sz="18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sz="1800" b="1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首页-不足提醒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329555" y="337185"/>
            <a:ext cx="457835" cy="4578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861550" cy="682625"/>
          </a:xfrm>
        </p:spPr>
        <p:txBody>
          <a:bodyPr/>
          <a:p>
            <a:r>
              <a:rPr lang="zh-CN" altLang="en-US"/>
              <a:t>引言</a:t>
            </a:r>
            <a:r>
              <a:rPr lang="en-US" altLang="zh-CN"/>
              <a:t>——</a:t>
            </a:r>
            <a:r>
              <a:rPr lang="zh-CN" altLang="en-US"/>
              <a:t>解决方案概况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86385" y="1205865"/>
            <a:ext cx="11619230" cy="27997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 eaLnBrk="1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交互式提示方法</a:t>
            </a:r>
            <a:r>
              <a:rPr sz="24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：</a:t>
            </a:r>
            <a:endParaRPr sz="2400" b="1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Wingdings" panose="05000000000000000000" charset="0"/>
              <a:buChar char=""/>
            </a:pPr>
            <a:endParaRPr sz="2400" b="1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457200" eaLnBrk="1" latinLnBrk="0" hangingPunct="1"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基于上述发现，作者提出了一种新颖的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交互式提示方法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来解决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LLM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在代码适配中的问题。该方法主要包含三个部分：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eaLnBrk="1" latinLnBrk="0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丰富提示信息：向提示中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加入更多上下文信息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，以避免上下文误用。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eaLnBrk="1" latinLnBrk="0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分解任务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：采用多轮对话的方式将复杂的适配任务分解，以减轻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LLM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的理解负担。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 eaLnBrk="1" latinLnBrk="0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引入交互工作流（</a:t>
            </a:r>
            <a:r>
              <a:rPr lang="zh-CN" altLang="en-US" sz="2000" u="sng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创新点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）：该方法</a:t>
            </a:r>
            <a:r>
              <a:rPr lang="zh-CN" altLang="en-US" sz="2000" u="sng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扩展了先前研究中提出的</a:t>
            </a:r>
            <a:r>
              <a:rPr lang="en-US" altLang="zh-CN" sz="2000" u="sng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  <a:r>
              <a:rPr lang="zh-CN" altLang="en-US" sz="2000" u="sng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翻转交互模式</a:t>
            </a:r>
            <a:r>
              <a:rPr lang="en-US" altLang="zh-CN" sz="2000" u="sng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，允许</a:t>
            </a:r>
            <a:r>
              <a:rPr lang="en-US" altLang="zh-CN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LLM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转换角色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，通过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主动提问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来澄清模糊的需求。这种交互通过两种方案实现：一种是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人机协作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(Human-in-the-loop)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，另一种是</a:t>
            </a:r>
            <a:r>
              <a:rPr lang="zh-CN" altLang="en-US" sz="20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多智能体协作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(Multi-agent Collaboration)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457200" eaLnBrk="1" latinLnBrk="0" hangingPunct="1"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这个方法通过交互来弥补需求不明确的问题，并使</a:t>
            </a:r>
            <a:r>
              <a:rPr lang="en-US" altLang="zh-CN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LLM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能够进行自我反思，识别</a:t>
            </a:r>
            <a:r>
              <a:rPr lang="zh-CN" altLang="en-US"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并提出自己的困惑</a:t>
            </a:r>
            <a:r>
              <a:rPr sz="200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sz="2000" b="1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首页-不足提醒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329555" y="337185"/>
            <a:ext cx="457835" cy="457835"/>
          </a:xfrm>
          <a:prstGeom prst="rect">
            <a:avLst/>
          </a:prstGeom>
        </p:spPr>
      </p:pic>
      <p:pic>
        <p:nvPicPr>
          <p:cNvPr id="6" name="图片 5" descr="创新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4455" y="4699000"/>
            <a:ext cx="607060" cy="6070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4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240.9,&quot;left&quot;:328.9903149606299,&quot;top&quot;:150.57307086614173,&quot;width&quot;:611.7096850393701}"/>
</p:tagLst>
</file>

<file path=ppt/tags/tag1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"/>
  <p:tag name="KSO_WM_UNIT_PRESET_TEXT" val="单击此处添加标题内容"/>
  <p:tag name="KSO_WM_TEMPLATE_CATEGORY" val="custom"/>
  <p:tag name="KSO_WM_TEMPLATE_INDEX" val="20205357"/>
  <p:tag name="KSO_WM_UNIT_ID" val="custom20205357_6*l_h_f*1_4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6"/>
  <p:tag name="KSO_WM_SLIDE_INDEX" val="6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5357"/>
  <p:tag name="KSO_WM_SLIDE_ID" val="custom20205357_6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357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357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357"/>
</p:tagLst>
</file>

<file path=ppt/tags/tag16.xml><?xml version="1.0" encoding="utf-8"?>
<p:tagLst xmlns:p="http://schemas.openxmlformats.org/presentationml/2006/main"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1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240.9,&quot;left&quot;:328.9903149606299,&quot;top&quot;:150.57307086614173,&quot;width&quot;:611.7096850393701}"/>
</p:tagLst>
</file>

<file path=ppt/tags/tag1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3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240.9,&quot;left&quot;:328.9903149606299,&quot;top&quot;:150.57307086614173,&quot;width&quot;:611.7096850393701}"/>
</p:tagLst>
</file>

<file path=ppt/tags/tag1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4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240.9,&quot;left&quot;:328.9903149606299,&quot;top&quot;:150.57307086614173,&quot;width&quot;:611.7096850393701}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57"/>
  <p:tag name="KSO_WM_UNIT_ID" val="custom20205357_6*i*1"/>
  <p:tag name="KSO_WM_UNIT_TYPE" val="i"/>
  <p:tag name="KSO_WM_UNIT_INDEX" val="1"/>
  <p:tag name="KSO_WM_DIAGRAM_GROUP_CODE" val="l1-1"/>
  <p:tag name="KSO_WM_UNIT_LINE_FORE_SCHEMECOLOR_INDEX" val="13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57"/>
  <p:tag name="KSO_WM_UNIT_ID" val="custom20205357_6*i*2"/>
  <p:tag name="KSO_WM_UNIT_TYPE" val="i"/>
  <p:tag name="KSO_WM_UNIT_INDEX" val="2"/>
  <p:tag name="KSO_WM_DIAGRAM_GROUP_CODE" val="l1-1"/>
  <p:tag name="KSO_WM_UNIT_LINE_FORE_SCHEMECOLOR_INDEX" val="13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录"/>
  <p:tag name="KSO_WM_TEMPLATE_CATEGORY" val="custom"/>
  <p:tag name="KSO_WM_TEMPLATE_INDEX" val="20205357"/>
  <p:tag name="KSO_WM_UNIT_ID" val="custom20205357_6*a*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4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240.9,&quot;left&quot;:328.9903149606299,&quot;top&quot;:150.57307086614173,&quot;width&quot;:611.7096850393701}"/>
</p:tagLst>
</file>

<file path=ppt/tags/tag2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"/>
  <p:tag name="KSO_WM_UNIT_PRESET_TEXT" val="单击此处添加标题内容"/>
  <p:tag name="KSO_WM_TEMPLATE_CATEGORY" val="custom"/>
  <p:tag name="KSO_WM_TEMPLATE_INDEX" val="20205357"/>
  <p:tag name="KSO_WM_UNIT_ID" val="custom20205357_6*l_h_f*1_4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6"/>
  <p:tag name="KSO_WM_SLIDE_INDEX" val="6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5357"/>
  <p:tag name="KSO_WM_SLIDE_ID" val="custom20205357_6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357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357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357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357"/>
</p:tagLst>
</file>

<file path=ppt/tags/tag29.xml><?xml version="1.0" encoding="utf-8"?>
<p:tagLst xmlns:p="http://schemas.openxmlformats.org/presentationml/2006/main"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1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240.9,&quot;left&quot;:328.9903149606299,&quot;top&quot;:150.57307086614173,&quot;width&quot;:611.7096850393701}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3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240.9,&quot;left&quot;:328.9903149606299,&quot;top&quot;:150.57307086614173,&quot;width&quot;:611.7096850393701}"/>
</p:tagLst>
</file>

<file path=ppt/tags/tag3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4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240.9,&quot;left&quot;:328.9903149606299,&quot;top&quot;:150.57307086614173,&quot;width&quot;:611.7096850393701}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57"/>
  <p:tag name="KSO_WM_UNIT_ID" val="custom20205357_6*i*1"/>
  <p:tag name="KSO_WM_UNIT_TYPE" val="i"/>
  <p:tag name="KSO_WM_UNIT_INDEX" val="1"/>
  <p:tag name="KSO_WM_DIAGRAM_GROUP_CODE" val="l1-1"/>
  <p:tag name="KSO_WM_UNIT_LINE_FORE_SCHEMECOLOR_INDEX" val="13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57"/>
  <p:tag name="KSO_WM_UNIT_ID" val="custom20205357_6*i*2"/>
  <p:tag name="KSO_WM_UNIT_TYPE" val="i"/>
  <p:tag name="KSO_WM_UNIT_INDEX" val="2"/>
  <p:tag name="KSO_WM_DIAGRAM_GROUP_CODE" val="l1-1"/>
  <p:tag name="KSO_WM_UNIT_LINE_FORE_SCHEMECOLOR_INDEX" val="13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录"/>
  <p:tag name="KSO_WM_TEMPLATE_CATEGORY" val="custom"/>
  <p:tag name="KSO_WM_TEMPLATE_INDEX" val="20205357"/>
  <p:tag name="KSO_WM_UNIT_ID" val="custom20205357_6*a*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4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240.9,&quot;left&quot;:328.9903149606299,&quot;top&quot;:150.57307086614173,&quot;width&quot;:611.7096850393701}"/>
</p:tagLst>
</file>

<file path=ppt/tags/tag3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"/>
  <p:tag name="KSO_WM_UNIT_PRESET_TEXT" val="单击此处添加标题内容"/>
  <p:tag name="KSO_WM_TEMPLATE_CATEGORY" val="custom"/>
  <p:tag name="KSO_WM_TEMPLATE_INDEX" val="20205357"/>
  <p:tag name="KSO_WM_UNIT_ID" val="custom20205357_6*l_h_f*1_4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6"/>
  <p:tag name="KSO_WM_SLIDE_INDEX" val="6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5357"/>
  <p:tag name="KSO_WM_SLIDE_ID" val="custom20205357_6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357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357"/>
</p:tagLst>
</file>

<file path=ppt/tags/tag4.xml><?xml version="1.0" encoding="utf-8"?>
<p:tagLst xmlns:p="http://schemas.openxmlformats.org/presentationml/2006/main"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1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240.9,&quot;left&quot;:328.9903149606299,&quot;top&quot;:150.57307086614173,&quot;width&quot;:611.7096850393701}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357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205357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357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20205357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205357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205357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205357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205357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20205357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20205357"/>
</p:tagLst>
</file>

<file path=ppt/tags/tag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3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240.9,&quot;left&quot;:328.9903149606299,&quot;top&quot;:150.57307086614173,&quot;width&quot;:611.7096850393701}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20205357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20205357"/>
</p:tagLst>
</file>

<file path=ppt/tags/tag52.xml><?xml version="1.0" encoding="utf-8"?>
<p:tagLst xmlns:p="http://schemas.openxmlformats.org/presentationml/2006/main">
  <p:tag name="KSO_WM_BEAUTIFY_FLAG" val="#wm#"/>
  <p:tag name="KSO_WM_TEMPLATE_CATEGORY" val="custom"/>
  <p:tag name="KSO_WM_TEMPLATE_INDEX" val="20205357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20205357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20205357"/>
</p:tagLst>
</file>

<file path=ppt/tags/tag55.xml><?xml version="1.0" encoding="utf-8"?>
<p:tagLst xmlns:p="http://schemas.openxmlformats.org/presentationml/2006/main"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1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240.9,&quot;left&quot;:328.9903149606299,&quot;top&quot;:150.57307086614173,&quot;width&quot;:611.7096850393701}"/>
</p:tagLst>
</file>

<file path=ppt/tags/tag5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3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240.9,&quot;left&quot;:328.9903149606299,&quot;top&quot;:150.57307086614173,&quot;width&quot;:611.7096850393701}"/>
</p:tagLst>
</file>

<file path=ppt/tags/tag5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4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240.9,&quot;left&quot;:328.9903149606299,&quot;top&quot;:150.57307086614173,&quot;width&quot;:611.7096850393701}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57"/>
  <p:tag name="KSO_WM_UNIT_ID" val="custom20205357_6*i*1"/>
  <p:tag name="KSO_WM_UNIT_TYPE" val="i"/>
  <p:tag name="KSO_WM_UNIT_INDEX" val="1"/>
  <p:tag name="KSO_WM_DIAGRAM_GROUP_CODE" val="l1-1"/>
  <p:tag name="KSO_WM_UNIT_LINE_FORE_SCHEMECOLOR_INDEX" val="13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57"/>
  <p:tag name="KSO_WM_UNIT_ID" val="custom20205357_6*i*2"/>
  <p:tag name="KSO_WM_UNIT_TYPE" val="i"/>
  <p:tag name="KSO_WM_UNIT_INDEX" val="2"/>
  <p:tag name="KSO_WM_DIAGRAM_GROUP_CODE" val="l1-1"/>
  <p:tag name="KSO_WM_UNIT_LINE_FORE_SCHEMECOLOR_INDEX" val="13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4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240.9,&quot;left&quot;:328.9903149606299,&quot;top&quot;:150.57307086614173,&quot;width&quot;:611.7096850393701}"/>
</p:tagLst>
</file>

<file path=ppt/tags/tag60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录"/>
  <p:tag name="KSO_WM_TEMPLATE_CATEGORY" val="custom"/>
  <p:tag name="KSO_WM_TEMPLATE_INDEX" val="20205357"/>
  <p:tag name="KSO_WM_UNIT_ID" val="custom20205357_6*a*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6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4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240.9,&quot;left&quot;:328.9903149606299,&quot;top&quot;:150.57307086614173,&quot;width&quot;:611.7096850393701}"/>
</p:tagLst>
</file>

<file path=ppt/tags/tag6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"/>
  <p:tag name="KSO_WM_UNIT_PRESET_TEXT" val="单击此处添加标题内容"/>
  <p:tag name="KSO_WM_TEMPLATE_CATEGORY" val="custom"/>
  <p:tag name="KSO_WM_TEMPLATE_INDEX" val="20205357"/>
  <p:tag name="KSO_WM_UNIT_ID" val="custom20205357_6*l_h_f*1_4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63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6"/>
  <p:tag name="KSO_WM_SLIDE_INDEX" val="6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5357"/>
  <p:tag name="KSO_WM_SLIDE_ID" val="custom20205357_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357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357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357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357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357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357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57"/>
  <p:tag name="KSO_WM_UNIT_ID" val="custom20205357_6*i*1"/>
  <p:tag name="KSO_WM_UNIT_TYPE" val="i"/>
  <p:tag name="KSO_WM_UNIT_INDEX" val="1"/>
  <p:tag name="KSO_WM_DIAGRAM_GROUP_CODE" val="l1-1"/>
  <p:tag name="KSO_WM_UNIT_LINE_FORE_SCHEMECOLOR_INDEX" val="13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357"/>
</p:tagLst>
</file>

<file path=ppt/tags/tag71.xml><?xml version="1.0" encoding="utf-8"?>
<p:tagLst xmlns:p="http://schemas.openxmlformats.org/presentationml/2006/main"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1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240.9,&quot;left&quot;:328.9903149606299,&quot;top&quot;:150.57307086614173,&quot;width&quot;:611.7096850393701}"/>
</p:tagLst>
</file>

<file path=ppt/tags/tag7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3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240.9,&quot;left&quot;:328.9903149606299,&quot;top&quot;:150.57307086614173,&quot;width&quot;:611.7096850393701}"/>
</p:tagLst>
</file>

<file path=ppt/tags/tag7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4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240.9,&quot;left&quot;:328.9903149606299,&quot;top&quot;:150.57307086614173,&quot;width&quot;:611.7096850393701}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57"/>
  <p:tag name="KSO_WM_UNIT_ID" val="custom20205357_6*i*1"/>
  <p:tag name="KSO_WM_UNIT_TYPE" val="i"/>
  <p:tag name="KSO_WM_UNIT_INDEX" val="1"/>
  <p:tag name="KSO_WM_DIAGRAM_GROUP_CODE" val="l1-1"/>
  <p:tag name="KSO_WM_UNIT_LINE_FORE_SCHEMECOLOR_INDEX" val="13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57"/>
  <p:tag name="KSO_WM_UNIT_ID" val="custom20205357_6*i*2"/>
  <p:tag name="KSO_WM_UNIT_TYPE" val="i"/>
  <p:tag name="KSO_WM_UNIT_INDEX" val="2"/>
  <p:tag name="KSO_WM_DIAGRAM_GROUP_CODE" val="l1-1"/>
  <p:tag name="KSO_WM_UNIT_LINE_FORE_SCHEMECOLOR_INDEX" val="13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76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录"/>
  <p:tag name="KSO_WM_TEMPLATE_CATEGORY" val="custom"/>
  <p:tag name="KSO_WM_TEMPLATE_INDEX" val="20205357"/>
  <p:tag name="KSO_WM_UNIT_ID" val="custom20205357_6*a*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4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  <p:tag name="KSO_WM_DIAGRAM_VIRTUALLY_FRAME" val="{&quot;height&quot;:240.9,&quot;left&quot;:328.9903149606299,&quot;top&quot;:150.57307086614173,&quot;width&quot;:611.7096850393701}"/>
</p:tagLst>
</file>

<file path=ppt/tags/tag7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"/>
  <p:tag name="KSO_WM_UNIT_PRESET_TEXT" val="单击此处添加标题内容"/>
  <p:tag name="KSO_WM_TEMPLATE_CATEGORY" val="custom"/>
  <p:tag name="KSO_WM_TEMPLATE_INDEX" val="20205357"/>
  <p:tag name="KSO_WM_UNIT_ID" val="custom20205357_6*l_h_f*1_4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TEMPLATE_SUBCATEGORY" val="0"/>
  <p:tag name="KSO_WM_SLIDE_TYPE" val="contents"/>
  <p:tag name="KSO_WM_SLIDE_SUBTYPE" val="diag"/>
  <p:tag name="KSO_WM_SLIDE_ITEM_CNT" val="6"/>
  <p:tag name="KSO_WM_SLIDE_INDEX" val="6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5357"/>
  <p:tag name="KSO_WM_SLIDE_ID" val="custom20205357_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57"/>
  <p:tag name="KSO_WM_UNIT_ID" val="custom20205357_6*i*2"/>
  <p:tag name="KSO_WM_UNIT_TYPE" val="i"/>
  <p:tag name="KSO_WM_UNIT_INDEX" val="2"/>
  <p:tag name="KSO_WM_DIAGRAM_GROUP_CODE" val="l1-1"/>
  <p:tag name="KSO_WM_UNIT_LINE_FORE_SCHEMECOLOR_INDEX" val="13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357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357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357"/>
</p:tagLst>
</file>

<file path=ppt/tags/tag83.xml><?xml version="1.0" encoding="utf-8"?>
<p:tagLst xmlns:p="http://schemas.openxmlformats.org/presentationml/2006/main">
  <p:tag name="COMMONDATA" val="eyJoZGlkIjoiOWRhMmM1NWQyODA1ZjMzODhiYzdhZWI5MWNjNzM0MTMifQ=="/>
  <p:tag name="KSO_WPP_MARK_KEY" val="1c580c19-9b7a-4e8d-bfe8-271604678ce6"/>
</p:tagLst>
</file>

<file path=ppt/tags/tag9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录"/>
  <p:tag name="KSO_WM_TEMPLATE_CATEGORY" val="custom"/>
  <p:tag name="KSO_WM_TEMPLATE_INDEX" val="20205357"/>
  <p:tag name="KSO_WM_UNIT_ID" val="custom20205357_6*a*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第一PPT，www.1ppt.com">
  <a:themeElements>
    <a:clrScheme name="北京大学">
      <a:dk1>
        <a:srgbClr val="333333"/>
      </a:dk1>
      <a:lt1>
        <a:srgbClr val="FFFFFF"/>
      </a:lt1>
      <a:dk2>
        <a:srgbClr val="538135"/>
      </a:dk2>
      <a:lt2>
        <a:srgbClr val="538135"/>
      </a:lt2>
      <a:accent1>
        <a:srgbClr val="8F000B"/>
      </a:accent1>
      <a:accent2>
        <a:srgbClr val="700005"/>
      </a:accent2>
      <a:accent3>
        <a:srgbClr val="AC0000"/>
      </a:accent3>
      <a:accent4>
        <a:srgbClr val="538135"/>
      </a:accent4>
      <a:accent5>
        <a:srgbClr val="538135"/>
      </a:accent5>
      <a:accent6>
        <a:srgbClr val="538135"/>
      </a:accent6>
      <a:hlink>
        <a:srgbClr val="538135"/>
      </a:hlink>
      <a:folHlink>
        <a:srgbClr val="53813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北京大学">
      <a:dk1>
        <a:srgbClr val="333333"/>
      </a:dk1>
      <a:lt1>
        <a:srgbClr val="FFFFFF"/>
      </a:lt1>
      <a:dk2>
        <a:srgbClr val="538135"/>
      </a:dk2>
      <a:lt2>
        <a:srgbClr val="538135"/>
      </a:lt2>
      <a:accent1>
        <a:srgbClr val="8F000B"/>
      </a:accent1>
      <a:accent2>
        <a:srgbClr val="700005"/>
      </a:accent2>
      <a:accent3>
        <a:srgbClr val="AC0000"/>
      </a:accent3>
      <a:accent4>
        <a:srgbClr val="538135"/>
      </a:accent4>
      <a:accent5>
        <a:srgbClr val="538135"/>
      </a:accent5>
      <a:accent6>
        <a:srgbClr val="538135"/>
      </a:accent6>
      <a:hlink>
        <a:srgbClr val="538135"/>
      </a:hlink>
      <a:folHlink>
        <a:srgbClr val="53813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10888</Words>
  <Application>WPS 演示</Application>
  <PresentationFormat>宽屏</PresentationFormat>
  <Paragraphs>432</Paragraphs>
  <Slides>41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8" baseType="lpstr">
      <vt:lpstr>Arial</vt:lpstr>
      <vt:lpstr>宋体</vt:lpstr>
      <vt:lpstr>Wingdings</vt:lpstr>
      <vt:lpstr>Calibri Light</vt:lpstr>
      <vt:lpstr>微软雅黑</vt:lpstr>
      <vt:lpstr>华文细黑</vt:lpstr>
      <vt:lpstr>PingFang SC</vt:lpstr>
      <vt:lpstr>Segoe Print</vt:lpstr>
      <vt:lpstr>汉仪旗黑-85S</vt:lpstr>
      <vt:lpstr>黑体</vt:lpstr>
      <vt:lpstr>Wingdings</vt:lpstr>
      <vt:lpstr>Calibri</vt:lpstr>
      <vt:lpstr>Arial Unicode MS</vt:lpstr>
      <vt:lpstr>Wingdings 3</vt:lpstr>
      <vt:lpstr>汉仪雅酷黑简</vt:lpstr>
      <vt:lpstr>第一PPT，www.1ppt.com</vt:lpstr>
      <vt:lpstr>1_第一PPT，www.1ppt.com</vt:lpstr>
      <vt:lpstr>PowerPoint 演示文稿</vt:lpstr>
      <vt:lpstr>PowerPoint 演示文稿</vt:lpstr>
      <vt:lpstr>摘要</vt:lpstr>
      <vt:lpstr>摘要</vt:lpstr>
      <vt:lpstr>摘要</vt:lpstr>
      <vt:lpstr>PowerPoint 演示文稿</vt:lpstr>
      <vt:lpstr>引言——核心背景</vt:lpstr>
      <vt:lpstr>引言——问题与挑战</vt:lpstr>
      <vt:lpstr>引言——解决方案概况</vt:lpstr>
      <vt:lpstr>引言——主要成果与论文贡献</vt:lpstr>
      <vt:lpstr>PowerPoint 演示文稿</vt:lpstr>
      <vt:lpstr>研究动机——提出核心疑问，确立动机的探索方向</vt:lpstr>
      <vt:lpstr>研究动机——提出核心疑问，确立动机的探索方向</vt:lpstr>
      <vt:lpstr>研究动机——验证问题存在并量化其严重性 (RQ1)</vt:lpstr>
      <vt:lpstr>研究动机——验证问题存在并量化其严重性 (RQ1)</vt:lpstr>
      <vt:lpstr>研究动机——验证问题存在并量化其严重性 (RQ1)</vt:lpstr>
      <vt:lpstr>研究动机——验证问题存在并量化其严重性 (RQ1)</vt:lpstr>
      <vt:lpstr>研究动机——验证问题存在并量化其严重性 (RQ1)</vt:lpstr>
      <vt:lpstr>研究动机——验证问题存在并量化其严重性 (RQ1)</vt:lpstr>
      <vt:lpstr>研究动机——验证问题存在并量化其严重性 (RQ1)</vt:lpstr>
      <vt:lpstr>研究动机——验证问题存在并量化其严重性 (RQ1)</vt:lpstr>
      <vt:lpstr>研究动机——验证问题存在并量化其严重性 (RQ1)</vt:lpstr>
      <vt:lpstr>研究动机——验证问题存在并量化其严重性 (RQ1)</vt:lpstr>
      <vt:lpstr>动机深化——效果“为何差”的具体诊断 (RQ2)</vt:lpstr>
      <vt:lpstr>动机深化——效果“为何差”的具体诊断 (RQ2)</vt:lpstr>
      <vt:lpstr>动机深化——直击根本原因，为新方案指明方向 (RQ3)</vt:lpstr>
      <vt:lpstr>动机深化——直击根本原因，为新方案指明方向 (RQ3)</vt:lpstr>
      <vt:lpstr>最终动机</vt:lpstr>
      <vt:lpstr>PowerPoint 演示文稿</vt:lpstr>
      <vt:lpstr>设计-总览</vt:lpstr>
      <vt:lpstr>设计-提示增强</vt:lpstr>
      <vt:lpstr>设计-提示增强</vt:lpstr>
      <vt:lpstr>设计-交互式工作流集成</vt:lpstr>
      <vt:lpstr>设计-交互式工作流集成</vt:lpstr>
      <vt:lpstr>设计-提示增强</vt:lpstr>
      <vt:lpstr>设计-提示增强</vt:lpstr>
      <vt:lpstr>PowerPoint 演示文稿</vt:lpstr>
      <vt:lpstr>实验</vt:lpstr>
      <vt:lpstr>实验</vt:lpstr>
      <vt:lpstr>实验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哒哒哒哒</cp:lastModifiedBy>
  <cp:revision>1758</cp:revision>
  <dcterms:created xsi:type="dcterms:W3CDTF">2025-06-03T09:59:00Z</dcterms:created>
  <dcterms:modified xsi:type="dcterms:W3CDTF">2025-10-21T05:50:00Z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2052-12.1.0.23125</vt:lpwstr>
  </property>
  <property fmtid="{D5CDD505-2E9C-101B-9397-08002B2CF9AE}" pid="3" name="ICV">
    <vt:lpwstr>D5B2B56369554EA98D01BA4119F67BD9_12</vt:lpwstr>
  </property>
</Properties>
</file>