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8"/>
  </p:notesMasterIdLst>
  <p:sldIdLst>
    <p:sldId id="256" r:id="rId2"/>
    <p:sldId id="275" r:id="rId3"/>
    <p:sldId id="301" r:id="rId4"/>
    <p:sldId id="273" r:id="rId5"/>
    <p:sldId id="284" r:id="rId6"/>
    <p:sldId id="291" r:id="rId7"/>
    <p:sldId id="292" r:id="rId8"/>
    <p:sldId id="295" r:id="rId9"/>
    <p:sldId id="299" r:id="rId10"/>
    <p:sldId id="294" r:id="rId11"/>
    <p:sldId id="298" r:id="rId12"/>
    <p:sldId id="293" r:id="rId13"/>
    <p:sldId id="297" r:id="rId14"/>
    <p:sldId id="300" r:id="rId15"/>
    <p:sldId id="296" r:id="rId16"/>
    <p:sldId id="27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F0000"/>
    <a:srgbClr val="0066FF"/>
    <a:srgbClr val="0000FF"/>
    <a:srgbClr val="CC0000"/>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28" autoAdjust="0"/>
    <p:restoredTop sz="94660"/>
  </p:normalViewPr>
  <p:slideViewPr>
    <p:cSldViewPr>
      <p:cViewPr varScale="1">
        <p:scale>
          <a:sx n="61" d="100"/>
          <a:sy n="61" d="100"/>
        </p:scale>
        <p:origin x="1602"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5BA614-84B1-4750-8CB6-83DB85A5B894}" type="datetimeFigureOut">
              <a:rPr lang="en-IN" smtClean="0"/>
              <a:t>17-09-2022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9C3DBD-5316-44F3-B58F-4D2A0968D835}" type="slidenum">
              <a:rPr lang="en-IN" smtClean="0"/>
              <a:t>‹#›</a:t>
            </a:fld>
            <a:endParaRPr lang="en-IN"/>
          </a:p>
        </p:txBody>
      </p:sp>
    </p:spTree>
    <p:extLst>
      <p:ext uri="{BB962C8B-B14F-4D97-AF65-F5344CB8AC3E}">
        <p14:creationId xmlns:p14="http://schemas.microsoft.com/office/powerpoint/2010/main" val="3069377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89C3DBD-5316-44F3-B58F-4D2A0968D835}" type="slidenum">
              <a:rPr lang="en-IN" smtClean="0"/>
              <a:t>8</a:t>
            </a:fld>
            <a:endParaRPr lang="en-IN"/>
          </a:p>
        </p:txBody>
      </p:sp>
    </p:spTree>
    <p:extLst>
      <p:ext uri="{BB962C8B-B14F-4D97-AF65-F5344CB8AC3E}">
        <p14:creationId xmlns:p14="http://schemas.microsoft.com/office/powerpoint/2010/main" val="338587886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a:xfrm>
            <a:off x="812805" y="6272785"/>
            <a:ext cx="4745736" cy="365125"/>
          </a:xfrm>
        </p:spPr>
        <p:txBody>
          <a:bodyPr/>
          <a:lstStyle/>
          <a:p>
            <a:endParaRPr lang="en-US" alt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63183D0D-DF78-4A86-93C3-F9747DEB223D}" type="slidenum">
              <a:rPr lang="en-US" altLang="en-US" smtClean="0"/>
              <a:pPr/>
              <a:t>‹#›</a:t>
            </a:fld>
            <a:endParaRPr lang="en-US" altLang="en-US"/>
          </a:p>
        </p:txBody>
      </p:sp>
    </p:spTree>
    <p:extLst>
      <p:ext uri="{BB962C8B-B14F-4D97-AF65-F5344CB8AC3E}">
        <p14:creationId xmlns:p14="http://schemas.microsoft.com/office/powerpoint/2010/main" val="384132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F8B1D467-F82D-4AD8-9D1D-B9B0C2A36B94}" type="slidenum">
              <a:rPr lang="en-US" altLang="en-US" smtClean="0"/>
              <a:pPr/>
              <a:t>‹#›</a:t>
            </a:fld>
            <a:endParaRPr lang="en-US" altLang="en-US"/>
          </a:p>
        </p:txBody>
      </p:sp>
    </p:spTree>
    <p:extLst>
      <p:ext uri="{BB962C8B-B14F-4D97-AF65-F5344CB8AC3E}">
        <p14:creationId xmlns:p14="http://schemas.microsoft.com/office/powerpoint/2010/main" val="268208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93ADF9EC-E650-417D-91A6-C37A3AC00B9A}" type="slidenum">
              <a:rPr lang="en-US" altLang="en-US" smtClean="0"/>
              <a:pPr/>
              <a:t>‹#›</a:t>
            </a:fld>
            <a:endParaRPr lang="en-US" altLang="en-US"/>
          </a:p>
        </p:txBody>
      </p:sp>
    </p:spTree>
    <p:extLst>
      <p:ext uri="{BB962C8B-B14F-4D97-AF65-F5344CB8AC3E}">
        <p14:creationId xmlns:p14="http://schemas.microsoft.com/office/powerpoint/2010/main" val="3385422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BAC01B02-8C23-45A1-AAC7-ABE0281714D4}" type="slidenum">
              <a:rPr lang="en-US" altLang="en-US" smtClean="0"/>
              <a:pPr/>
              <a:t>‹#›</a:t>
            </a:fld>
            <a:endParaRPr lang="en-US" altLang="en-US"/>
          </a:p>
        </p:txBody>
      </p:sp>
    </p:spTree>
    <p:extLst>
      <p:ext uri="{BB962C8B-B14F-4D97-AF65-F5344CB8AC3E}">
        <p14:creationId xmlns:p14="http://schemas.microsoft.com/office/powerpoint/2010/main" val="2575915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endParaRPr lang="en-US" alt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lt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98AFCA3E-4617-4A0F-947E-A209CF079188}" type="slidenum">
              <a:rPr lang="en-US" altLang="en-US" smtClean="0"/>
              <a:pPr/>
              <a:t>‹#›</a:t>
            </a:fld>
            <a:endParaRPr lang="en-US" altLang="en-US"/>
          </a:p>
        </p:txBody>
      </p:sp>
    </p:spTree>
    <p:extLst>
      <p:ext uri="{BB962C8B-B14F-4D97-AF65-F5344CB8AC3E}">
        <p14:creationId xmlns:p14="http://schemas.microsoft.com/office/powerpoint/2010/main" val="2850748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00F52EF0-A007-470A-AEA2-9A676AD249C5}" type="slidenum">
              <a:rPr lang="en-US" altLang="en-US" smtClean="0"/>
              <a:pPr/>
              <a:t>‹#›</a:t>
            </a:fld>
            <a:endParaRPr lang="en-US" altLang="en-US"/>
          </a:p>
        </p:txBody>
      </p:sp>
    </p:spTree>
    <p:extLst>
      <p:ext uri="{BB962C8B-B14F-4D97-AF65-F5344CB8AC3E}">
        <p14:creationId xmlns:p14="http://schemas.microsoft.com/office/powerpoint/2010/main" val="3619093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E239B55C-DB0E-4886-A6AD-21873F356092}" type="slidenum">
              <a:rPr lang="en-US" altLang="en-US" smtClean="0"/>
              <a:pPr/>
              <a:t>‹#›</a:t>
            </a:fld>
            <a:endParaRPr lang="en-US" altLang="en-US"/>
          </a:p>
        </p:txBody>
      </p:sp>
    </p:spTree>
    <p:extLst>
      <p:ext uri="{BB962C8B-B14F-4D97-AF65-F5344CB8AC3E}">
        <p14:creationId xmlns:p14="http://schemas.microsoft.com/office/powerpoint/2010/main" val="1408205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endParaRPr lang="en-US" alt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ltLang="en-US"/>
          </a:p>
        </p:txBody>
      </p:sp>
      <p:sp>
        <p:nvSpPr>
          <p:cNvPr id="5" name="Slide Number Placeholder 4"/>
          <p:cNvSpPr>
            <a:spLocks noGrp="1"/>
          </p:cNvSpPr>
          <p:nvPr>
            <p:ph type="sldNum" sz="quarter" idx="12"/>
          </p:nvPr>
        </p:nvSpPr>
        <p:spPr/>
        <p:txBody>
          <a:bodyPr/>
          <a:lstStyle/>
          <a:p>
            <a:fld id="{3322CB04-9AB6-4EDD-8A22-9A85B4C5C1EF}" type="slidenum">
              <a:rPr lang="en-US" altLang="en-US" smtClean="0"/>
              <a:pPr/>
              <a:t>‹#›</a:t>
            </a:fld>
            <a:endParaRPr lang="en-US" altLang="en-US"/>
          </a:p>
        </p:txBody>
      </p:sp>
    </p:spTree>
    <p:extLst>
      <p:ext uri="{BB962C8B-B14F-4D97-AF65-F5344CB8AC3E}">
        <p14:creationId xmlns:p14="http://schemas.microsoft.com/office/powerpoint/2010/main" val="3463354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871FC81D-0686-4A91-84DE-69A23B4E3CE7}" type="slidenum">
              <a:rPr lang="en-US" altLang="en-US" smtClean="0"/>
              <a:pPr/>
              <a:t>‹#›</a:t>
            </a:fld>
            <a:endParaRPr lang="en-US" altLang="en-US"/>
          </a:p>
        </p:txBody>
      </p:sp>
    </p:spTree>
    <p:extLst>
      <p:ext uri="{BB962C8B-B14F-4D97-AF65-F5344CB8AC3E}">
        <p14:creationId xmlns:p14="http://schemas.microsoft.com/office/powerpoint/2010/main" val="1096951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endParaRPr lang="en-US" altLang="en-US"/>
          </a:p>
        </p:txBody>
      </p:sp>
      <p:sp>
        <p:nvSpPr>
          <p:cNvPr id="10" name="Footer Placeholder 9"/>
          <p:cNvSpPr>
            <a:spLocks noGrp="1"/>
          </p:cNvSpPr>
          <p:nvPr>
            <p:ph type="ftr" sz="quarter" idx="11"/>
          </p:nvPr>
        </p:nvSpPr>
        <p:spPr/>
        <p:txBody>
          <a:bodyPr/>
          <a:lstStyle/>
          <a:p>
            <a:endParaRPr lang="en-US" altLang="en-US"/>
          </a:p>
        </p:txBody>
      </p:sp>
      <p:sp>
        <p:nvSpPr>
          <p:cNvPr id="11" name="Slide Number Placeholder 10"/>
          <p:cNvSpPr>
            <a:spLocks noGrp="1"/>
          </p:cNvSpPr>
          <p:nvPr>
            <p:ph type="sldNum" sz="quarter" idx="12"/>
          </p:nvPr>
        </p:nvSpPr>
        <p:spPr/>
        <p:txBody>
          <a:bodyPr/>
          <a:lstStyle/>
          <a:p>
            <a:fld id="{D783426F-BF78-47E3-8E00-41C4FEE4A386}" type="slidenum">
              <a:rPr lang="en-US" altLang="en-US" smtClean="0"/>
              <a:pPr/>
              <a:t>‹#›</a:t>
            </a:fld>
            <a:endParaRPr lang="en-US" altLang="en-US"/>
          </a:p>
        </p:txBody>
      </p:sp>
    </p:spTree>
    <p:extLst>
      <p:ext uri="{BB962C8B-B14F-4D97-AF65-F5344CB8AC3E}">
        <p14:creationId xmlns:p14="http://schemas.microsoft.com/office/powerpoint/2010/main" val="379512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endParaRPr lang="en-US" altLang="en-US"/>
          </a:p>
        </p:txBody>
      </p:sp>
      <p:sp>
        <p:nvSpPr>
          <p:cNvPr id="10" name="Slide Number Placeholder 9"/>
          <p:cNvSpPr>
            <a:spLocks noGrp="1"/>
          </p:cNvSpPr>
          <p:nvPr>
            <p:ph type="sldNum" sz="quarter" idx="12"/>
          </p:nvPr>
        </p:nvSpPr>
        <p:spPr/>
        <p:txBody>
          <a:bodyPr/>
          <a:lstStyle/>
          <a:p>
            <a:fld id="{5682D045-3EE0-473D-8DB4-EF86BF3E7D4D}" type="slidenum">
              <a:rPr lang="en-US" altLang="en-US" smtClean="0"/>
              <a:pPr/>
              <a:t>‹#›</a:t>
            </a:fld>
            <a:endParaRPr lang="en-US" altLang="en-US"/>
          </a:p>
        </p:txBody>
      </p:sp>
    </p:spTree>
    <p:extLst>
      <p:ext uri="{BB962C8B-B14F-4D97-AF65-F5344CB8AC3E}">
        <p14:creationId xmlns:p14="http://schemas.microsoft.com/office/powerpoint/2010/main" val="3014588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endParaRPr lang="en-US" alt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lt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7B25D085-8FB8-49E5-9652-15246D909D9C}" type="slidenum">
              <a:rPr lang="en-US" altLang="en-US" smtClean="0"/>
              <a:pPr/>
              <a:t>‹#›</a:t>
            </a:fld>
            <a:endParaRPr lang="en-US" altLang="en-US"/>
          </a:p>
        </p:txBody>
      </p:sp>
    </p:spTree>
    <p:extLst>
      <p:ext uri="{BB962C8B-B14F-4D97-AF65-F5344CB8AC3E}">
        <p14:creationId xmlns:p14="http://schemas.microsoft.com/office/powerpoint/2010/main" val="4629968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Rectangle 10">
            <a:extLst>
              <a:ext uri="{FF2B5EF4-FFF2-40B4-BE49-F238E27FC236}">
                <a16:creationId xmlns:a16="http://schemas.microsoft.com/office/drawing/2014/main" id="{D632D7FD-0250-B514-5171-7BE273263439}"/>
              </a:ext>
            </a:extLst>
          </p:cNvPr>
          <p:cNvSpPr>
            <a:spLocks noGrp="1" noChangeArrowheads="1"/>
          </p:cNvSpPr>
          <p:nvPr>
            <p:ph type="ctrTitle" idx="4294967295"/>
          </p:nvPr>
        </p:nvSpPr>
        <p:spPr>
          <a:xfrm>
            <a:off x="914400" y="1027933"/>
            <a:ext cx="7315200" cy="1752600"/>
          </a:xfrm>
          <a:noFill/>
          <a:ln/>
        </p:spPr>
        <p:txBody>
          <a:bodyPr anchor="ctr">
            <a:normAutofit/>
          </a:bodyPr>
          <a:lstStyle/>
          <a:p>
            <a:pPr algn="ctr"/>
            <a:r>
              <a:rPr lang="en-US" altLang="en-US" sz="2800" b="1" dirty="0">
                <a:solidFill>
                  <a:srgbClr val="FF0000"/>
                </a:solidFill>
                <a:latin typeface="Times New Roman" panose="02020603050405020304" pitchFamily="18" charset="0"/>
                <a:cs typeface="Times New Roman" pitchFamily="18" charset="0"/>
              </a:rPr>
              <a:t>LITERATURE SURVEY ON EFFICIENT WATER QUALITY ANALYSIS AND PREDICTION USING MACHINE LEARNING</a:t>
            </a:r>
            <a:r>
              <a:rPr lang="en-US" altLang="en-US" sz="2800" dirty="0">
                <a:latin typeface="Times New Roman" panose="02020603050405020304" pitchFamily="18" charset="0"/>
                <a:cs typeface="Times New Roman" panose="02020603050405020304" pitchFamily="18" charset="0"/>
              </a:rPr>
              <a:t> </a:t>
            </a:r>
          </a:p>
        </p:txBody>
      </p:sp>
      <p:sp>
        <p:nvSpPr>
          <p:cNvPr id="2051" name="Rectangle 3">
            <a:extLst>
              <a:ext uri="{FF2B5EF4-FFF2-40B4-BE49-F238E27FC236}">
                <a16:creationId xmlns:a16="http://schemas.microsoft.com/office/drawing/2014/main" id="{BD1E0755-B478-DF69-BEF6-F5AA12B9B232}"/>
              </a:ext>
            </a:extLst>
          </p:cNvPr>
          <p:cNvSpPr>
            <a:spLocks noGrp="1" noChangeArrowheads="1"/>
          </p:cNvSpPr>
          <p:nvPr>
            <p:ph type="subTitle" idx="4294967295"/>
          </p:nvPr>
        </p:nvSpPr>
        <p:spPr>
          <a:xfrm>
            <a:off x="6553200" y="3385646"/>
            <a:ext cx="2328862" cy="2533650"/>
          </a:xfrm>
        </p:spPr>
        <p:txBody>
          <a:bodyPr>
            <a:normAutofit fontScale="92500" lnSpcReduction="10000"/>
          </a:bodyPr>
          <a:lstStyle/>
          <a:p>
            <a:pPr marL="0" indent="0" algn="l">
              <a:lnSpc>
                <a:spcPct val="80000"/>
              </a:lnSpc>
              <a:buNone/>
            </a:pPr>
            <a:r>
              <a:rPr lang="en-US" altLang="en-US" sz="2400" b="1" dirty="0">
                <a:solidFill>
                  <a:schemeClr val="tx1"/>
                </a:solidFill>
                <a:latin typeface="Times New Roman" panose="02020603050405020304" pitchFamily="18" charset="0"/>
                <a:cs typeface="Times New Roman" pitchFamily="18" charset="0"/>
              </a:rPr>
              <a:t>Team Leader:</a:t>
            </a:r>
          </a:p>
          <a:p>
            <a:pPr marL="0" indent="0" algn="l">
              <a:lnSpc>
                <a:spcPct val="80000"/>
              </a:lnSpc>
              <a:buNone/>
            </a:pPr>
            <a:r>
              <a:rPr lang="en-US" altLang="en-US" sz="1800" b="1" dirty="0">
                <a:solidFill>
                  <a:schemeClr val="tx1"/>
                </a:solidFill>
                <a:latin typeface="Times New Roman" panose="02020603050405020304" pitchFamily="18" charset="0"/>
                <a:cs typeface="Times New Roman" panose="02020603050405020304" pitchFamily="18" charset="0"/>
              </a:rPr>
              <a:t>Vidhya Lakshmi K</a:t>
            </a:r>
          </a:p>
          <a:p>
            <a:pPr marL="0" indent="0" algn="l">
              <a:lnSpc>
                <a:spcPct val="80000"/>
              </a:lnSpc>
              <a:buNone/>
            </a:pPr>
            <a:endParaRPr lang="en-US" altLang="en-US" sz="2400" b="1" dirty="0">
              <a:solidFill>
                <a:schemeClr val="tx1"/>
              </a:solidFill>
              <a:latin typeface="Times New Roman" panose="02020603050405020304" pitchFamily="18" charset="0"/>
              <a:cs typeface="Times New Roman" pitchFamily="18" charset="0"/>
            </a:endParaRPr>
          </a:p>
          <a:p>
            <a:pPr marL="0" indent="0" algn="l">
              <a:lnSpc>
                <a:spcPct val="80000"/>
              </a:lnSpc>
              <a:buNone/>
            </a:pPr>
            <a:r>
              <a:rPr lang="en-US" altLang="en-US" sz="2400" b="1" dirty="0">
                <a:solidFill>
                  <a:schemeClr val="tx1"/>
                </a:solidFill>
                <a:latin typeface="Times New Roman" panose="02020603050405020304" pitchFamily="18" charset="0"/>
                <a:cs typeface="Times New Roman" pitchFamily="18" charset="0"/>
              </a:rPr>
              <a:t>Team Members:</a:t>
            </a:r>
          </a:p>
          <a:p>
            <a:pPr marL="0" indent="0" algn="l">
              <a:lnSpc>
                <a:spcPct val="80000"/>
              </a:lnSpc>
              <a:buNone/>
            </a:pPr>
            <a:r>
              <a:rPr lang="en-US" altLang="en-US" sz="1800" b="1" dirty="0" err="1">
                <a:solidFill>
                  <a:schemeClr val="tx1"/>
                </a:solidFill>
                <a:latin typeface="Times New Roman" panose="02020603050405020304" pitchFamily="18" charset="0"/>
                <a:cs typeface="Times New Roman" panose="02020603050405020304" pitchFamily="18" charset="0"/>
              </a:rPr>
              <a:t>Jeevitha</a:t>
            </a:r>
            <a:r>
              <a:rPr lang="en-US" altLang="en-US" sz="1800" b="1" dirty="0">
                <a:solidFill>
                  <a:schemeClr val="tx1"/>
                </a:solidFill>
                <a:latin typeface="Times New Roman" panose="02020603050405020304" pitchFamily="18" charset="0"/>
                <a:cs typeface="Times New Roman" panose="02020603050405020304" pitchFamily="18" charset="0"/>
              </a:rPr>
              <a:t> </a:t>
            </a:r>
            <a:r>
              <a:rPr lang="en-US" altLang="en-US" sz="1800" b="1" dirty="0" err="1">
                <a:solidFill>
                  <a:schemeClr val="tx1"/>
                </a:solidFill>
                <a:latin typeface="Times New Roman" panose="02020603050405020304" pitchFamily="18" charset="0"/>
                <a:cs typeface="Times New Roman" panose="02020603050405020304" pitchFamily="18" charset="0"/>
              </a:rPr>
              <a:t>Sai</a:t>
            </a:r>
            <a:r>
              <a:rPr lang="en-US" altLang="en-US" sz="1800" b="1" dirty="0">
                <a:solidFill>
                  <a:schemeClr val="tx1"/>
                </a:solidFill>
                <a:latin typeface="Times New Roman" panose="02020603050405020304" pitchFamily="18" charset="0"/>
                <a:cs typeface="Times New Roman" panose="02020603050405020304" pitchFamily="18" charset="0"/>
              </a:rPr>
              <a:t> G</a:t>
            </a:r>
          </a:p>
          <a:p>
            <a:pPr marL="0" indent="0" algn="l">
              <a:lnSpc>
                <a:spcPct val="80000"/>
              </a:lnSpc>
              <a:buNone/>
            </a:pPr>
            <a:r>
              <a:rPr lang="en-US" altLang="en-US" sz="1800" b="1" dirty="0" err="1">
                <a:solidFill>
                  <a:schemeClr val="tx1"/>
                </a:solidFill>
                <a:latin typeface="Times New Roman" panose="02020603050405020304" pitchFamily="18" charset="0"/>
                <a:cs typeface="Times New Roman" panose="02020603050405020304" pitchFamily="18" charset="0"/>
              </a:rPr>
              <a:t>Priyadharshini</a:t>
            </a:r>
            <a:r>
              <a:rPr lang="en-US" altLang="en-US" sz="1800" b="1" dirty="0">
                <a:solidFill>
                  <a:schemeClr val="tx1"/>
                </a:solidFill>
                <a:latin typeface="Times New Roman" panose="02020603050405020304" pitchFamily="18" charset="0"/>
                <a:cs typeface="Times New Roman" panose="02020603050405020304" pitchFamily="18" charset="0"/>
              </a:rPr>
              <a:t> J</a:t>
            </a:r>
          </a:p>
          <a:p>
            <a:pPr marL="0" indent="0" algn="l">
              <a:lnSpc>
                <a:spcPct val="80000"/>
              </a:lnSpc>
              <a:buNone/>
            </a:pPr>
            <a:r>
              <a:rPr lang="en-US" altLang="en-US" sz="1800" b="1" dirty="0" err="1">
                <a:solidFill>
                  <a:schemeClr val="tx1"/>
                </a:solidFill>
                <a:latin typeface="Times New Roman" panose="02020603050405020304" pitchFamily="18" charset="0"/>
                <a:cs typeface="Times New Roman" panose="02020603050405020304" pitchFamily="18" charset="0"/>
              </a:rPr>
              <a:t>Priyanga</a:t>
            </a:r>
            <a:r>
              <a:rPr lang="en-US" altLang="en-US" sz="1800" b="1" dirty="0">
                <a:solidFill>
                  <a:schemeClr val="tx1"/>
                </a:solidFill>
                <a:latin typeface="Times New Roman" panose="02020603050405020304" pitchFamily="18" charset="0"/>
                <a:cs typeface="Times New Roman" panose="02020603050405020304" pitchFamily="18" charset="0"/>
              </a:rPr>
              <a:t> P</a:t>
            </a:r>
          </a:p>
        </p:txBody>
      </p:sp>
      <p:sp>
        <p:nvSpPr>
          <p:cNvPr id="2052" name="Rectangle 4">
            <a:extLst>
              <a:ext uri="{FF2B5EF4-FFF2-40B4-BE49-F238E27FC236}">
                <a16:creationId xmlns:a16="http://schemas.microsoft.com/office/drawing/2014/main" id="{59D4F73C-DD73-EF5D-BB22-99A3CCA28505}"/>
              </a:ext>
            </a:extLst>
          </p:cNvPr>
          <p:cNvSpPr>
            <a:spLocks noChangeArrowheads="1"/>
          </p:cNvSpPr>
          <p:nvPr/>
        </p:nvSpPr>
        <p:spPr bwMode="auto">
          <a:xfrm flipV="1">
            <a:off x="0" y="6857999"/>
            <a:ext cx="9144000" cy="45719"/>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dirty="0">
                <a:solidFill>
                  <a:srgbClr val="000099"/>
                </a:solidFill>
              </a:rPr>
              <a:t>		                </a:t>
            </a:r>
          </a:p>
        </p:txBody>
      </p:sp>
      <p:sp>
        <p:nvSpPr>
          <p:cNvPr id="2053" name="Rectangle 5">
            <a:extLst>
              <a:ext uri="{FF2B5EF4-FFF2-40B4-BE49-F238E27FC236}">
                <a16:creationId xmlns:a16="http://schemas.microsoft.com/office/drawing/2014/main" id="{0FB40234-14F6-6558-1315-E0F1B22DE78F}"/>
              </a:ext>
            </a:extLst>
          </p:cNvPr>
          <p:cNvSpPr>
            <a:spLocks noChangeArrowheads="1"/>
          </p:cNvSpPr>
          <p:nvPr/>
        </p:nvSpPr>
        <p:spPr bwMode="auto">
          <a:xfrm>
            <a:off x="774700" y="3385646"/>
            <a:ext cx="2328333"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lnSpc>
                <a:spcPct val="80000"/>
              </a:lnSpc>
            </a:pPr>
            <a:r>
              <a:rPr lang="en-US" altLang="en-US" sz="2000" b="1" dirty="0">
                <a:latin typeface="Times New Roman" pitchFamily="18" charset="0"/>
                <a:cs typeface="Times New Roman" pitchFamily="18" charset="0"/>
              </a:rPr>
              <a:t>Mentor</a:t>
            </a:r>
            <a:r>
              <a:rPr lang="en-US" altLang="en-US" sz="2400" b="1" dirty="0">
                <a:latin typeface="Times New Roman" pitchFamily="18" charset="0"/>
                <a:cs typeface="Times New Roman" pitchFamily="18" charset="0"/>
              </a:rPr>
              <a:t>:</a:t>
            </a:r>
          </a:p>
          <a:p>
            <a:pPr algn="l">
              <a:lnSpc>
                <a:spcPct val="80000"/>
              </a:lnSpc>
            </a:pPr>
            <a:r>
              <a:rPr lang="en-US" altLang="en-US" sz="1800" b="1" dirty="0" err="1">
                <a:latin typeface="Times New Roman" pitchFamily="18" charset="0"/>
                <a:cs typeface="Times New Roman" pitchFamily="18" charset="0"/>
              </a:rPr>
              <a:t>Mr.A.Gopinath</a:t>
            </a:r>
            <a:endParaRPr lang="en-US" altLang="en-US" sz="1800" b="1" dirty="0">
              <a:latin typeface="Times New Roman" pitchFamily="18" charset="0"/>
              <a:cs typeface="Times New Roman" pitchFamily="18" charset="0"/>
            </a:endParaRPr>
          </a:p>
          <a:p>
            <a:pPr algn="l">
              <a:lnSpc>
                <a:spcPct val="80000"/>
              </a:lnSpc>
            </a:pPr>
            <a:endParaRPr lang="en-US" altLang="en-US" sz="2400" b="1" dirty="0">
              <a:solidFill>
                <a:srgbClr val="0000FF"/>
              </a:solidFill>
            </a:endParaRPr>
          </a:p>
          <a:p>
            <a:pPr algn="l">
              <a:lnSpc>
                <a:spcPct val="80000"/>
              </a:lnSpc>
            </a:pPr>
            <a:endParaRPr lang="en-US" altLang="en-US" sz="2400" b="1" dirty="0">
              <a:solidFill>
                <a:srgbClr val="0000FF"/>
              </a:solidFill>
            </a:endParaRPr>
          </a:p>
          <a:p>
            <a:pPr algn="l">
              <a:lnSpc>
                <a:spcPct val="80000"/>
              </a:lnSpc>
            </a:pPr>
            <a:endParaRPr lang="en-US" altLang="en-US" b="1" dirty="0">
              <a:solidFill>
                <a:srgbClr val="0000FF"/>
              </a:solidFill>
            </a:endParaRPr>
          </a:p>
        </p:txBody>
      </p:sp>
      <p:sp>
        <p:nvSpPr>
          <p:cNvPr id="2055" name="Rectangle 7">
            <a:extLst>
              <a:ext uri="{FF2B5EF4-FFF2-40B4-BE49-F238E27FC236}">
                <a16:creationId xmlns:a16="http://schemas.microsoft.com/office/drawing/2014/main" id="{85B6B11C-6E37-C194-5C54-9EC1A13DC0A8}"/>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id="{3AAD39F0-DCFF-2336-7CB3-72A4AA76942E}"/>
              </a:ext>
            </a:extLst>
          </p:cNvPr>
          <p:cNvSpPr>
            <a:spLocks noChangeArrowheads="1"/>
          </p:cNvSpPr>
          <p:nvPr/>
        </p:nvSpPr>
        <p:spPr bwMode="auto">
          <a:xfrm>
            <a:off x="0" y="6219497"/>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Information Technology</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r>
              <a:rPr lang="en-US" altLang="en-US" sz="1400" dirty="0">
                <a:solidFill>
                  <a:srgbClr val="000099"/>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609600"/>
            <a:ext cx="7772400" cy="457200"/>
          </a:xfrm>
        </p:spPr>
        <p:txBody>
          <a:bodyPr anchor="ctr">
            <a:normAutofit fontScale="90000"/>
          </a:bodyPr>
          <a:lstStyle/>
          <a:p>
            <a:pPr algn="ctr"/>
            <a:r>
              <a:rPr lang="en-US" altLang="en-US" sz="4000" b="1" dirty="0">
                <a:solidFill>
                  <a:srgbClr val="FF0000"/>
                </a:solidFill>
                <a:latin typeface="Times New Roman" panose="02020603050405020304" pitchFamily="18" charset="0"/>
                <a:cs typeface="Times New Roman" panose="02020603050405020304" pitchFamily="18" charset="0"/>
              </a:rPr>
              <a:t> Survey Paper-4</a:t>
            </a:r>
            <a:endParaRPr lang="en-US" altLang="en-US" sz="4000" dirty="0">
              <a:solidFill>
                <a:srgbClr val="FF0000"/>
              </a:solidFill>
              <a:latin typeface="Times New Roman" panose="02020603050405020304" pitchFamily="18" charset="0"/>
              <a:cs typeface="Times New Roman" panose="02020603050405020304" pitchFamily="18" charset="0"/>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685800" y="1219200"/>
            <a:ext cx="8229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400" b="1" dirty="0">
                <a:solidFill>
                  <a:srgbClr val="FF0000"/>
                </a:solidFill>
                <a:latin typeface="Times New Roman" panose="02020603050405020304" pitchFamily="18" charset="0"/>
                <a:cs typeface="Times New Roman" panose="02020603050405020304" pitchFamily="18" charset="0"/>
              </a:rPr>
              <a:t>Author:</a:t>
            </a:r>
          </a:p>
          <a:p>
            <a:pPr algn="l"/>
            <a:r>
              <a:rPr lang="en-IN" sz="2400" dirty="0" err="1">
                <a:solidFill>
                  <a:srgbClr val="000099"/>
                </a:solidFill>
                <a:latin typeface="Times New Roman" panose="02020603050405020304" pitchFamily="18" charset="0"/>
                <a:cs typeface="Times New Roman" pitchFamily="18" charset="0"/>
              </a:rPr>
              <a:t>Umair</a:t>
            </a:r>
            <a:r>
              <a:rPr lang="en-IN" sz="2400" dirty="0">
                <a:solidFill>
                  <a:srgbClr val="000099"/>
                </a:solidFill>
                <a:latin typeface="Times New Roman" panose="02020603050405020304" pitchFamily="18" charset="0"/>
                <a:cs typeface="Times New Roman" pitchFamily="18" charset="0"/>
              </a:rPr>
              <a:t> Ahmed,</a:t>
            </a:r>
            <a:r>
              <a:rPr lang="en-IN" sz="2400" baseline="30000" dirty="0">
                <a:solidFill>
                  <a:srgbClr val="000099"/>
                </a:solidFill>
                <a:latin typeface="Times New Roman" panose="02020603050405020304" pitchFamily="18" charset="0"/>
                <a:cs typeface="Times New Roman" pitchFamily="18" charset="0"/>
              </a:rPr>
              <a:t> </a:t>
            </a:r>
            <a:r>
              <a:rPr lang="en-IN" sz="2400" dirty="0" err="1">
                <a:solidFill>
                  <a:srgbClr val="000099"/>
                </a:solidFill>
                <a:latin typeface="Times New Roman" panose="02020603050405020304" pitchFamily="18" charset="0"/>
                <a:cs typeface="Times New Roman" pitchFamily="18" charset="0"/>
              </a:rPr>
              <a:t>Rafia</a:t>
            </a:r>
            <a:r>
              <a:rPr lang="en-IN" sz="2400" dirty="0">
                <a:solidFill>
                  <a:srgbClr val="000099"/>
                </a:solidFill>
                <a:latin typeface="Times New Roman" panose="02020603050405020304" pitchFamily="18" charset="0"/>
                <a:cs typeface="Times New Roman" pitchFamily="18" charset="0"/>
              </a:rPr>
              <a:t> </a:t>
            </a:r>
            <a:r>
              <a:rPr lang="en-IN" sz="2400" dirty="0" err="1">
                <a:solidFill>
                  <a:srgbClr val="000099"/>
                </a:solidFill>
                <a:latin typeface="Times New Roman" panose="02020603050405020304" pitchFamily="18" charset="0"/>
                <a:cs typeface="Times New Roman" pitchFamily="18" charset="0"/>
              </a:rPr>
              <a:t>Mumtaz,Hirra</a:t>
            </a:r>
            <a:r>
              <a:rPr lang="en-IN" sz="2400" dirty="0">
                <a:solidFill>
                  <a:srgbClr val="000099"/>
                </a:solidFill>
                <a:latin typeface="Times New Roman" panose="02020603050405020304" pitchFamily="18" charset="0"/>
                <a:cs typeface="Times New Roman" pitchFamily="18" charset="0"/>
              </a:rPr>
              <a:t> </a:t>
            </a:r>
            <a:r>
              <a:rPr lang="en-IN" sz="2400" dirty="0" err="1">
                <a:solidFill>
                  <a:srgbClr val="000099"/>
                </a:solidFill>
                <a:latin typeface="Times New Roman" panose="02020603050405020304" pitchFamily="18" charset="0"/>
                <a:cs typeface="Times New Roman" pitchFamily="18" charset="0"/>
              </a:rPr>
              <a:t>Anwar,Asad</a:t>
            </a:r>
            <a:r>
              <a:rPr lang="en-IN" sz="2400" dirty="0">
                <a:solidFill>
                  <a:srgbClr val="000099"/>
                </a:solidFill>
                <a:latin typeface="Times New Roman" panose="02020603050405020304" pitchFamily="18" charset="0"/>
                <a:cs typeface="Times New Roman" pitchFamily="18" charset="0"/>
              </a:rPr>
              <a:t> A. </a:t>
            </a:r>
            <a:r>
              <a:rPr lang="en-IN" sz="2400" dirty="0" err="1">
                <a:solidFill>
                  <a:srgbClr val="000099"/>
                </a:solidFill>
                <a:latin typeface="Times New Roman" panose="02020603050405020304" pitchFamily="18" charset="0"/>
                <a:cs typeface="Times New Roman" pitchFamily="18" charset="0"/>
              </a:rPr>
              <a:t>Shah,Rabia</a:t>
            </a:r>
            <a:r>
              <a:rPr lang="en-IN" sz="2400" dirty="0">
                <a:solidFill>
                  <a:srgbClr val="000099"/>
                </a:solidFill>
                <a:latin typeface="Times New Roman" panose="02020603050405020304" pitchFamily="18" charset="0"/>
                <a:cs typeface="Times New Roman" pitchFamily="18" charset="0"/>
              </a:rPr>
              <a:t> </a:t>
            </a:r>
            <a:r>
              <a:rPr lang="en-IN" sz="2400" dirty="0" err="1">
                <a:solidFill>
                  <a:srgbClr val="000099"/>
                </a:solidFill>
                <a:latin typeface="Times New Roman" panose="02020603050405020304" pitchFamily="18" charset="0"/>
                <a:cs typeface="Times New Roman" pitchFamily="18" charset="0"/>
              </a:rPr>
              <a:t>Irfan,Jose</a:t>
            </a:r>
            <a:r>
              <a:rPr lang="en-IN" sz="2400" dirty="0">
                <a:solidFill>
                  <a:srgbClr val="000099"/>
                </a:solidFill>
                <a:latin typeface="Times New Roman" panose="02020603050405020304" pitchFamily="18" charset="0"/>
                <a:cs typeface="Times New Roman" pitchFamily="18" charset="0"/>
              </a:rPr>
              <a:t> </a:t>
            </a:r>
            <a:r>
              <a:rPr lang="en-IN" sz="2400" dirty="0" err="1">
                <a:solidFill>
                  <a:srgbClr val="000099"/>
                </a:solidFill>
                <a:latin typeface="Times New Roman" panose="02020603050405020304" pitchFamily="18" charset="0"/>
                <a:cs typeface="Times New Roman" pitchFamily="18" charset="0"/>
              </a:rPr>
              <a:t>García</a:t>
            </a:r>
            <a:r>
              <a:rPr lang="en-IN" sz="2400" dirty="0">
                <a:solidFill>
                  <a:srgbClr val="000099"/>
                </a:solidFill>
                <a:latin typeface="Times New Roman" panose="02020603050405020304" pitchFamily="18" charset="0"/>
                <a:cs typeface="Times New Roman" pitchFamily="18" charset="0"/>
              </a:rPr>
              <a:t>-Nieto</a:t>
            </a:r>
          </a:p>
          <a:p>
            <a:pPr algn="l"/>
            <a:r>
              <a:rPr lang="en-US" sz="2400" b="1" i="0" dirty="0">
                <a:solidFill>
                  <a:srgbClr val="FF0000"/>
                </a:solidFill>
                <a:effectLst/>
                <a:latin typeface="Times New Roman" panose="02020603050405020304" pitchFamily="18" charset="0"/>
                <a:cs typeface="Times New Roman" panose="02020603050405020304" pitchFamily="18" charset="0"/>
              </a:rPr>
              <a:t>Title:</a:t>
            </a:r>
          </a:p>
          <a:p>
            <a:pPr algn="l"/>
            <a:r>
              <a:rPr lang="en-US" sz="2400" dirty="0">
                <a:solidFill>
                  <a:srgbClr val="000099"/>
                </a:solidFill>
                <a:latin typeface="Times New Roman" panose="02020603050405020304" pitchFamily="18" charset="0"/>
                <a:cs typeface="Times New Roman" pitchFamily="18" charset="0"/>
              </a:rPr>
              <a:t>Efficient Water Quality Prediction Using Supervised Machine Learning</a:t>
            </a:r>
          </a:p>
          <a:p>
            <a:pPr algn="l"/>
            <a:r>
              <a:rPr lang="en-US" sz="2400" b="1" dirty="0">
                <a:solidFill>
                  <a:srgbClr val="FF0000"/>
                </a:solidFill>
                <a:latin typeface="Times New Roman" panose="02020603050405020304" pitchFamily="18" charset="0"/>
                <a:cs typeface="Times New Roman" panose="02020603050405020304" pitchFamily="18" charset="0"/>
              </a:rPr>
              <a:t>Published Journal:</a:t>
            </a:r>
          </a:p>
          <a:p>
            <a:pPr algn="l"/>
            <a:r>
              <a:rPr lang="en-US" sz="2400" dirty="0">
                <a:solidFill>
                  <a:srgbClr val="000099"/>
                </a:solidFill>
                <a:latin typeface="Times New Roman" panose="02020603050405020304" pitchFamily="18" charset="0"/>
                <a:cs typeface="Times New Roman" pitchFamily="18" charset="0"/>
              </a:rPr>
              <a:t>MDPI journal</a:t>
            </a:r>
          </a:p>
          <a:p>
            <a:pPr algn="l"/>
            <a:r>
              <a:rPr lang="en-US" sz="2400" b="1" dirty="0">
                <a:solidFill>
                  <a:srgbClr val="FF0000"/>
                </a:solidFill>
                <a:latin typeface="Times New Roman" panose="02020603050405020304" pitchFamily="18" charset="0"/>
                <a:cs typeface="Times New Roman" panose="02020603050405020304" pitchFamily="18" charset="0"/>
              </a:rPr>
              <a:t>Year of Published:</a:t>
            </a:r>
          </a:p>
          <a:p>
            <a:pPr algn="l"/>
            <a:r>
              <a:rPr lang="en-US" sz="2400" dirty="0">
                <a:solidFill>
                  <a:srgbClr val="000099"/>
                </a:solidFill>
                <a:latin typeface="Times New Roman" panose="02020603050405020304" pitchFamily="18" charset="0"/>
                <a:cs typeface="Times New Roman" panose="02020603050405020304" pitchFamily="18" charset="0"/>
              </a:rPr>
              <a:t>10-2019</a:t>
            </a:r>
          </a:p>
          <a:p>
            <a:pPr algn="l"/>
            <a:endParaRPr lang="en-US" sz="2400" dirty="0"/>
          </a:p>
          <a:p>
            <a:pPr algn="l"/>
            <a:endParaRPr lang="en-US" sz="2400" dirty="0"/>
          </a:p>
          <a:p>
            <a:pPr algn="l"/>
            <a:endParaRPr lang="en-US" sz="2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sz="2400"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id="{C1CD9068-C7B1-C44E-967F-271EF420DFC1}"/>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Information Technology</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spTree>
    <p:extLst>
      <p:ext uri="{BB962C8B-B14F-4D97-AF65-F5344CB8AC3E}">
        <p14:creationId xmlns:p14="http://schemas.microsoft.com/office/powerpoint/2010/main" val="3916569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84379B0-DE68-54C4-5129-DF3EB67D4A28}"/>
              </a:ext>
            </a:extLst>
          </p:cNvPr>
          <p:cNvSpPr>
            <a:spLocks noGrp="1" noChangeArrowheads="1"/>
          </p:cNvSpPr>
          <p:nvPr>
            <p:ph type="ctrTitle"/>
          </p:nvPr>
        </p:nvSpPr>
        <p:spPr>
          <a:xfrm>
            <a:off x="685800" y="609600"/>
            <a:ext cx="7772400" cy="457200"/>
          </a:xfrm>
        </p:spPr>
        <p:txBody>
          <a:bodyPr anchor="ctr">
            <a:normAutofit fontScale="90000"/>
          </a:bodyPr>
          <a:lstStyle/>
          <a:p>
            <a:r>
              <a:rPr lang="en-US" altLang="en-US" sz="4000" dirty="0"/>
              <a:t> </a:t>
            </a:r>
          </a:p>
        </p:txBody>
      </p:sp>
      <p:sp>
        <p:nvSpPr>
          <p:cNvPr id="27652" name="Rectangle 4">
            <a:extLst>
              <a:ext uri="{FF2B5EF4-FFF2-40B4-BE49-F238E27FC236}">
                <a16:creationId xmlns:a16="http://schemas.microsoft.com/office/drawing/2014/main" id="{D1326E05-B937-8167-8827-C632A2FA8320}"/>
              </a:ext>
            </a:extLst>
          </p:cNvPr>
          <p:cNvSpPr>
            <a:spLocks noChangeArrowheads="1"/>
          </p:cNvSpPr>
          <p:nvPr/>
        </p:nvSpPr>
        <p:spPr bwMode="auto">
          <a:xfrm>
            <a:off x="685800" y="762000"/>
            <a:ext cx="7772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just"/>
            <a:r>
              <a:rPr lang="en-US" altLang="en-US" sz="2400" b="1" dirty="0">
                <a:solidFill>
                  <a:srgbClr val="FF0000"/>
                </a:solidFill>
                <a:latin typeface="Times New Roman" panose="02020603050405020304" pitchFamily="18" charset="0"/>
                <a:cs typeface="Times New Roman" panose="02020603050405020304" pitchFamily="18" charset="0"/>
              </a:rPr>
              <a:t>Objective:</a:t>
            </a:r>
          </a:p>
          <a:p>
            <a:pPr algn="just"/>
            <a:r>
              <a:rPr lang="en-US" sz="2000" dirty="0">
                <a:solidFill>
                  <a:srgbClr val="000099"/>
                </a:solidFill>
                <a:latin typeface="Times New Roman" panose="02020603050405020304" pitchFamily="18" charset="0"/>
                <a:cs typeface="Times New Roman" pitchFamily="18" charset="0"/>
              </a:rPr>
              <a:t>This research explores a series of supervised machine learning algorithms to estimate the water quality index (WQI), which is a singular index to describe the general quality of water, and the water quality class (WQC), which is a distinctive class defined on the basis of the WQI. The proposed methodology employs four input parameters, namely, temperature, turbidity, pH and total dissolved solids. The proposed methodology achieves reasonable accuracy using a minimal number of parameters to validate the possibility of its use in real time water quality detection systems</a:t>
            </a:r>
            <a:r>
              <a:rPr lang="en-US" sz="2400" dirty="0">
                <a:solidFill>
                  <a:srgbClr val="000099"/>
                </a:solidFill>
                <a:latin typeface="Times New Roman" panose="02020603050405020304" pitchFamily="18" charset="0"/>
                <a:cs typeface="Times New Roman" pitchFamily="18" charset="0"/>
              </a:rPr>
              <a:t>.</a:t>
            </a:r>
            <a:endParaRPr lang="en-US" altLang="en-US" sz="2400" b="1" dirty="0">
              <a:solidFill>
                <a:srgbClr val="000099"/>
              </a:solidFill>
              <a:latin typeface="Times New Roman" panose="02020603050405020304" pitchFamily="18" charset="0"/>
              <a:cs typeface="Times New Roman" pitchFamily="18" charset="0"/>
            </a:endParaRPr>
          </a:p>
          <a:p>
            <a:pPr algn="just">
              <a:buClr>
                <a:srgbClr val="0099FF"/>
              </a:buClr>
              <a:buFont typeface="Wingdings" panose="05000000000000000000" pitchFamily="2" charset="2"/>
              <a:buNone/>
            </a:pPr>
            <a:endParaRPr lang="en-US" altLang="en-US" dirty="0">
              <a:solidFill>
                <a:srgbClr val="0000FF"/>
              </a:solidFill>
              <a:latin typeface="Times New Roman" panose="02020603050405020304" pitchFamily="18" charset="0"/>
              <a:cs typeface="Times New Roman" panose="02020603050405020304" pitchFamily="18" charset="0"/>
            </a:endParaRPr>
          </a:p>
        </p:txBody>
      </p:sp>
      <p:sp>
        <p:nvSpPr>
          <p:cNvPr id="27653" name="Rectangle 5">
            <a:extLst>
              <a:ext uri="{FF2B5EF4-FFF2-40B4-BE49-F238E27FC236}">
                <a16:creationId xmlns:a16="http://schemas.microsoft.com/office/drawing/2014/main" id="{8789A04A-1E54-96CA-26DA-CBC2E5EA16B5}"/>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id="{5AF5032D-AC34-A24B-A2F0-B892CC4C6496}"/>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Information Technology</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r>
              <a:rPr lang="en-US" altLang="en-US" sz="1400" dirty="0">
                <a:solidFill>
                  <a:srgbClr val="000099"/>
                </a:solidFill>
              </a:rPr>
              <a:t> </a:t>
            </a:r>
          </a:p>
        </p:txBody>
      </p:sp>
    </p:spTree>
    <p:extLst>
      <p:ext uri="{BB962C8B-B14F-4D97-AF65-F5344CB8AC3E}">
        <p14:creationId xmlns:p14="http://schemas.microsoft.com/office/powerpoint/2010/main" val="2747687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609600"/>
            <a:ext cx="7772400" cy="457200"/>
          </a:xfrm>
        </p:spPr>
        <p:txBody>
          <a:bodyPr anchor="ctr">
            <a:normAutofit fontScale="90000"/>
          </a:bodyPr>
          <a:lstStyle/>
          <a:p>
            <a:pPr algn="ctr"/>
            <a:r>
              <a:rPr lang="en-US" altLang="en-US" sz="4000" b="1" dirty="0">
                <a:solidFill>
                  <a:srgbClr val="FF0000"/>
                </a:solidFill>
                <a:latin typeface="Times New Roman" panose="02020603050405020304" pitchFamily="18" charset="0"/>
                <a:cs typeface="Times New Roman" panose="02020603050405020304" pitchFamily="18" charset="0"/>
              </a:rPr>
              <a:t> Survey Paper-5</a:t>
            </a:r>
            <a:endParaRPr lang="en-US" altLang="en-US" sz="4000" dirty="0">
              <a:solidFill>
                <a:srgbClr val="FF0000"/>
              </a:solidFill>
              <a:latin typeface="Times New Roman" panose="02020603050405020304" pitchFamily="18" charset="0"/>
              <a:cs typeface="Times New Roman" panose="02020603050405020304" pitchFamily="18" charset="0"/>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685800" y="1219200"/>
            <a:ext cx="8229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400" b="1" dirty="0">
                <a:solidFill>
                  <a:srgbClr val="FF0000"/>
                </a:solidFill>
                <a:latin typeface="Times New Roman" panose="02020603050405020304" pitchFamily="18" charset="0"/>
                <a:cs typeface="Times New Roman" panose="02020603050405020304" pitchFamily="18" charset="0"/>
              </a:rPr>
              <a:t>Author:</a:t>
            </a:r>
          </a:p>
          <a:p>
            <a:pPr algn="l"/>
            <a:r>
              <a:rPr lang="en-US" sz="2400" dirty="0">
                <a:solidFill>
                  <a:srgbClr val="000099"/>
                </a:solidFill>
                <a:latin typeface="Times New Roman" panose="02020603050405020304" pitchFamily="18" charset="0"/>
                <a:cs typeface="Times New Roman" pitchFamily="18" charset="0"/>
              </a:rPr>
              <a:t>water quality analysis using ML </a:t>
            </a:r>
          </a:p>
          <a:p>
            <a:pPr algn="l"/>
            <a:r>
              <a:rPr lang="en-US" sz="2400" b="1" i="0" dirty="0">
                <a:solidFill>
                  <a:srgbClr val="FF0000"/>
                </a:solidFill>
                <a:effectLst/>
                <a:latin typeface="Times New Roman" panose="02020603050405020304" pitchFamily="18" charset="0"/>
                <a:cs typeface="Times New Roman" panose="02020603050405020304" pitchFamily="18" charset="0"/>
              </a:rPr>
              <a:t>Title:</a:t>
            </a:r>
          </a:p>
          <a:p>
            <a:pPr algn="l"/>
            <a:r>
              <a:rPr lang="en-US" sz="2400" dirty="0">
                <a:solidFill>
                  <a:srgbClr val="000099"/>
                </a:solidFill>
                <a:latin typeface="Times New Roman" panose="02020603050405020304" pitchFamily="18" charset="0"/>
                <a:cs typeface="Times New Roman" pitchFamily="18" charset="0"/>
              </a:rPr>
              <a:t>water quality analysis using ML </a:t>
            </a:r>
          </a:p>
          <a:p>
            <a:pPr algn="l"/>
            <a:r>
              <a:rPr lang="en-US" sz="2400" b="1" dirty="0">
                <a:solidFill>
                  <a:srgbClr val="FF0000"/>
                </a:solidFill>
                <a:latin typeface="Times New Roman" panose="02020603050405020304" pitchFamily="18" charset="0"/>
                <a:cs typeface="Times New Roman" panose="02020603050405020304" pitchFamily="18" charset="0"/>
              </a:rPr>
              <a:t>Published Journal:</a:t>
            </a:r>
          </a:p>
          <a:p>
            <a:pPr algn="l"/>
            <a:r>
              <a:rPr lang="en-US" sz="2400" dirty="0">
                <a:solidFill>
                  <a:srgbClr val="000099"/>
                </a:solidFill>
                <a:latin typeface="Times New Roman" panose="02020603050405020304" pitchFamily="18" charset="0"/>
                <a:cs typeface="Times New Roman" pitchFamily="18" charset="0"/>
              </a:rPr>
              <a:t>Science Direct</a:t>
            </a:r>
          </a:p>
          <a:p>
            <a:pPr algn="l"/>
            <a:r>
              <a:rPr lang="en-US" sz="2400" b="1" dirty="0">
                <a:solidFill>
                  <a:srgbClr val="FF0000"/>
                </a:solidFill>
                <a:latin typeface="Times New Roman" panose="02020603050405020304" pitchFamily="18" charset="0"/>
                <a:cs typeface="Times New Roman" panose="02020603050405020304" pitchFamily="18" charset="0"/>
              </a:rPr>
              <a:t>Year of Published:</a:t>
            </a:r>
          </a:p>
          <a:p>
            <a:pPr algn="l"/>
            <a:r>
              <a:rPr lang="en-US" sz="2400" dirty="0">
                <a:solidFill>
                  <a:srgbClr val="000099"/>
                </a:solidFill>
                <a:latin typeface="Times New Roman" panose="02020603050405020304" pitchFamily="18" charset="0"/>
                <a:cs typeface="Times New Roman" panose="02020603050405020304" pitchFamily="18" charset="0"/>
              </a:rPr>
              <a:t>11-2021</a:t>
            </a:r>
          </a:p>
          <a:p>
            <a:pPr algn="l"/>
            <a:endParaRPr lang="en-US" sz="2400" dirty="0">
              <a:latin typeface="Times New Roman" panose="02020603050405020304" pitchFamily="18" charset="0"/>
              <a:cs typeface="Times New Roman" panose="02020603050405020304" pitchFamily="18" charset="0"/>
            </a:endParaRPr>
          </a:p>
          <a:p>
            <a:pPr algn="l"/>
            <a:endParaRPr lang="en-US" sz="2400" dirty="0">
              <a:latin typeface="Times New Roman" panose="02020603050405020304" pitchFamily="18" charset="0"/>
              <a:cs typeface="Times New Roman" panose="02020603050405020304" pitchFamily="18" charset="0"/>
            </a:endParaRPr>
          </a:p>
          <a:p>
            <a:pPr algn="l"/>
            <a:endParaRPr lang="en-US" sz="2400" dirty="0">
              <a:latin typeface="Times New Roman" panose="02020603050405020304" pitchFamily="18" charset="0"/>
              <a:cs typeface="Times New Roman" panose="02020603050405020304" pitchFamily="18" charset="0"/>
            </a:endParaRPr>
          </a:p>
          <a:p>
            <a:pPr algn="l">
              <a:buFont typeface="Wingdings" panose="05000000000000000000" pitchFamily="2" charset="2"/>
              <a:buNone/>
            </a:pPr>
            <a:endParaRPr lang="en-US" altLang="en-US" sz="2400" b="1" dirty="0">
              <a:solidFill>
                <a:srgbClr val="0000FF"/>
              </a:solidFill>
              <a:latin typeface="Times New Roman" panose="02020603050405020304" pitchFamily="18" charset="0"/>
              <a:cs typeface="Times New Roman" panose="02020603050405020304" pitchFamily="18" charset="0"/>
            </a:endParaRPr>
          </a:p>
          <a:p>
            <a:pPr algn="l">
              <a:buFont typeface="Wingdings" panose="05000000000000000000" pitchFamily="2" charset="2"/>
              <a:buNone/>
            </a:pPr>
            <a:endParaRPr lang="en-US" altLang="en-US" sz="2400" b="1" dirty="0">
              <a:solidFill>
                <a:srgbClr val="0000FF"/>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altLang="en-US" sz="2400" b="1" dirty="0">
              <a:solidFill>
                <a:srgbClr val="0000FF"/>
              </a:solidFill>
              <a:latin typeface="Times New Roman" panose="02020603050405020304" pitchFamily="18" charset="0"/>
              <a:cs typeface="Times New Roman" panose="02020603050405020304" pitchFamily="18" charset="0"/>
            </a:endParaRPr>
          </a:p>
          <a:p>
            <a:pPr algn="l">
              <a:buClr>
                <a:srgbClr val="0099FF"/>
              </a:buClr>
              <a:buFont typeface="Wingdings" panose="05000000000000000000" pitchFamily="2" charset="2"/>
              <a:buNone/>
            </a:pPr>
            <a:endParaRPr lang="en-US" altLang="en-US" sz="2400" dirty="0">
              <a:latin typeface="Times New Roman" panose="02020603050405020304" pitchFamily="18" charset="0"/>
              <a:cs typeface="Times New Roman" panose="02020603050405020304" pitchFamily="18" charset="0"/>
            </a:endParaRPr>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id="{C1CD9068-C7B1-C44E-967F-271EF420DFC1}"/>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Information Technology</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spTree>
    <p:extLst>
      <p:ext uri="{BB962C8B-B14F-4D97-AF65-F5344CB8AC3E}">
        <p14:creationId xmlns:p14="http://schemas.microsoft.com/office/powerpoint/2010/main" val="1767346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84379B0-DE68-54C4-5129-DF3EB67D4A28}"/>
              </a:ext>
            </a:extLst>
          </p:cNvPr>
          <p:cNvSpPr>
            <a:spLocks noGrp="1" noChangeArrowheads="1"/>
          </p:cNvSpPr>
          <p:nvPr>
            <p:ph type="ctrTitle"/>
          </p:nvPr>
        </p:nvSpPr>
        <p:spPr>
          <a:xfrm>
            <a:off x="685800" y="609600"/>
            <a:ext cx="7772400" cy="457200"/>
          </a:xfrm>
        </p:spPr>
        <p:txBody>
          <a:bodyPr anchor="ctr">
            <a:normAutofit fontScale="90000"/>
          </a:bodyPr>
          <a:lstStyle/>
          <a:p>
            <a:r>
              <a:rPr lang="en-US" altLang="en-US" sz="4000" dirty="0"/>
              <a:t> </a:t>
            </a:r>
          </a:p>
        </p:txBody>
      </p:sp>
      <p:sp>
        <p:nvSpPr>
          <p:cNvPr id="27652" name="Rectangle 4">
            <a:extLst>
              <a:ext uri="{FF2B5EF4-FFF2-40B4-BE49-F238E27FC236}">
                <a16:creationId xmlns:a16="http://schemas.microsoft.com/office/drawing/2014/main" id="{D1326E05-B937-8167-8827-C632A2FA8320}"/>
              </a:ext>
            </a:extLst>
          </p:cNvPr>
          <p:cNvSpPr>
            <a:spLocks noChangeArrowheads="1"/>
          </p:cNvSpPr>
          <p:nvPr/>
        </p:nvSpPr>
        <p:spPr bwMode="auto">
          <a:xfrm>
            <a:off x="685800" y="914400"/>
            <a:ext cx="77724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altLang="en-US" sz="2000" b="1" dirty="0">
                <a:solidFill>
                  <a:srgbClr val="FF0000"/>
                </a:solidFill>
              </a:rPr>
              <a:t>Objective:</a:t>
            </a:r>
          </a:p>
          <a:p>
            <a:pPr algn="just">
              <a:buClr>
                <a:srgbClr val="0099FF"/>
              </a:buClr>
              <a:buFont typeface="Wingdings" panose="05000000000000000000" pitchFamily="2" charset="2"/>
              <a:buNone/>
            </a:pPr>
            <a:r>
              <a:rPr lang="en-US" sz="2000" dirty="0">
                <a:solidFill>
                  <a:srgbClr val="000099"/>
                </a:solidFill>
                <a:latin typeface="Times New Roman" pitchFamily="18" charset="0"/>
                <a:cs typeface="Times New Roman" pitchFamily="18" charset="0"/>
              </a:rPr>
              <a:t>This research explores the Machine Learning (ML) algorithms for comparing </a:t>
            </a:r>
            <a:r>
              <a:rPr lang="en-US" sz="2000" dirty="0" err="1">
                <a:solidFill>
                  <a:srgbClr val="000099"/>
                </a:solidFill>
                <a:latin typeface="Times New Roman" pitchFamily="18" charset="0"/>
                <a:cs typeface="Times New Roman" pitchFamily="18" charset="0"/>
              </a:rPr>
              <a:t>AutoML</a:t>
            </a:r>
            <a:r>
              <a:rPr lang="en-US" sz="2000" dirty="0">
                <a:solidFill>
                  <a:srgbClr val="000099"/>
                </a:solidFill>
                <a:latin typeface="Times New Roman" pitchFamily="18" charset="0"/>
                <a:cs typeface="Times New Roman" pitchFamily="18" charset="0"/>
              </a:rPr>
              <a:t> and an expert architecture built by the authors for</a:t>
            </a:r>
            <a:r>
              <a:rPr lang="en-US" sz="2000" u="sng" dirty="0">
                <a:solidFill>
                  <a:srgbClr val="000099"/>
                </a:solidFill>
                <a:latin typeface="Times New Roman" pitchFamily="18" charset="0"/>
                <a:cs typeface="Times New Roman" pitchFamily="18" charset="0"/>
              </a:rPr>
              <a:t> </a:t>
            </a:r>
            <a:r>
              <a:rPr lang="en-US" sz="2000" dirty="0">
                <a:solidFill>
                  <a:srgbClr val="000099"/>
                </a:solidFill>
                <a:latin typeface="Times New Roman" pitchFamily="18" charset="0"/>
                <a:cs typeface="Times New Roman" pitchFamily="18" charset="0"/>
              </a:rPr>
              <a:t>Water Quality Assessment to evaluate the Water Quality Index, which gives the general water quality, and the Water Quality Class, a term classified on the basis of the Water Quality Index.</a:t>
            </a:r>
            <a:r>
              <a:rPr lang="en-US" sz="2000" dirty="0">
                <a:solidFill>
                  <a:srgbClr val="000099"/>
                </a:solidFill>
              </a:rPr>
              <a:t> </a:t>
            </a:r>
            <a:endParaRPr lang="en-US" altLang="en-US" sz="2000" dirty="0">
              <a:solidFill>
                <a:srgbClr val="000099"/>
              </a:solidFill>
            </a:endParaRPr>
          </a:p>
        </p:txBody>
      </p:sp>
      <p:sp>
        <p:nvSpPr>
          <p:cNvPr id="27653" name="Rectangle 5">
            <a:extLst>
              <a:ext uri="{FF2B5EF4-FFF2-40B4-BE49-F238E27FC236}">
                <a16:creationId xmlns:a16="http://schemas.microsoft.com/office/drawing/2014/main" id="{8789A04A-1E54-96CA-26DA-CBC2E5EA16B5}"/>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id="{5AF5032D-AC34-A24B-A2F0-B892CC4C6496}"/>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Information Technology</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spTree>
    <p:extLst>
      <p:ext uri="{BB962C8B-B14F-4D97-AF65-F5344CB8AC3E}">
        <p14:creationId xmlns:p14="http://schemas.microsoft.com/office/powerpoint/2010/main" val="1028250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609600"/>
            <a:ext cx="7772400" cy="457200"/>
          </a:xfrm>
        </p:spPr>
        <p:txBody>
          <a:bodyPr anchor="ctr">
            <a:normAutofit fontScale="90000"/>
          </a:bodyPr>
          <a:lstStyle/>
          <a:p>
            <a:pPr algn="ctr"/>
            <a:r>
              <a:rPr lang="en-US" altLang="en-US" sz="4000" b="1" dirty="0">
                <a:solidFill>
                  <a:srgbClr val="FF0000"/>
                </a:solidFill>
                <a:latin typeface="Times New Roman" panose="02020603050405020304" pitchFamily="18" charset="0"/>
                <a:cs typeface="Times New Roman" panose="02020603050405020304" pitchFamily="18" charset="0"/>
              </a:rPr>
              <a:t> Survey Paper-6</a:t>
            </a:r>
            <a:endParaRPr lang="en-US" altLang="en-US" sz="4000" dirty="0">
              <a:solidFill>
                <a:srgbClr val="FF0000"/>
              </a:solidFill>
              <a:latin typeface="Times New Roman" panose="02020603050405020304" pitchFamily="18" charset="0"/>
              <a:cs typeface="Times New Roman" panose="02020603050405020304" pitchFamily="18" charset="0"/>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685800" y="1219200"/>
            <a:ext cx="8229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400" b="1" dirty="0">
                <a:solidFill>
                  <a:srgbClr val="FF0000"/>
                </a:solidFill>
                <a:latin typeface="Times New Roman" panose="02020603050405020304" pitchFamily="18" charset="0"/>
                <a:cs typeface="Times New Roman" panose="02020603050405020304" pitchFamily="18" charset="0"/>
              </a:rPr>
              <a:t>Author:</a:t>
            </a:r>
          </a:p>
          <a:p>
            <a:pPr algn="l"/>
            <a:r>
              <a:rPr lang="en-IN" sz="2400" dirty="0" err="1">
                <a:solidFill>
                  <a:srgbClr val="000099"/>
                </a:solidFill>
                <a:latin typeface="Times New Roman" panose="02020603050405020304" pitchFamily="18" charset="0"/>
                <a:cs typeface="Times New Roman" pitchFamily="18" charset="0"/>
              </a:rPr>
              <a:t>Manya</a:t>
            </a:r>
            <a:r>
              <a:rPr lang="en-IN" sz="2400" dirty="0">
                <a:solidFill>
                  <a:srgbClr val="000099"/>
                </a:solidFill>
                <a:latin typeface="Times New Roman" panose="02020603050405020304" pitchFamily="18" charset="0"/>
                <a:cs typeface="Times New Roman" pitchFamily="18" charset="0"/>
              </a:rPr>
              <a:t> </a:t>
            </a:r>
            <a:r>
              <a:rPr lang="en-IN" sz="2400" dirty="0" err="1">
                <a:solidFill>
                  <a:srgbClr val="000099"/>
                </a:solidFill>
                <a:latin typeface="Times New Roman" panose="02020603050405020304" pitchFamily="18" charset="0"/>
                <a:cs typeface="Times New Roman" pitchFamily="18" charset="0"/>
              </a:rPr>
              <a:t>Kakkar</a:t>
            </a:r>
            <a:r>
              <a:rPr lang="en-IN" sz="2400" dirty="0">
                <a:solidFill>
                  <a:srgbClr val="000099"/>
                </a:solidFill>
                <a:latin typeface="Times New Roman" panose="02020603050405020304" pitchFamily="18" charset="0"/>
                <a:cs typeface="Times New Roman" pitchFamily="18" charset="0"/>
              </a:rPr>
              <a:t> , </a:t>
            </a:r>
            <a:r>
              <a:rPr lang="en-IN" sz="2400" dirty="0" err="1">
                <a:solidFill>
                  <a:srgbClr val="000099"/>
                </a:solidFill>
                <a:latin typeface="Times New Roman" panose="02020603050405020304" pitchFamily="18" charset="0"/>
                <a:cs typeface="Times New Roman" pitchFamily="18" charset="0"/>
              </a:rPr>
              <a:t>Vansh</a:t>
            </a:r>
            <a:r>
              <a:rPr lang="en-IN" sz="2400" dirty="0">
                <a:solidFill>
                  <a:srgbClr val="000099"/>
                </a:solidFill>
                <a:latin typeface="Times New Roman" panose="02020603050405020304" pitchFamily="18" charset="0"/>
                <a:cs typeface="Times New Roman" pitchFamily="18" charset="0"/>
              </a:rPr>
              <a:t> Gupta , Jai </a:t>
            </a:r>
            <a:r>
              <a:rPr lang="en-IN" sz="2400" dirty="0" err="1">
                <a:solidFill>
                  <a:srgbClr val="000099"/>
                </a:solidFill>
                <a:latin typeface="Times New Roman" panose="02020603050405020304" pitchFamily="18" charset="0"/>
                <a:cs typeface="Times New Roman" pitchFamily="18" charset="0"/>
              </a:rPr>
              <a:t>Garg</a:t>
            </a:r>
            <a:r>
              <a:rPr lang="en-IN" sz="2400" dirty="0">
                <a:solidFill>
                  <a:srgbClr val="000099"/>
                </a:solidFill>
                <a:latin typeface="Times New Roman" panose="02020603050405020304" pitchFamily="18" charset="0"/>
                <a:cs typeface="Times New Roman" pitchFamily="18" charset="0"/>
              </a:rPr>
              <a:t> , </a:t>
            </a:r>
            <a:r>
              <a:rPr lang="en-IN" sz="2400" dirty="0" err="1">
                <a:solidFill>
                  <a:srgbClr val="000099"/>
                </a:solidFill>
                <a:latin typeface="Times New Roman" panose="02020603050405020304" pitchFamily="18" charset="0"/>
                <a:cs typeface="Times New Roman" pitchFamily="18" charset="0"/>
              </a:rPr>
              <a:t>Dr.</a:t>
            </a:r>
            <a:r>
              <a:rPr lang="en-IN" sz="2400" dirty="0">
                <a:solidFill>
                  <a:srgbClr val="000099"/>
                </a:solidFill>
                <a:latin typeface="Times New Roman" panose="02020603050405020304" pitchFamily="18" charset="0"/>
                <a:cs typeface="Times New Roman" pitchFamily="18" charset="0"/>
              </a:rPr>
              <a:t> </a:t>
            </a:r>
            <a:r>
              <a:rPr lang="en-IN" sz="2400" dirty="0" err="1">
                <a:solidFill>
                  <a:srgbClr val="000099"/>
                </a:solidFill>
                <a:latin typeface="Times New Roman" panose="02020603050405020304" pitchFamily="18" charset="0"/>
                <a:cs typeface="Times New Roman" pitchFamily="18" charset="0"/>
              </a:rPr>
              <a:t>Surender</a:t>
            </a:r>
            <a:r>
              <a:rPr lang="en-IN" sz="2400" dirty="0">
                <a:solidFill>
                  <a:srgbClr val="000099"/>
                </a:solidFill>
                <a:latin typeface="Times New Roman" panose="02020603050405020304" pitchFamily="18" charset="0"/>
                <a:cs typeface="Times New Roman" pitchFamily="18" charset="0"/>
              </a:rPr>
              <a:t> </a:t>
            </a:r>
            <a:r>
              <a:rPr lang="en-IN" sz="2400" dirty="0" err="1">
                <a:solidFill>
                  <a:srgbClr val="000099"/>
                </a:solidFill>
                <a:latin typeface="Times New Roman" panose="02020603050405020304" pitchFamily="18" charset="0"/>
                <a:cs typeface="Times New Roman" pitchFamily="18" charset="0"/>
              </a:rPr>
              <a:t>Dhiman</a:t>
            </a:r>
            <a:endParaRPr lang="en-US" sz="2400" b="1" dirty="0">
              <a:solidFill>
                <a:srgbClr val="000099"/>
              </a:solidFill>
              <a:latin typeface="Times New Roman" panose="02020603050405020304" pitchFamily="18" charset="0"/>
              <a:cs typeface="Times New Roman" pitchFamily="18" charset="0"/>
            </a:endParaRPr>
          </a:p>
          <a:p>
            <a:pPr algn="l"/>
            <a:r>
              <a:rPr lang="en-US" sz="2400" b="1" i="0" dirty="0">
                <a:solidFill>
                  <a:srgbClr val="FF0000"/>
                </a:solidFill>
                <a:effectLst/>
                <a:latin typeface="Times New Roman" panose="02020603050405020304" pitchFamily="18" charset="0"/>
                <a:cs typeface="Times New Roman" panose="02020603050405020304" pitchFamily="18" charset="0"/>
              </a:rPr>
              <a:t>Title:</a:t>
            </a:r>
          </a:p>
          <a:p>
            <a:pPr algn="l"/>
            <a:r>
              <a:rPr lang="en-US" sz="2400" dirty="0">
                <a:solidFill>
                  <a:srgbClr val="000099"/>
                </a:solidFill>
                <a:latin typeface="Times New Roman" pitchFamily="18" charset="0"/>
                <a:cs typeface="Times New Roman" pitchFamily="18" charset="0"/>
              </a:rPr>
              <a:t>Detection of Water Quality using Machine Learning </a:t>
            </a:r>
          </a:p>
          <a:p>
            <a:pPr algn="l"/>
            <a:r>
              <a:rPr lang="en-US" sz="2400" b="1" dirty="0">
                <a:solidFill>
                  <a:srgbClr val="FF0000"/>
                </a:solidFill>
                <a:latin typeface="Times New Roman" panose="02020603050405020304" pitchFamily="18" charset="0"/>
                <a:cs typeface="Times New Roman" panose="02020603050405020304" pitchFamily="18" charset="0"/>
              </a:rPr>
              <a:t>Published Journal:</a:t>
            </a:r>
          </a:p>
          <a:p>
            <a:pPr algn="l"/>
            <a:r>
              <a:rPr lang="en-US" sz="2400" dirty="0">
                <a:solidFill>
                  <a:srgbClr val="000099"/>
                </a:solidFill>
                <a:latin typeface="Times New Roman" panose="02020603050405020304" pitchFamily="18" charset="0"/>
                <a:cs typeface="Times New Roman" pitchFamily="18" charset="0"/>
              </a:rPr>
              <a:t>International Journal Of Engineering Research And Technology </a:t>
            </a:r>
            <a:r>
              <a:rPr lang="en-US" sz="2400" cap="all" dirty="0">
                <a:solidFill>
                  <a:srgbClr val="000099"/>
                </a:solidFill>
                <a:latin typeface="Times New Roman" panose="02020603050405020304" pitchFamily="18" charset="0"/>
                <a:cs typeface="Times New Roman" pitchFamily="18" charset="0"/>
              </a:rPr>
              <a:t>(IJERT)</a:t>
            </a:r>
            <a:endParaRPr lang="en-US" sz="2400" dirty="0">
              <a:solidFill>
                <a:srgbClr val="000099"/>
              </a:solidFill>
              <a:latin typeface="Times New Roman" panose="02020603050405020304" pitchFamily="18" charset="0"/>
              <a:cs typeface="Times New Roman" pitchFamily="18" charset="0"/>
            </a:endParaRPr>
          </a:p>
          <a:p>
            <a:pPr algn="l"/>
            <a:r>
              <a:rPr lang="en-US" sz="2400" b="1" dirty="0">
                <a:solidFill>
                  <a:srgbClr val="FF0000"/>
                </a:solidFill>
                <a:latin typeface="Times New Roman" panose="02020603050405020304" pitchFamily="18" charset="0"/>
                <a:cs typeface="Times New Roman" panose="02020603050405020304" pitchFamily="18" charset="0"/>
              </a:rPr>
              <a:t>Year of Published:</a:t>
            </a:r>
          </a:p>
          <a:p>
            <a:pPr algn="l"/>
            <a:r>
              <a:rPr lang="en-US" sz="2400" dirty="0">
                <a:solidFill>
                  <a:srgbClr val="000099"/>
                </a:solidFill>
                <a:latin typeface="Times New Roman" panose="02020603050405020304" pitchFamily="18" charset="0"/>
                <a:cs typeface="Times New Roman" panose="02020603050405020304" pitchFamily="18" charset="0"/>
              </a:rPr>
              <a:t>11-2021</a:t>
            </a:r>
          </a:p>
          <a:p>
            <a:pPr algn="l"/>
            <a:endParaRPr lang="en-US" sz="1800" dirty="0"/>
          </a:p>
          <a:p>
            <a:pPr algn="l"/>
            <a:endParaRPr lang="en-US" sz="1400" dirty="0"/>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id="{C1CD9068-C7B1-C44E-967F-271EF420DFC1}"/>
              </a:ext>
            </a:extLst>
          </p:cNvPr>
          <p:cNvSpPr>
            <a:spLocks noChangeArrowheads="1"/>
          </p:cNvSpPr>
          <p:nvPr/>
        </p:nvSpPr>
        <p:spPr bwMode="auto">
          <a:xfrm>
            <a:off x="0" y="6235262"/>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Information Technology</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spTree>
    <p:extLst>
      <p:ext uri="{BB962C8B-B14F-4D97-AF65-F5344CB8AC3E}">
        <p14:creationId xmlns:p14="http://schemas.microsoft.com/office/powerpoint/2010/main" val="1189297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84379B0-DE68-54C4-5129-DF3EB67D4A28}"/>
              </a:ext>
            </a:extLst>
          </p:cNvPr>
          <p:cNvSpPr>
            <a:spLocks noGrp="1" noChangeArrowheads="1"/>
          </p:cNvSpPr>
          <p:nvPr>
            <p:ph type="ctrTitle"/>
          </p:nvPr>
        </p:nvSpPr>
        <p:spPr>
          <a:xfrm>
            <a:off x="685800" y="609600"/>
            <a:ext cx="7772400" cy="457200"/>
          </a:xfrm>
        </p:spPr>
        <p:txBody>
          <a:bodyPr anchor="ctr">
            <a:normAutofit fontScale="90000"/>
          </a:bodyPr>
          <a:lstStyle/>
          <a:p>
            <a:r>
              <a:rPr lang="en-US" altLang="en-US" sz="4000" dirty="0"/>
              <a:t> </a:t>
            </a:r>
          </a:p>
        </p:txBody>
      </p:sp>
      <p:sp>
        <p:nvSpPr>
          <p:cNvPr id="27652" name="Rectangle 4">
            <a:extLst>
              <a:ext uri="{FF2B5EF4-FFF2-40B4-BE49-F238E27FC236}">
                <a16:creationId xmlns:a16="http://schemas.microsoft.com/office/drawing/2014/main" id="{D1326E05-B937-8167-8827-C632A2FA8320}"/>
              </a:ext>
            </a:extLst>
          </p:cNvPr>
          <p:cNvSpPr>
            <a:spLocks noChangeArrowheads="1"/>
          </p:cNvSpPr>
          <p:nvPr/>
        </p:nvSpPr>
        <p:spPr bwMode="auto">
          <a:xfrm>
            <a:off x="685800" y="762000"/>
            <a:ext cx="7772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just"/>
            <a:r>
              <a:rPr lang="en-US" altLang="en-US" sz="2400" b="1" dirty="0">
                <a:solidFill>
                  <a:srgbClr val="FF0000"/>
                </a:solidFill>
                <a:latin typeface="Times New Roman" panose="02020603050405020304" pitchFamily="18" charset="0"/>
                <a:cs typeface="Times New Roman" panose="02020603050405020304" pitchFamily="18" charset="0"/>
              </a:rPr>
              <a:t>Objective:</a:t>
            </a:r>
          </a:p>
          <a:p>
            <a:pPr algn="just"/>
            <a:r>
              <a:rPr lang="en-US" sz="2000" dirty="0">
                <a:solidFill>
                  <a:srgbClr val="000099"/>
                </a:solidFill>
                <a:latin typeface="Times New Roman" panose="02020603050405020304" pitchFamily="18" charset="0"/>
                <a:cs typeface="Times New Roman" pitchFamily="18" charset="0"/>
              </a:rPr>
              <a:t>The system makes use of </a:t>
            </a:r>
            <a:r>
              <a:rPr lang="en-US" sz="2000" dirty="0" err="1">
                <a:solidFill>
                  <a:srgbClr val="000099"/>
                </a:solidFill>
                <a:latin typeface="Times New Roman" panose="02020603050405020304" pitchFamily="18" charset="0"/>
                <a:cs typeface="Times New Roman" pitchFamily="18" charset="0"/>
              </a:rPr>
              <a:t>IoT</a:t>
            </a:r>
            <a:r>
              <a:rPr lang="en-US" sz="2000" dirty="0">
                <a:solidFill>
                  <a:srgbClr val="000099"/>
                </a:solidFill>
                <a:latin typeface="Times New Roman" panose="02020603050405020304" pitchFamily="18" charset="0"/>
                <a:cs typeface="Times New Roman" pitchFamily="18" charset="0"/>
              </a:rPr>
              <a:t> and Machine Learning technology. It consists of physical and chemical sensors that detect pH, Turbidity, Color, Dissolved Oxygen, Conductivity to check influencing factors. The data collected by the sensors is saved in a database and then submitted for analysis. The neural network method is used to forecast the outcome. It is employed in order to generate a non-linear connection for projected output. When any of the parameters falls below the standard values, the system sends an alarm notification to the user. This enables the user to be aware of water pollution in their home tanks ahead of time</a:t>
            </a:r>
            <a:r>
              <a:rPr lang="en-US" sz="2800" dirty="0">
                <a:solidFill>
                  <a:srgbClr val="000099"/>
                </a:solidFill>
                <a:latin typeface="Times New Roman" panose="02020603050405020304" pitchFamily="18" charset="0"/>
                <a:cs typeface="Times New Roman" pitchFamily="18" charset="0"/>
              </a:rPr>
              <a:t>.</a:t>
            </a:r>
            <a:r>
              <a:rPr lang="en-US" sz="2800" dirty="0">
                <a:latin typeface="Times New Roman" panose="02020603050405020304" pitchFamily="18" charset="0"/>
                <a:cs typeface="Times New Roman" panose="02020603050405020304" pitchFamily="18" charset="0"/>
              </a:rPr>
              <a:t> </a:t>
            </a:r>
            <a:endParaRPr lang="en-US" altLang="en-US" sz="2800" b="1" dirty="0">
              <a:solidFill>
                <a:srgbClr val="0000FF"/>
              </a:solidFill>
              <a:latin typeface="Times New Roman" panose="02020603050405020304" pitchFamily="18" charset="0"/>
              <a:cs typeface="Times New Roman" panose="02020603050405020304" pitchFamily="18" charset="0"/>
            </a:endParaRPr>
          </a:p>
          <a:p>
            <a:pPr algn="l">
              <a:buClr>
                <a:srgbClr val="0099FF"/>
              </a:buClr>
              <a:buFont typeface="Wingdings" panose="05000000000000000000" pitchFamily="2" charset="2"/>
              <a:buNone/>
            </a:pPr>
            <a:endParaRPr lang="en-US" altLang="en-US" dirty="0">
              <a:solidFill>
                <a:srgbClr val="0000FF"/>
              </a:solidFill>
            </a:endParaRPr>
          </a:p>
        </p:txBody>
      </p:sp>
      <p:sp>
        <p:nvSpPr>
          <p:cNvPr id="27653" name="Rectangle 5">
            <a:extLst>
              <a:ext uri="{FF2B5EF4-FFF2-40B4-BE49-F238E27FC236}">
                <a16:creationId xmlns:a16="http://schemas.microsoft.com/office/drawing/2014/main" id="{8789A04A-1E54-96CA-26DA-CBC2E5EA16B5}"/>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id="{5AF5032D-AC34-A24B-A2F0-B892CC4C6496}"/>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Information Technology</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spTree>
    <p:extLst>
      <p:ext uri="{BB962C8B-B14F-4D97-AF65-F5344CB8AC3E}">
        <p14:creationId xmlns:p14="http://schemas.microsoft.com/office/powerpoint/2010/main" val="714419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5">
            <a:extLst>
              <a:ext uri="{FF2B5EF4-FFF2-40B4-BE49-F238E27FC236}">
                <a16:creationId xmlns:a16="http://schemas.microsoft.com/office/drawing/2014/main" id="{8380EB24-A1C0-18AB-F5D6-FA8415C88AD0}"/>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4" name="Rectangle 6">
            <a:extLst>
              <a:ext uri="{FF2B5EF4-FFF2-40B4-BE49-F238E27FC236}">
                <a16:creationId xmlns:a16="http://schemas.microsoft.com/office/drawing/2014/main" id="{8211B6FE-7656-A2A9-1982-FCFD3C08BF8F}"/>
              </a:ext>
            </a:extLst>
          </p:cNvPr>
          <p:cNvSpPr>
            <a:spLocks noGrp="1" noChangeArrowheads="1"/>
          </p:cNvSpPr>
          <p:nvPr>
            <p:ph type="ctrTitle"/>
          </p:nvPr>
        </p:nvSpPr>
        <p:spPr>
          <a:xfrm>
            <a:off x="685800" y="2130425"/>
            <a:ext cx="7772400" cy="1470025"/>
          </a:xfrm>
        </p:spPr>
        <p:txBody>
          <a:bodyPr anchor="ctr"/>
          <a:lstStyle/>
          <a:p>
            <a:pPr algn="ctr"/>
            <a:r>
              <a:rPr lang="en-US" altLang="en-US" sz="3600" b="1" dirty="0">
                <a:solidFill>
                  <a:srgbClr val="FF0000"/>
                </a:solidFill>
                <a:latin typeface="Times New Roman" panose="02020603050405020304" pitchFamily="18" charset="0"/>
                <a:cs typeface="Times New Roman" panose="02020603050405020304" pitchFamily="18" charset="0"/>
              </a:rPr>
              <a:t>Thank You!</a:t>
            </a:r>
          </a:p>
        </p:txBody>
      </p:sp>
      <p:sp>
        <p:nvSpPr>
          <p:cNvPr id="2" name="Rectangle 3">
            <a:extLst>
              <a:ext uri="{FF2B5EF4-FFF2-40B4-BE49-F238E27FC236}">
                <a16:creationId xmlns:a16="http://schemas.microsoft.com/office/drawing/2014/main" id="{B05CE7AD-F896-2C43-96F2-867B77D9E86D}"/>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Computer Science &amp; Engineering</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84379B0-DE68-54C4-5129-DF3EB67D4A28}"/>
              </a:ext>
            </a:extLst>
          </p:cNvPr>
          <p:cNvSpPr>
            <a:spLocks noGrp="1" noChangeArrowheads="1"/>
          </p:cNvSpPr>
          <p:nvPr>
            <p:ph type="ctrTitle"/>
          </p:nvPr>
        </p:nvSpPr>
        <p:spPr>
          <a:xfrm>
            <a:off x="685800" y="609600"/>
            <a:ext cx="7772400" cy="457200"/>
          </a:xfrm>
        </p:spPr>
        <p:txBody>
          <a:bodyPr anchor="ctr">
            <a:normAutofit fontScale="90000"/>
          </a:bodyPr>
          <a:lstStyle/>
          <a:p>
            <a:pPr algn="ctr"/>
            <a:r>
              <a:rPr lang="en-US" altLang="en-US" sz="4400" b="1" dirty="0">
                <a:solidFill>
                  <a:srgbClr val="FF0000"/>
                </a:solidFill>
                <a:latin typeface="Times New Roman" panose="02020603050405020304" pitchFamily="18" charset="0"/>
                <a:cs typeface="Times New Roman" panose="02020603050405020304" pitchFamily="18" charset="0"/>
              </a:rPr>
              <a:t>Problem Definition</a:t>
            </a:r>
            <a:r>
              <a:rPr lang="en-US" altLang="en-US" sz="4400" dirty="0">
                <a:latin typeface="Times New Roman" panose="02020603050405020304" pitchFamily="18" charset="0"/>
                <a:cs typeface="Times New Roman" panose="02020603050405020304" pitchFamily="18" charset="0"/>
              </a:rPr>
              <a:t> </a:t>
            </a:r>
            <a:r>
              <a:rPr lang="en-US" altLang="en-US" sz="4000" dirty="0">
                <a:latin typeface="Times New Roman" panose="02020603050405020304" pitchFamily="18" charset="0"/>
                <a:cs typeface="Times New Roman" panose="02020603050405020304" pitchFamily="18" charset="0"/>
              </a:rPr>
              <a:t>  </a:t>
            </a:r>
          </a:p>
        </p:txBody>
      </p:sp>
      <p:sp>
        <p:nvSpPr>
          <p:cNvPr id="27652" name="Rectangle 4">
            <a:extLst>
              <a:ext uri="{FF2B5EF4-FFF2-40B4-BE49-F238E27FC236}">
                <a16:creationId xmlns:a16="http://schemas.microsoft.com/office/drawing/2014/main" id="{D1326E05-B937-8167-8827-C632A2FA8320}"/>
              </a:ext>
            </a:extLst>
          </p:cNvPr>
          <p:cNvSpPr>
            <a:spLocks noChangeArrowheads="1"/>
          </p:cNvSpPr>
          <p:nvPr/>
        </p:nvSpPr>
        <p:spPr bwMode="auto">
          <a:xfrm>
            <a:off x="609600" y="1600200"/>
            <a:ext cx="78486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just"/>
            <a:r>
              <a:rPr lang="en-US" sz="1800" dirty="0">
                <a:solidFill>
                  <a:srgbClr val="000099"/>
                </a:solidFill>
                <a:latin typeface="Times New Roman" pitchFamily="18" charset="0"/>
                <a:cs typeface="Times New Roman" pitchFamily="18" charset="0"/>
              </a:rPr>
              <a:t>Water is considered as a vital resource that affects various aspects of human health and lives. The quality of water is a major concern for people living in urban areas. The quality of water serves as a powerful environmental determinant and a foundation for the prevention and control of waterborne diseases. However predicting the urban water quality is a challenging task since the water quality varies in urban spaces non-linearly and depends on multiple factors, such as meteorology, water usage patterns, and land uses, so this project aims at building a Machine Learning (ML) model to Predict Water Quality by considering all water quality standard indicators</a:t>
            </a:r>
            <a:r>
              <a:rPr lang="en-US" sz="1800" dirty="0">
                <a:solidFill>
                  <a:srgbClr val="000099"/>
                </a:solidFill>
              </a:rPr>
              <a:t>.</a:t>
            </a:r>
          </a:p>
          <a:p>
            <a:pPr algn="just"/>
            <a:br>
              <a:rPr lang="en-US" sz="2400" dirty="0"/>
            </a:br>
            <a:endParaRPr lang="en-US" altLang="en-US" sz="2400" b="1" dirty="0">
              <a:solidFill>
                <a:srgbClr val="0000FF"/>
              </a:solidFill>
            </a:endParaRPr>
          </a:p>
          <a:p>
            <a:pPr algn="just"/>
            <a:endParaRPr lang="en-US" altLang="en-US" sz="2400" b="1" dirty="0">
              <a:solidFill>
                <a:srgbClr val="0000FF"/>
              </a:solidFill>
            </a:endParaRPr>
          </a:p>
          <a:p>
            <a:pPr algn="just">
              <a:buClr>
                <a:srgbClr val="0099FF"/>
              </a:buClr>
              <a:buFont typeface="Wingdings" panose="05000000000000000000" pitchFamily="2" charset="2"/>
              <a:buNone/>
            </a:pPr>
            <a:endParaRPr lang="en-US" altLang="en-US" dirty="0">
              <a:solidFill>
                <a:srgbClr val="0000FF"/>
              </a:solidFill>
            </a:endParaRPr>
          </a:p>
        </p:txBody>
      </p:sp>
      <p:sp>
        <p:nvSpPr>
          <p:cNvPr id="27653" name="Rectangle 5">
            <a:extLst>
              <a:ext uri="{FF2B5EF4-FFF2-40B4-BE49-F238E27FC236}">
                <a16:creationId xmlns:a16="http://schemas.microsoft.com/office/drawing/2014/main" id="{8789A04A-1E54-96CA-26DA-CBC2E5EA16B5}"/>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id="{5AF5032D-AC34-A24B-A2F0-B892CC4C6496}"/>
              </a:ext>
            </a:extLst>
          </p:cNvPr>
          <p:cNvSpPr>
            <a:spLocks noChangeArrowheads="1"/>
          </p:cNvSpPr>
          <p:nvPr/>
        </p:nvSpPr>
        <p:spPr bwMode="auto">
          <a:xfrm>
            <a:off x="0" y="6219497"/>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Information Technology</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r>
              <a:rPr lang="en-US" altLang="en-US" sz="1400" dirty="0">
                <a:solidFill>
                  <a:srgbClr val="000099"/>
                </a:solidFill>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IN" sz="3600" dirty="0">
                <a:solidFill>
                  <a:srgbClr val="FF0000"/>
                </a:solidFill>
                <a:latin typeface="Times New Roman" panose="02020603050405020304" pitchFamily="18" charset="0"/>
                <a:cs typeface="Times New Roman" panose="02020603050405020304" pitchFamily="18" charset="0"/>
              </a:rPr>
              <a:t>Use cases</a:t>
            </a:r>
          </a:p>
        </p:txBody>
      </p:sp>
      <p:sp>
        <p:nvSpPr>
          <p:cNvPr id="2" name="Content Placeholder 1"/>
          <p:cNvSpPr>
            <a:spLocks noGrp="1"/>
          </p:cNvSpPr>
          <p:nvPr>
            <p:ph idx="1"/>
          </p:nvPr>
        </p:nvSpPr>
        <p:spPr>
          <a:xfrm>
            <a:off x="685800" y="1828800"/>
            <a:ext cx="7772400" cy="4050792"/>
          </a:xfrm>
        </p:spPr>
        <p:txBody>
          <a:bodyPr>
            <a:normAutofit/>
          </a:bodyPr>
          <a:lstStyle/>
          <a:p>
            <a:pPr algn="just"/>
            <a:r>
              <a:rPr lang="en-US" sz="2400" dirty="0">
                <a:solidFill>
                  <a:srgbClr val="000099"/>
                </a:solidFill>
                <a:latin typeface="Times New Roman" pitchFamily="18" charset="0"/>
                <a:cs typeface="Times New Roman" pitchFamily="18" charset="0"/>
              </a:rPr>
              <a:t>To obtain quantitative information on the physical, chemical, and biological characteristics of water to analyze the water quality.</a:t>
            </a:r>
          </a:p>
          <a:p>
            <a:pPr algn="just"/>
            <a:r>
              <a:rPr lang="en-US" sz="2400" dirty="0">
                <a:solidFill>
                  <a:srgbClr val="000099"/>
                </a:solidFill>
                <a:latin typeface="Times New Roman" pitchFamily="18" charset="0"/>
                <a:cs typeface="Times New Roman" pitchFamily="18" charset="0"/>
              </a:rPr>
              <a:t>To analyze the datasets to make predictions</a:t>
            </a:r>
          </a:p>
          <a:p>
            <a:pPr algn="just"/>
            <a:r>
              <a:rPr lang="en-US" sz="2400" dirty="0">
                <a:solidFill>
                  <a:srgbClr val="000099"/>
                </a:solidFill>
                <a:latin typeface="Times New Roman" pitchFamily="18" charset="0"/>
                <a:cs typeface="Times New Roman" pitchFamily="18" charset="0"/>
              </a:rPr>
              <a:t>To determine an efficient and feasible way to obtain the ML predictions from quality analysis datasets.</a:t>
            </a:r>
            <a:endParaRPr lang="en-IN" sz="2400" dirty="0">
              <a:solidFill>
                <a:srgbClr val="000099"/>
              </a:solidFill>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DB31726C-37F0-D373-FCEE-C121E3FC4E37}"/>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Information Technology</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spTree>
    <p:extLst>
      <p:ext uri="{BB962C8B-B14F-4D97-AF65-F5344CB8AC3E}">
        <p14:creationId xmlns:p14="http://schemas.microsoft.com/office/powerpoint/2010/main" val="2397079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609600"/>
            <a:ext cx="7772400" cy="457200"/>
          </a:xfrm>
        </p:spPr>
        <p:txBody>
          <a:bodyPr anchor="ctr">
            <a:normAutofit fontScale="90000"/>
          </a:bodyPr>
          <a:lstStyle/>
          <a:p>
            <a:pPr algn="ctr"/>
            <a:r>
              <a:rPr lang="en-US" altLang="en-US" sz="4000" b="1" dirty="0">
                <a:solidFill>
                  <a:srgbClr val="FF0000"/>
                </a:solidFill>
                <a:latin typeface="Times New Roman" panose="02020603050405020304" pitchFamily="18" charset="0"/>
                <a:cs typeface="Times New Roman" panose="02020603050405020304" pitchFamily="18" charset="0"/>
              </a:rPr>
              <a:t> Survey Paper-1</a:t>
            </a:r>
            <a:endParaRPr lang="en-US" altLang="en-US" sz="4000" dirty="0">
              <a:solidFill>
                <a:srgbClr val="FF0000"/>
              </a:solidFill>
              <a:latin typeface="Times New Roman" panose="02020603050405020304" pitchFamily="18" charset="0"/>
              <a:cs typeface="Times New Roman" panose="02020603050405020304" pitchFamily="18" charset="0"/>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685800" y="1219200"/>
            <a:ext cx="8229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400" b="1" dirty="0">
                <a:solidFill>
                  <a:srgbClr val="FF0000"/>
                </a:solidFill>
                <a:latin typeface="Times New Roman" panose="02020603050405020304" pitchFamily="18" charset="0"/>
                <a:cs typeface="Times New Roman" panose="02020603050405020304" pitchFamily="18" charset="0"/>
              </a:rPr>
              <a:t>Author:</a:t>
            </a:r>
          </a:p>
          <a:p>
            <a:pPr algn="l"/>
            <a:r>
              <a:rPr lang="pt-BR" sz="2400" dirty="0">
                <a:solidFill>
                  <a:srgbClr val="000099"/>
                </a:solidFill>
                <a:latin typeface="Times New Roman" panose="02020603050405020304" pitchFamily="18" charset="0"/>
                <a:cs typeface="Times New Roman" pitchFamily="18" charset="0"/>
              </a:rPr>
              <a:t>Amir Hamzeh Haghiabi,Ali Heidar Nasrolahi,Abbas Parsaie</a:t>
            </a:r>
          </a:p>
          <a:p>
            <a:pPr algn="l"/>
            <a:r>
              <a:rPr lang="en-US" sz="2400" b="1" i="0" dirty="0">
                <a:solidFill>
                  <a:srgbClr val="FF0000"/>
                </a:solidFill>
                <a:effectLst/>
                <a:latin typeface="Times New Roman" panose="02020603050405020304" pitchFamily="18" charset="0"/>
                <a:cs typeface="Times New Roman" panose="02020603050405020304" pitchFamily="18" charset="0"/>
              </a:rPr>
              <a:t>Title:</a:t>
            </a:r>
          </a:p>
          <a:p>
            <a:pPr algn="l"/>
            <a:r>
              <a:rPr lang="en-US" sz="2400" dirty="0">
                <a:solidFill>
                  <a:srgbClr val="000099"/>
                </a:solidFill>
                <a:latin typeface="Times New Roman" panose="02020603050405020304" pitchFamily="18" charset="0"/>
                <a:cs typeface="Times New Roman" pitchFamily="18" charset="0"/>
              </a:rPr>
              <a:t>Water quality prediction using machine learning methods </a:t>
            </a:r>
          </a:p>
          <a:p>
            <a:pPr algn="l"/>
            <a:r>
              <a:rPr lang="en-US" sz="2400" b="1" dirty="0">
                <a:solidFill>
                  <a:srgbClr val="FF0000"/>
                </a:solidFill>
                <a:latin typeface="Times New Roman" panose="02020603050405020304" pitchFamily="18" charset="0"/>
                <a:cs typeface="Times New Roman" panose="02020603050405020304" pitchFamily="18" charset="0"/>
              </a:rPr>
              <a:t>Published Journal:</a:t>
            </a:r>
          </a:p>
          <a:p>
            <a:pPr algn="l"/>
            <a:r>
              <a:rPr lang="en-US" sz="2400" dirty="0">
                <a:solidFill>
                  <a:srgbClr val="000099"/>
                </a:solidFill>
                <a:latin typeface="Times New Roman" panose="02020603050405020304" pitchFamily="18" charset="0"/>
                <a:cs typeface="Times New Roman" pitchFamily="18" charset="0"/>
              </a:rPr>
              <a:t>Water Quality Research Journal</a:t>
            </a:r>
          </a:p>
          <a:p>
            <a:pPr algn="l"/>
            <a:r>
              <a:rPr lang="en-US" sz="2400" b="1" dirty="0">
                <a:solidFill>
                  <a:srgbClr val="FF0000"/>
                </a:solidFill>
                <a:latin typeface="Times New Roman" panose="02020603050405020304" pitchFamily="18" charset="0"/>
                <a:cs typeface="Times New Roman" panose="02020603050405020304" pitchFamily="18" charset="0"/>
              </a:rPr>
              <a:t>Year of Published:</a:t>
            </a:r>
          </a:p>
          <a:p>
            <a:pPr algn="l"/>
            <a:r>
              <a:rPr lang="en-US" sz="2400" dirty="0">
                <a:solidFill>
                  <a:srgbClr val="000099"/>
                </a:solidFill>
                <a:latin typeface="Times New Roman" panose="02020603050405020304" pitchFamily="18" charset="0"/>
                <a:cs typeface="Times New Roman" panose="02020603050405020304" pitchFamily="18" charset="0"/>
              </a:rPr>
              <a:t>02-2018</a:t>
            </a:r>
          </a:p>
          <a:p>
            <a:pPr algn="l"/>
            <a:endParaRPr lang="en-US" sz="2400" dirty="0">
              <a:latin typeface="Times New Roman" panose="02020603050405020304" pitchFamily="18" charset="0"/>
              <a:cs typeface="Times New Roman" panose="02020603050405020304" pitchFamily="18" charset="0"/>
            </a:endParaRPr>
          </a:p>
          <a:p>
            <a:pPr algn="l"/>
            <a:endParaRPr lang="en-US" sz="2400" dirty="0">
              <a:latin typeface="Times New Roman" panose="02020603050405020304" pitchFamily="18" charset="0"/>
              <a:cs typeface="Times New Roman" panose="02020603050405020304" pitchFamily="18" charset="0"/>
            </a:endParaRPr>
          </a:p>
          <a:p>
            <a:pPr algn="l"/>
            <a:endParaRPr lang="en-US" sz="2400" dirty="0">
              <a:latin typeface="Times New Roman" panose="02020603050405020304" pitchFamily="18" charset="0"/>
              <a:cs typeface="Times New Roman" panose="02020603050405020304" pitchFamily="18" charset="0"/>
            </a:endParaRPr>
          </a:p>
          <a:p>
            <a:pPr algn="l">
              <a:buFont typeface="Wingdings" panose="05000000000000000000" pitchFamily="2" charset="2"/>
              <a:buNone/>
            </a:pPr>
            <a:endParaRPr lang="en-US" altLang="en-US" sz="2400" b="1" dirty="0">
              <a:solidFill>
                <a:srgbClr val="0000FF"/>
              </a:solidFill>
              <a:latin typeface="Times New Roman" panose="02020603050405020304" pitchFamily="18" charset="0"/>
              <a:cs typeface="Times New Roman" panose="02020603050405020304" pitchFamily="18" charset="0"/>
            </a:endParaRPr>
          </a:p>
          <a:p>
            <a:pPr algn="l">
              <a:buFont typeface="Wingdings" panose="05000000000000000000" pitchFamily="2" charset="2"/>
              <a:buNone/>
            </a:pPr>
            <a:endParaRPr lang="en-US" altLang="en-US" sz="2400" b="1" dirty="0">
              <a:solidFill>
                <a:srgbClr val="0000FF"/>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altLang="en-US" sz="2400" b="1" dirty="0">
              <a:solidFill>
                <a:srgbClr val="0000FF"/>
              </a:solidFill>
              <a:latin typeface="Times New Roman" panose="02020603050405020304" pitchFamily="18" charset="0"/>
              <a:cs typeface="Times New Roman" panose="02020603050405020304" pitchFamily="18" charset="0"/>
            </a:endParaRPr>
          </a:p>
          <a:p>
            <a:pPr algn="l">
              <a:buClr>
                <a:srgbClr val="0099FF"/>
              </a:buClr>
              <a:buFont typeface="Wingdings" panose="05000000000000000000" pitchFamily="2" charset="2"/>
              <a:buNone/>
            </a:pPr>
            <a:endParaRPr lang="en-US" altLang="en-US" sz="2400" dirty="0">
              <a:latin typeface="Times New Roman" panose="02020603050405020304" pitchFamily="18" charset="0"/>
              <a:cs typeface="Times New Roman" panose="02020603050405020304" pitchFamily="18" charset="0"/>
            </a:endParaRPr>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id="{C1CD9068-C7B1-C44E-967F-271EF420DFC1}"/>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Information Technology</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84379B0-DE68-54C4-5129-DF3EB67D4A28}"/>
              </a:ext>
            </a:extLst>
          </p:cNvPr>
          <p:cNvSpPr>
            <a:spLocks noGrp="1" noChangeArrowheads="1"/>
          </p:cNvSpPr>
          <p:nvPr>
            <p:ph type="title"/>
          </p:nvPr>
        </p:nvSpPr>
        <p:spPr/>
        <p:txBody>
          <a:bodyPr anchor="ctr">
            <a:normAutofit/>
          </a:bodyPr>
          <a:lstStyle/>
          <a:p>
            <a:r>
              <a:rPr lang="en-US" altLang="en-US" sz="4000" dirty="0"/>
              <a:t> </a:t>
            </a:r>
          </a:p>
        </p:txBody>
      </p:sp>
      <p:sp>
        <p:nvSpPr>
          <p:cNvPr id="27652" name="Rectangle 4">
            <a:extLst>
              <a:ext uri="{FF2B5EF4-FFF2-40B4-BE49-F238E27FC236}">
                <a16:creationId xmlns:a16="http://schemas.microsoft.com/office/drawing/2014/main" id="{D1326E05-B937-8167-8827-C632A2FA8320}"/>
              </a:ext>
            </a:extLst>
          </p:cNvPr>
          <p:cNvSpPr>
            <a:spLocks noChangeArrowheads="1"/>
          </p:cNvSpPr>
          <p:nvPr/>
        </p:nvSpPr>
        <p:spPr bwMode="auto">
          <a:xfrm>
            <a:off x="457200" y="554421"/>
            <a:ext cx="8267700" cy="5236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just"/>
            <a:r>
              <a:rPr lang="en-US" altLang="en-US" sz="2400" b="1" dirty="0">
                <a:solidFill>
                  <a:srgbClr val="FF0000"/>
                </a:solidFill>
                <a:latin typeface="Times New Roman" panose="02020603050405020304" pitchFamily="18" charset="0"/>
                <a:cs typeface="Times New Roman" panose="02020603050405020304" pitchFamily="18" charset="0"/>
              </a:rPr>
              <a:t>Objective:</a:t>
            </a:r>
          </a:p>
          <a:p>
            <a:pPr algn="just"/>
            <a:r>
              <a:rPr lang="en-US" sz="1800" dirty="0">
                <a:solidFill>
                  <a:srgbClr val="000099"/>
                </a:solidFill>
                <a:latin typeface="Times New Roman" panose="02020603050405020304" pitchFamily="18" charset="0"/>
                <a:cs typeface="Times New Roman" pitchFamily="18" charset="0"/>
              </a:rPr>
              <a:t>The study of water quality of rivers is a common theme in earth sciences. To evaluate the quality of rivers two approaches are considered, including measuring the water quality components and defining the mechanism of pollution transmission.</a:t>
            </a:r>
            <a:r>
              <a:rPr lang="en-IN" sz="1800" dirty="0">
                <a:solidFill>
                  <a:srgbClr val="000099"/>
                </a:solidFill>
                <a:latin typeface="Times New Roman" panose="02020603050405020304" pitchFamily="18" charset="0"/>
                <a:cs typeface="Times New Roman" pitchFamily="18" charset="0"/>
              </a:rPr>
              <a:t> Among water quality components, measuring the dissolved oxygen (DO), chemical oxygen demand (COD), biochemical oxygen demand (BOD), electrical conductivity (EC), </a:t>
            </a:r>
            <a:r>
              <a:rPr lang="en-IN" sz="1800" dirty="0" err="1">
                <a:solidFill>
                  <a:srgbClr val="000099"/>
                </a:solidFill>
                <a:latin typeface="Times New Roman" panose="02020603050405020304" pitchFamily="18" charset="0"/>
                <a:cs typeface="Times New Roman" pitchFamily="18" charset="0"/>
              </a:rPr>
              <a:t>pH,temperature</a:t>
            </a:r>
            <a:r>
              <a:rPr lang="en-IN" sz="1800" dirty="0">
                <a:solidFill>
                  <a:srgbClr val="000099"/>
                </a:solidFill>
                <a:latin typeface="Times New Roman" panose="02020603050405020304" pitchFamily="18" charset="0"/>
                <a:cs typeface="Times New Roman" pitchFamily="18" charset="0"/>
              </a:rPr>
              <a:t>, K, Na, Mg, etc. have been proposed. </a:t>
            </a:r>
            <a:r>
              <a:rPr lang="en-US" sz="1800" dirty="0">
                <a:solidFill>
                  <a:srgbClr val="000099"/>
                </a:solidFill>
                <a:latin typeface="Times New Roman" panose="02020603050405020304" pitchFamily="18" charset="0"/>
                <a:cs typeface="Times New Roman" panose="02020603050405020304" pitchFamily="18" charset="0"/>
              </a:rPr>
              <a:t> </a:t>
            </a:r>
            <a:endParaRPr lang="en-US" altLang="en-US" sz="1800" b="1" dirty="0">
              <a:solidFill>
                <a:srgbClr val="000099"/>
              </a:solidFill>
              <a:latin typeface="Times New Roman" panose="02020603050405020304" pitchFamily="18" charset="0"/>
              <a:cs typeface="Times New Roman" panose="02020603050405020304" pitchFamily="18" charset="0"/>
            </a:endParaRPr>
          </a:p>
          <a:p>
            <a:pPr algn="just"/>
            <a:r>
              <a:rPr lang="en-US" altLang="en-US" sz="2400" b="1" dirty="0">
                <a:solidFill>
                  <a:srgbClr val="FF0000"/>
                </a:solidFill>
                <a:latin typeface="Times New Roman" panose="02020603050405020304" pitchFamily="18" charset="0"/>
                <a:cs typeface="Times New Roman" panose="02020603050405020304" pitchFamily="18" charset="0"/>
              </a:rPr>
              <a:t>Critical Findings:</a:t>
            </a:r>
          </a:p>
          <a:p>
            <a:pPr algn="just"/>
            <a:r>
              <a:rPr lang="en-US" sz="1800" dirty="0">
                <a:solidFill>
                  <a:srgbClr val="000099"/>
                </a:solidFill>
                <a:latin typeface="Times New Roman" panose="02020603050405020304" pitchFamily="18" charset="0"/>
                <a:cs typeface="Times New Roman" pitchFamily="18" charset="0"/>
              </a:rPr>
              <a:t>They stated that for developing the ANN, some steps should be considered to reduce the trial and error process. They stated that for the initial design of ANN model, after dataset division, in the first step one hidden layer consisting of numbers of neurons equal to input features is considered. At this stage, the performance of different transfer functions is evaluated and the best ones are chosen. In the next step, the size of the network is modified to improve the precision of the developed model. To this end, the numbers of neurons or number of hidden layers would increase. The last two stages of this approach are also applicable to the design of SVM</a:t>
            </a:r>
            <a:endParaRPr lang="en-US" altLang="en-US" sz="1800" b="1" dirty="0">
              <a:solidFill>
                <a:srgbClr val="000099"/>
              </a:solidFill>
              <a:latin typeface="Times New Roman" panose="02020603050405020304" pitchFamily="18" charset="0"/>
              <a:cs typeface="Times New Roman" pitchFamily="18" charset="0"/>
            </a:endParaRPr>
          </a:p>
          <a:p>
            <a:pPr algn="just"/>
            <a:endParaRPr lang="en-US" altLang="en-US" sz="2400" b="1" dirty="0">
              <a:solidFill>
                <a:srgbClr val="0000FF"/>
              </a:solidFill>
              <a:latin typeface="Times New Roman" panose="02020603050405020304" pitchFamily="18" charset="0"/>
              <a:cs typeface="Times New Roman" panose="02020603050405020304" pitchFamily="18" charset="0"/>
            </a:endParaRPr>
          </a:p>
          <a:p>
            <a:pPr algn="just">
              <a:buClr>
                <a:srgbClr val="0099FF"/>
              </a:buClr>
              <a:buFont typeface="Wingdings" panose="05000000000000000000" pitchFamily="2" charset="2"/>
              <a:buNone/>
            </a:pPr>
            <a:endParaRPr lang="en-US" altLang="en-US" dirty="0">
              <a:solidFill>
                <a:srgbClr val="0000FF"/>
              </a:solidFill>
              <a:latin typeface="Times New Roman" panose="02020603050405020304" pitchFamily="18" charset="0"/>
              <a:cs typeface="Times New Roman" panose="02020603050405020304" pitchFamily="18" charset="0"/>
            </a:endParaRPr>
          </a:p>
        </p:txBody>
      </p:sp>
      <p:sp>
        <p:nvSpPr>
          <p:cNvPr id="27653" name="Rectangle 5">
            <a:extLst>
              <a:ext uri="{FF2B5EF4-FFF2-40B4-BE49-F238E27FC236}">
                <a16:creationId xmlns:a16="http://schemas.microsoft.com/office/drawing/2014/main" id="{8789A04A-1E54-96CA-26DA-CBC2E5EA16B5}"/>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id="{5AF5032D-AC34-A24B-A2F0-B892CC4C6496}"/>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Information Technology</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r>
              <a:rPr lang="en-US" altLang="en-US" sz="1400" dirty="0">
                <a:solidFill>
                  <a:srgbClr val="000099"/>
                </a:solidFill>
              </a:rPr>
              <a:t> </a:t>
            </a:r>
          </a:p>
        </p:txBody>
      </p:sp>
    </p:spTree>
    <p:extLst>
      <p:ext uri="{BB962C8B-B14F-4D97-AF65-F5344CB8AC3E}">
        <p14:creationId xmlns:p14="http://schemas.microsoft.com/office/powerpoint/2010/main" val="396409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609600"/>
            <a:ext cx="7772400" cy="457200"/>
          </a:xfrm>
        </p:spPr>
        <p:txBody>
          <a:bodyPr anchor="ctr">
            <a:normAutofit fontScale="90000"/>
          </a:bodyPr>
          <a:lstStyle/>
          <a:p>
            <a:pPr algn="ctr"/>
            <a:r>
              <a:rPr lang="en-US" altLang="en-US" sz="4000" b="1" dirty="0">
                <a:solidFill>
                  <a:srgbClr val="FF0000"/>
                </a:solidFill>
                <a:latin typeface="Times New Roman" panose="02020603050405020304" pitchFamily="18" charset="0"/>
                <a:cs typeface="Times New Roman" panose="02020603050405020304" pitchFamily="18" charset="0"/>
              </a:rPr>
              <a:t> Survey Paper-2</a:t>
            </a:r>
            <a:endParaRPr lang="en-US" altLang="en-US" sz="4000" dirty="0">
              <a:solidFill>
                <a:srgbClr val="FF0000"/>
              </a:solidFill>
              <a:latin typeface="Times New Roman" panose="02020603050405020304" pitchFamily="18" charset="0"/>
              <a:cs typeface="Times New Roman" panose="02020603050405020304" pitchFamily="18" charset="0"/>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685800" y="1219200"/>
            <a:ext cx="7772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400" b="1" dirty="0">
                <a:solidFill>
                  <a:srgbClr val="FF0000"/>
                </a:solidFill>
                <a:latin typeface="Times New Roman" panose="02020603050405020304" pitchFamily="18" charset="0"/>
                <a:cs typeface="Times New Roman" panose="02020603050405020304" pitchFamily="18" charset="0"/>
              </a:rPr>
              <a:t>Author:</a:t>
            </a:r>
          </a:p>
          <a:p>
            <a:pPr algn="l"/>
            <a:r>
              <a:rPr lang="en-IN" sz="2400" dirty="0" err="1">
                <a:solidFill>
                  <a:srgbClr val="000099"/>
                </a:solidFill>
                <a:latin typeface="Times New Roman" panose="02020603050405020304" pitchFamily="18" charset="0"/>
                <a:cs typeface="Times New Roman" pitchFamily="18" charset="0"/>
              </a:rPr>
              <a:t>Mourade</a:t>
            </a:r>
            <a:r>
              <a:rPr lang="en-IN" sz="2400" dirty="0">
                <a:solidFill>
                  <a:srgbClr val="000099"/>
                </a:solidFill>
                <a:latin typeface="Times New Roman" panose="02020603050405020304" pitchFamily="18" charset="0"/>
                <a:cs typeface="Times New Roman" pitchFamily="18" charset="0"/>
              </a:rPr>
              <a:t> </a:t>
            </a:r>
            <a:r>
              <a:rPr lang="en-IN" sz="2400" dirty="0" err="1">
                <a:solidFill>
                  <a:srgbClr val="000099"/>
                </a:solidFill>
                <a:latin typeface="Times New Roman" panose="02020603050405020304" pitchFamily="18" charset="0"/>
                <a:cs typeface="Times New Roman" pitchFamily="18" charset="0"/>
              </a:rPr>
              <a:t>Azrour,Jamal</a:t>
            </a:r>
            <a:r>
              <a:rPr lang="en-IN" sz="2400" dirty="0">
                <a:solidFill>
                  <a:srgbClr val="000099"/>
                </a:solidFill>
                <a:latin typeface="Times New Roman" panose="02020603050405020304" pitchFamily="18" charset="0"/>
                <a:cs typeface="Times New Roman" pitchFamily="18" charset="0"/>
              </a:rPr>
              <a:t> </a:t>
            </a:r>
            <a:r>
              <a:rPr lang="en-IN" sz="2400" dirty="0" err="1">
                <a:solidFill>
                  <a:srgbClr val="000099"/>
                </a:solidFill>
                <a:latin typeface="Times New Roman" panose="02020603050405020304" pitchFamily="18" charset="0"/>
                <a:cs typeface="Times New Roman" pitchFamily="18" charset="0"/>
              </a:rPr>
              <a:t>Mabrouki,Ghizlane</a:t>
            </a:r>
            <a:r>
              <a:rPr lang="en-IN" sz="2400" dirty="0">
                <a:solidFill>
                  <a:srgbClr val="000099"/>
                </a:solidFill>
                <a:latin typeface="Times New Roman" panose="02020603050405020304" pitchFamily="18" charset="0"/>
                <a:cs typeface="Times New Roman" pitchFamily="18" charset="0"/>
              </a:rPr>
              <a:t> </a:t>
            </a:r>
            <a:r>
              <a:rPr lang="en-IN" sz="2400" dirty="0" err="1">
                <a:solidFill>
                  <a:srgbClr val="000099"/>
                </a:solidFill>
                <a:latin typeface="Times New Roman" panose="02020603050405020304" pitchFamily="18" charset="0"/>
                <a:cs typeface="Times New Roman" pitchFamily="18" charset="0"/>
              </a:rPr>
              <a:t>Fattah,Azedine</a:t>
            </a:r>
            <a:r>
              <a:rPr lang="en-IN" sz="2400" dirty="0">
                <a:solidFill>
                  <a:srgbClr val="000099"/>
                </a:solidFill>
                <a:latin typeface="Times New Roman" panose="02020603050405020304" pitchFamily="18" charset="0"/>
                <a:cs typeface="Times New Roman" pitchFamily="18" charset="0"/>
              </a:rPr>
              <a:t> </a:t>
            </a:r>
            <a:r>
              <a:rPr lang="en-IN" sz="2400" dirty="0" err="1">
                <a:solidFill>
                  <a:srgbClr val="000099"/>
                </a:solidFill>
                <a:latin typeface="Times New Roman" panose="02020603050405020304" pitchFamily="18" charset="0"/>
                <a:cs typeface="Times New Roman" pitchFamily="18" charset="0"/>
              </a:rPr>
              <a:t>Guezzaz</a:t>
            </a:r>
            <a:r>
              <a:rPr lang="en-IN" sz="2400" dirty="0">
                <a:solidFill>
                  <a:srgbClr val="000099"/>
                </a:solidFill>
                <a:latin typeface="Times New Roman" panose="02020603050405020304" pitchFamily="18" charset="0"/>
                <a:cs typeface="Times New Roman" pitchFamily="18" charset="0"/>
              </a:rPr>
              <a:t>, </a:t>
            </a:r>
            <a:r>
              <a:rPr lang="en-IN" sz="2400" dirty="0" err="1">
                <a:solidFill>
                  <a:srgbClr val="000099"/>
                </a:solidFill>
                <a:latin typeface="Times New Roman" panose="02020603050405020304" pitchFamily="18" charset="0"/>
                <a:cs typeface="Times New Roman" pitchFamily="18" charset="0"/>
              </a:rPr>
              <a:t>Faissal</a:t>
            </a:r>
            <a:r>
              <a:rPr lang="en-IN" sz="2400" dirty="0">
                <a:solidFill>
                  <a:srgbClr val="000099"/>
                </a:solidFill>
                <a:latin typeface="Times New Roman" panose="02020603050405020304" pitchFamily="18" charset="0"/>
                <a:cs typeface="Times New Roman" pitchFamily="18" charset="0"/>
              </a:rPr>
              <a:t> Aziz</a:t>
            </a:r>
            <a:endParaRPr lang="en-US" sz="2400" b="1" dirty="0">
              <a:solidFill>
                <a:srgbClr val="000099"/>
              </a:solidFill>
              <a:latin typeface="Times New Roman" panose="02020603050405020304" pitchFamily="18" charset="0"/>
              <a:cs typeface="Times New Roman" pitchFamily="18" charset="0"/>
            </a:endParaRPr>
          </a:p>
          <a:p>
            <a:pPr algn="l"/>
            <a:r>
              <a:rPr lang="en-US" sz="2400" b="1" i="0" dirty="0">
                <a:solidFill>
                  <a:srgbClr val="FF0000"/>
                </a:solidFill>
                <a:effectLst/>
                <a:latin typeface="Times New Roman" panose="02020603050405020304" pitchFamily="18" charset="0"/>
                <a:cs typeface="Times New Roman" panose="02020603050405020304" pitchFamily="18" charset="0"/>
              </a:rPr>
              <a:t>Title:</a:t>
            </a:r>
          </a:p>
          <a:p>
            <a:pPr algn="l"/>
            <a:r>
              <a:rPr lang="en-US" sz="2400" dirty="0">
                <a:solidFill>
                  <a:srgbClr val="000099"/>
                </a:solidFill>
                <a:latin typeface="Times New Roman" panose="02020603050405020304" pitchFamily="18" charset="0"/>
                <a:cs typeface="Times New Roman" pitchFamily="18" charset="0"/>
              </a:rPr>
              <a:t>Machine learning algorithms for efficient water quality prediction</a:t>
            </a:r>
          </a:p>
          <a:p>
            <a:pPr algn="l"/>
            <a:r>
              <a:rPr lang="en-US" sz="2400" b="1" dirty="0">
                <a:solidFill>
                  <a:srgbClr val="FF0000"/>
                </a:solidFill>
                <a:latin typeface="Times New Roman" panose="02020603050405020304" pitchFamily="18" charset="0"/>
                <a:cs typeface="Times New Roman" panose="02020603050405020304" pitchFamily="18" charset="0"/>
              </a:rPr>
              <a:t>Year of Published:</a:t>
            </a:r>
          </a:p>
          <a:p>
            <a:pPr algn="l"/>
            <a:r>
              <a:rPr lang="en-US" sz="2400" dirty="0">
                <a:solidFill>
                  <a:srgbClr val="000099"/>
                </a:solidFill>
                <a:latin typeface="Times New Roman" panose="02020603050405020304" pitchFamily="18" charset="0"/>
                <a:cs typeface="Times New Roman" panose="02020603050405020304" pitchFamily="18" charset="0"/>
              </a:rPr>
              <a:t>06-2022</a:t>
            </a:r>
          </a:p>
          <a:p>
            <a:pPr algn="l"/>
            <a:endParaRPr lang="en-US" sz="2400" dirty="0">
              <a:latin typeface="Times New Roman" panose="02020603050405020304" pitchFamily="18" charset="0"/>
              <a:cs typeface="Times New Roman" panose="02020603050405020304" pitchFamily="18" charset="0"/>
            </a:endParaRPr>
          </a:p>
          <a:p>
            <a:pPr algn="l"/>
            <a:endParaRPr lang="en-US" sz="2400" dirty="0">
              <a:latin typeface="Times New Roman" panose="02020603050405020304" pitchFamily="18" charset="0"/>
              <a:cs typeface="Times New Roman" panose="02020603050405020304" pitchFamily="18" charset="0"/>
            </a:endParaRPr>
          </a:p>
          <a:p>
            <a:pPr algn="l"/>
            <a:endParaRPr lang="en-US" sz="2400" dirty="0">
              <a:latin typeface="Times New Roman" panose="02020603050405020304" pitchFamily="18" charset="0"/>
              <a:cs typeface="Times New Roman" panose="02020603050405020304" pitchFamily="18" charset="0"/>
            </a:endParaRPr>
          </a:p>
          <a:p>
            <a:pPr algn="l">
              <a:buFont typeface="Wingdings" panose="05000000000000000000" pitchFamily="2" charset="2"/>
              <a:buNone/>
            </a:pPr>
            <a:endParaRPr lang="en-US" altLang="en-US" sz="2400" b="1" dirty="0">
              <a:solidFill>
                <a:srgbClr val="0000FF"/>
              </a:solidFill>
              <a:latin typeface="Times New Roman" panose="02020603050405020304" pitchFamily="18" charset="0"/>
              <a:cs typeface="Times New Roman" panose="02020603050405020304" pitchFamily="18" charset="0"/>
            </a:endParaRPr>
          </a:p>
          <a:p>
            <a:pPr algn="l">
              <a:buFont typeface="Wingdings" panose="05000000000000000000" pitchFamily="2" charset="2"/>
              <a:buNone/>
            </a:pPr>
            <a:endParaRPr lang="en-US" altLang="en-US" sz="2400" b="1" dirty="0">
              <a:solidFill>
                <a:srgbClr val="0000FF"/>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altLang="en-US" sz="2400" b="1" dirty="0">
              <a:solidFill>
                <a:srgbClr val="0000FF"/>
              </a:solidFill>
              <a:latin typeface="Times New Roman" panose="02020603050405020304" pitchFamily="18" charset="0"/>
              <a:cs typeface="Times New Roman" panose="02020603050405020304" pitchFamily="18" charset="0"/>
            </a:endParaRPr>
          </a:p>
          <a:p>
            <a:pPr algn="l">
              <a:buClr>
                <a:srgbClr val="0099FF"/>
              </a:buClr>
              <a:buFont typeface="Wingdings" panose="05000000000000000000" pitchFamily="2" charset="2"/>
              <a:buNone/>
            </a:pPr>
            <a:endParaRPr lang="en-US" altLang="en-US" sz="2400" dirty="0">
              <a:latin typeface="Times New Roman" panose="02020603050405020304" pitchFamily="18" charset="0"/>
              <a:cs typeface="Times New Roman" panose="02020603050405020304" pitchFamily="18" charset="0"/>
            </a:endParaRPr>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id="{C1CD9068-C7B1-C44E-967F-271EF420DFC1}"/>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Information Technology</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spTree>
    <p:extLst>
      <p:ext uri="{BB962C8B-B14F-4D97-AF65-F5344CB8AC3E}">
        <p14:creationId xmlns:p14="http://schemas.microsoft.com/office/powerpoint/2010/main" val="3395931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84379B0-DE68-54C4-5129-DF3EB67D4A28}"/>
              </a:ext>
            </a:extLst>
          </p:cNvPr>
          <p:cNvSpPr>
            <a:spLocks noGrp="1" noChangeArrowheads="1"/>
          </p:cNvSpPr>
          <p:nvPr>
            <p:ph type="title"/>
          </p:nvPr>
        </p:nvSpPr>
        <p:spPr/>
        <p:txBody>
          <a:bodyPr anchor="ctr">
            <a:normAutofit/>
          </a:bodyPr>
          <a:lstStyle/>
          <a:p>
            <a:r>
              <a:rPr lang="en-US" altLang="en-US" sz="4000" dirty="0"/>
              <a:t> </a:t>
            </a:r>
          </a:p>
        </p:txBody>
      </p:sp>
      <p:sp>
        <p:nvSpPr>
          <p:cNvPr id="27652" name="Rectangle 4">
            <a:extLst>
              <a:ext uri="{FF2B5EF4-FFF2-40B4-BE49-F238E27FC236}">
                <a16:creationId xmlns:a16="http://schemas.microsoft.com/office/drawing/2014/main" id="{D1326E05-B937-8167-8827-C632A2FA8320}"/>
              </a:ext>
            </a:extLst>
          </p:cNvPr>
          <p:cNvSpPr>
            <a:spLocks noChangeArrowheads="1"/>
          </p:cNvSpPr>
          <p:nvPr/>
        </p:nvSpPr>
        <p:spPr bwMode="auto">
          <a:xfrm>
            <a:off x="583955" y="990600"/>
            <a:ext cx="8228575"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just"/>
            <a:r>
              <a:rPr lang="en-US" altLang="en-US" sz="2400" b="1" dirty="0">
                <a:solidFill>
                  <a:srgbClr val="FF0000"/>
                </a:solidFill>
                <a:latin typeface="Times New Roman" panose="02020603050405020304" pitchFamily="18" charset="0"/>
                <a:cs typeface="Times New Roman" panose="02020603050405020304" pitchFamily="18" charset="0"/>
              </a:rPr>
              <a:t>Objective:</a:t>
            </a:r>
          </a:p>
          <a:p>
            <a:pPr algn="just"/>
            <a:r>
              <a:rPr lang="en-US" sz="2000" dirty="0">
                <a:solidFill>
                  <a:srgbClr val="000099"/>
                </a:solidFill>
                <a:latin typeface="Times New Roman" panose="02020603050405020304" pitchFamily="18" charset="0"/>
                <a:cs typeface="Times New Roman" pitchFamily="18" charset="0"/>
              </a:rPr>
              <a:t>In this study, we take the advantages of machine learning algorithms to develop a model that is capable of predicting the water quality index and then the water quality class. The method They propose is based on four water parameters: temperature, pH, turbidity and coliforms. The use of the multiple regression algorithms has proven to be important and effective in predicting the water quality index. </a:t>
            </a:r>
          </a:p>
          <a:p>
            <a:pPr algn="just"/>
            <a:r>
              <a:rPr lang="en-US" altLang="en-US" sz="2400" b="1" dirty="0">
                <a:solidFill>
                  <a:srgbClr val="FF0000"/>
                </a:solidFill>
                <a:latin typeface="Times New Roman" panose="02020603050405020304" pitchFamily="18" charset="0"/>
                <a:cs typeface="Times New Roman" panose="02020603050405020304" pitchFamily="18" charset="0"/>
              </a:rPr>
              <a:t>Critical Findings:</a:t>
            </a:r>
          </a:p>
          <a:p>
            <a:pPr algn="just"/>
            <a:r>
              <a:rPr lang="en-US" sz="2000" dirty="0">
                <a:solidFill>
                  <a:srgbClr val="000099"/>
                </a:solidFill>
                <a:latin typeface="Times New Roman" panose="02020603050405020304" pitchFamily="18" charset="0"/>
                <a:cs typeface="Times New Roman" pitchFamily="18" charset="0"/>
              </a:rPr>
              <a:t>The method they  propose is based on four water parameters: temperature, pH, turbidity and coliforms. The use of the multiple regression algorithms has proven to be important and eﬀective in predicting the water quality index. In addition, the adoption of the artiﬁcial neural network provides the most highly eﬃcient way to classify the water quality.</a:t>
            </a:r>
          </a:p>
          <a:p>
            <a:pPr algn="just"/>
            <a:endParaRPr lang="en-US" altLang="en-US" sz="2400" b="1" dirty="0">
              <a:solidFill>
                <a:srgbClr val="0000FF"/>
              </a:solidFill>
              <a:latin typeface="Times New Roman" panose="02020603050405020304" pitchFamily="18" charset="0"/>
              <a:cs typeface="Times New Roman" panose="02020603050405020304" pitchFamily="18" charset="0"/>
            </a:endParaRPr>
          </a:p>
          <a:p>
            <a:pPr algn="just">
              <a:buClr>
                <a:srgbClr val="0099FF"/>
              </a:buClr>
              <a:buFont typeface="Wingdings" panose="05000000000000000000" pitchFamily="2" charset="2"/>
              <a:buNone/>
            </a:pPr>
            <a:endParaRPr lang="en-US" altLang="en-US" dirty="0">
              <a:solidFill>
                <a:srgbClr val="0000FF"/>
              </a:solidFill>
              <a:latin typeface="Times New Roman" panose="02020603050405020304" pitchFamily="18" charset="0"/>
              <a:cs typeface="Times New Roman" panose="02020603050405020304" pitchFamily="18" charset="0"/>
            </a:endParaRPr>
          </a:p>
        </p:txBody>
      </p:sp>
      <p:sp>
        <p:nvSpPr>
          <p:cNvPr id="27653" name="Rectangle 5">
            <a:extLst>
              <a:ext uri="{FF2B5EF4-FFF2-40B4-BE49-F238E27FC236}">
                <a16:creationId xmlns:a16="http://schemas.microsoft.com/office/drawing/2014/main" id="{8789A04A-1E54-96CA-26DA-CBC2E5EA16B5}"/>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id="{5AF5032D-AC34-A24B-A2F0-B892CC4C6496}"/>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Information Technology</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r>
              <a:rPr lang="en-US" altLang="en-US" sz="1400" dirty="0">
                <a:solidFill>
                  <a:srgbClr val="000099"/>
                </a:solidFill>
              </a:rPr>
              <a:t> </a:t>
            </a:r>
          </a:p>
        </p:txBody>
      </p:sp>
    </p:spTree>
    <p:extLst>
      <p:ext uri="{BB962C8B-B14F-4D97-AF65-F5344CB8AC3E}">
        <p14:creationId xmlns:p14="http://schemas.microsoft.com/office/powerpoint/2010/main" val="2914702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609600"/>
            <a:ext cx="7772400" cy="457200"/>
          </a:xfrm>
        </p:spPr>
        <p:txBody>
          <a:bodyPr anchor="ctr">
            <a:normAutofit fontScale="90000"/>
          </a:bodyPr>
          <a:lstStyle/>
          <a:p>
            <a:pPr algn="ctr"/>
            <a:r>
              <a:rPr lang="en-US" altLang="en-US" sz="4000" b="1" dirty="0">
                <a:solidFill>
                  <a:srgbClr val="FF0000"/>
                </a:solidFill>
                <a:latin typeface="Times New Roman" panose="02020603050405020304" pitchFamily="18" charset="0"/>
                <a:cs typeface="Times New Roman" panose="02020603050405020304" pitchFamily="18" charset="0"/>
              </a:rPr>
              <a:t> Survey Paper-3</a:t>
            </a:r>
            <a:endParaRPr lang="en-US" altLang="en-US" sz="4000" dirty="0">
              <a:solidFill>
                <a:srgbClr val="FF0000"/>
              </a:solidFill>
              <a:latin typeface="Times New Roman" panose="02020603050405020304" pitchFamily="18" charset="0"/>
              <a:cs typeface="Times New Roman" panose="02020603050405020304" pitchFamily="18" charset="0"/>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685800" y="1219200"/>
            <a:ext cx="7772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400" b="1" dirty="0">
                <a:solidFill>
                  <a:srgbClr val="FF0000"/>
                </a:solidFill>
                <a:latin typeface="Times New Roman" panose="02020603050405020304" pitchFamily="18" charset="0"/>
                <a:cs typeface="Times New Roman" panose="02020603050405020304" pitchFamily="18" charset="0"/>
              </a:rPr>
              <a:t>Author:</a:t>
            </a:r>
          </a:p>
          <a:p>
            <a:pPr algn="l"/>
            <a:r>
              <a:rPr lang="en-IN" sz="2400" dirty="0" err="1">
                <a:solidFill>
                  <a:srgbClr val="000099"/>
                </a:solidFill>
                <a:latin typeface="Times New Roman" panose="02020603050405020304" pitchFamily="18" charset="0"/>
                <a:cs typeface="Times New Roman" pitchFamily="18" charset="0"/>
              </a:rPr>
              <a:t>Yafra</a:t>
            </a:r>
            <a:r>
              <a:rPr lang="en-IN" sz="2400" dirty="0">
                <a:solidFill>
                  <a:srgbClr val="000099"/>
                </a:solidFill>
                <a:latin typeface="Times New Roman" panose="02020603050405020304" pitchFamily="18" charset="0"/>
                <a:cs typeface="Times New Roman" pitchFamily="18" charset="0"/>
              </a:rPr>
              <a:t> Khan, Chai </a:t>
            </a:r>
            <a:r>
              <a:rPr lang="en-IN" sz="2400" dirty="0" err="1">
                <a:solidFill>
                  <a:srgbClr val="000099"/>
                </a:solidFill>
                <a:latin typeface="Times New Roman" panose="02020603050405020304" pitchFamily="18" charset="0"/>
                <a:cs typeface="Times New Roman" pitchFamily="18" charset="0"/>
              </a:rPr>
              <a:t>Soo</a:t>
            </a:r>
            <a:r>
              <a:rPr lang="en-IN" sz="2400" dirty="0">
                <a:solidFill>
                  <a:srgbClr val="000099"/>
                </a:solidFill>
                <a:latin typeface="Times New Roman" panose="02020603050405020304" pitchFamily="18" charset="0"/>
                <a:cs typeface="Times New Roman" pitchFamily="18" charset="0"/>
              </a:rPr>
              <a:t> See</a:t>
            </a:r>
            <a:endParaRPr lang="en-US" sz="2400" b="1" dirty="0">
              <a:solidFill>
                <a:srgbClr val="000099"/>
              </a:solidFill>
              <a:latin typeface="Times New Roman" panose="02020603050405020304" pitchFamily="18" charset="0"/>
              <a:cs typeface="Times New Roman" pitchFamily="18" charset="0"/>
            </a:endParaRPr>
          </a:p>
          <a:p>
            <a:pPr algn="l"/>
            <a:r>
              <a:rPr lang="en-US" sz="2400" b="1" i="0" dirty="0">
                <a:solidFill>
                  <a:srgbClr val="FF0000"/>
                </a:solidFill>
                <a:effectLst/>
                <a:latin typeface="Times New Roman" panose="02020603050405020304" pitchFamily="18" charset="0"/>
                <a:cs typeface="Times New Roman" panose="02020603050405020304" pitchFamily="18" charset="0"/>
              </a:rPr>
              <a:t>Title:</a:t>
            </a:r>
          </a:p>
          <a:p>
            <a:pPr algn="l"/>
            <a:r>
              <a:rPr lang="en-US" sz="2400" dirty="0">
                <a:solidFill>
                  <a:srgbClr val="000099"/>
                </a:solidFill>
                <a:latin typeface="Times New Roman" panose="02020603050405020304" pitchFamily="18" charset="0"/>
                <a:cs typeface="Times New Roman" panose="02020603050405020304" pitchFamily="18" charset="0"/>
              </a:rPr>
              <a:t>Predicting and analyzing water quality using Machine Learning: A comprehensive model</a:t>
            </a:r>
          </a:p>
          <a:p>
            <a:pPr algn="l"/>
            <a:r>
              <a:rPr lang="en-US" sz="2400" b="1" dirty="0">
                <a:solidFill>
                  <a:srgbClr val="FF0000"/>
                </a:solidFill>
                <a:latin typeface="Times New Roman" panose="02020603050405020304" pitchFamily="18" charset="0"/>
                <a:cs typeface="Times New Roman" panose="02020603050405020304" pitchFamily="18" charset="0"/>
              </a:rPr>
              <a:t>Published Journal:</a:t>
            </a:r>
          </a:p>
          <a:p>
            <a:pPr algn="l"/>
            <a:r>
              <a:rPr lang="en-US" sz="2400" dirty="0">
                <a:solidFill>
                  <a:srgbClr val="000099"/>
                </a:solidFill>
                <a:latin typeface="Times New Roman" panose="02020603050405020304" pitchFamily="18" charset="0"/>
                <a:cs typeface="Times New Roman" panose="02020603050405020304" pitchFamily="18" charset="0"/>
              </a:rPr>
              <a:t>IEEE Long Island Systems, Applications and Technology Conference (LISAT)</a:t>
            </a:r>
            <a:endParaRPr lang="en-US" sz="2400" b="1" dirty="0">
              <a:solidFill>
                <a:srgbClr val="000099"/>
              </a:solidFill>
              <a:latin typeface="Times New Roman" panose="02020603050405020304" pitchFamily="18" charset="0"/>
              <a:cs typeface="Times New Roman" panose="02020603050405020304" pitchFamily="18" charset="0"/>
            </a:endParaRPr>
          </a:p>
          <a:p>
            <a:pPr algn="l"/>
            <a:r>
              <a:rPr lang="en-US" sz="2400" b="1" dirty="0">
                <a:solidFill>
                  <a:srgbClr val="FF0000"/>
                </a:solidFill>
                <a:latin typeface="Times New Roman" panose="02020603050405020304" pitchFamily="18" charset="0"/>
                <a:cs typeface="Times New Roman" panose="02020603050405020304" pitchFamily="18" charset="0"/>
              </a:rPr>
              <a:t>Year of Published:</a:t>
            </a:r>
          </a:p>
          <a:p>
            <a:pPr algn="l"/>
            <a:r>
              <a:rPr lang="en-US" sz="2400" dirty="0">
                <a:solidFill>
                  <a:srgbClr val="000099"/>
                </a:solidFill>
                <a:latin typeface="Times New Roman" panose="02020603050405020304" pitchFamily="18" charset="0"/>
                <a:cs typeface="Times New Roman" panose="02020603050405020304" pitchFamily="18" charset="0"/>
              </a:rPr>
              <a:t>06-2016</a:t>
            </a:r>
          </a:p>
          <a:p>
            <a:pPr algn="l"/>
            <a:endParaRPr lang="en-US" sz="2400" dirty="0">
              <a:latin typeface="Times New Roman" panose="02020603050405020304" pitchFamily="18" charset="0"/>
              <a:cs typeface="Times New Roman" panose="02020603050405020304" pitchFamily="18" charset="0"/>
            </a:endParaRPr>
          </a:p>
          <a:p>
            <a:pPr algn="l"/>
            <a:endParaRPr lang="en-US" sz="2400" dirty="0">
              <a:latin typeface="Times New Roman" panose="02020603050405020304" pitchFamily="18" charset="0"/>
              <a:cs typeface="Times New Roman" panose="02020603050405020304" pitchFamily="18" charset="0"/>
            </a:endParaRPr>
          </a:p>
          <a:p>
            <a:pPr algn="l"/>
            <a:endParaRPr lang="en-US" sz="2400" dirty="0">
              <a:latin typeface="Times New Roman" panose="02020603050405020304" pitchFamily="18" charset="0"/>
              <a:cs typeface="Times New Roman" panose="02020603050405020304" pitchFamily="18" charset="0"/>
            </a:endParaRPr>
          </a:p>
          <a:p>
            <a:pPr algn="l">
              <a:buFont typeface="Wingdings" panose="05000000000000000000" pitchFamily="2" charset="2"/>
              <a:buNone/>
            </a:pPr>
            <a:endParaRPr lang="en-US" altLang="en-US" sz="2400" b="1" dirty="0">
              <a:solidFill>
                <a:srgbClr val="0000FF"/>
              </a:solidFill>
              <a:latin typeface="Times New Roman" panose="02020603050405020304" pitchFamily="18" charset="0"/>
              <a:cs typeface="Times New Roman" panose="02020603050405020304" pitchFamily="18" charset="0"/>
            </a:endParaRPr>
          </a:p>
          <a:p>
            <a:pPr algn="l">
              <a:buFont typeface="Wingdings" panose="05000000000000000000" pitchFamily="2" charset="2"/>
              <a:buNone/>
            </a:pPr>
            <a:endParaRPr lang="en-US" altLang="en-US" sz="2400" b="1" dirty="0">
              <a:solidFill>
                <a:srgbClr val="0000FF"/>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altLang="en-US" sz="2400" b="1" dirty="0">
              <a:solidFill>
                <a:srgbClr val="0000FF"/>
              </a:solidFill>
              <a:latin typeface="Times New Roman" panose="02020603050405020304" pitchFamily="18" charset="0"/>
              <a:cs typeface="Times New Roman" panose="02020603050405020304" pitchFamily="18" charset="0"/>
            </a:endParaRPr>
          </a:p>
          <a:p>
            <a:pPr algn="l">
              <a:buClr>
                <a:srgbClr val="0099FF"/>
              </a:buClr>
              <a:buFont typeface="Wingdings" panose="05000000000000000000" pitchFamily="2" charset="2"/>
              <a:buNone/>
            </a:pPr>
            <a:endParaRPr lang="en-US" altLang="en-US" sz="2400" dirty="0">
              <a:latin typeface="Times New Roman" panose="02020603050405020304" pitchFamily="18" charset="0"/>
              <a:cs typeface="Times New Roman" panose="02020603050405020304" pitchFamily="18" charset="0"/>
            </a:endParaRPr>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id="{C1CD9068-C7B1-C44E-967F-271EF420DFC1}"/>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Information Technology</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spTree>
    <p:extLst>
      <p:ext uri="{BB962C8B-B14F-4D97-AF65-F5344CB8AC3E}">
        <p14:creationId xmlns:p14="http://schemas.microsoft.com/office/powerpoint/2010/main" val="3771356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84379B0-DE68-54C4-5129-DF3EB67D4A28}"/>
              </a:ext>
            </a:extLst>
          </p:cNvPr>
          <p:cNvSpPr>
            <a:spLocks noGrp="1" noChangeArrowheads="1"/>
          </p:cNvSpPr>
          <p:nvPr>
            <p:ph type="ctrTitle"/>
          </p:nvPr>
        </p:nvSpPr>
        <p:spPr>
          <a:xfrm>
            <a:off x="685800" y="609600"/>
            <a:ext cx="7772400" cy="457200"/>
          </a:xfrm>
        </p:spPr>
        <p:txBody>
          <a:bodyPr anchor="ctr">
            <a:normAutofit fontScale="90000"/>
          </a:bodyPr>
          <a:lstStyle/>
          <a:p>
            <a:r>
              <a:rPr lang="en-US" altLang="en-US" sz="4000" dirty="0"/>
              <a:t> </a:t>
            </a:r>
          </a:p>
        </p:txBody>
      </p:sp>
      <p:sp>
        <p:nvSpPr>
          <p:cNvPr id="27652" name="Rectangle 4">
            <a:extLst>
              <a:ext uri="{FF2B5EF4-FFF2-40B4-BE49-F238E27FC236}">
                <a16:creationId xmlns:a16="http://schemas.microsoft.com/office/drawing/2014/main" id="{D1326E05-B937-8167-8827-C632A2FA8320}"/>
              </a:ext>
            </a:extLst>
          </p:cNvPr>
          <p:cNvSpPr>
            <a:spLocks noChangeArrowheads="1"/>
          </p:cNvSpPr>
          <p:nvPr/>
        </p:nvSpPr>
        <p:spPr bwMode="auto">
          <a:xfrm>
            <a:off x="685800" y="840828"/>
            <a:ext cx="77724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just"/>
            <a:r>
              <a:rPr lang="en-US" altLang="en-US" sz="2400" b="1" dirty="0">
                <a:solidFill>
                  <a:srgbClr val="FF0000"/>
                </a:solidFill>
                <a:latin typeface="Times New Roman" panose="02020603050405020304" pitchFamily="18" charset="0"/>
                <a:cs typeface="Times New Roman" panose="02020603050405020304" pitchFamily="18" charset="0"/>
              </a:rPr>
              <a:t>Objective:</a:t>
            </a:r>
          </a:p>
          <a:p>
            <a:pPr algn="just"/>
            <a:r>
              <a:rPr lang="en-US" sz="2000" dirty="0">
                <a:solidFill>
                  <a:srgbClr val="000099"/>
                </a:solidFill>
                <a:latin typeface="Times New Roman" pitchFamily="18" charset="0"/>
                <a:cs typeface="Times New Roman" pitchFamily="18" charset="0"/>
              </a:rPr>
              <a:t>The goal of this study is to develop a water quality prediction model with the help of water quality factors using Artificial Neural Network (ANN) and time-series analysis. For this paper, the data includes the measurements of 4 parameters which affect and influence water quality. For the purpose of evaluating the performance of model, the performance evaluation measures used are Mean-Squared Error (MSE), Root Mean-Squared Error (RMSE) and Regression Analysis.</a:t>
            </a:r>
            <a:endParaRPr lang="en-US" altLang="en-US" sz="2000" b="1" dirty="0">
              <a:solidFill>
                <a:srgbClr val="000099"/>
              </a:solidFill>
              <a:latin typeface="Times New Roman" pitchFamily="18" charset="0"/>
              <a:cs typeface="Times New Roman" pitchFamily="18" charset="0"/>
            </a:endParaRPr>
          </a:p>
          <a:p>
            <a:pPr algn="just"/>
            <a:endParaRPr lang="en-US" altLang="en-US" sz="2400" b="1" dirty="0">
              <a:solidFill>
                <a:srgbClr val="0000FF"/>
              </a:solidFill>
              <a:latin typeface="Times New Roman" panose="02020603050405020304" pitchFamily="18" charset="0"/>
              <a:cs typeface="Times New Roman" panose="02020603050405020304" pitchFamily="18" charset="0"/>
            </a:endParaRPr>
          </a:p>
          <a:p>
            <a:pPr algn="just">
              <a:buClr>
                <a:srgbClr val="0099FF"/>
              </a:buClr>
              <a:buFont typeface="Wingdings" panose="05000000000000000000" pitchFamily="2" charset="2"/>
              <a:buNone/>
            </a:pPr>
            <a:endParaRPr lang="en-US" altLang="en-US" dirty="0">
              <a:solidFill>
                <a:srgbClr val="0000FF"/>
              </a:solidFill>
              <a:latin typeface="Times New Roman" panose="02020603050405020304" pitchFamily="18" charset="0"/>
              <a:cs typeface="Times New Roman" panose="02020603050405020304" pitchFamily="18" charset="0"/>
            </a:endParaRPr>
          </a:p>
          <a:p>
            <a:pPr algn="just">
              <a:buClr>
                <a:srgbClr val="0099FF"/>
              </a:buClr>
              <a:buFont typeface="Wingdings" panose="05000000000000000000" pitchFamily="2" charset="2"/>
              <a:buNone/>
            </a:pPr>
            <a:endParaRPr lang="en-US" altLang="en-US" dirty="0">
              <a:solidFill>
                <a:srgbClr val="0000FF"/>
              </a:solidFill>
              <a:latin typeface="Times New Roman" panose="02020603050405020304" pitchFamily="18" charset="0"/>
              <a:cs typeface="Times New Roman" panose="02020603050405020304" pitchFamily="18" charset="0"/>
            </a:endParaRPr>
          </a:p>
          <a:p>
            <a:pPr algn="just">
              <a:buClr>
                <a:srgbClr val="0099FF"/>
              </a:buClr>
              <a:buFont typeface="Wingdings" panose="05000000000000000000" pitchFamily="2" charset="2"/>
              <a:buNone/>
            </a:pPr>
            <a:endParaRPr lang="en-US" altLang="en-US" dirty="0">
              <a:solidFill>
                <a:srgbClr val="0000FF"/>
              </a:solidFill>
              <a:latin typeface="Times New Roman" panose="02020603050405020304" pitchFamily="18" charset="0"/>
              <a:cs typeface="Times New Roman" panose="02020603050405020304" pitchFamily="18" charset="0"/>
            </a:endParaRPr>
          </a:p>
          <a:p>
            <a:pPr algn="just">
              <a:buClr>
                <a:srgbClr val="0099FF"/>
              </a:buClr>
              <a:buFont typeface="Wingdings" panose="05000000000000000000" pitchFamily="2" charset="2"/>
              <a:buNone/>
            </a:pPr>
            <a:endParaRPr lang="en-US" altLang="en-US" dirty="0">
              <a:solidFill>
                <a:srgbClr val="0000FF"/>
              </a:solidFill>
              <a:latin typeface="Times New Roman" panose="02020603050405020304" pitchFamily="18" charset="0"/>
              <a:cs typeface="Times New Roman" panose="02020603050405020304" pitchFamily="18" charset="0"/>
            </a:endParaRPr>
          </a:p>
          <a:p>
            <a:pPr algn="just">
              <a:buClr>
                <a:srgbClr val="0099FF"/>
              </a:buClr>
              <a:buFont typeface="Wingdings" panose="05000000000000000000" pitchFamily="2" charset="2"/>
              <a:buNone/>
            </a:pPr>
            <a:endParaRPr lang="en-US" altLang="en-US" dirty="0">
              <a:solidFill>
                <a:srgbClr val="0000FF"/>
              </a:solidFill>
              <a:latin typeface="Times New Roman" panose="02020603050405020304" pitchFamily="18" charset="0"/>
              <a:cs typeface="Times New Roman" panose="02020603050405020304" pitchFamily="18" charset="0"/>
            </a:endParaRPr>
          </a:p>
          <a:p>
            <a:pPr algn="just">
              <a:buClr>
                <a:srgbClr val="0099FF"/>
              </a:buClr>
              <a:buFont typeface="Wingdings" panose="05000000000000000000" pitchFamily="2" charset="2"/>
              <a:buNone/>
            </a:pPr>
            <a:endParaRPr lang="en-US" altLang="en-US" dirty="0">
              <a:solidFill>
                <a:srgbClr val="0000FF"/>
              </a:solidFill>
              <a:latin typeface="Times New Roman" panose="02020603050405020304" pitchFamily="18" charset="0"/>
              <a:cs typeface="Times New Roman" panose="02020603050405020304" pitchFamily="18" charset="0"/>
            </a:endParaRPr>
          </a:p>
          <a:p>
            <a:pPr algn="just">
              <a:buClr>
                <a:srgbClr val="0099FF"/>
              </a:buClr>
              <a:buFont typeface="Wingdings" panose="05000000000000000000" pitchFamily="2" charset="2"/>
              <a:buNone/>
            </a:pPr>
            <a:endParaRPr lang="en-US" altLang="en-US" dirty="0">
              <a:solidFill>
                <a:srgbClr val="0000FF"/>
              </a:solidFill>
              <a:latin typeface="Times New Roman" panose="02020603050405020304" pitchFamily="18" charset="0"/>
              <a:cs typeface="Times New Roman" panose="02020603050405020304" pitchFamily="18" charset="0"/>
            </a:endParaRPr>
          </a:p>
          <a:p>
            <a:pPr algn="just">
              <a:buClr>
                <a:srgbClr val="0099FF"/>
              </a:buClr>
              <a:buFont typeface="Wingdings" panose="05000000000000000000" pitchFamily="2" charset="2"/>
              <a:buNone/>
            </a:pPr>
            <a:endParaRPr lang="en-US" altLang="en-US" dirty="0">
              <a:solidFill>
                <a:srgbClr val="0000FF"/>
              </a:solidFill>
              <a:latin typeface="Times New Roman" panose="02020603050405020304" pitchFamily="18" charset="0"/>
              <a:cs typeface="Times New Roman" panose="02020603050405020304" pitchFamily="18" charset="0"/>
            </a:endParaRPr>
          </a:p>
          <a:p>
            <a:pPr algn="just">
              <a:buClr>
                <a:srgbClr val="0099FF"/>
              </a:buClr>
              <a:buFont typeface="Wingdings" panose="05000000000000000000" pitchFamily="2" charset="2"/>
              <a:buNone/>
            </a:pPr>
            <a:endParaRPr lang="en-US" altLang="en-US" dirty="0">
              <a:solidFill>
                <a:srgbClr val="0000FF"/>
              </a:solidFill>
              <a:latin typeface="Times New Roman" panose="02020603050405020304" pitchFamily="18" charset="0"/>
              <a:cs typeface="Times New Roman" panose="02020603050405020304" pitchFamily="18" charset="0"/>
            </a:endParaRPr>
          </a:p>
          <a:p>
            <a:pPr algn="just">
              <a:buClr>
                <a:srgbClr val="0099FF"/>
              </a:buClr>
              <a:buFont typeface="Wingdings" panose="05000000000000000000" pitchFamily="2" charset="2"/>
              <a:buNone/>
            </a:pPr>
            <a:endParaRPr lang="en-US" altLang="en-US" dirty="0">
              <a:solidFill>
                <a:srgbClr val="0000FF"/>
              </a:solidFill>
              <a:latin typeface="Times New Roman" panose="02020603050405020304" pitchFamily="18" charset="0"/>
              <a:cs typeface="Times New Roman" panose="02020603050405020304" pitchFamily="18" charset="0"/>
            </a:endParaRPr>
          </a:p>
          <a:p>
            <a:pPr algn="just">
              <a:buClr>
                <a:srgbClr val="0099FF"/>
              </a:buClr>
              <a:buFont typeface="Wingdings" panose="05000000000000000000" pitchFamily="2" charset="2"/>
              <a:buNone/>
            </a:pPr>
            <a:endParaRPr lang="en-US" altLang="en-US" dirty="0">
              <a:solidFill>
                <a:srgbClr val="0000FF"/>
              </a:solidFill>
              <a:latin typeface="Times New Roman" panose="02020603050405020304" pitchFamily="18" charset="0"/>
              <a:cs typeface="Times New Roman" panose="02020603050405020304" pitchFamily="18" charset="0"/>
            </a:endParaRPr>
          </a:p>
        </p:txBody>
      </p:sp>
      <p:sp>
        <p:nvSpPr>
          <p:cNvPr id="27653" name="Rectangle 5">
            <a:extLst>
              <a:ext uri="{FF2B5EF4-FFF2-40B4-BE49-F238E27FC236}">
                <a16:creationId xmlns:a16="http://schemas.microsoft.com/office/drawing/2014/main" id="{8789A04A-1E54-96CA-26DA-CBC2E5EA16B5}"/>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id="{5AF5032D-AC34-A24B-A2F0-B892CC4C6496}"/>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Information Technology</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spTree>
    <p:extLst>
      <p:ext uri="{BB962C8B-B14F-4D97-AF65-F5344CB8AC3E}">
        <p14:creationId xmlns:p14="http://schemas.microsoft.com/office/powerpoint/2010/main" val="31937353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TM03090434[[fn=Wood Type]]</Template>
  <TotalTime>734</TotalTime>
  <Words>1324</Words>
  <Application>Microsoft Office PowerPoint</Application>
  <PresentationFormat>On-screen Show (4:3)</PresentationFormat>
  <Paragraphs>167</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Rockwell</vt:lpstr>
      <vt:lpstr>Rockwell Condensed</vt:lpstr>
      <vt:lpstr>Times New Roman</vt:lpstr>
      <vt:lpstr>Wingdings</vt:lpstr>
      <vt:lpstr>Wood Type</vt:lpstr>
      <vt:lpstr>LITERATURE SURVEY ON EFFICIENT WATER QUALITY ANALYSIS AND PREDICTION USING MACHINE LEARNING </vt:lpstr>
      <vt:lpstr>Problem Definition   </vt:lpstr>
      <vt:lpstr>Use cases</vt:lpstr>
      <vt:lpstr> Survey Paper-1</vt:lpstr>
      <vt:lpstr> </vt:lpstr>
      <vt:lpstr> Survey Paper-2</vt:lpstr>
      <vt:lpstr> </vt:lpstr>
      <vt:lpstr> Survey Paper-3</vt:lpstr>
      <vt:lpstr> </vt:lpstr>
      <vt:lpstr> Survey Paper-4</vt:lpstr>
      <vt:lpstr> </vt:lpstr>
      <vt:lpstr> Survey Paper-5</vt:lpstr>
      <vt:lpstr> </vt:lpstr>
      <vt:lpstr> Survey Paper-6</vt:lpstr>
      <vt:lpstr> </vt:lpstr>
      <vt:lpstr>Thank You!</vt:lpstr>
    </vt:vector>
  </TitlesOfParts>
  <Company>Sethu Institute of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SIT</dc:creator>
  <cp:lastModifiedBy>priyanga plato</cp:lastModifiedBy>
  <cp:revision>68</cp:revision>
  <dcterms:created xsi:type="dcterms:W3CDTF">2009-01-22T06:27:40Z</dcterms:created>
  <dcterms:modified xsi:type="dcterms:W3CDTF">2022-09-17T17:20:26Z</dcterms:modified>
</cp:coreProperties>
</file>