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38"/>
  </p:normalViewPr>
  <p:slideViewPr>
    <p:cSldViewPr snapToGrid="0" snapToObjects="1">
      <p:cViewPr>
        <p:scale>
          <a:sx n="78" d="100"/>
          <a:sy n="78" d="100"/>
        </p:scale>
        <p:origin x="80" y="4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7/17/23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7/17/23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7/17/23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7/17/23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7/17/23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7/17/23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7/17/23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7/17/23</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mailto:evangeline.ngunjiri@student.moringaschool.com" TargetMode="External"/><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bright="-14000" contrast="13000"/>
          </a:blip>
          <a:srcRect/>
          <a:stretch>
            <a:fillRect t="-2000" b="-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4A1D7-EE38-7E49-9CBD-A59B31FA6FF0}"/>
              </a:ext>
            </a:extLst>
          </p:cNvPr>
          <p:cNvSpPr>
            <a:spLocks noGrp="1"/>
          </p:cNvSpPr>
          <p:nvPr>
            <p:ph type="ctrTitle"/>
          </p:nvPr>
        </p:nvSpPr>
        <p:spPr>
          <a:xfrm>
            <a:off x="-1" y="2218572"/>
            <a:ext cx="5977467" cy="2509213"/>
          </a:xfrm>
        </p:spPr>
        <p:txBody>
          <a:bodyPr/>
          <a:lstStyle/>
          <a:p>
            <a:r>
              <a:rPr lang="en-US" dirty="0"/>
              <a:t>MICROSOFT VENTURE INTO THE MOVIE INDUSTRY</a:t>
            </a:r>
          </a:p>
        </p:txBody>
      </p:sp>
      <p:sp>
        <p:nvSpPr>
          <p:cNvPr id="3" name="Subtitle 2">
            <a:extLst>
              <a:ext uri="{FF2B5EF4-FFF2-40B4-BE49-F238E27FC236}">
                <a16:creationId xmlns:a16="http://schemas.microsoft.com/office/drawing/2014/main" id="{4511732E-60F8-4441-AF2A-7CC54C9E2DFF}"/>
              </a:ext>
            </a:extLst>
          </p:cNvPr>
          <p:cNvSpPr>
            <a:spLocks noGrp="1"/>
          </p:cNvSpPr>
          <p:nvPr>
            <p:ph type="subTitle" idx="1"/>
          </p:nvPr>
        </p:nvSpPr>
        <p:spPr>
          <a:xfrm>
            <a:off x="-1546587" y="4990558"/>
            <a:ext cx="8689976" cy="1371599"/>
          </a:xfrm>
        </p:spPr>
        <p:txBody>
          <a:bodyPr/>
          <a:lstStyle/>
          <a:p>
            <a:r>
              <a:rPr lang="en-US" dirty="0">
                <a:solidFill>
                  <a:schemeClr val="tx1"/>
                </a:solidFill>
              </a:rPr>
              <a:t>AUTHOR: EVANGELINE NGUNJIRI</a:t>
            </a:r>
          </a:p>
        </p:txBody>
      </p:sp>
    </p:spTree>
    <p:extLst>
      <p:ext uri="{BB962C8B-B14F-4D97-AF65-F5344CB8AC3E}">
        <p14:creationId xmlns:p14="http://schemas.microsoft.com/office/powerpoint/2010/main" val="834933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65EE24-C43A-0742-9A52-3477E44FF741}"/>
              </a:ext>
            </a:extLst>
          </p:cNvPr>
          <p:cNvSpPr txBox="1"/>
          <p:nvPr/>
        </p:nvSpPr>
        <p:spPr>
          <a:xfrm>
            <a:off x="1175657" y="494149"/>
            <a:ext cx="10189029" cy="1169551"/>
          </a:xfrm>
          <a:prstGeom prst="rect">
            <a:avLst/>
          </a:prstGeom>
          <a:noFill/>
        </p:spPr>
        <p:txBody>
          <a:bodyPr wrap="square" rtlCol="0">
            <a:spAutoFit/>
          </a:bodyPr>
          <a:lstStyle/>
          <a:p>
            <a:pPr algn="ctr"/>
            <a:r>
              <a:rPr lang="en-US" sz="3500" dirty="0"/>
              <a:t>TOP 10 PRODUCTION STUDIOS BY MEAN DOMESTIC                GROSS EARNINGS</a:t>
            </a:r>
          </a:p>
        </p:txBody>
      </p:sp>
      <p:pic>
        <p:nvPicPr>
          <p:cNvPr id="4" name="Picture 3">
            <a:extLst>
              <a:ext uri="{FF2B5EF4-FFF2-40B4-BE49-F238E27FC236}">
                <a16:creationId xmlns:a16="http://schemas.microsoft.com/office/drawing/2014/main" id="{9B73636C-4DA9-C347-8572-CCC9AD077091}"/>
              </a:ext>
            </a:extLst>
          </p:cNvPr>
          <p:cNvPicPr>
            <a:picLocks noChangeAspect="1"/>
          </p:cNvPicPr>
          <p:nvPr/>
        </p:nvPicPr>
        <p:blipFill>
          <a:blip r:embed="rId2"/>
          <a:stretch>
            <a:fillRect/>
          </a:stretch>
        </p:blipFill>
        <p:spPr>
          <a:xfrm>
            <a:off x="159657" y="1663700"/>
            <a:ext cx="7008586" cy="5194300"/>
          </a:xfrm>
          <a:prstGeom prst="rect">
            <a:avLst/>
          </a:prstGeom>
        </p:spPr>
      </p:pic>
      <p:sp>
        <p:nvSpPr>
          <p:cNvPr id="6" name="Rectangle 5">
            <a:extLst>
              <a:ext uri="{FF2B5EF4-FFF2-40B4-BE49-F238E27FC236}">
                <a16:creationId xmlns:a16="http://schemas.microsoft.com/office/drawing/2014/main" id="{7CD38F5A-D813-BD4D-A9B3-7AF04EA9AD59}"/>
              </a:ext>
            </a:extLst>
          </p:cNvPr>
          <p:cNvSpPr/>
          <p:nvPr/>
        </p:nvSpPr>
        <p:spPr>
          <a:xfrm>
            <a:off x="8387858" y="1663700"/>
            <a:ext cx="1757212" cy="553998"/>
          </a:xfrm>
          <a:prstGeom prst="rect">
            <a:avLst/>
          </a:prstGeom>
        </p:spPr>
        <p:txBody>
          <a:bodyPr wrap="none">
            <a:spAutoFit/>
          </a:bodyPr>
          <a:lstStyle/>
          <a:p>
            <a:r>
              <a:rPr lang="en-US" sz="3000" dirty="0"/>
              <a:t>FINDINGS</a:t>
            </a:r>
          </a:p>
        </p:txBody>
      </p:sp>
      <p:sp>
        <p:nvSpPr>
          <p:cNvPr id="7" name="TextBox 6">
            <a:extLst>
              <a:ext uri="{FF2B5EF4-FFF2-40B4-BE49-F238E27FC236}">
                <a16:creationId xmlns:a16="http://schemas.microsoft.com/office/drawing/2014/main" id="{77A70EEF-E621-8C41-99B4-64AFB9F8D8B9}"/>
              </a:ext>
            </a:extLst>
          </p:cNvPr>
          <p:cNvSpPr txBox="1"/>
          <p:nvPr/>
        </p:nvSpPr>
        <p:spPr>
          <a:xfrm>
            <a:off x="7641771" y="2506524"/>
            <a:ext cx="4082143"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a:t>The top 3 earning production studios are BV, P/DW and WB (NL)</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The least 3 earning production studios are Par, MGM and Sum</a:t>
            </a:r>
          </a:p>
        </p:txBody>
      </p:sp>
    </p:spTree>
    <p:extLst>
      <p:ext uri="{BB962C8B-B14F-4D97-AF65-F5344CB8AC3E}">
        <p14:creationId xmlns:p14="http://schemas.microsoft.com/office/powerpoint/2010/main" val="3929094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7E6DA3-D78C-3442-B125-42DB5C09B45F}"/>
              </a:ext>
            </a:extLst>
          </p:cNvPr>
          <p:cNvSpPr txBox="1"/>
          <p:nvPr/>
        </p:nvSpPr>
        <p:spPr>
          <a:xfrm>
            <a:off x="1453243" y="734786"/>
            <a:ext cx="9584871" cy="630942"/>
          </a:xfrm>
          <a:prstGeom prst="rect">
            <a:avLst/>
          </a:prstGeom>
          <a:noFill/>
        </p:spPr>
        <p:txBody>
          <a:bodyPr wrap="square" rtlCol="0">
            <a:spAutoFit/>
          </a:bodyPr>
          <a:lstStyle/>
          <a:p>
            <a:r>
              <a:rPr lang="en-US" sz="3500" dirty="0"/>
              <a:t>TOP 10 PREFERRED LANGUAGES BY VOTE COUNTS</a:t>
            </a:r>
          </a:p>
        </p:txBody>
      </p:sp>
      <p:pic>
        <p:nvPicPr>
          <p:cNvPr id="4" name="Picture 3">
            <a:extLst>
              <a:ext uri="{FF2B5EF4-FFF2-40B4-BE49-F238E27FC236}">
                <a16:creationId xmlns:a16="http://schemas.microsoft.com/office/drawing/2014/main" id="{A94A338F-6D1F-274E-AA54-EC8C10556A9E}"/>
              </a:ext>
            </a:extLst>
          </p:cNvPr>
          <p:cNvPicPr>
            <a:picLocks noChangeAspect="1"/>
          </p:cNvPicPr>
          <p:nvPr/>
        </p:nvPicPr>
        <p:blipFill>
          <a:blip r:embed="rId2"/>
          <a:stretch>
            <a:fillRect/>
          </a:stretch>
        </p:blipFill>
        <p:spPr>
          <a:xfrm>
            <a:off x="65316" y="1561670"/>
            <a:ext cx="7625443" cy="5029200"/>
          </a:xfrm>
          <a:prstGeom prst="rect">
            <a:avLst/>
          </a:prstGeom>
        </p:spPr>
      </p:pic>
      <p:sp>
        <p:nvSpPr>
          <p:cNvPr id="5" name="TextBox 4">
            <a:extLst>
              <a:ext uri="{FF2B5EF4-FFF2-40B4-BE49-F238E27FC236}">
                <a16:creationId xmlns:a16="http://schemas.microsoft.com/office/drawing/2014/main" id="{C4242461-35B2-D14B-B34D-9D90908EF40F}"/>
              </a:ext>
            </a:extLst>
          </p:cNvPr>
          <p:cNvSpPr txBox="1"/>
          <p:nvPr/>
        </p:nvSpPr>
        <p:spPr>
          <a:xfrm>
            <a:off x="8523514" y="1698171"/>
            <a:ext cx="1757212" cy="553998"/>
          </a:xfrm>
          <a:prstGeom prst="rect">
            <a:avLst/>
          </a:prstGeom>
          <a:noFill/>
        </p:spPr>
        <p:txBody>
          <a:bodyPr wrap="none" rtlCol="0">
            <a:spAutoFit/>
          </a:bodyPr>
          <a:lstStyle/>
          <a:p>
            <a:r>
              <a:rPr lang="en-US" sz="3000" dirty="0"/>
              <a:t>FINDINGS</a:t>
            </a:r>
          </a:p>
        </p:txBody>
      </p:sp>
      <p:sp>
        <p:nvSpPr>
          <p:cNvPr id="6" name="TextBox 5">
            <a:extLst>
              <a:ext uri="{FF2B5EF4-FFF2-40B4-BE49-F238E27FC236}">
                <a16:creationId xmlns:a16="http://schemas.microsoft.com/office/drawing/2014/main" id="{FFA88760-6979-1F40-B7D5-BD9E8F64DD44}"/>
              </a:ext>
            </a:extLst>
          </p:cNvPr>
          <p:cNvSpPr txBox="1"/>
          <p:nvPr/>
        </p:nvSpPr>
        <p:spPr>
          <a:xfrm>
            <a:off x="8049986" y="2252169"/>
            <a:ext cx="3799114" cy="2862322"/>
          </a:xfrm>
          <a:prstGeom prst="rect">
            <a:avLst/>
          </a:prstGeom>
          <a:noFill/>
        </p:spPr>
        <p:txBody>
          <a:bodyPr wrap="square" rtlCol="0">
            <a:spAutoFit/>
          </a:bodyPr>
          <a:lstStyle/>
          <a:p>
            <a:pPr marL="285750" indent="-285750">
              <a:buFont typeface="Arial" panose="020B0604020202020204" pitchFamily="34" charset="0"/>
              <a:buChar char="•"/>
            </a:pPr>
            <a:r>
              <a:rPr lang="en-US" sz="2000" dirty="0"/>
              <a:t>Aside from English which was an outlier, Fr, Ja and </a:t>
            </a:r>
            <a:r>
              <a:rPr lang="en-US" sz="2000" dirty="0" err="1"/>
              <a:t>Es</a:t>
            </a:r>
            <a:r>
              <a:rPr lang="en-US" sz="2000" dirty="0"/>
              <a:t> are the top 3 popular languages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The least 3 popular languages </a:t>
            </a:r>
            <a:r>
              <a:rPr lang="en-US" sz="2000" dirty="0" err="1"/>
              <a:t>Sv</a:t>
            </a:r>
            <a:r>
              <a:rPr lang="en-US" sz="2000" dirty="0"/>
              <a:t>, Da and Hi</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Diversification in languages is important to attain inclusivity.</a:t>
            </a:r>
          </a:p>
        </p:txBody>
      </p:sp>
    </p:spTree>
    <p:extLst>
      <p:ext uri="{BB962C8B-B14F-4D97-AF65-F5344CB8AC3E}">
        <p14:creationId xmlns:p14="http://schemas.microsoft.com/office/powerpoint/2010/main" val="3348331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AE56EB-89F5-0047-A423-AED1DA3E89DC}"/>
              </a:ext>
            </a:extLst>
          </p:cNvPr>
          <p:cNvSpPr txBox="1"/>
          <p:nvPr/>
        </p:nvSpPr>
        <p:spPr>
          <a:xfrm>
            <a:off x="1730829" y="963386"/>
            <a:ext cx="8017328" cy="630942"/>
          </a:xfrm>
          <a:prstGeom prst="rect">
            <a:avLst/>
          </a:prstGeom>
          <a:noFill/>
        </p:spPr>
        <p:txBody>
          <a:bodyPr wrap="square" rtlCol="0">
            <a:spAutoFit/>
          </a:bodyPr>
          <a:lstStyle/>
          <a:p>
            <a:r>
              <a:rPr lang="en-US" sz="3500" dirty="0"/>
              <a:t>CONCLUSION AND RECOMMENDATIONS</a:t>
            </a:r>
          </a:p>
        </p:txBody>
      </p:sp>
      <p:sp>
        <p:nvSpPr>
          <p:cNvPr id="3" name="TextBox 2">
            <a:extLst>
              <a:ext uri="{FF2B5EF4-FFF2-40B4-BE49-F238E27FC236}">
                <a16:creationId xmlns:a16="http://schemas.microsoft.com/office/drawing/2014/main" id="{103725FB-BC52-244B-B95A-1402D3B341A0}"/>
              </a:ext>
            </a:extLst>
          </p:cNvPr>
          <p:cNvSpPr txBox="1"/>
          <p:nvPr/>
        </p:nvSpPr>
        <p:spPr>
          <a:xfrm>
            <a:off x="1322614" y="1877786"/>
            <a:ext cx="9715500" cy="3693319"/>
          </a:xfrm>
          <a:prstGeom prst="rect">
            <a:avLst/>
          </a:prstGeom>
          <a:noFill/>
        </p:spPr>
        <p:txBody>
          <a:bodyPr wrap="square" rtlCol="0">
            <a:spAutoFit/>
          </a:bodyPr>
          <a:lstStyle/>
          <a:p>
            <a:r>
              <a:rPr lang="en-US" sz="2600" dirty="0"/>
              <a:t>From my analysis, these are the action points I would recommend Microsoft to undertake in order to venture into the industry with a competitive edge:</a:t>
            </a:r>
          </a:p>
          <a:p>
            <a:r>
              <a:rPr lang="en-US" sz="2600" dirty="0"/>
              <a:t>1.Diversify movie languages to attract specific niche populations</a:t>
            </a:r>
          </a:p>
          <a:p>
            <a:r>
              <a:rPr lang="en-US" sz="2600" dirty="0"/>
              <a:t>2. Encourage audience feedback</a:t>
            </a:r>
          </a:p>
          <a:p>
            <a:r>
              <a:rPr lang="en-US" sz="2600" dirty="0"/>
              <a:t>3. Focus on popular genres</a:t>
            </a:r>
            <a:br>
              <a:rPr lang="en-US" sz="2600" dirty="0"/>
            </a:br>
            <a:r>
              <a:rPr lang="en-US" sz="2600" dirty="0"/>
              <a:t>4. Collaboration with successful production studios</a:t>
            </a:r>
          </a:p>
          <a:p>
            <a:r>
              <a:rPr lang="en-US" sz="2600" dirty="0"/>
              <a:t>5. Incorporate modern technology to their data analysis for current and predictive analysis</a:t>
            </a:r>
          </a:p>
        </p:txBody>
      </p:sp>
    </p:spTree>
    <p:extLst>
      <p:ext uri="{BB962C8B-B14F-4D97-AF65-F5344CB8AC3E}">
        <p14:creationId xmlns:p14="http://schemas.microsoft.com/office/powerpoint/2010/main" val="20602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4C0FDC-54BC-B547-901B-3F0CE798EB5E}"/>
              </a:ext>
            </a:extLst>
          </p:cNvPr>
          <p:cNvPicPr>
            <a:picLocks noChangeAspect="1"/>
          </p:cNvPicPr>
          <p:nvPr/>
        </p:nvPicPr>
        <p:blipFill>
          <a:blip r:embed="rId2"/>
          <a:stretch>
            <a:fillRect/>
          </a:stretch>
        </p:blipFill>
        <p:spPr>
          <a:xfrm>
            <a:off x="429986" y="964293"/>
            <a:ext cx="6607628" cy="4864100"/>
          </a:xfrm>
          <a:prstGeom prst="rect">
            <a:avLst/>
          </a:prstGeom>
        </p:spPr>
      </p:pic>
      <p:sp>
        <p:nvSpPr>
          <p:cNvPr id="4" name="TextBox 3">
            <a:extLst>
              <a:ext uri="{FF2B5EF4-FFF2-40B4-BE49-F238E27FC236}">
                <a16:creationId xmlns:a16="http://schemas.microsoft.com/office/drawing/2014/main" id="{12598DCB-0CA5-2140-A149-8D24967F3365}"/>
              </a:ext>
            </a:extLst>
          </p:cNvPr>
          <p:cNvSpPr txBox="1"/>
          <p:nvPr/>
        </p:nvSpPr>
        <p:spPr>
          <a:xfrm>
            <a:off x="8343900" y="1485900"/>
            <a:ext cx="3706586" cy="630942"/>
          </a:xfrm>
          <a:prstGeom prst="rect">
            <a:avLst/>
          </a:prstGeom>
          <a:noFill/>
        </p:spPr>
        <p:txBody>
          <a:bodyPr wrap="square" rtlCol="0">
            <a:spAutoFit/>
          </a:bodyPr>
          <a:lstStyle/>
          <a:p>
            <a:r>
              <a:rPr lang="en-US" sz="3500" dirty="0"/>
              <a:t>Thank you</a:t>
            </a:r>
          </a:p>
        </p:txBody>
      </p:sp>
      <p:sp>
        <p:nvSpPr>
          <p:cNvPr id="5" name="TextBox 4">
            <a:extLst>
              <a:ext uri="{FF2B5EF4-FFF2-40B4-BE49-F238E27FC236}">
                <a16:creationId xmlns:a16="http://schemas.microsoft.com/office/drawing/2014/main" id="{4DDC6262-A7B9-8E49-928D-D112A2D2F7FD}"/>
              </a:ext>
            </a:extLst>
          </p:cNvPr>
          <p:cNvSpPr txBox="1"/>
          <p:nvPr/>
        </p:nvSpPr>
        <p:spPr>
          <a:xfrm>
            <a:off x="7217229" y="2253343"/>
            <a:ext cx="4974771" cy="1323439"/>
          </a:xfrm>
          <a:prstGeom prst="rect">
            <a:avLst/>
          </a:prstGeom>
          <a:noFill/>
        </p:spPr>
        <p:txBody>
          <a:bodyPr wrap="square" rtlCol="0">
            <a:spAutoFit/>
          </a:bodyPr>
          <a:lstStyle/>
          <a:p>
            <a:r>
              <a:rPr lang="en-US" sz="2000" dirty="0"/>
              <a:t>Evangeline </a:t>
            </a:r>
            <a:r>
              <a:rPr lang="en-US" sz="2000" dirty="0" err="1"/>
              <a:t>Ngunjiri</a:t>
            </a:r>
            <a:endParaRPr lang="en-US" sz="2000" dirty="0"/>
          </a:p>
          <a:p>
            <a:r>
              <a:rPr lang="en-US" sz="2000" dirty="0"/>
              <a:t>0723236813</a:t>
            </a:r>
          </a:p>
          <a:p>
            <a:r>
              <a:rPr lang="en-US" sz="2000" dirty="0">
                <a:hlinkClick r:id="rId3"/>
              </a:rPr>
              <a:t>evangeline.ngunjiri@student.moringaschool.com</a:t>
            </a:r>
            <a:endParaRPr lang="en-US" sz="2000" dirty="0"/>
          </a:p>
          <a:p>
            <a:r>
              <a:rPr lang="en-US" sz="2000" dirty="0"/>
              <a:t>https://</a:t>
            </a:r>
            <a:r>
              <a:rPr lang="en-US" sz="2000" dirty="0" err="1"/>
              <a:t>github.com</a:t>
            </a:r>
            <a:r>
              <a:rPr lang="en-US" sz="2000" dirty="0"/>
              <a:t>/</a:t>
            </a:r>
            <a:r>
              <a:rPr lang="en-US" sz="2000" dirty="0" err="1"/>
              <a:t>EvangelineNgunjiri</a:t>
            </a:r>
            <a:endParaRPr lang="en-US" sz="2000" dirty="0"/>
          </a:p>
        </p:txBody>
      </p:sp>
    </p:spTree>
    <p:extLst>
      <p:ext uri="{BB962C8B-B14F-4D97-AF65-F5344CB8AC3E}">
        <p14:creationId xmlns:p14="http://schemas.microsoft.com/office/powerpoint/2010/main" val="3166024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B741A5-DFFB-454A-8112-317B7FFCEEBC}"/>
              </a:ext>
            </a:extLst>
          </p:cNvPr>
          <p:cNvSpPr txBox="1"/>
          <p:nvPr/>
        </p:nvSpPr>
        <p:spPr>
          <a:xfrm>
            <a:off x="1100667" y="1388533"/>
            <a:ext cx="4622800" cy="630942"/>
          </a:xfrm>
          <a:prstGeom prst="rect">
            <a:avLst/>
          </a:prstGeom>
          <a:noFill/>
        </p:spPr>
        <p:txBody>
          <a:bodyPr wrap="square" rtlCol="0">
            <a:spAutoFit/>
          </a:bodyPr>
          <a:lstStyle/>
          <a:p>
            <a:r>
              <a:rPr lang="en-US" sz="3500" dirty="0"/>
              <a:t>PROJECT </a:t>
            </a:r>
            <a:r>
              <a:rPr lang="en-US" sz="3500" dirty="0">
                <a:ln w="0"/>
                <a:effectLst>
                  <a:outerShdw blurRad="38100" dist="19050" dir="2700000" algn="tl" rotWithShape="0">
                    <a:schemeClr val="dk1">
                      <a:alpha val="40000"/>
                    </a:schemeClr>
                  </a:outerShdw>
                </a:effectLst>
              </a:rPr>
              <a:t>OUTLINE</a:t>
            </a:r>
            <a:endParaRPr lang="en-US" sz="3500" dirty="0"/>
          </a:p>
        </p:txBody>
      </p:sp>
      <p:sp>
        <p:nvSpPr>
          <p:cNvPr id="8" name="Round Same Side Corner Rectangle 7">
            <a:extLst>
              <a:ext uri="{FF2B5EF4-FFF2-40B4-BE49-F238E27FC236}">
                <a16:creationId xmlns:a16="http://schemas.microsoft.com/office/drawing/2014/main" id="{5E1E9F1C-3535-614C-AA14-7A129E06A31F}"/>
              </a:ext>
            </a:extLst>
          </p:cNvPr>
          <p:cNvSpPr/>
          <p:nvPr/>
        </p:nvSpPr>
        <p:spPr>
          <a:xfrm>
            <a:off x="164571" y="2743198"/>
            <a:ext cx="2283352" cy="1270000"/>
          </a:xfrm>
          <a:prstGeom prst="round2SameRect">
            <a:avLst/>
          </a:prstGeom>
          <a:gradFill>
            <a:gsLst>
              <a:gs pos="0">
                <a:schemeClr val="bg1">
                  <a:tint val="90000"/>
                  <a:lumMod val="110000"/>
                </a:schemeClr>
              </a:gs>
              <a:gs pos="100000">
                <a:schemeClr val="bg1">
                  <a:shade val="64000"/>
                  <a:lumMod val="88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BUSINESS UNDERSTANDING</a:t>
            </a:r>
          </a:p>
        </p:txBody>
      </p:sp>
      <p:sp>
        <p:nvSpPr>
          <p:cNvPr id="9" name="Round Same Side Corner Rectangle 8">
            <a:extLst>
              <a:ext uri="{FF2B5EF4-FFF2-40B4-BE49-F238E27FC236}">
                <a16:creationId xmlns:a16="http://schemas.microsoft.com/office/drawing/2014/main" id="{B2F71CD9-B4E2-7549-AB7F-5EBB770395A9}"/>
              </a:ext>
            </a:extLst>
          </p:cNvPr>
          <p:cNvSpPr/>
          <p:nvPr/>
        </p:nvSpPr>
        <p:spPr>
          <a:xfrm>
            <a:off x="2707221" y="2743198"/>
            <a:ext cx="2189687" cy="1270000"/>
          </a:xfrm>
          <a:prstGeom prst="round2SameRect">
            <a:avLst/>
          </a:prstGeom>
          <a:gradFill>
            <a:gsLst>
              <a:gs pos="0">
                <a:schemeClr val="bg1">
                  <a:tint val="90000"/>
                  <a:lumMod val="110000"/>
                </a:schemeClr>
              </a:gs>
              <a:gs pos="100000">
                <a:schemeClr val="bg1">
                  <a:shade val="64000"/>
                  <a:lumMod val="88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OBJECTIVES</a:t>
            </a:r>
          </a:p>
        </p:txBody>
      </p:sp>
      <p:sp>
        <p:nvSpPr>
          <p:cNvPr id="10" name="Round Same Side Corner Rectangle 9">
            <a:extLst>
              <a:ext uri="{FF2B5EF4-FFF2-40B4-BE49-F238E27FC236}">
                <a16:creationId xmlns:a16="http://schemas.microsoft.com/office/drawing/2014/main" id="{66015129-F552-4441-9B7F-FD5A12BDB0B0}"/>
              </a:ext>
            </a:extLst>
          </p:cNvPr>
          <p:cNvSpPr/>
          <p:nvPr/>
        </p:nvSpPr>
        <p:spPr>
          <a:xfrm>
            <a:off x="5184779" y="2743199"/>
            <a:ext cx="2048929" cy="1270000"/>
          </a:xfrm>
          <a:prstGeom prst="round2SameRect">
            <a:avLst/>
          </a:prstGeom>
          <a:gradFill>
            <a:gsLst>
              <a:gs pos="0">
                <a:schemeClr val="bg1">
                  <a:tint val="90000"/>
                  <a:lumMod val="110000"/>
                </a:schemeClr>
              </a:gs>
              <a:gs pos="100000">
                <a:schemeClr val="bg1">
                  <a:shade val="64000"/>
                  <a:lumMod val="88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UNDERSTANDING</a:t>
            </a:r>
          </a:p>
        </p:txBody>
      </p:sp>
      <p:sp>
        <p:nvSpPr>
          <p:cNvPr id="11" name="Round Same Side Corner Rectangle 10">
            <a:extLst>
              <a:ext uri="{FF2B5EF4-FFF2-40B4-BE49-F238E27FC236}">
                <a16:creationId xmlns:a16="http://schemas.microsoft.com/office/drawing/2014/main" id="{A7C822A4-8C69-9743-9516-5749BB483EA1}"/>
              </a:ext>
            </a:extLst>
          </p:cNvPr>
          <p:cNvSpPr/>
          <p:nvPr/>
        </p:nvSpPr>
        <p:spPr>
          <a:xfrm>
            <a:off x="9956800" y="2743198"/>
            <a:ext cx="2158999" cy="1270000"/>
          </a:xfrm>
          <a:prstGeom prst="round2SameRect">
            <a:avLst/>
          </a:prstGeom>
          <a:gradFill>
            <a:gsLst>
              <a:gs pos="0">
                <a:schemeClr val="bg1">
                  <a:tint val="90000"/>
                  <a:lumMod val="110000"/>
                </a:schemeClr>
              </a:gs>
              <a:gs pos="100000">
                <a:schemeClr val="bg1">
                  <a:shade val="64000"/>
                  <a:lumMod val="88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CONCLUSION</a:t>
            </a:r>
          </a:p>
        </p:txBody>
      </p:sp>
      <p:cxnSp>
        <p:nvCxnSpPr>
          <p:cNvPr id="13" name="Straight Connector 12">
            <a:extLst>
              <a:ext uri="{FF2B5EF4-FFF2-40B4-BE49-F238E27FC236}">
                <a16:creationId xmlns:a16="http://schemas.microsoft.com/office/drawing/2014/main" id="{24B7F69B-D38D-924F-83BC-0A3B53A1DE5E}"/>
              </a:ext>
            </a:extLst>
          </p:cNvPr>
          <p:cNvCxnSpPr>
            <a:cxnSpLocks/>
          </p:cNvCxnSpPr>
          <p:nvPr/>
        </p:nvCxnSpPr>
        <p:spPr>
          <a:xfrm>
            <a:off x="1272381" y="4013198"/>
            <a:ext cx="0" cy="5080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568481A-D1D4-FD4B-B043-3CDF9A94510E}"/>
              </a:ext>
            </a:extLst>
          </p:cNvPr>
          <p:cNvCxnSpPr/>
          <p:nvPr/>
        </p:nvCxnSpPr>
        <p:spPr>
          <a:xfrm flipH="1">
            <a:off x="3774012" y="4013197"/>
            <a:ext cx="1" cy="508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76DE3FB-B498-2743-A4BF-1DC1DA07AA37}"/>
              </a:ext>
            </a:extLst>
          </p:cNvPr>
          <p:cNvCxnSpPr/>
          <p:nvPr/>
        </p:nvCxnSpPr>
        <p:spPr>
          <a:xfrm flipH="1">
            <a:off x="6234640" y="4047065"/>
            <a:ext cx="1" cy="508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B0776A8-99B8-3F4E-A0E9-578F5B391466}"/>
              </a:ext>
            </a:extLst>
          </p:cNvPr>
          <p:cNvCxnSpPr/>
          <p:nvPr/>
        </p:nvCxnSpPr>
        <p:spPr>
          <a:xfrm flipH="1">
            <a:off x="8593666" y="4013197"/>
            <a:ext cx="1" cy="508003"/>
          </a:xfrm>
          <a:prstGeom prst="line">
            <a:avLst/>
          </a:prstGeom>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996B63F5-228D-3B4C-B513-1FF7188BF960}"/>
              </a:ext>
            </a:extLst>
          </p:cNvPr>
          <p:cNvSpPr/>
          <p:nvPr/>
        </p:nvSpPr>
        <p:spPr>
          <a:xfrm>
            <a:off x="1049864" y="4521200"/>
            <a:ext cx="474133" cy="5249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8" name="Oval 17">
            <a:extLst>
              <a:ext uri="{FF2B5EF4-FFF2-40B4-BE49-F238E27FC236}">
                <a16:creationId xmlns:a16="http://schemas.microsoft.com/office/drawing/2014/main" id="{E3DEDAE4-8CBE-0640-8BB5-39F96E6038CA}"/>
              </a:ext>
            </a:extLst>
          </p:cNvPr>
          <p:cNvSpPr/>
          <p:nvPr/>
        </p:nvSpPr>
        <p:spPr>
          <a:xfrm>
            <a:off x="3553885" y="4532864"/>
            <a:ext cx="474133" cy="5249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9" name="Oval 18">
            <a:extLst>
              <a:ext uri="{FF2B5EF4-FFF2-40B4-BE49-F238E27FC236}">
                <a16:creationId xmlns:a16="http://schemas.microsoft.com/office/drawing/2014/main" id="{65603695-98CD-9840-BC5E-9770FF740992}"/>
              </a:ext>
            </a:extLst>
          </p:cNvPr>
          <p:cNvSpPr/>
          <p:nvPr/>
        </p:nvSpPr>
        <p:spPr>
          <a:xfrm>
            <a:off x="6014509" y="4529669"/>
            <a:ext cx="474133" cy="5249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0" name="Oval 19">
            <a:extLst>
              <a:ext uri="{FF2B5EF4-FFF2-40B4-BE49-F238E27FC236}">
                <a16:creationId xmlns:a16="http://schemas.microsoft.com/office/drawing/2014/main" id="{FF2B4693-5B3D-4740-B090-623BB1C5402D}"/>
              </a:ext>
            </a:extLst>
          </p:cNvPr>
          <p:cNvSpPr/>
          <p:nvPr/>
        </p:nvSpPr>
        <p:spPr>
          <a:xfrm>
            <a:off x="8373530" y="4504267"/>
            <a:ext cx="474133" cy="5249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24" name="Round Same Side Corner Rectangle 23">
            <a:extLst>
              <a:ext uri="{FF2B5EF4-FFF2-40B4-BE49-F238E27FC236}">
                <a16:creationId xmlns:a16="http://schemas.microsoft.com/office/drawing/2014/main" id="{3BCF64A9-8938-5140-87EF-7C2885D5E85C}"/>
              </a:ext>
            </a:extLst>
          </p:cNvPr>
          <p:cNvSpPr/>
          <p:nvPr/>
        </p:nvSpPr>
        <p:spPr>
          <a:xfrm>
            <a:off x="7507815" y="2743198"/>
            <a:ext cx="2048929" cy="1270000"/>
          </a:xfrm>
          <a:prstGeom prst="round2SameRect">
            <a:avLst/>
          </a:prstGeom>
          <a:gradFill>
            <a:gsLst>
              <a:gs pos="0">
                <a:schemeClr val="bg1">
                  <a:tint val="90000"/>
                  <a:lumMod val="110000"/>
                </a:schemeClr>
              </a:gs>
              <a:gs pos="100000">
                <a:schemeClr val="bg1">
                  <a:shade val="64000"/>
                  <a:lumMod val="88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METHODS</a:t>
            </a:r>
          </a:p>
        </p:txBody>
      </p:sp>
      <p:cxnSp>
        <p:nvCxnSpPr>
          <p:cNvPr id="25" name="Straight Connector 24">
            <a:extLst>
              <a:ext uri="{FF2B5EF4-FFF2-40B4-BE49-F238E27FC236}">
                <a16:creationId xmlns:a16="http://schemas.microsoft.com/office/drawing/2014/main" id="{5A137FF5-C0B0-2D49-AD05-2061B25793C4}"/>
              </a:ext>
            </a:extLst>
          </p:cNvPr>
          <p:cNvCxnSpPr/>
          <p:nvPr/>
        </p:nvCxnSpPr>
        <p:spPr>
          <a:xfrm flipH="1">
            <a:off x="11036298" y="3996264"/>
            <a:ext cx="1" cy="508003"/>
          </a:xfrm>
          <a:prstGeom prst="line">
            <a:avLst/>
          </a:prstGeom>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8771191C-9104-B94B-B41A-2B46BF55A1C1}"/>
              </a:ext>
            </a:extLst>
          </p:cNvPr>
          <p:cNvSpPr/>
          <p:nvPr/>
        </p:nvSpPr>
        <p:spPr>
          <a:xfrm>
            <a:off x="10799231" y="4521200"/>
            <a:ext cx="474133" cy="5249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Tree>
    <p:extLst>
      <p:ext uri="{BB962C8B-B14F-4D97-AF65-F5344CB8AC3E}">
        <p14:creationId xmlns:p14="http://schemas.microsoft.com/office/powerpoint/2010/main" val="3365166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D84985-87ED-5E4B-AA5C-947D68E49247}"/>
              </a:ext>
            </a:extLst>
          </p:cNvPr>
          <p:cNvSpPr txBox="1"/>
          <p:nvPr/>
        </p:nvSpPr>
        <p:spPr>
          <a:xfrm>
            <a:off x="7010400" y="1270000"/>
            <a:ext cx="3798476" cy="630942"/>
          </a:xfrm>
          <a:prstGeom prst="rect">
            <a:avLst/>
          </a:prstGeom>
          <a:noFill/>
        </p:spPr>
        <p:txBody>
          <a:bodyPr wrap="none" rtlCol="0">
            <a:spAutoFit/>
          </a:bodyPr>
          <a:lstStyle/>
          <a:p>
            <a:r>
              <a:rPr lang="en-US" sz="3500" dirty="0"/>
              <a:t>BUSINESS PROBLEM</a:t>
            </a:r>
          </a:p>
        </p:txBody>
      </p:sp>
      <p:sp>
        <p:nvSpPr>
          <p:cNvPr id="3" name="TextBox 2">
            <a:extLst>
              <a:ext uri="{FF2B5EF4-FFF2-40B4-BE49-F238E27FC236}">
                <a16:creationId xmlns:a16="http://schemas.microsoft.com/office/drawing/2014/main" id="{D7F4E126-6239-8B45-9407-861DBF4E6D0F}"/>
              </a:ext>
            </a:extLst>
          </p:cNvPr>
          <p:cNvSpPr txBox="1"/>
          <p:nvPr/>
        </p:nvSpPr>
        <p:spPr>
          <a:xfrm>
            <a:off x="5334000" y="1900942"/>
            <a:ext cx="6858000" cy="2893100"/>
          </a:xfrm>
          <a:prstGeom prst="rect">
            <a:avLst/>
          </a:prstGeom>
          <a:noFill/>
        </p:spPr>
        <p:txBody>
          <a:bodyPr wrap="square" rtlCol="0">
            <a:spAutoFit/>
          </a:bodyPr>
          <a:lstStyle/>
          <a:p>
            <a:r>
              <a:rPr lang="en-US" sz="2600" dirty="0"/>
              <a:t>- Analysis of the most profitable genres in the industry</a:t>
            </a:r>
          </a:p>
          <a:p>
            <a:r>
              <a:rPr lang="en-US" sz="2600" dirty="0"/>
              <a:t>- Analysis of the most popular production studios</a:t>
            </a:r>
          </a:p>
          <a:p>
            <a:r>
              <a:rPr lang="en-US" sz="2600" dirty="0"/>
              <a:t>- Analysis of the movies making most profits in the industry</a:t>
            </a:r>
          </a:p>
          <a:p>
            <a:r>
              <a:rPr lang="en-US" sz="2600" dirty="0"/>
              <a:t>- Analysis of language diversity in Film production to enhance inclusivity</a:t>
            </a:r>
          </a:p>
        </p:txBody>
      </p:sp>
      <p:pic>
        <p:nvPicPr>
          <p:cNvPr id="5" name="Picture 4">
            <a:extLst>
              <a:ext uri="{FF2B5EF4-FFF2-40B4-BE49-F238E27FC236}">
                <a16:creationId xmlns:a16="http://schemas.microsoft.com/office/drawing/2014/main" id="{267A973A-9999-2541-ACE2-C9F7A39D7C1B}"/>
              </a:ext>
            </a:extLst>
          </p:cNvPr>
          <p:cNvPicPr>
            <a:picLocks noChangeAspect="1"/>
          </p:cNvPicPr>
          <p:nvPr/>
        </p:nvPicPr>
        <p:blipFill>
          <a:blip r:embed="rId2"/>
          <a:stretch>
            <a:fillRect/>
          </a:stretch>
        </p:blipFill>
        <p:spPr>
          <a:xfrm>
            <a:off x="194734" y="1100664"/>
            <a:ext cx="4986866" cy="5130800"/>
          </a:xfrm>
          <a:prstGeom prst="rect">
            <a:avLst/>
          </a:prstGeom>
        </p:spPr>
      </p:pic>
    </p:spTree>
    <p:extLst>
      <p:ext uri="{BB962C8B-B14F-4D97-AF65-F5344CB8AC3E}">
        <p14:creationId xmlns:p14="http://schemas.microsoft.com/office/powerpoint/2010/main" val="277688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2520E0-D23A-AD4E-94D9-8CE29AAA9CDE}"/>
              </a:ext>
            </a:extLst>
          </p:cNvPr>
          <p:cNvPicPr>
            <a:picLocks noChangeAspect="1"/>
          </p:cNvPicPr>
          <p:nvPr/>
        </p:nvPicPr>
        <p:blipFill>
          <a:blip r:embed="rId2"/>
          <a:stretch>
            <a:fillRect/>
          </a:stretch>
        </p:blipFill>
        <p:spPr>
          <a:xfrm>
            <a:off x="368299" y="1185329"/>
            <a:ext cx="5829301" cy="4842933"/>
          </a:xfrm>
          <a:prstGeom prst="rect">
            <a:avLst/>
          </a:prstGeom>
        </p:spPr>
      </p:pic>
      <p:sp>
        <p:nvSpPr>
          <p:cNvPr id="4" name="TextBox 3">
            <a:extLst>
              <a:ext uri="{FF2B5EF4-FFF2-40B4-BE49-F238E27FC236}">
                <a16:creationId xmlns:a16="http://schemas.microsoft.com/office/drawing/2014/main" id="{1BBFD7DE-81B1-E141-B3B2-A7825C81C319}"/>
              </a:ext>
            </a:extLst>
          </p:cNvPr>
          <p:cNvSpPr txBox="1"/>
          <p:nvPr/>
        </p:nvSpPr>
        <p:spPr>
          <a:xfrm>
            <a:off x="7941733" y="1032932"/>
            <a:ext cx="2383986" cy="630942"/>
          </a:xfrm>
          <a:prstGeom prst="rect">
            <a:avLst/>
          </a:prstGeom>
          <a:noFill/>
        </p:spPr>
        <p:txBody>
          <a:bodyPr wrap="none" rtlCol="0">
            <a:spAutoFit/>
          </a:bodyPr>
          <a:lstStyle/>
          <a:p>
            <a:r>
              <a:rPr lang="en-US" sz="3500" dirty="0"/>
              <a:t>OBJECTIVES</a:t>
            </a:r>
          </a:p>
        </p:txBody>
      </p:sp>
      <p:sp>
        <p:nvSpPr>
          <p:cNvPr id="5" name="TextBox 4">
            <a:extLst>
              <a:ext uri="{FF2B5EF4-FFF2-40B4-BE49-F238E27FC236}">
                <a16:creationId xmlns:a16="http://schemas.microsoft.com/office/drawing/2014/main" id="{07923BA9-702D-5E4D-96BF-199BE4CF1683}"/>
              </a:ext>
            </a:extLst>
          </p:cNvPr>
          <p:cNvSpPr txBox="1"/>
          <p:nvPr/>
        </p:nvSpPr>
        <p:spPr>
          <a:xfrm>
            <a:off x="6654800" y="1663874"/>
            <a:ext cx="5113867" cy="4893647"/>
          </a:xfrm>
          <a:prstGeom prst="rect">
            <a:avLst/>
          </a:prstGeom>
          <a:noFill/>
        </p:spPr>
        <p:txBody>
          <a:bodyPr wrap="square" rtlCol="0">
            <a:spAutoFit/>
          </a:bodyPr>
          <a:lstStyle/>
          <a:p>
            <a:r>
              <a:rPr lang="en-US" sz="2600" dirty="0"/>
              <a:t>- Research current film trends and analyze box office success of various movie genres.</a:t>
            </a:r>
          </a:p>
          <a:p>
            <a:r>
              <a:rPr lang="en-US" sz="2600" dirty="0"/>
              <a:t>- Identify the most profitable and popular movie genres in the market.</a:t>
            </a:r>
          </a:p>
          <a:p>
            <a:r>
              <a:rPr lang="en-US" sz="2600" dirty="0"/>
              <a:t>- Develop a list of recommendations for Microsoft's new movie studio based on the research findings.</a:t>
            </a:r>
          </a:p>
          <a:p>
            <a:r>
              <a:rPr lang="en-US" sz="2600" dirty="0"/>
              <a:t>- Present a comprehensive report of the research findings and recommendations to the head of the new movie studio.</a:t>
            </a:r>
          </a:p>
        </p:txBody>
      </p:sp>
    </p:spTree>
    <p:extLst>
      <p:ext uri="{BB962C8B-B14F-4D97-AF65-F5344CB8AC3E}">
        <p14:creationId xmlns:p14="http://schemas.microsoft.com/office/powerpoint/2010/main" val="4022669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657A597-BFDD-8145-BED1-64C838A898C2}"/>
              </a:ext>
            </a:extLst>
          </p:cNvPr>
          <p:cNvPicPr>
            <a:picLocks noChangeAspect="1"/>
          </p:cNvPicPr>
          <p:nvPr/>
        </p:nvPicPr>
        <p:blipFill>
          <a:blip r:embed="rId2"/>
          <a:stretch>
            <a:fillRect/>
          </a:stretch>
        </p:blipFill>
        <p:spPr>
          <a:xfrm>
            <a:off x="5520266" y="1500715"/>
            <a:ext cx="6333067" cy="4561417"/>
          </a:xfrm>
          <a:prstGeom prst="rect">
            <a:avLst/>
          </a:prstGeom>
        </p:spPr>
      </p:pic>
      <p:sp>
        <p:nvSpPr>
          <p:cNvPr id="4" name="TextBox 3">
            <a:extLst>
              <a:ext uri="{FF2B5EF4-FFF2-40B4-BE49-F238E27FC236}">
                <a16:creationId xmlns:a16="http://schemas.microsoft.com/office/drawing/2014/main" id="{681149DD-44E7-7945-96D7-CFC4359BD48F}"/>
              </a:ext>
            </a:extLst>
          </p:cNvPr>
          <p:cNvSpPr txBox="1"/>
          <p:nvPr/>
        </p:nvSpPr>
        <p:spPr>
          <a:xfrm>
            <a:off x="0" y="1642534"/>
            <a:ext cx="4538807" cy="630942"/>
          </a:xfrm>
          <a:prstGeom prst="rect">
            <a:avLst/>
          </a:prstGeom>
          <a:noFill/>
        </p:spPr>
        <p:txBody>
          <a:bodyPr wrap="none" rtlCol="0">
            <a:spAutoFit/>
          </a:bodyPr>
          <a:lstStyle/>
          <a:p>
            <a:r>
              <a:rPr lang="en-US" sz="3500" dirty="0"/>
              <a:t>DATA UNDERSTANDING</a:t>
            </a:r>
          </a:p>
        </p:txBody>
      </p:sp>
      <p:sp>
        <p:nvSpPr>
          <p:cNvPr id="5" name="TextBox 4">
            <a:extLst>
              <a:ext uri="{FF2B5EF4-FFF2-40B4-BE49-F238E27FC236}">
                <a16:creationId xmlns:a16="http://schemas.microsoft.com/office/drawing/2014/main" id="{9405093D-05AD-764B-9114-FB4C1F584101}"/>
              </a:ext>
            </a:extLst>
          </p:cNvPr>
          <p:cNvSpPr txBox="1"/>
          <p:nvPr/>
        </p:nvSpPr>
        <p:spPr>
          <a:xfrm>
            <a:off x="0" y="2392009"/>
            <a:ext cx="5266267" cy="4093428"/>
          </a:xfrm>
          <a:prstGeom prst="rect">
            <a:avLst/>
          </a:prstGeom>
          <a:noFill/>
        </p:spPr>
        <p:txBody>
          <a:bodyPr wrap="square" rtlCol="0">
            <a:spAutoFit/>
          </a:bodyPr>
          <a:lstStyle/>
          <a:p>
            <a:r>
              <a:rPr lang="en-US" sz="2600" dirty="0"/>
              <a:t>In order to gain a comprehensive understanding of the subject matter at hand, I used the below datasets that serve as the foundation for this data analysis:</a:t>
            </a:r>
          </a:p>
          <a:p>
            <a:pPr marL="342900" indent="-342900">
              <a:buAutoNum type="arabicPeriod"/>
            </a:pPr>
            <a:r>
              <a:rPr lang="en-US" sz="2600" dirty="0" err="1"/>
              <a:t>imdb.title.basics</a:t>
            </a:r>
            <a:endParaRPr lang="en-US" sz="2600" dirty="0"/>
          </a:p>
          <a:p>
            <a:r>
              <a:rPr lang="en-US" sz="2600" dirty="0"/>
              <a:t>2. </a:t>
            </a:r>
            <a:r>
              <a:rPr lang="en-US" sz="2600" dirty="0" err="1"/>
              <a:t>bom.movie_gross</a:t>
            </a:r>
            <a:r>
              <a:rPr lang="en-US" sz="2600" dirty="0"/>
              <a:t> </a:t>
            </a:r>
          </a:p>
          <a:p>
            <a:r>
              <a:rPr lang="en-US" sz="2600" dirty="0"/>
              <a:t>3. </a:t>
            </a:r>
            <a:r>
              <a:rPr lang="en-US" sz="2600" dirty="0" err="1"/>
              <a:t>tn.movie_budgets</a:t>
            </a:r>
            <a:endParaRPr lang="en-US" sz="2600" dirty="0"/>
          </a:p>
          <a:p>
            <a:r>
              <a:rPr lang="en-US" sz="2600" dirty="0"/>
              <a:t>4. </a:t>
            </a:r>
            <a:r>
              <a:rPr lang="en-US" sz="2600" dirty="0" err="1"/>
              <a:t>tmdb.movies</a:t>
            </a:r>
            <a:r>
              <a:rPr lang="en-US" sz="2600" dirty="0"/>
              <a:t>.</a:t>
            </a:r>
          </a:p>
          <a:p>
            <a:r>
              <a:rPr lang="en-US" sz="2600" dirty="0"/>
              <a:t>5. </a:t>
            </a:r>
            <a:r>
              <a:rPr lang="en-US" sz="2600" dirty="0" err="1"/>
              <a:t>title_ratings</a:t>
            </a:r>
            <a:endParaRPr lang="en-US" sz="2600" dirty="0"/>
          </a:p>
        </p:txBody>
      </p:sp>
    </p:spTree>
    <p:extLst>
      <p:ext uri="{BB962C8B-B14F-4D97-AF65-F5344CB8AC3E}">
        <p14:creationId xmlns:p14="http://schemas.microsoft.com/office/powerpoint/2010/main" val="1028087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E1DB45-9013-B74E-9CC5-1A336E160E2B}"/>
              </a:ext>
            </a:extLst>
          </p:cNvPr>
          <p:cNvSpPr txBox="1"/>
          <p:nvPr/>
        </p:nvSpPr>
        <p:spPr>
          <a:xfrm>
            <a:off x="931333" y="1490133"/>
            <a:ext cx="2037737" cy="630942"/>
          </a:xfrm>
          <a:prstGeom prst="rect">
            <a:avLst/>
          </a:prstGeom>
          <a:noFill/>
        </p:spPr>
        <p:txBody>
          <a:bodyPr wrap="none" rtlCol="0">
            <a:spAutoFit/>
          </a:bodyPr>
          <a:lstStyle/>
          <a:p>
            <a:r>
              <a:rPr lang="en-US" sz="3500" dirty="0"/>
              <a:t>METHODS</a:t>
            </a:r>
          </a:p>
        </p:txBody>
      </p:sp>
      <p:sp>
        <p:nvSpPr>
          <p:cNvPr id="4" name="Pentagon 3">
            <a:extLst>
              <a:ext uri="{FF2B5EF4-FFF2-40B4-BE49-F238E27FC236}">
                <a16:creationId xmlns:a16="http://schemas.microsoft.com/office/drawing/2014/main" id="{A8C38159-3AC4-464B-8286-58214E86DCEB}"/>
              </a:ext>
            </a:extLst>
          </p:cNvPr>
          <p:cNvSpPr/>
          <p:nvPr/>
        </p:nvSpPr>
        <p:spPr>
          <a:xfrm>
            <a:off x="524933" y="2252133"/>
            <a:ext cx="5384800" cy="812800"/>
          </a:xfrm>
          <a:prstGeom prst="homePlat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tx1"/>
                </a:solidFill>
              </a:rPr>
              <a:t>DATA PRE-PROCESSING</a:t>
            </a:r>
          </a:p>
        </p:txBody>
      </p:sp>
      <p:sp>
        <p:nvSpPr>
          <p:cNvPr id="5" name="Pentagon 4">
            <a:extLst>
              <a:ext uri="{FF2B5EF4-FFF2-40B4-BE49-F238E27FC236}">
                <a16:creationId xmlns:a16="http://schemas.microsoft.com/office/drawing/2014/main" id="{9C486A23-AEFB-E54B-A6C3-335DF6EA7CBB}"/>
              </a:ext>
            </a:extLst>
          </p:cNvPr>
          <p:cNvSpPr/>
          <p:nvPr/>
        </p:nvSpPr>
        <p:spPr>
          <a:xfrm>
            <a:off x="6282267" y="2252133"/>
            <a:ext cx="5384800" cy="812800"/>
          </a:xfrm>
          <a:prstGeom prst="homePlat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tx1"/>
                </a:solidFill>
              </a:rPr>
              <a:t>DATA VISUALISATIONS</a:t>
            </a:r>
          </a:p>
        </p:txBody>
      </p:sp>
      <p:sp>
        <p:nvSpPr>
          <p:cNvPr id="6" name="Rounded Rectangle 5">
            <a:extLst>
              <a:ext uri="{FF2B5EF4-FFF2-40B4-BE49-F238E27FC236}">
                <a16:creationId xmlns:a16="http://schemas.microsoft.com/office/drawing/2014/main" id="{05AF6D1D-499A-7543-895C-8151871817CC}"/>
              </a:ext>
            </a:extLst>
          </p:cNvPr>
          <p:cNvSpPr/>
          <p:nvPr/>
        </p:nvSpPr>
        <p:spPr>
          <a:xfrm>
            <a:off x="1219200" y="3318933"/>
            <a:ext cx="3589867" cy="31157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During the data cleaning phase, several crucial tasks were performed including removing null rows, filling in missing values, and consolidating related datasets through merging. These steps ensured that the data was reliable, complete, and ready for further analysis.</a:t>
            </a:r>
          </a:p>
        </p:txBody>
      </p:sp>
      <p:sp>
        <p:nvSpPr>
          <p:cNvPr id="7" name="Rounded Rectangle 6">
            <a:extLst>
              <a:ext uri="{FF2B5EF4-FFF2-40B4-BE49-F238E27FC236}">
                <a16:creationId xmlns:a16="http://schemas.microsoft.com/office/drawing/2014/main" id="{96C7E4B3-EDD3-A64D-93DD-FF807521D44C}"/>
              </a:ext>
            </a:extLst>
          </p:cNvPr>
          <p:cNvSpPr/>
          <p:nvPr/>
        </p:nvSpPr>
        <p:spPr>
          <a:xfrm>
            <a:off x="7179733" y="3318933"/>
            <a:ext cx="3589867" cy="31157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data was presented using various presentation tools such as bar graphs and line graphs</a:t>
            </a:r>
          </a:p>
        </p:txBody>
      </p:sp>
    </p:spTree>
    <p:extLst>
      <p:ext uri="{BB962C8B-B14F-4D97-AF65-F5344CB8AC3E}">
        <p14:creationId xmlns:p14="http://schemas.microsoft.com/office/powerpoint/2010/main" val="1362127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6F4224-BB30-0E47-9C85-10C8427247B8}"/>
              </a:ext>
            </a:extLst>
          </p:cNvPr>
          <p:cNvSpPr txBox="1"/>
          <p:nvPr/>
        </p:nvSpPr>
        <p:spPr>
          <a:xfrm>
            <a:off x="1659466" y="529341"/>
            <a:ext cx="9326912" cy="630942"/>
          </a:xfrm>
          <a:prstGeom prst="rect">
            <a:avLst/>
          </a:prstGeom>
          <a:noFill/>
        </p:spPr>
        <p:txBody>
          <a:bodyPr wrap="none" rtlCol="0">
            <a:spAutoFit/>
          </a:bodyPr>
          <a:lstStyle/>
          <a:p>
            <a:pPr algn="ctr"/>
            <a:r>
              <a:rPr lang="en-US" sz="3500" dirty="0"/>
              <a:t>TOP 10 MOVIES BY BUDGETED DOMESTIC PROFIT</a:t>
            </a:r>
          </a:p>
        </p:txBody>
      </p:sp>
      <p:pic>
        <p:nvPicPr>
          <p:cNvPr id="4" name="Picture 3">
            <a:extLst>
              <a:ext uri="{FF2B5EF4-FFF2-40B4-BE49-F238E27FC236}">
                <a16:creationId xmlns:a16="http://schemas.microsoft.com/office/drawing/2014/main" id="{B0F3E01C-521C-9B46-A894-5375F4628840}"/>
              </a:ext>
            </a:extLst>
          </p:cNvPr>
          <p:cNvPicPr>
            <a:picLocks noChangeAspect="1"/>
          </p:cNvPicPr>
          <p:nvPr/>
        </p:nvPicPr>
        <p:blipFill>
          <a:blip r:embed="rId2"/>
          <a:stretch>
            <a:fillRect/>
          </a:stretch>
        </p:blipFill>
        <p:spPr>
          <a:xfrm>
            <a:off x="226483" y="1359075"/>
            <a:ext cx="6902450" cy="5321300"/>
          </a:xfrm>
          <a:prstGeom prst="rect">
            <a:avLst/>
          </a:prstGeom>
        </p:spPr>
      </p:pic>
      <p:sp>
        <p:nvSpPr>
          <p:cNvPr id="5" name="TextBox 4">
            <a:extLst>
              <a:ext uri="{FF2B5EF4-FFF2-40B4-BE49-F238E27FC236}">
                <a16:creationId xmlns:a16="http://schemas.microsoft.com/office/drawing/2014/main" id="{5E31DE6B-DAC4-E847-86DF-E658D181FA86}"/>
              </a:ext>
            </a:extLst>
          </p:cNvPr>
          <p:cNvSpPr txBox="1"/>
          <p:nvPr/>
        </p:nvSpPr>
        <p:spPr>
          <a:xfrm>
            <a:off x="8179049" y="1642534"/>
            <a:ext cx="1757212" cy="553998"/>
          </a:xfrm>
          <a:prstGeom prst="rect">
            <a:avLst/>
          </a:prstGeom>
          <a:noFill/>
        </p:spPr>
        <p:txBody>
          <a:bodyPr wrap="none" rtlCol="0">
            <a:spAutoFit/>
          </a:bodyPr>
          <a:lstStyle/>
          <a:p>
            <a:r>
              <a:rPr lang="en-US" sz="3000" dirty="0"/>
              <a:t>FINDINGS</a:t>
            </a:r>
          </a:p>
        </p:txBody>
      </p:sp>
      <p:sp>
        <p:nvSpPr>
          <p:cNvPr id="6" name="TextBox 5">
            <a:extLst>
              <a:ext uri="{FF2B5EF4-FFF2-40B4-BE49-F238E27FC236}">
                <a16:creationId xmlns:a16="http://schemas.microsoft.com/office/drawing/2014/main" id="{57867DA8-66FA-644A-9A66-8F44AD3ACCDD}"/>
              </a:ext>
            </a:extLst>
          </p:cNvPr>
          <p:cNvSpPr txBox="1"/>
          <p:nvPr/>
        </p:nvSpPr>
        <p:spPr>
          <a:xfrm>
            <a:off x="7349067" y="2395324"/>
            <a:ext cx="4470400" cy="3139321"/>
          </a:xfrm>
          <a:prstGeom prst="rect">
            <a:avLst/>
          </a:prstGeom>
          <a:noFill/>
        </p:spPr>
        <p:txBody>
          <a:bodyPr wrap="square" rtlCol="0">
            <a:spAutoFit/>
          </a:bodyPr>
          <a:lstStyle/>
          <a:p>
            <a:pPr marL="285750" indent="-285750">
              <a:buFont typeface="Arial" panose="020B0604020202020204" pitchFamily="34" charset="0"/>
              <a:buChar char="•"/>
            </a:pPr>
            <a:r>
              <a:rPr lang="en-US" sz="2000" dirty="0"/>
              <a:t>Beauty and the beast(an animation) is the number 1 profit making movie while </a:t>
            </a:r>
            <a:r>
              <a:rPr lang="en-US" sz="2000" dirty="0" err="1"/>
              <a:t>shrek</a:t>
            </a:r>
            <a:r>
              <a:rPr lang="en-US" sz="2000" dirty="0"/>
              <a:t> 2(also an animation) is number 10.</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The graph also makes it easier to compare cost and forecasted profits for planning purposes.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330470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C32550-DC16-134A-B9E5-1A469A1EB97E}"/>
              </a:ext>
            </a:extLst>
          </p:cNvPr>
          <p:cNvSpPr txBox="1"/>
          <p:nvPr/>
        </p:nvSpPr>
        <p:spPr>
          <a:xfrm>
            <a:off x="751113" y="1045029"/>
            <a:ext cx="10940143" cy="523220"/>
          </a:xfrm>
          <a:prstGeom prst="rect">
            <a:avLst/>
          </a:prstGeom>
          <a:noFill/>
        </p:spPr>
        <p:txBody>
          <a:bodyPr wrap="square" rtlCol="0">
            <a:spAutoFit/>
          </a:bodyPr>
          <a:lstStyle/>
          <a:p>
            <a:r>
              <a:rPr lang="en-US" sz="2800" dirty="0"/>
              <a:t>CORRELATION BETWEEN PRODUCTION COSTS AND GROSS EARNINGS</a:t>
            </a:r>
          </a:p>
        </p:txBody>
      </p:sp>
      <p:pic>
        <p:nvPicPr>
          <p:cNvPr id="4" name="Picture 3">
            <a:extLst>
              <a:ext uri="{FF2B5EF4-FFF2-40B4-BE49-F238E27FC236}">
                <a16:creationId xmlns:a16="http://schemas.microsoft.com/office/drawing/2014/main" id="{96C4AD15-56C8-5A46-85D3-374DCB707A6B}"/>
              </a:ext>
            </a:extLst>
          </p:cNvPr>
          <p:cNvPicPr>
            <a:picLocks noChangeAspect="1"/>
          </p:cNvPicPr>
          <p:nvPr/>
        </p:nvPicPr>
        <p:blipFill>
          <a:blip r:embed="rId2"/>
          <a:stretch>
            <a:fillRect/>
          </a:stretch>
        </p:blipFill>
        <p:spPr>
          <a:xfrm>
            <a:off x="0" y="2001370"/>
            <a:ext cx="7151914" cy="4088014"/>
          </a:xfrm>
          <a:prstGeom prst="rect">
            <a:avLst/>
          </a:prstGeom>
        </p:spPr>
      </p:pic>
      <p:sp>
        <p:nvSpPr>
          <p:cNvPr id="5" name="TextBox 4">
            <a:extLst>
              <a:ext uri="{FF2B5EF4-FFF2-40B4-BE49-F238E27FC236}">
                <a16:creationId xmlns:a16="http://schemas.microsoft.com/office/drawing/2014/main" id="{BD7F6F90-E740-5B47-B21F-284026990E46}"/>
              </a:ext>
            </a:extLst>
          </p:cNvPr>
          <p:cNvSpPr txBox="1"/>
          <p:nvPr/>
        </p:nvSpPr>
        <p:spPr>
          <a:xfrm>
            <a:off x="8343900" y="1724371"/>
            <a:ext cx="1757212" cy="553998"/>
          </a:xfrm>
          <a:prstGeom prst="rect">
            <a:avLst/>
          </a:prstGeom>
          <a:noFill/>
        </p:spPr>
        <p:txBody>
          <a:bodyPr wrap="none" rtlCol="0">
            <a:spAutoFit/>
          </a:bodyPr>
          <a:lstStyle/>
          <a:p>
            <a:r>
              <a:rPr lang="en-US" sz="3000" dirty="0"/>
              <a:t>FINDINGS</a:t>
            </a:r>
          </a:p>
        </p:txBody>
      </p:sp>
      <p:sp>
        <p:nvSpPr>
          <p:cNvPr id="6" name="TextBox 5">
            <a:extLst>
              <a:ext uri="{FF2B5EF4-FFF2-40B4-BE49-F238E27FC236}">
                <a16:creationId xmlns:a16="http://schemas.microsoft.com/office/drawing/2014/main" id="{9B505F99-EA1A-F441-A017-C7544E3B36AE}"/>
              </a:ext>
            </a:extLst>
          </p:cNvPr>
          <p:cNvSpPr txBox="1"/>
          <p:nvPr/>
        </p:nvSpPr>
        <p:spPr>
          <a:xfrm>
            <a:off x="7429500" y="2400300"/>
            <a:ext cx="4261756"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a:t>There is a very weak positive correlation between the production budget and their respective domestic and global gross earnings. </a:t>
            </a:r>
          </a:p>
          <a:p>
            <a:pPr marL="285750" indent="-285750">
              <a:buFont typeface="Arial" panose="020B0604020202020204" pitchFamily="34" charset="0"/>
              <a:buChar char="•"/>
            </a:pPr>
            <a:r>
              <a:rPr lang="en-US" sz="2000" dirty="0"/>
              <a:t>This goes to say that using a lot of money in producing a movie does not necessarily guarantee profitability.</a:t>
            </a:r>
          </a:p>
        </p:txBody>
      </p:sp>
    </p:spTree>
    <p:extLst>
      <p:ext uri="{BB962C8B-B14F-4D97-AF65-F5344CB8AC3E}">
        <p14:creationId xmlns:p14="http://schemas.microsoft.com/office/powerpoint/2010/main" val="1649804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AE0C20-359D-5042-97F7-5F550E5B8BFE}"/>
              </a:ext>
            </a:extLst>
          </p:cNvPr>
          <p:cNvSpPr txBox="1"/>
          <p:nvPr/>
        </p:nvSpPr>
        <p:spPr>
          <a:xfrm>
            <a:off x="1779814" y="783771"/>
            <a:ext cx="7462157" cy="630942"/>
          </a:xfrm>
          <a:prstGeom prst="rect">
            <a:avLst/>
          </a:prstGeom>
          <a:noFill/>
        </p:spPr>
        <p:txBody>
          <a:bodyPr wrap="square" rtlCol="0">
            <a:spAutoFit/>
          </a:bodyPr>
          <a:lstStyle/>
          <a:p>
            <a:pPr algn="ctr"/>
            <a:r>
              <a:rPr lang="en-US" sz="3500" dirty="0"/>
              <a:t>TOP 10 GENRES BY NUMBER OF VOTES</a:t>
            </a:r>
          </a:p>
        </p:txBody>
      </p:sp>
      <p:pic>
        <p:nvPicPr>
          <p:cNvPr id="4" name="Picture 3">
            <a:extLst>
              <a:ext uri="{FF2B5EF4-FFF2-40B4-BE49-F238E27FC236}">
                <a16:creationId xmlns:a16="http://schemas.microsoft.com/office/drawing/2014/main" id="{0AAE2EA7-EBFE-E443-95E8-39FA9DA3D687}"/>
              </a:ext>
            </a:extLst>
          </p:cNvPr>
          <p:cNvPicPr>
            <a:picLocks noChangeAspect="1"/>
          </p:cNvPicPr>
          <p:nvPr/>
        </p:nvPicPr>
        <p:blipFill>
          <a:blip r:embed="rId2"/>
          <a:stretch>
            <a:fillRect/>
          </a:stretch>
        </p:blipFill>
        <p:spPr>
          <a:xfrm>
            <a:off x="197757" y="1414713"/>
            <a:ext cx="7444014" cy="5078186"/>
          </a:xfrm>
          <a:prstGeom prst="rect">
            <a:avLst/>
          </a:prstGeom>
        </p:spPr>
      </p:pic>
      <p:sp>
        <p:nvSpPr>
          <p:cNvPr id="5" name="TextBox 4">
            <a:extLst>
              <a:ext uri="{FF2B5EF4-FFF2-40B4-BE49-F238E27FC236}">
                <a16:creationId xmlns:a16="http://schemas.microsoft.com/office/drawing/2014/main" id="{5EDC27C9-E888-B541-8CCD-9ACA4CEEEA04}"/>
              </a:ext>
            </a:extLst>
          </p:cNvPr>
          <p:cNvSpPr txBox="1"/>
          <p:nvPr/>
        </p:nvSpPr>
        <p:spPr>
          <a:xfrm>
            <a:off x="9065493" y="1582109"/>
            <a:ext cx="1757212" cy="553998"/>
          </a:xfrm>
          <a:prstGeom prst="rect">
            <a:avLst/>
          </a:prstGeom>
          <a:noFill/>
        </p:spPr>
        <p:txBody>
          <a:bodyPr wrap="none" rtlCol="0">
            <a:spAutoFit/>
          </a:bodyPr>
          <a:lstStyle/>
          <a:p>
            <a:r>
              <a:rPr lang="en-US" sz="3000" dirty="0"/>
              <a:t>FINDINGS</a:t>
            </a:r>
          </a:p>
        </p:txBody>
      </p:sp>
      <p:sp>
        <p:nvSpPr>
          <p:cNvPr id="7" name="TextBox 6">
            <a:extLst>
              <a:ext uri="{FF2B5EF4-FFF2-40B4-BE49-F238E27FC236}">
                <a16:creationId xmlns:a16="http://schemas.microsoft.com/office/drawing/2014/main" id="{FB12A21C-3904-5D42-954E-0EE45F4976B7}"/>
              </a:ext>
            </a:extLst>
          </p:cNvPr>
          <p:cNvSpPr txBox="1"/>
          <p:nvPr/>
        </p:nvSpPr>
        <p:spPr>
          <a:xfrm>
            <a:off x="7968341" y="2136107"/>
            <a:ext cx="3951515" cy="2554545"/>
          </a:xfrm>
          <a:prstGeom prst="rect">
            <a:avLst/>
          </a:prstGeom>
          <a:noFill/>
        </p:spPr>
        <p:txBody>
          <a:bodyPr wrap="square" rtlCol="0">
            <a:spAutoFit/>
          </a:bodyPr>
          <a:lstStyle/>
          <a:p>
            <a:pPr marL="285750" indent="-285750">
              <a:buFont typeface="Arial" panose="020B0604020202020204" pitchFamily="34" charset="0"/>
              <a:buChar char="•"/>
            </a:pPr>
            <a:r>
              <a:rPr lang="en-US" sz="2000" dirty="0"/>
              <a:t>(Action, Adventure, Sci-Fi), (Action, Adventure, Fantasy) and (Adventure, Animation, Comedy) are the top 3 popular genres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(Comedy, Drama), (Comedy) and (Drama, Romance) are the least popular genres.</a:t>
            </a:r>
          </a:p>
        </p:txBody>
      </p:sp>
    </p:spTree>
    <p:extLst>
      <p:ext uri="{BB962C8B-B14F-4D97-AF65-F5344CB8AC3E}">
        <p14:creationId xmlns:p14="http://schemas.microsoft.com/office/powerpoint/2010/main" val="1698327480"/>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109</TotalTime>
  <Words>592</Words>
  <Application>Microsoft Macintosh PowerPoint</Application>
  <PresentationFormat>Widescreen</PresentationFormat>
  <Paragraphs>72</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Tw Cen MT</vt:lpstr>
      <vt:lpstr>Droplet</vt:lpstr>
      <vt:lpstr>MICROSOFT VENTURE INTO THE MOVIE INDUSTRY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VENTURE INTO THE MOVIE INDUSTRY</dc:title>
  <dc:creator>Microsoft Office User</dc:creator>
  <cp:lastModifiedBy>Microsoft Office User</cp:lastModifiedBy>
  <cp:revision>14</cp:revision>
  <dcterms:created xsi:type="dcterms:W3CDTF">2023-07-17T16:29:12Z</dcterms:created>
  <dcterms:modified xsi:type="dcterms:W3CDTF">2023-07-17T18:18:44Z</dcterms:modified>
</cp:coreProperties>
</file>