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sldIdLst>
    <p:sldId id="256" r:id="rId3"/>
    <p:sldId id="288" r:id="rId4"/>
    <p:sldId id="263" r:id="rId5"/>
    <p:sldId id="262" r:id="rId6"/>
    <p:sldId id="274" r:id="rId7"/>
    <p:sldId id="289" r:id="rId8"/>
    <p:sldId id="330" r:id="rId9"/>
    <p:sldId id="331" r:id="rId10"/>
    <p:sldId id="332" r:id="rId11"/>
    <p:sldId id="333" r:id="rId12"/>
    <p:sldId id="334" r:id="rId13"/>
    <p:sldId id="335" r:id="rId14"/>
    <p:sldId id="336" r:id="rId15"/>
    <p:sldId id="290" r:id="rId16"/>
    <p:sldId id="300" r:id="rId17"/>
    <p:sldId id="292" r:id="rId18"/>
    <p:sldId id="301" r:id="rId19"/>
    <p:sldId id="291" r:id="rId20"/>
    <p:sldId id="267"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p15:clr>
            <a:srgbClr val="A4A3A4"/>
          </p15:clr>
        </p15:guide>
        <p15:guide id="2" pos="39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guide orient="horz" pos="2162"/>
        <p:guide pos="3923"/>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B07196-665F-47BC-9028-F323CAFDEE29}"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687C75A-6C8D-47E0-8C54-EA39C0E2DB28}"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FFBA1D6-42CD-4027-85DA-E247B312790D}"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30D3E62B-1B88-44E8-9378-A43918D7B2BA}"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801B17D7-9B70-4C97-9988-CC0C01B0AE4F}"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AC578035-FF3B-46DE-AE2A-AAA1342F9E66}"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A0798A-A9DD-47A6-A1F9-9FA958360677}"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63C3E2C-9238-4146-99B3-863327293F9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49D00B7-F7B1-47B8-8849-DD197A70A364}"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397644B-B08E-405D-8B1B-0EE4275C0F79}"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9A11044F-F401-4DCB-996B-B9BB1E4EF639}"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t>2020/7/2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84CB89D-E6AD-437A-A77A-2248E1542DCC}"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2020/7/2</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等线 Light" panose="02010600030101010101" charset="-122"/>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等线" panose="02010600030101010101" charset="-122"/>
              </a:rPr>
              <a:t>编辑母版文本样式</a:t>
            </a:r>
          </a:p>
          <a:p>
            <a:pPr lvl="1"/>
            <a:r>
              <a:rPr lang="zh-CN">
                <a:sym typeface="等线" panose="02010600030101010101" charset="-122"/>
              </a:rPr>
              <a:t>第二级</a:t>
            </a:r>
          </a:p>
          <a:p>
            <a:pPr lvl="2"/>
            <a:r>
              <a:rPr lang="zh-CN">
                <a:sym typeface="等线" panose="02010600030101010101" charset="-122"/>
              </a:rPr>
              <a:t>第三级</a:t>
            </a:r>
          </a:p>
          <a:p>
            <a:pPr lvl="3"/>
            <a:r>
              <a:rPr lang="zh-CN">
                <a:sym typeface="等线" panose="02010600030101010101" charset="-122"/>
              </a:rPr>
              <a:t>第四级</a:t>
            </a:r>
          </a:p>
          <a:p>
            <a:pPr lvl="4"/>
            <a:r>
              <a:rPr lang="zh-CN">
                <a:sym typeface="等线" panose="02010600030101010101" charset="-122"/>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fld id="{59A6162E-6EC1-4285-81C1-7BA3CF44AB4B}" type="datetime1">
              <a:rPr lang="zh-CN" altLang="en-US"/>
              <a:t>2020/7/2</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B3FB5218-4756-4573-9620-842D4E9FA798}"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等线 Light" panose="02010600030101010101" charset="-122"/>
        </a:defRPr>
      </a:lvl1pPr>
      <a:lvl2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13716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18288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22860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27432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t="57700"/>
          <a:stretch>
            <a:fillRect/>
          </a:stretch>
        </p:blipFill>
        <p:spPr bwMode="auto">
          <a:xfrm>
            <a:off x="0" y="3422650"/>
            <a:ext cx="121920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0"/>
          <p:cNvPicPr>
            <a:picLocks noChangeAspect="1" noChangeArrowheads="1"/>
          </p:cNvPicPr>
          <p:nvPr/>
        </p:nvPicPr>
        <p:blipFill>
          <a:blip r:embed="rId3">
            <a:extLst>
              <a:ext uri="{28A0092B-C50C-407E-A947-70E740481C1C}">
                <a14:useLocalDpi xmlns:a14="http://schemas.microsoft.com/office/drawing/2010/main" val="0"/>
              </a:ext>
            </a:extLst>
          </a:blip>
          <a:srcRect b="58231"/>
          <a:stretch>
            <a:fillRect/>
          </a:stretch>
        </p:blipFill>
        <p:spPr bwMode="auto">
          <a:xfrm>
            <a:off x="0" y="0"/>
            <a:ext cx="121920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矩形 36"/>
          <p:cNvSpPr>
            <a:spLocks noChangeArrowheads="1"/>
          </p:cNvSpPr>
          <p:nvPr/>
        </p:nvSpPr>
        <p:spPr bwMode="auto">
          <a:xfrm>
            <a:off x="0" y="-101600"/>
            <a:ext cx="12192000" cy="353695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3077" name="矩形 15"/>
          <p:cNvSpPr>
            <a:spLocks noChangeArrowheads="1"/>
          </p:cNvSpPr>
          <p:nvPr/>
        </p:nvSpPr>
        <p:spPr bwMode="auto">
          <a:xfrm>
            <a:off x="0" y="3435350"/>
            <a:ext cx="12192000" cy="3479800"/>
          </a:xfrm>
          <a:prstGeom prst="rect">
            <a:avLst/>
          </a:prstGeom>
          <a:solidFill>
            <a:srgbClr val="FFFFFF">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grpSp>
        <p:nvGrpSpPr>
          <p:cNvPr id="3078" name="组合 92"/>
          <p:cNvGrpSpPr/>
          <p:nvPr/>
        </p:nvGrpSpPr>
        <p:grpSpPr bwMode="auto">
          <a:xfrm>
            <a:off x="2601553" y="1501775"/>
            <a:ext cx="7571303" cy="3578225"/>
            <a:chOff x="-163884" y="0"/>
            <a:chExt cx="7571851" cy="3577147"/>
          </a:xfrm>
        </p:grpSpPr>
        <p:sp>
          <p:nvSpPr>
            <p:cNvPr id="3079" name="文本框 4"/>
            <p:cNvSpPr>
              <a:spLocks noChangeArrowheads="1"/>
            </p:cNvSpPr>
            <p:nvPr/>
          </p:nvSpPr>
          <p:spPr bwMode="auto">
            <a:xfrm>
              <a:off x="-163884" y="265079"/>
              <a:ext cx="7571851" cy="304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9600" dirty="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rPr>
                <a:t>包裹管理模块</a:t>
              </a:r>
              <a:endParaRPr lang="en-US" sz="9600" dirty="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endParaRPr>
            </a:p>
            <a:p>
              <a:pPr algn="ctr"/>
              <a:r>
                <a:rPr lang="zh-CN" altLang="en-US" sz="9600" dirty="0">
                  <a:solidFill>
                    <a:srgbClr val="000000"/>
                  </a:solidFill>
                  <a:latin typeface="方正兰亭超细黑简体" panose="02000000000000000000" pitchFamily="2" charset="-122"/>
                  <a:ea typeface="方正兰亭超细黑简体" panose="02000000000000000000" pitchFamily="2" charset="-122"/>
                  <a:sym typeface="Levenim MT" panose="02010502060101010101" pitchFamily="2" charset="-79"/>
                </a:rPr>
                <a:t>汇报</a:t>
              </a:r>
              <a:endParaRPr lang="zh-CN" altLang="en-US" dirty="0"/>
            </a:p>
          </p:txBody>
        </p:sp>
        <p:grpSp>
          <p:nvGrpSpPr>
            <p:cNvPr id="3080" name="组合 65"/>
            <p:cNvGrpSpPr/>
            <p:nvPr/>
          </p:nvGrpSpPr>
          <p:grpSpPr bwMode="auto">
            <a:xfrm flipV="1">
              <a:off x="0" y="0"/>
              <a:ext cx="7034722" cy="3577147"/>
              <a:chOff x="0" y="0"/>
              <a:chExt cx="7034722" cy="6046205"/>
            </a:xfrm>
          </p:grpSpPr>
          <p:grpSp>
            <p:nvGrpSpPr>
              <p:cNvPr id="3081" name="组合 64"/>
              <p:cNvGrpSpPr/>
              <p:nvPr/>
            </p:nvGrpSpPr>
            <p:grpSpPr bwMode="auto">
              <a:xfrm>
                <a:off x="0" y="0"/>
                <a:ext cx="7034722" cy="6046205"/>
                <a:chOff x="0" y="0"/>
                <a:chExt cx="7034722" cy="6046205"/>
              </a:xfrm>
            </p:grpSpPr>
            <p:sp>
              <p:nvSpPr>
                <p:cNvPr id="3082" name="直接连接符 57"/>
                <p:cNvSpPr>
                  <a:spLocks noChangeShapeType="1"/>
                </p:cNvSpPr>
                <p:nvPr/>
              </p:nvSpPr>
              <p:spPr bwMode="auto">
                <a:xfrm flipV="1">
                  <a:off x="0" y="2"/>
                  <a:ext cx="7034722" cy="1"/>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3" name="直接连接符 58"/>
                <p:cNvSpPr>
                  <a:spLocks noChangeShapeType="1"/>
                </p:cNvSpPr>
                <p:nvPr/>
              </p:nvSpPr>
              <p:spPr bwMode="auto">
                <a:xfrm>
                  <a:off x="3048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4" name="直接连接符 62"/>
                <p:cNvSpPr>
                  <a:spLocks noChangeShapeType="1"/>
                </p:cNvSpPr>
                <p:nvPr/>
              </p:nvSpPr>
              <p:spPr bwMode="auto">
                <a:xfrm>
                  <a:off x="701040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71"/>
                <p:cNvSpPr>
                  <a:spLocks noChangeShapeType="1"/>
                </p:cNvSpPr>
                <p:nvPr/>
              </p:nvSpPr>
              <p:spPr bwMode="auto">
                <a:xfrm>
                  <a:off x="35947"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6" name="直接连接符 73"/>
                <p:cNvSpPr>
                  <a:spLocks noChangeShapeType="1"/>
                </p:cNvSpPr>
                <p:nvPr/>
              </p:nvSpPr>
              <p:spPr bwMode="auto">
                <a:xfrm>
                  <a:off x="7010402"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3087" name="直接连接符 80"/>
              <p:cNvSpPr>
                <a:spLocks noChangeShapeType="1"/>
              </p:cNvSpPr>
              <p:nvPr/>
            </p:nvSpPr>
            <p:spPr bwMode="auto">
              <a:xfrm flipV="1">
                <a:off x="4993257" y="6046205"/>
                <a:ext cx="2017145"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8" name="直接连接符 90"/>
              <p:cNvSpPr>
                <a:spLocks noChangeShapeType="1"/>
              </p:cNvSpPr>
              <p:nvPr/>
            </p:nvSpPr>
            <p:spPr bwMode="auto">
              <a:xfrm flipV="1">
                <a:off x="20320" y="6046205"/>
                <a:ext cx="5165977"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8CB2-D7F5-41D9-BE7A-B00F5C398310}"/>
              </a:ext>
            </a:extLst>
          </p:cNvPr>
          <p:cNvSpPr>
            <a:spLocks noGrp="1"/>
          </p:cNvSpPr>
          <p:nvPr>
            <p:ph type="title"/>
          </p:nvPr>
        </p:nvSpPr>
        <p:spPr>
          <a:xfrm>
            <a:off x="0" y="0"/>
            <a:ext cx="10515600" cy="1325563"/>
          </a:xfrm>
        </p:spPr>
        <p:txBody>
          <a:bodyPr/>
          <a:lstStyle/>
          <a:p>
            <a:r>
              <a:rPr lang="zh-CN" altLang="en-US" sz="3600" dirty="0"/>
              <a:t>逻辑流程图</a:t>
            </a:r>
          </a:p>
        </p:txBody>
      </p:sp>
      <p:sp>
        <p:nvSpPr>
          <p:cNvPr id="3" name="日期占位符 2">
            <a:extLst>
              <a:ext uri="{FF2B5EF4-FFF2-40B4-BE49-F238E27FC236}">
                <a16:creationId xmlns:a16="http://schemas.microsoft.com/office/drawing/2014/main" id="{2FBDB0E4-7B31-4647-AECD-23B06FA75307}"/>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a:solidFill>
                <a:schemeClr val="tx1"/>
              </a:solidFill>
            </a:endParaRPr>
          </a:p>
        </p:txBody>
      </p:sp>
      <p:pic>
        <p:nvPicPr>
          <p:cNvPr id="7170" name="图片 25">
            <a:extLst>
              <a:ext uri="{FF2B5EF4-FFF2-40B4-BE49-F238E27FC236}">
                <a16:creationId xmlns:a16="http://schemas.microsoft.com/office/drawing/2014/main" id="{D5988AF3-CD08-4143-93BF-42A57D5DB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 y="1060978"/>
            <a:ext cx="4637441" cy="529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24">
            <a:extLst>
              <a:ext uri="{FF2B5EF4-FFF2-40B4-BE49-F238E27FC236}">
                <a16:creationId xmlns:a16="http://schemas.microsoft.com/office/drawing/2014/main" id="{39D23F15-6617-48F5-9105-39B3BE434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363" y="367645"/>
            <a:ext cx="6236704" cy="635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82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F072D-61FC-496E-8736-DA1A2E89B226}"/>
              </a:ext>
            </a:extLst>
          </p:cNvPr>
          <p:cNvSpPr>
            <a:spLocks noGrp="1"/>
          </p:cNvSpPr>
          <p:nvPr>
            <p:ph type="title"/>
          </p:nvPr>
        </p:nvSpPr>
        <p:spPr>
          <a:xfrm>
            <a:off x="0" y="0"/>
            <a:ext cx="10515600" cy="1325563"/>
          </a:xfrm>
        </p:spPr>
        <p:txBody>
          <a:bodyPr/>
          <a:lstStyle/>
          <a:p>
            <a:r>
              <a:rPr lang="zh-CN" altLang="en-US" dirty="0"/>
              <a:t>流程逻辑</a:t>
            </a:r>
          </a:p>
        </p:txBody>
      </p:sp>
      <p:sp>
        <p:nvSpPr>
          <p:cNvPr id="3" name="日期占位符 2">
            <a:extLst>
              <a:ext uri="{FF2B5EF4-FFF2-40B4-BE49-F238E27FC236}">
                <a16:creationId xmlns:a16="http://schemas.microsoft.com/office/drawing/2014/main" id="{9BD7EFDE-85DD-4AC1-AC36-DAC070CB6E5F}"/>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a:solidFill>
                <a:schemeClr val="tx1"/>
              </a:solidFill>
            </a:endParaRPr>
          </a:p>
        </p:txBody>
      </p:sp>
      <p:pic>
        <p:nvPicPr>
          <p:cNvPr id="8194" name="图片 27">
            <a:extLst>
              <a:ext uri="{FF2B5EF4-FFF2-40B4-BE49-F238E27FC236}">
                <a16:creationId xmlns:a16="http://schemas.microsoft.com/office/drawing/2014/main" id="{20DD75A2-32D9-40C8-88A7-C40629CEC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4" y="1097226"/>
            <a:ext cx="5478463" cy="525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26">
            <a:extLst>
              <a:ext uri="{FF2B5EF4-FFF2-40B4-BE49-F238E27FC236}">
                <a16:creationId xmlns:a16="http://schemas.microsoft.com/office/drawing/2014/main" id="{C83FB0EF-A3E6-48AF-BEDC-251FC42F9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322519"/>
            <a:ext cx="6118225"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99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CF5E4-C893-48FB-966B-9AA821E78FEA}"/>
              </a:ext>
            </a:extLst>
          </p:cNvPr>
          <p:cNvSpPr>
            <a:spLocks noGrp="1"/>
          </p:cNvSpPr>
          <p:nvPr>
            <p:ph type="title"/>
          </p:nvPr>
        </p:nvSpPr>
        <p:spPr>
          <a:xfrm>
            <a:off x="0" y="0"/>
            <a:ext cx="10515600" cy="1325563"/>
          </a:xfrm>
        </p:spPr>
        <p:txBody>
          <a:bodyPr/>
          <a:lstStyle/>
          <a:p>
            <a:r>
              <a:rPr lang="zh-CN" altLang="zh-CN" dirty="0"/>
              <a:t>接口</a:t>
            </a:r>
            <a:endParaRPr lang="zh-CN" altLang="en-US" dirty="0"/>
          </a:p>
        </p:txBody>
      </p:sp>
      <p:sp>
        <p:nvSpPr>
          <p:cNvPr id="3" name="日期占位符 2">
            <a:extLst>
              <a:ext uri="{FF2B5EF4-FFF2-40B4-BE49-F238E27FC236}">
                <a16:creationId xmlns:a16="http://schemas.microsoft.com/office/drawing/2014/main" id="{BF8BCE85-B95E-4E90-A42B-E369F0030C6C}"/>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a:solidFill>
                <a:schemeClr val="tx1"/>
              </a:solidFill>
            </a:endParaRPr>
          </a:p>
        </p:txBody>
      </p:sp>
      <p:pic>
        <p:nvPicPr>
          <p:cNvPr id="9218" name="图片 15">
            <a:extLst>
              <a:ext uri="{FF2B5EF4-FFF2-40B4-BE49-F238E27FC236}">
                <a16:creationId xmlns:a16="http://schemas.microsoft.com/office/drawing/2014/main" id="{7FC8506C-4C8B-4F27-9437-C1D3567A4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355" y="929481"/>
            <a:ext cx="9719733" cy="54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26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946DD-91B8-4C85-BCFE-F6B42628728E}"/>
              </a:ext>
            </a:extLst>
          </p:cNvPr>
          <p:cNvSpPr>
            <a:spLocks noGrp="1"/>
          </p:cNvSpPr>
          <p:nvPr>
            <p:ph type="title"/>
          </p:nvPr>
        </p:nvSpPr>
        <p:spPr>
          <a:xfrm>
            <a:off x="0" y="0"/>
            <a:ext cx="10515600" cy="1325563"/>
          </a:xfrm>
        </p:spPr>
        <p:txBody>
          <a:bodyPr/>
          <a:lstStyle/>
          <a:p>
            <a:r>
              <a:rPr lang="zh-CN" altLang="zh-CN" dirty="0"/>
              <a:t>存储分配</a:t>
            </a:r>
            <a:endParaRPr lang="zh-CN" altLang="en-US" dirty="0"/>
          </a:p>
        </p:txBody>
      </p:sp>
      <p:sp>
        <p:nvSpPr>
          <p:cNvPr id="3" name="日期占位符 2">
            <a:extLst>
              <a:ext uri="{FF2B5EF4-FFF2-40B4-BE49-F238E27FC236}">
                <a16:creationId xmlns:a16="http://schemas.microsoft.com/office/drawing/2014/main" id="{BECD0950-B5BF-41FC-AB34-BF4109A3CC14}"/>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a:solidFill>
                <a:schemeClr val="tx1"/>
              </a:solidFill>
            </a:endParaRPr>
          </a:p>
        </p:txBody>
      </p:sp>
      <p:graphicFrame>
        <p:nvGraphicFramePr>
          <p:cNvPr id="8" name="表格 7">
            <a:extLst>
              <a:ext uri="{FF2B5EF4-FFF2-40B4-BE49-F238E27FC236}">
                <a16:creationId xmlns:a16="http://schemas.microsoft.com/office/drawing/2014/main" id="{4718EB26-1F7A-487F-98C6-25E4C77280FD}"/>
              </a:ext>
            </a:extLst>
          </p:cNvPr>
          <p:cNvGraphicFramePr>
            <a:graphicFrameLocks noGrp="1"/>
          </p:cNvGraphicFramePr>
          <p:nvPr>
            <p:extLst>
              <p:ext uri="{D42A27DB-BD31-4B8C-83A1-F6EECF244321}">
                <p14:modId xmlns:p14="http://schemas.microsoft.com/office/powerpoint/2010/main" val="3761213964"/>
              </p:ext>
            </p:extLst>
          </p:nvPr>
        </p:nvGraphicFramePr>
        <p:xfrm>
          <a:off x="152034" y="1712433"/>
          <a:ext cx="4925695" cy="2582130"/>
        </p:xfrm>
        <a:graphic>
          <a:graphicData uri="http://schemas.openxmlformats.org/drawingml/2006/table">
            <a:tbl>
              <a:tblPr>
                <a:tableStyleId>{5C22544A-7EE6-4342-B048-85BDC9FD1C3A}</a:tableStyleId>
              </a:tblPr>
              <a:tblGrid>
                <a:gridCol w="1419225">
                  <a:extLst>
                    <a:ext uri="{9D8B030D-6E8A-4147-A177-3AD203B41FA5}">
                      <a16:colId xmlns:a16="http://schemas.microsoft.com/office/drawing/2014/main" val="2116060465"/>
                    </a:ext>
                  </a:extLst>
                </a:gridCol>
                <a:gridCol w="1403350">
                  <a:extLst>
                    <a:ext uri="{9D8B030D-6E8A-4147-A177-3AD203B41FA5}">
                      <a16:colId xmlns:a16="http://schemas.microsoft.com/office/drawing/2014/main" val="1720068193"/>
                    </a:ext>
                  </a:extLst>
                </a:gridCol>
                <a:gridCol w="1051560">
                  <a:extLst>
                    <a:ext uri="{9D8B030D-6E8A-4147-A177-3AD203B41FA5}">
                      <a16:colId xmlns:a16="http://schemas.microsoft.com/office/drawing/2014/main" val="511416372"/>
                    </a:ext>
                  </a:extLst>
                </a:gridCol>
                <a:gridCol w="1051560">
                  <a:extLst>
                    <a:ext uri="{9D8B030D-6E8A-4147-A177-3AD203B41FA5}">
                      <a16:colId xmlns:a16="http://schemas.microsoft.com/office/drawing/2014/main" val="1096895193"/>
                    </a:ext>
                  </a:extLst>
                </a:gridCol>
              </a:tblGrid>
              <a:tr h="258213">
                <a:tc>
                  <a:txBody>
                    <a:bodyPr/>
                    <a:lstStyle/>
                    <a:p>
                      <a:pPr algn="just">
                        <a:spcAft>
                          <a:spcPts val="0"/>
                        </a:spcAft>
                      </a:pPr>
                      <a:r>
                        <a:rPr lang="zh-CN" sz="1050" kern="100">
                          <a:effectLst/>
                        </a:rPr>
                        <a:t>名称</a:t>
                      </a: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标识符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6331665"/>
                  </a:ext>
                </a:extLst>
              </a:tr>
              <a:tr h="258213">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Cid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26057831"/>
                  </a:ext>
                </a:extLst>
              </a:tr>
              <a:tr h="258213">
                <a:tc>
                  <a:txBody>
                    <a:bodyPr/>
                    <a:lstStyle/>
                    <a:p>
                      <a:pPr algn="just">
                        <a:spcAft>
                          <a:spcPts val="0"/>
                        </a:spcAft>
                      </a:pPr>
                      <a:r>
                        <a:rPr lang="zh-CN" sz="1050" kern="100">
                          <a:effectLst/>
                        </a:rPr>
                        <a:t>运单编号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TransNo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4391962"/>
                  </a:ext>
                </a:extLst>
              </a:tr>
              <a:tr h="258213">
                <a:tc>
                  <a:txBody>
                    <a:bodyPr/>
                    <a:lstStyle/>
                    <a:p>
                      <a:pPr algn="just">
                        <a:spcAft>
                          <a:spcPts val="0"/>
                        </a:spcAft>
                      </a:pPr>
                      <a:r>
                        <a:rPr lang="zh-CN" sz="1050" kern="100">
                          <a:effectLst/>
                        </a:rPr>
                        <a:t>收件人名称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err="1">
                          <a:effectLst/>
                        </a:rPr>
                        <a:t>RecName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3658959"/>
                  </a:ext>
                </a:extLst>
              </a:tr>
              <a:tr h="258213">
                <a:tc>
                  <a:txBody>
                    <a:bodyPr/>
                    <a:lstStyle/>
                    <a:p>
                      <a:pPr algn="just">
                        <a:spcAft>
                          <a:spcPts val="0"/>
                        </a:spcAft>
                      </a:pPr>
                      <a:r>
                        <a:rPr lang="zh-CN" sz="1050" kern="100">
                          <a:effectLst/>
                        </a:rPr>
                        <a:t>收件人电话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err="1">
                          <a:effectLst/>
                        </a:rPr>
                        <a:t>RecTel</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Char</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4430556"/>
                  </a:ext>
                </a:extLst>
              </a:tr>
              <a:tr h="258213">
                <a:tc>
                  <a:txBody>
                    <a:bodyPr/>
                    <a:lstStyle/>
                    <a:p>
                      <a:pPr algn="just">
                        <a:spcAft>
                          <a:spcPts val="0"/>
                        </a:spcAft>
                      </a:pPr>
                      <a:r>
                        <a:rPr lang="zh-CN" sz="1050" kern="100">
                          <a:effectLst/>
                        </a:rPr>
                        <a:t>提货码编号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79293100"/>
                  </a:ext>
                </a:extLst>
              </a:tr>
              <a:tr h="258213">
                <a:tc>
                  <a:txBody>
                    <a:bodyPr/>
                    <a:lstStyle/>
                    <a:p>
                      <a:pPr algn="just">
                        <a:spcAft>
                          <a:spcPts val="0"/>
                        </a:spcAft>
                      </a:pPr>
                      <a:r>
                        <a:rPr lang="zh-CN" sz="1050" kern="100">
                          <a:effectLst/>
                        </a:rPr>
                        <a:t>出库时间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87155627"/>
                  </a:ext>
                </a:extLst>
              </a:tr>
              <a:tr h="258213">
                <a:tc>
                  <a:txBody>
                    <a:bodyPr/>
                    <a:lstStyle/>
                    <a:p>
                      <a:pPr algn="just">
                        <a:spcAft>
                          <a:spcPts val="0"/>
                        </a:spcAft>
                      </a:pPr>
                      <a:r>
                        <a:rPr lang="zh-CN" sz="1050" kern="100">
                          <a:effectLst/>
                        </a:rPr>
                        <a:t>取货照片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PickPic</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99422404"/>
                  </a:ext>
                </a:extLst>
              </a:tr>
              <a:tr h="258213">
                <a:tc>
                  <a:txBody>
                    <a:bodyPr/>
                    <a:lstStyle/>
                    <a:p>
                      <a:pPr algn="just">
                        <a:spcAft>
                          <a:spcPts val="0"/>
                        </a:spcAft>
                      </a:pPr>
                      <a:r>
                        <a:rPr lang="zh-CN" sz="1050" kern="100">
                          <a:effectLst/>
                        </a:rPr>
                        <a:t>包裹状态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PacStatus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31549536"/>
                  </a:ext>
                </a:extLst>
              </a:tr>
              <a:tr h="258213">
                <a:tc>
                  <a:txBody>
                    <a:bodyPr/>
                    <a:lstStyle/>
                    <a:p>
                      <a:pPr algn="just">
                        <a:spcAft>
                          <a:spcPts val="0"/>
                        </a:spcAft>
                      </a:pPr>
                      <a:r>
                        <a:rPr lang="zh-CN" sz="1050" kern="100">
                          <a:effectLst/>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Note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50</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2478237"/>
                  </a:ext>
                </a:extLst>
              </a:tr>
            </a:tbl>
          </a:graphicData>
        </a:graphic>
      </p:graphicFrame>
      <p:sp>
        <p:nvSpPr>
          <p:cNvPr id="9" name="Rectangle 2">
            <a:extLst>
              <a:ext uri="{FF2B5EF4-FFF2-40B4-BE49-F238E27FC236}">
                <a16:creationId xmlns:a16="http://schemas.microsoft.com/office/drawing/2014/main" id="{9D4F0586-82A2-499E-9445-27ACE7B7D6BB}"/>
              </a:ext>
            </a:extLst>
          </p:cNvPr>
          <p:cNvSpPr>
            <a:spLocks noChangeArrowheads="1"/>
          </p:cNvSpPr>
          <p:nvPr/>
        </p:nvSpPr>
        <p:spPr bwMode="auto">
          <a:xfrm>
            <a:off x="152034" y="1125508"/>
            <a:ext cx="4679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已出库包裹信息（</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SentOut_Package</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975A2353-1D63-4A76-BC23-1E53E69A044F}"/>
              </a:ext>
            </a:extLst>
          </p:cNvPr>
          <p:cNvGraphicFramePr>
            <a:graphicFrameLocks noGrp="1"/>
          </p:cNvGraphicFramePr>
          <p:nvPr>
            <p:extLst>
              <p:ext uri="{D42A27DB-BD31-4B8C-83A1-F6EECF244321}">
                <p14:modId xmlns:p14="http://schemas.microsoft.com/office/powerpoint/2010/main" val="3196931440"/>
              </p:ext>
            </p:extLst>
          </p:nvPr>
        </p:nvGraphicFramePr>
        <p:xfrm>
          <a:off x="5749888" y="841550"/>
          <a:ext cx="6442112" cy="2454804"/>
        </p:xfrm>
        <a:graphic>
          <a:graphicData uri="http://schemas.openxmlformats.org/drawingml/2006/table">
            <a:tbl>
              <a:tblPr>
                <a:tableStyleId>{5C22544A-7EE6-4342-B048-85BDC9FD1C3A}</a:tableStyleId>
              </a:tblPr>
              <a:tblGrid>
                <a:gridCol w="1856145">
                  <a:extLst>
                    <a:ext uri="{9D8B030D-6E8A-4147-A177-3AD203B41FA5}">
                      <a16:colId xmlns:a16="http://schemas.microsoft.com/office/drawing/2014/main" val="386841564"/>
                    </a:ext>
                  </a:extLst>
                </a:gridCol>
                <a:gridCol w="1835383">
                  <a:extLst>
                    <a:ext uri="{9D8B030D-6E8A-4147-A177-3AD203B41FA5}">
                      <a16:colId xmlns:a16="http://schemas.microsoft.com/office/drawing/2014/main" val="1821217474"/>
                    </a:ext>
                  </a:extLst>
                </a:gridCol>
                <a:gridCol w="1375292">
                  <a:extLst>
                    <a:ext uri="{9D8B030D-6E8A-4147-A177-3AD203B41FA5}">
                      <a16:colId xmlns:a16="http://schemas.microsoft.com/office/drawing/2014/main" val="2604752415"/>
                    </a:ext>
                  </a:extLst>
                </a:gridCol>
                <a:gridCol w="1375292">
                  <a:extLst>
                    <a:ext uri="{9D8B030D-6E8A-4147-A177-3AD203B41FA5}">
                      <a16:colId xmlns:a16="http://schemas.microsoft.com/office/drawing/2014/main" val="1994497800"/>
                    </a:ext>
                  </a:extLst>
                </a:gridCol>
              </a:tblGrid>
              <a:tr h="223164">
                <a:tc>
                  <a:txBody>
                    <a:bodyPr/>
                    <a:lstStyle/>
                    <a:p>
                      <a:pPr algn="just">
                        <a:spcAft>
                          <a:spcPts val="0"/>
                        </a:spcAft>
                      </a:pPr>
                      <a:r>
                        <a:rPr lang="zh-CN" sz="1050" kern="100">
                          <a:effectLst/>
                        </a:rPr>
                        <a:t>名称</a:t>
                      </a: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标识符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36042857"/>
                  </a:ext>
                </a:extLst>
              </a:tr>
              <a:tr h="223164">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Jid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6631923"/>
                  </a:ext>
                </a:extLst>
              </a:tr>
              <a:tr h="223164">
                <a:tc>
                  <a:txBody>
                    <a:bodyPr/>
                    <a:lstStyle/>
                    <a:p>
                      <a:pPr algn="just">
                        <a:spcAft>
                          <a:spcPts val="0"/>
                        </a:spcAft>
                      </a:pPr>
                      <a:r>
                        <a:rPr lang="zh-CN" sz="1050" kern="100" dirty="0">
                          <a:effectLst/>
                        </a:rPr>
                        <a:t>运单编号</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TransNo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27786383"/>
                  </a:ext>
                </a:extLst>
              </a:tr>
              <a:tr h="223164">
                <a:tc>
                  <a:txBody>
                    <a:bodyPr/>
                    <a:lstStyle/>
                    <a:p>
                      <a:pPr algn="just">
                        <a:spcAft>
                          <a:spcPts val="0"/>
                        </a:spcAft>
                      </a:pPr>
                      <a:r>
                        <a:rPr lang="zh-CN" sz="1050" kern="100">
                          <a:effectLst/>
                        </a:rPr>
                        <a:t>快递公司</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Company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21049750"/>
                  </a:ext>
                </a:extLst>
              </a:tr>
              <a:tr h="223164">
                <a:tc>
                  <a:txBody>
                    <a:bodyPr/>
                    <a:lstStyle/>
                    <a:p>
                      <a:pPr algn="just">
                        <a:spcAft>
                          <a:spcPts val="0"/>
                        </a:spcAft>
                      </a:pPr>
                      <a:r>
                        <a:rPr lang="zh-CN" sz="1050" kern="100">
                          <a:effectLst/>
                        </a:rPr>
                        <a:t>寄件人名称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3540487"/>
                  </a:ext>
                </a:extLst>
              </a:tr>
              <a:tr h="223164">
                <a:tc>
                  <a:txBody>
                    <a:bodyPr/>
                    <a:lstStyle/>
                    <a:p>
                      <a:pPr algn="just">
                        <a:spcAft>
                          <a:spcPts val="0"/>
                        </a:spcAft>
                      </a:pPr>
                      <a:r>
                        <a:rPr lang="zh-CN" sz="1050" kern="100">
                          <a:effectLst/>
                        </a:rPr>
                        <a:t>寄件人地址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04012610"/>
                  </a:ext>
                </a:extLst>
              </a:tr>
              <a:tr h="223164">
                <a:tc>
                  <a:txBody>
                    <a:bodyPr/>
                    <a:lstStyle/>
                    <a:p>
                      <a:pPr algn="just">
                        <a:spcAft>
                          <a:spcPts val="0"/>
                        </a:spcAft>
                      </a:pPr>
                      <a:r>
                        <a:rPr lang="zh-CN" sz="1050" kern="100">
                          <a:effectLst/>
                        </a:rPr>
                        <a:t>寄件人电话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err="1">
                          <a:effectLst/>
                        </a:rPr>
                        <a:t>SentTel</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70289346"/>
                  </a:ext>
                </a:extLst>
              </a:tr>
              <a:tr h="223164">
                <a:tc>
                  <a:txBody>
                    <a:bodyPr/>
                    <a:lstStyle/>
                    <a:p>
                      <a:pPr algn="just">
                        <a:spcAft>
                          <a:spcPts val="0"/>
                        </a:spcAft>
                      </a:pPr>
                      <a:r>
                        <a:rPr lang="zh-CN" sz="1050" kern="100">
                          <a:effectLst/>
                        </a:rPr>
                        <a:t>收件人地址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01827164"/>
                  </a:ext>
                </a:extLst>
              </a:tr>
              <a:tr h="223164">
                <a:tc>
                  <a:txBody>
                    <a:bodyPr/>
                    <a:lstStyle/>
                    <a:p>
                      <a:pPr algn="just">
                        <a:spcAft>
                          <a:spcPts val="0"/>
                        </a:spcAft>
                      </a:pPr>
                      <a:r>
                        <a:rPr lang="zh-CN" sz="1050" kern="100">
                          <a:effectLst/>
                        </a:rPr>
                        <a:t>收件人名称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75309276"/>
                  </a:ext>
                </a:extLst>
              </a:tr>
              <a:tr h="223164">
                <a:tc>
                  <a:txBody>
                    <a:bodyPr/>
                    <a:lstStyle/>
                    <a:p>
                      <a:pPr algn="just">
                        <a:spcAft>
                          <a:spcPts val="0"/>
                        </a:spcAft>
                      </a:pPr>
                      <a:r>
                        <a:rPr lang="zh-CN" sz="1050" kern="100">
                          <a:effectLst/>
                        </a:rPr>
                        <a:t>收件人电话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PickTel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34350758"/>
                  </a:ext>
                </a:extLst>
              </a:tr>
              <a:tr h="223164">
                <a:tc>
                  <a:txBody>
                    <a:bodyPr/>
                    <a:lstStyle/>
                    <a:p>
                      <a:pPr algn="just">
                        <a:spcAft>
                          <a:spcPts val="0"/>
                        </a:spcAft>
                      </a:pPr>
                      <a:r>
                        <a:rPr lang="zh-CN" sz="1050" kern="100">
                          <a:effectLst/>
                        </a:rPr>
                        <a:t>商品种类</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Type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78800172"/>
                  </a:ext>
                </a:extLst>
              </a:tr>
            </a:tbl>
          </a:graphicData>
        </a:graphic>
      </p:graphicFrame>
      <p:sp>
        <p:nvSpPr>
          <p:cNvPr id="11" name="Rectangle 3">
            <a:extLst>
              <a:ext uri="{FF2B5EF4-FFF2-40B4-BE49-F238E27FC236}">
                <a16:creationId xmlns:a16="http://schemas.microsoft.com/office/drawing/2014/main" id="{2D7828C7-BD68-43B7-985B-194603FBD845}"/>
              </a:ext>
            </a:extLst>
          </p:cNvPr>
          <p:cNvSpPr>
            <a:spLocks noChangeArrowheads="1"/>
          </p:cNvSpPr>
          <p:nvPr/>
        </p:nvSpPr>
        <p:spPr bwMode="auto">
          <a:xfrm>
            <a:off x="6442114" y="195219"/>
            <a:ext cx="4225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寄件包裹信息（</a:t>
            </a:r>
            <a:r>
              <a:rPr kumimoji="0" lang="en-US" altLang="zh-CN"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SentPackage</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12" name="表格 11">
            <a:extLst>
              <a:ext uri="{FF2B5EF4-FFF2-40B4-BE49-F238E27FC236}">
                <a16:creationId xmlns:a16="http://schemas.microsoft.com/office/drawing/2014/main" id="{9518A905-16E6-4DF5-8A1E-5B8150FE2009}"/>
              </a:ext>
            </a:extLst>
          </p:cNvPr>
          <p:cNvGraphicFramePr>
            <a:graphicFrameLocks noGrp="1"/>
          </p:cNvGraphicFramePr>
          <p:nvPr>
            <p:extLst>
              <p:ext uri="{D42A27DB-BD31-4B8C-83A1-F6EECF244321}">
                <p14:modId xmlns:p14="http://schemas.microsoft.com/office/powerpoint/2010/main" val="2752474622"/>
              </p:ext>
            </p:extLst>
          </p:nvPr>
        </p:nvGraphicFramePr>
        <p:xfrm>
          <a:off x="6310489" y="3942685"/>
          <a:ext cx="5881511" cy="2720091"/>
        </p:xfrm>
        <a:graphic>
          <a:graphicData uri="http://schemas.openxmlformats.org/drawingml/2006/table">
            <a:tbl>
              <a:tblPr>
                <a:tableStyleId>{5C22544A-7EE6-4342-B048-85BDC9FD1C3A}</a:tableStyleId>
              </a:tblPr>
              <a:tblGrid>
                <a:gridCol w="1694621">
                  <a:extLst>
                    <a:ext uri="{9D8B030D-6E8A-4147-A177-3AD203B41FA5}">
                      <a16:colId xmlns:a16="http://schemas.microsoft.com/office/drawing/2014/main" val="1447658149"/>
                    </a:ext>
                  </a:extLst>
                </a:gridCol>
                <a:gridCol w="1675666">
                  <a:extLst>
                    <a:ext uri="{9D8B030D-6E8A-4147-A177-3AD203B41FA5}">
                      <a16:colId xmlns:a16="http://schemas.microsoft.com/office/drawing/2014/main" val="2212207108"/>
                    </a:ext>
                  </a:extLst>
                </a:gridCol>
                <a:gridCol w="1255612">
                  <a:extLst>
                    <a:ext uri="{9D8B030D-6E8A-4147-A177-3AD203B41FA5}">
                      <a16:colId xmlns:a16="http://schemas.microsoft.com/office/drawing/2014/main" val="1514493628"/>
                    </a:ext>
                  </a:extLst>
                </a:gridCol>
                <a:gridCol w="1255612">
                  <a:extLst>
                    <a:ext uri="{9D8B030D-6E8A-4147-A177-3AD203B41FA5}">
                      <a16:colId xmlns:a16="http://schemas.microsoft.com/office/drawing/2014/main" val="3500687831"/>
                    </a:ext>
                  </a:extLst>
                </a:gridCol>
              </a:tblGrid>
              <a:tr h="247281">
                <a:tc>
                  <a:txBody>
                    <a:bodyPr/>
                    <a:lstStyle/>
                    <a:p>
                      <a:pPr algn="just">
                        <a:spcAft>
                          <a:spcPts val="0"/>
                        </a:spcAft>
                      </a:pPr>
                      <a:r>
                        <a:rPr lang="zh-CN" sz="1050" kern="100">
                          <a:effectLst/>
                        </a:rPr>
                        <a:t>名称</a:t>
                      </a: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标识符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6965383"/>
                  </a:ext>
                </a:extLst>
              </a:tr>
              <a:tr h="247281">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Bid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4593181"/>
                  </a:ext>
                </a:extLst>
              </a:tr>
              <a:tr h="247281">
                <a:tc>
                  <a:txBody>
                    <a:bodyPr/>
                    <a:lstStyle/>
                    <a:p>
                      <a:pPr algn="just">
                        <a:spcAft>
                          <a:spcPts val="0"/>
                        </a:spcAft>
                      </a:pPr>
                      <a:r>
                        <a:rPr lang="zh-CN" sz="1050" kern="100">
                          <a:effectLst/>
                        </a:rPr>
                        <a:t>商品名称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GoodsName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8591499"/>
                  </a:ext>
                </a:extLst>
              </a:tr>
              <a:tr h="247281">
                <a:tc>
                  <a:txBody>
                    <a:bodyPr/>
                    <a:lstStyle/>
                    <a:p>
                      <a:pPr algn="just">
                        <a:spcAft>
                          <a:spcPts val="0"/>
                        </a:spcAft>
                      </a:pPr>
                      <a:r>
                        <a:rPr lang="zh-CN" sz="1050" kern="100">
                          <a:effectLst/>
                        </a:rPr>
                        <a:t>寄件人电话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SentTel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02226298"/>
                  </a:ext>
                </a:extLst>
              </a:tr>
              <a:tr h="247281">
                <a:tc>
                  <a:txBody>
                    <a:bodyPr/>
                    <a:lstStyle/>
                    <a:p>
                      <a:pPr algn="just">
                        <a:spcAft>
                          <a:spcPts val="0"/>
                        </a:spcAft>
                      </a:pPr>
                      <a:r>
                        <a:rPr lang="zh-CN" sz="1050" kern="100">
                          <a:effectLst/>
                        </a:rPr>
                        <a:t>寄件人地址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41183753"/>
                  </a:ext>
                </a:extLst>
              </a:tr>
              <a:tr h="247281">
                <a:tc>
                  <a:txBody>
                    <a:bodyPr/>
                    <a:lstStyle/>
                    <a:p>
                      <a:pPr algn="just">
                        <a:spcAft>
                          <a:spcPts val="0"/>
                        </a:spcAft>
                      </a:pPr>
                      <a:r>
                        <a:rPr lang="zh-CN" sz="1050" kern="100" dirty="0">
                          <a:effectLst/>
                        </a:rPr>
                        <a:t>寄件人名称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SentName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4440149"/>
                  </a:ext>
                </a:extLst>
              </a:tr>
              <a:tr h="247281">
                <a:tc>
                  <a:txBody>
                    <a:bodyPr/>
                    <a:lstStyle/>
                    <a:p>
                      <a:pPr algn="just">
                        <a:spcAft>
                          <a:spcPts val="0"/>
                        </a:spcAft>
                      </a:pPr>
                      <a:r>
                        <a:rPr lang="zh-CN" sz="1050" kern="100">
                          <a:effectLst/>
                        </a:rPr>
                        <a:t>收件人电话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PickTel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78478657"/>
                  </a:ext>
                </a:extLst>
              </a:tr>
              <a:tr h="247281">
                <a:tc>
                  <a:txBody>
                    <a:bodyPr/>
                    <a:lstStyle/>
                    <a:p>
                      <a:pPr algn="just">
                        <a:spcAft>
                          <a:spcPts val="0"/>
                        </a:spcAft>
                      </a:pPr>
                      <a:r>
                        <a:rPr lang="zh-CN" sz="1050" kern="100">
                          <a:effectLst/>
                        </a:rPr>
                        <a:t>收件人地址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51763423"/>
                  </a:ext>
                </a:extLst>
              </a:tr>
              <a:tr h="247281">
                <a:tc>
                  <a:txBody>
                    <a:bodyPr/>
                    <a:lstStyle/>
                    <a:p>
                      <a:pPr algn="just">
                        <a:spcAft>
                          <a:spcPts val="0"/>
                        </a:spcAft>
                      </a:pPr>
                      <a:r>
                        <a:rPr lang="zh-CN" sz="1050" kern="100">
                          <a:effectLst/>
                        </a:rPr>
                        <a:t>收件人名称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PickName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64282321"/>
                  </a:ext>
                </a:extLst>
              </a:tr>
              <a:tr h="247281">
                <a:tc>
                  <a:txBody>
                    <a:bodyPr/>
                    <a:lstStyle/>
                    <a:p>
                      <a:pPr algn="just">
                        <a:spcAft>
                          <a:spcPts val="0"/>
                        </a:spcAft>
                      </a:pPr>
                      <a:r>
                        <a:rPr lang="zh-CN" sz="1050" kern="100">
                          <a:effectLst/>
                        </a:rPr>
                        <a:t>快递公司</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Company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4634249"/>
                  </a:ext>
                </a:extLst>
              </a:tr>
              <a:tr h="247281">
                <a:tc>
                  <a:txBody>
                    <a:bodyPr/>
                    <a:lstStyle/>
                    <a:p>
                      <a:pPr algn="just">
                        <a:spcAft>
                          <a:spcPts val="0"/>
                        </a:spcAft>
                      </a:pPr>
                      <a:r>
                        <a:rPr lang="zh-CN" sz="1050" kern="100">
                          <a:effectLst/>
                        </a:rPr>
                        <a:t>运单编号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TransNo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0498076"/>
                  </a:ext>
                </a:extLst>
              </a:tr>
            </a:tbl>
          </a:graphicData>
        </a:graphic>
      </p:graphicFrame>
      <p:sp>
        <p:nvSpPr>
          <p:cNvPr id="13" name="Rectangle 4">
            <a:extLst>
              <a:ext uri="{FF2B5EF4-FFF2-40B4-BE49-F238E27FC236}">
                <a16:creationId xmlns:a16="http://schemas.microsoft.com/office/drawing/2014/main" id="{C69C3592-0E02-40FE-9061-484A928D910B}"/>
              </a:ext>
            </a:extLst>
          </p:cNvPr>
          <p:cNvSpPr>
            <a:spLocks noChangeArrowheads="1"/>
          </p:cNvSpPr>
          <p:nvPr/>
        </p:nvSpPr>
        <p:spPr bwMode="auto">
          <a:xfrm>
            <a:off x="4563567" y="5132327"/>
            <a:ext cx="13884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未入库包裹信息（</a:t>
            </a:r>
            <a:r>
              <a:rPr kumimoji="0" lang="en-US" altLang="zh-CN"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OtherPackage</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19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2290" name="矩形 1"/>
          <p:cNvSpPr>
            <a:spLocks noChangeArrowheads="1"/>
          </p:cNvSpPr>
          <p:nvPr/>
        </p:nvSpPr>
        <p:spPr bwMode="auto">
          <a:xfrm>
            <a:off x="296863" y="382588"/>
            <a:ext cx="2579552"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rPr>
              <a:t>编码实现</a:t>
            </a:r>
            <a:endParaRPr lang="zh-CN" altLang="en-US" sz="4400" dirty="0">
              <a:solidFill>
                <a:srgbClr val="000000"/>
              </a:solidFill>
              <a:latin typeface="宋体" panose="02010600030101010101" pitchFamily="2" charset="-122"/>
              <a:sym typeface="宋体" panose="02010600030101010101" pitchFamily="2" charset="-122"/>
            </a:endParaRPr>
          </a:p>
        </p:txBody>
      </p:sp>
      <p:sp>
        <p:nvSpPr>
          <p:cNvPr id="3" name="文本框 2"/>
          <p:cNvSpPr txBox="1"/>
          <p:nvPr/>
        </p:nvSpPr>
        <p:spPr>
          <a:xfrm>
            <a:off x="3828204" y="1207239"/>
            <a:ext cx="3978275" cy="521970"/>
          </a:xfrm>
          <a:prstGeom prst="rect">
            <a:avLst/>
          </a:prstGeom>
          <a:noFill/>
        </p:spPr>
        <p:txBody>
          <a:bodyPr wrap="square" rtlCol="0">
            <a:spAutoFit/>
          </a:bodyPr>
          <a:lstStyle/>
          <a:p>
            <a:r>
              <a:rPr lang="zh-CN" altLang="en-US" sz="2800" dirty="0"/>
              <a:t>包裹管理模块</a:t>
            </a:r>
            <a:r>
              <a:rPr lang="en-US" altLang="zh-CN" sz="2800" dirty="0"/>
              <a:t>-</a:t>
            </a:r>
            <a:r>
              <a:rPr lang="zh-CN" altLang="en-US" sz="2800" dirty="0"/>
              <a:t>入库处理</a:t>
            </a:r>
          </a:p>
        </p:txBody>
      </p:sp>
      <p:pic>
        <p:nvPicPr>
          <p:cNvPr id="4" name="图片 3" descr="入库php"/>
          <p:cNvPicPr>
            <a:picLocks noChangeAspect="1"/>
          </p:cNvPicPr>
          <p:nvPr/>
        </p:nvPicPr>
        <p:blipFill>
          <a:blip r:embed="rId2"/>
          <a:stretch>
            <a:fillRect/>
          </a:stretch>
        </p:blipFill>
        <p:spPr>
          <a:xfrm>
            <a:off x="838200" y="1828800"/>
            <a:ext cx="9344378" cy="43010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graphicFrame>
        <p:nvGraphicFramePr>
          <p:cNvPr id="4" name="对象 3"/>
          <p:cNvGraphicFramePr/>
          <p:nvPr>
            <p:custDataLst>
              <p:tags r:id="rId2"/>
            </p:custDataLst>
          </p:nvPr>
        </p:nvGraphicFramePr>
        <p:xfrm>
          <a:off x="4482465" y="1582420"/>
          <a:ext cx="5449570" cy="4773930"/>
        </p:xfrm>
        <a:graphic>
          <a:graphicData uri="http://schemas.openxmlformats.org/presentationml/2006/ole">
            <mc:AlternateContent xmlns:mc="http://schemas.openxmlformats.org/markup-compatibility/2006">
              <mc:Choice xmlns:v="urn:schemas-microsoft-com:vml" Requires="v">
                <p:oleObj spid="_x0000_s1098" r:id="rId4" imgW="3968115" imgH="5755005" progId="Visio.Drawing.15">
                  <p:embed/>
                </p:oleObj>
              </mc:Choice>
              <mc:Fallback>
                <p:oleObj r:id="rId4" imgW="3968115" imgH="5755005" progId="Visio.Drawing.15">
                  <p:embed/>
                  <p:pic>
                    <p:nvPicPr>
                      <p:cNvPr id="0" name="图片 4"/>
                      <p:cNvPicPr/>
                      <p:nvPr/>
                    </p:nvPicPr>
                    <p:blipFill>
                      <a:blip r:embed="rId5"/>
                      <a:stretch>
                        <a:fillRect/>
                      </a:stretch>
                    </p:blipFill>
                    <p:spPr>
                      <a:xfrm>
                        <a:off x="4482465" y="1582420"/>
                        <a:ext cx="5449570" cy="4773930"/>
                      </a:xfrm>
                      <a:prstGeom prst="rect">
                        <a:avLst/>
                      </a:prstGeom>
                    </p:spPr>
                  </p:pic>
                </p:oleObj>
              </mc:Fallback>
            </mc:AlternateContent>
          </a:graphicData>
        </a:graphic>
      </p:graphicFrame>
      <p:sp>
        <p:nvSpPr>
          <p:cNvPr id="12290"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dirty="0">
                <a:solidFill>
                  <a:srgbClr val="000000"/>
                </a:solidFill>
                <a:latin typeface="宋体" panose="02010600030101010101" pitchFamily="2" charset="-122"/>
                <a:sym typeface="宋体" panose="02010600030101010101" pitchFamily="2" charset="-122"/>
              </a:rPr>
              <a:t>系统实现细节</a:t>
            </a:r>
          </a:p>
        </p:txBody>
      </p:sp>
      <p:sp>
        <p:nvSpPr>
          <p:cNvPr id="6" name="文本框 5"/>
          <p:cNvSpPr txBox="1"/>
          <p:nvPr/>
        </p:nvSpPr>
        <p:spPr>
          <a:xfrm>
            <a:off x="1102360" y="1582420"/>
            <a:ext cx="3978275" cy="521970"/>
          </a:xfrm>
          <a:prstGeom prst="rect">
            <a:avLst/>
          </a:prstGeom>
          <a:noFill/>
        </p:spPr>
        <p:txBody>
          <a:bodyPr wrap="square" rtlCol="0">
            <a:spAutoFit/>
          </a:bodyPr>
          <a:lstStyle/>
          <a:p>
            <a:r>
              <a:rPr lang="zh-CN" altLang="en-US" sz="2800"/>
              <a:t>入库处理流程图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2290"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系统实现细节</a:t>
            </a:r>
          </a:p>
        </p:txBody>
      </p:sp>
      <p:sp>
        <p:nvSpPr>
          <p:cNvPr id="3" name="文本框 2"/>
          <p:cNvSpPr txBox="1"/>
          <p:nvPr/>
        </p:nvSpPr>
        <p:spPr>
          <a:xfrm>
            <a:off x="3760470" y="1602740"/>
            <a:ext cx="3978275" cy="521970"/>
          </a:xfrm>
          <a:prstGeom prst="rect">
            <a:avLst/>
          </a:prstGeom>
          <a:noFill/>
        </p:spPr>
        <p:txBody>
          <a:bodyPr wrap="square" rtlCol="0">
            <a:spAutoFit/>
          </a:bodyPr>
          <a:lstStyle/>
          <a:p>
            <a:r>
              <a:rPr lang="zh-CN" altLang="en-US" sz="2800"/>
              <a:t>包裹管理模块</a:t>
            </a:r>
            <a:r>
              <a:rPr lang="en-US" altLang="zh-CN" sz="2800"/>
              <a:t>-</a:t>
            </a:r>
            <a:r>
              <a:rPr lang="zh-CN" altLang="en-US" sz="2800"/>
              <a:t>出库处理</a:t>
            </a:r>
          </a:p>
        </p:txBody>
      </p:sp>
      <p:pic>
        <p:nvPicPr>
          <p:cNvPr id="4" name="图片 3" descr="C:\Users\0.0\Desktop\答辩图片\出库处理php.png出库处理php"/>
          <p:cNvPicPr>
            <a:picLocks noChangeAspect="1"/>
          </p:cNvPicPr>
          <p:nvPr/>
        </p:nvPicPr>
        <p:blipFill>
          <a:blip r:embed="rId2"/>
          <a:srcRect/>
          <a:stretch>
            <a:fillRect/>
          </a:stretch>
        </p:blipFill>
        <p:spPr>
          <a:xfrm>
            <a:off x="2159635" y="2680335"/>
            <a:ext cx="6723380" cy="2733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2290"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系统实现细节</a:t>
            </a:r>
          </a:p>
        </p:txBody>
      </p:sp>
      <p:graphicFrame>
        <p:nvGraphicFramePr>
          <p:cNvPr id="3" name="对象 2"/>
          <p:cNvGraphicFramePr/>
          <p:nvPr>
            <p:custDataLst>
              <p:tags r:id="rId2"/>
            </p:custDataLst>
          </p:nvPr>
        </p:nvGraphicFramePr>
        <p:xfrm>
          <a:off x="4262120" y="1428115"/>
          <a:ext cx="6428740" cy="5162550"/>
        </p:xfrm>
        <a:graphic>
          <a:graphicData uri="http://schemas.openxmlformats.org/presentationml/2006/ole">
            <mc:AlternateContent xmlns:mc="http://schemas.openxmlformats.org/markup-compatibility/2006">
              <mc:Choice xmlns:v="urn:schemas-microsoft-com:vml" Requires="v">
                <p:oleObj spid="_x0000_s2122" r:id="rId4" imgW="3255010" imgH="5595620" progId="Visio.Drawing.15">
                  <p:embed/>
                </p:oleObj>
              </mc:Choice>
              <mc:Fallback>
                <p:oleObj r:id="rId4" imgW="3255010" imgH="5595620" progId="Visio.Drawing.15">
                  <p:embed/>
                  <p:pic>
                    <p:nvPicPr>
                      <p:cNvPr id="0" name="图片 3"/>
                      <p:cNvPicPr/>
                      <p:nvPr/>
                    </p:nvPicPr>
                    <p:blipFill>
                      <a:blip r:embed="rId5"/>
                      <a:stretch>
                        <a:fillRect/>
                      </a:stretch>
                    </p:blipFill>
                    <p:spPr>
                      <a:xfrm>
                        <a:off x="4262120" y="1428115"/>
                        <a:ext cx="6428740" cy="5162550"/>
                      </a:xfrm>
                      <a:prstGeom prst="rect">
                        <a:avLst/>
                      </a:prstGeom>
                    </p:spPr>
                  </p:pic>
                </p:oleObj>
              </mc:Fallback>
            </mc:AlternateContent>
          </a:graphicData>
        </a:graphic>
      </p:graphicFrame>
      <p:sp>
        <p:nvSpPr>
          <p:cNvPr id="7" name="文本框 6"/>
          <p:cNvSpPr txBox="1"/>
          <p:nvPr/>
        </p:nvSpPr>
        <p:spPr>
          <a:xfrm>
            <a:off x="666750" y="1702435"/>
            <a:ext cx="3978275" cy="521970"/>
          </a:xfrm>
          <a:prstGeom prst="rect">
            <a:avLst/>
          </a:prstGeom>
          <a:noFill/>
        </p:spPr>
        <p:txBody>
          <a:bodyPr wrap="square" rtlCol="0">
            <a:spAutoFit/>
          </a:bodyPr>
          <a:lstStyle/>
          <a:p>
            <a:r>
              <a:rPr lang="zh-CN" altLang="en-US" sz="2800"/>
              <a:t>出库处理流程图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2290"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系统实现细节</a:t>
            </a:r>
          </a:p>
        </p:txBody>
      </p:sp>
      <p:sp>
        <p:nvSpPr>
          <p:cNvPr id="3" name="文本框 2"/>
          <p:cNvSpPr txBox="1"/>
          <p:nvPr/>
        </p:nvSpPr>
        <p:spPr>
          <a:xfrm>
            <a:off x="3742884" y="1458436"/>
            <a:ext cx="3978275" cy="521970"/>
          </a:xfrm>
          <a:prstGeom prst="rect">
            <a:avLst/>
          </a:prstGeom>
          <a:noFill/>
        </p:spPr>
        <p:txBody>
          <a:bodyPr wrap="square" rtlCol="0">
            <a:spAutoFit/>
          </a:bodyPr>
          <a:lstStyle/>
          <a:p>
            <a:r>
              <a:rPr lang="zh-CN" altLang="en-US" sz="2800" dirty="0"/>
              <a:t>包裹管理模块</a:t>
            </a:r>
            <a:r>
              <a:rPr lang="en-US" altLang="zh-CN" sz="2800" dirty="0"/>
              <a:t>-</a:t>
            </a:r>
            <a:r>
              <a:rPr lang="zh-CN" altLang="en-US" sz="2800" dirty="0"/>
              <a:t>查询模块</a:t>
            </a:r>
          </a:p>
        </p:txBody>
      </p:sp>
      <p:pic>
        <p:nvPicPr>
          <p:cNvPr id="4" name="图片 3" descr="C:\Users\0.0\Desktop\答辩图片\入库查询php.png入库查询php"/>
          <p:cNvPicPr>
            <a:picLocks noChangeAspect="1"/>
          </p:cNvPicPr>
          <p:nvPr/>
        </p:nvPicPr>
        <p:blipFill>
          <a:blip r:embed="rId2"/>
          <a:srcRect/>
          <a:stretch>
            <a:fillRect/>
          </a:stretch>
        </p:blipFill>
        <p:spPr>
          <a:xfrm>
            <a:off x="654756" y="2302934"/>
            <a:ext cx="6176257" cy="3894666"/>
          </a:xfrm>
          <a:prstGeom prst="rect">
            <a:avLst/>
          </a:prstGeom>
        </p:spPr>
      </p:pic>
      <p:sp>
        <p:nvSpPr>
          <p:cNvPr id="7" name="文本框 6"/>
          <p:cNvSpPr txBox="1"/>
          <p:nvPr/>
        </p:nvSpPr>
        <p:spPr>
          <a:xfrm>
            <a:off x="7925435" y="2549525"/>
            <a:ext cx="3780155" cy="1476375"/>
          </a:xfrm>
          <a:prstGeom prst="rect">
            <a:avLst/>
          </a:prstGeom>
          <a:noFill/>
        </p:spPr>
        <p:txBody>
          <a:bodyPr wrap="square" rtlCol="0">
            <a:spAutoFit/>
          </a:bodyPr>
          <a:lstStyle/>
          <a:p>
            <a:r>
              <a:rPr lang="zh-CN" altLang="en-US"/>
              <a:t>在管理员输入手机号之后会查询数据库的所有含有此手机号的信息的订单号和取件人，所有的查询模块通过</a:t>
            </a:r>
            <a:r>
              <a:rPr lang="en-US" altLang="zh-CN"/>
              <a:t>HTML5+CSS</a:t>
            </a:r>
            <a:r>
              <a:rPr lang="zh-CN" altLang="en-US"/>
              <a:t>与</a:t>
            </a:r>
            <a:r>
              <a:rPr lang="en-US" altLang="zh-CN"/>
              <a:t>PHP</a:t>
            </a:r>
            <a:r>
              <a:rPr lang="zh-CN" altLang="en-US"/>
              <a:t>相结合来完成对输出信息界面的美观。</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ChangeArrowheads="1"/>
          </p:cNvSpPr>
          <p:nvPr/>
        </p:nvSpPr>
        <p:spPr bwMode="auto">
          <a:xfrm>
            <a:off x="3495675" y="1368425"/>
            <a:ext cx="5167313" cy="4351338"/>
          </a:xfrm>
          <a:prstGeom prst="rect">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507" name="文本框 3"/>
          <p:cNvSpPr>
            <a:spLocks noChangeArrowheads="1"/>
          </p:cNvSpPr>
          <p:nvPr/>
        </p:nvSpPr>
        <p:spPr bwMode="auto">
          <a:xfrm>
            <a:off x="4162425" y="2097088"/>
            <a:ext cx="328803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8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0 xx</a:t>
            </a:r>
            <a:endParaRPr lang="zh-CN" altLang="en-US" sz="8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矩形 4"/>
          <p:cNvSpPr>
            <a:spLocks noChangeArrowheads="1"/>
          </p:cNvSpPr>
          <p:nvPr/>
        </p:nvSpPr>
        <p:spPr bwMode="auto">
          <a:xfrm>
            <a:off x="3713163" y="3543300"/>
            <a:ext cx="47323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6600">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THANK YOU</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1266"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p>
        </p:txBody>
      </p:sp>
      <p:pic>
        <p:nvPicPr>
          <p:cNvPr id="2" name="图片 -2147482624"/>
          <p:cNvPicPr>
            <a:picLocks noChangeAspect="1"/>
          </p:cNvPicPr>
          <p:nvPr/>
        </p:nvPicPr>
        <p:blipFill>
          <a:blip r:embed="rId2"/>
          <a:stretch>
            <a:fillRect/>
          </a:stretch>
        </p:blipFill>
        <p:spPr>
          <a:xfrm>
            <a:off x="3400425" y="2423795"/>
            <a:ext cx="5391150" cy="3790950"/>
          </a:xfrm>
          <a:prstGeom prst="rect">
            <a:avLst/>
          </a:prstGeom>
          <a:noFill/>
          <a:ln w="9525">
            <a:noFill/>
          </a:ln>
        </p:spPr>
      </p:pic>
      <p:sp>
        <p:nvSpPr>
          <p:cNvPr id="4" name="文本框 3"/>
          <p:cNvSpPr txBox="1"/>
          <p:nvPr/>
        </p:nvSpPr>
        <p:spPr>
          <a:xfrm>
            <a:off x="3753485" y="1428115"/>
            <a:ext cx="4685030" cy="583565"/>
          </a:xfrm>
          <a:prstGeom prst="rect">
            <a:avLst/>
          </a:prstGeom>
          <a:noFill/>
        </p:spPr>
        <p:txBody>
          <a:bodyPr wrap="square" rtlCol="0">
            <a:spAutoFit/>
          </a:bodyPr>
          <a:lstStyle/>
          <a:p>
            <a:r>
              <a:rPr lang="zh-CN" altLang="en-US" sz="3200" dirty="0"/>
              <a:t>主功能程序功能模块图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文本框 14"/>
          <p:cNvSpPr>
            <a:spLocks noChangeArrowheads="1"/>
          </p:cNvSpPr>
          <p:nvPr/>
        </p:nvSpPr>
        <p:spPr bwMode="auto">
          <a:xfrm>
            <a:off x="711200" y="650450"/>
            <a:ext cx="24904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FFC000"/>
                </a:solidFill>
                <a:latin typeface="等线" panose="02010600030101010101" charset="-122"/>
                <a:sym typeface="等线" panose="02010600030101010101" charset="-122"/>
              </a:rPr>
              <a:t>包裹管理 </a:t>
            </a:r>
            <a:endParaRPr lang="zh-CN" altLang="en-US" sz="4000" dirty="0"/>
          </a:p>
        </p:txBody>
      </p:sp>
      <p:pic>
        <p:nvPicPr>
          <p:cNvPr id="2" name="图片 1" descr="包裹管理界面"/>
          <p:cNvPicPr>
            <a:picLocks noChangeAspect="1"/>
          </p:cNvPicPr>
          <p:nvPr/>
        </p:nvPicPr>
        <p:blipFill>
          <a:blip r:embed="rId2"/>
          <a:stretch>
            <a:fillRect/>
          </a:stretch>
        </p:blipFill>
        <p:spPr>
          <a:xfrm>
            <a:off x="5179695" y="504190"/>
            <a:ext cx="6068695" cy="3128645"/>
          </a:xfrm>
          <a:prstGeom prst="rect">
            <a:avLst/>
          </a:prstGeom>
        </p:spPr>
      </p:pic>
      <p:pic>
        <p:nvPicPr>
          <p:cNvPr id="3" name="图片 2" descr="入库处理"/>
          <p:cNvPicPr>
            <a:picLocks noChangeAspect="1"/>
          </p:cNvPicPr>
          <p:nvPr/>
        </p:nvPicPr>
        <p:blipFill>
          <a:blip r:embed="rId3"/>
          <a:stretch>
            <a:fillRect/>
          </a:stretch>
        </p:blipFill>
        <p:spPr>
          <a:xfrm>
            <a:off x="5179695" y="3714115"/>
            <a:ext cx="6102985" cy="2951480"/>
          </a:xfrm>
          <a:prstGeom prst="rect">
            <a:avLst/>
          </a:prstGeom>
        </p:spPr>
      </p:pic>
      <p:sp>
        <p:nvSpPr>
          <p:cNvPr id="4" name="文本框 3">
            <a:extLst>
              <a:ext uri="{FF2B5EF4-FFF2-40B4-BE49-F238E27FC236}">
                <a16:creationId xmlns:a16="http://schemas.microsoft.com/office/drawing/2014/main" id="{C860DACB-B62F-4CC6-83FA-19C1908F7059}"/>
              </a:ext>
            </a:extLst>
          </p:cNvPr>
          <p:cNvSpPr txBox="1"/>
          <p:nvPr/>
        </p:nvSpPr>
        <p:spPr>
          <a:xfrm>
            <a:off x="561473" y="1684711"/>
            <a:ext cx="4235115" cy="4401205"/>
          </a:xfrm>
          <a:prstGeom prst="rect">
            <a:avLst/>
          </a:prstGeom>
          <a:noFill/>
        </p:spPr>
        <p:txBody>
          <a:bodyPr wrap="square" rtlCol="0">
            <a:spAutoFit/>
          </a:bodyPr>
          <a:lstStyle/>
          <a:p>
            <a:r>
              <a:rPr lang="zh-CN" altLang="en-US" sz="2800" dirty="0"/>
              <a:t>我主要负责</a:t>
            </a:r>
            <a:r>
              <a:rPr lang="zh-CN" altLang="en-US" sz="2800"/>
              <a:t>帆港包裹管理系统</a:t>
            </a:r>
            <a:r>
              <a:rPr lang="zh-CN" altLang="en-US" sz="2800" dirty="0"/>
              <a:t>中的包裹管理功能模块。其中包括入库和出库的处理和查询，寄件和问题件的收发和查询，入库处理通过输入订单号，收件人的电话姓名地址与寄件人的电话姓名地址收入到专门的数据库中做数据保留。</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矩形 2"/>
          <p:cNvSpPr>
            <a:spLocks noChangeArrowheads="1"/>
          </p:cNvSpPr>
          <p:nvPr/>
        </p:nvSpPr>
        <p:spPr bwMode="auto">
          <a:xfrm>
            <a:off x="3297775" y="1008197"/>
            <a:ext cx="6437312" cy="118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2400" dirty="0">
                <a:solidFill>
                  <a:srgbClr val="A5A5A5"/>
                </a:solidFill>
                <a:latin typeface="黑体" panose="02010609060101010101" pitchFamily="49" charset="-122"/>
                <a:ea typeface="黑体" panose="02010609060101010101" pitchFamily="49" charset="-122"/>
                <a:sym typeface="微软雅黑" panose="020B0503020204020204" pitchFamily="34" charset="-122"/>
              </a:rPr>
              <a:t>寄件输入</a:t>
            </a:r>
          </a:p>
          <a:p>
            <a:pPr>
              <a:lnSpc>
                <a:spcPct val="130000"/>
              </a:lnSpc>
            </a:pPr>
            <a:r>
              <a:rPr lang="zh-CN" altLang="en-US" sz="16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用户填写单子上所需要填写的信息，由包裹管理员输入到库，在固定时间交由运输公司送走</a:t>
            </a:r>
          </a:p>
        </p:txBody>
      </p:sp>
      <p:pic>
        <p:nvPicPr>
          <p:cNvPr id="2" name="图片 1" descr="C:\Users\0.0\Desktop\答辩图片\寄件.png寄件"/>
          <p:cNvPicPr>
            <a:picLocks noChangeAspect="1"/>
          </p:cNvPicPr>
          <p:nvPr/>
        </p:nvPicPr>
        <p:blipFill>
          <a:blip r:embed="rId2"/>
          <a:srcRect/>
          <a:stretch>
            <a:fillRect/>
          </a:stretch>
        </p:blipFill>
        <p:spPr>
          <a:xfrm>
            <a:off x="2901633" y="2286000"/>
            <a:ext cx="6388100" cy="4217670"/>
          </a:xfrm>
          <a:prstGeom prst="rect">
            <a:avLst/>
          </a:prstGeom>
        </p:spPr>
      </p:pic>
      <p:sp>
        <p:nvSpPr>
          <p:cNvPr id="3" name="文本框 2">
            <a:extLst>
              <a:ext uri="{FF2B5EF4-FFF2-40B4-BE49-F238E27FC236}">
                <a16:creationId xmlns:a16="http://schemas.microsoft.com/office/drawing/2014/main" id="{F0AE2B65-E732-45D2-B03B-E5606638DE19}"/>
              </a:ext>
            </a:extLst>
          </p:cNvPr>
          <p:cNvSpPr txBox="1"/>
          <p:nvPr/>
        </p:nvSpPr>
        <p:spPr>
          <a:xfrm>
            <a:off x="785423" y="436463"/>
            <a:ext cx="2309567" cy="1323439"/>
          </a:xfrm>
          <a:prstGeom prst="rect">
            <a:avLst/>
          </a:prstGeom>
          <a:noFill/>
        </p:spPr>
        <p:txBody>
          <a:bodyPr wrap="square" rtlCol="0">
            <a:spAutoFit/>
          </a:bodyPr>
          <a:lstStyle/>
          <a:p>
            <a:r>
              <a:rPr lang="zh-CN" altLang="en-US" sz="4000" dirty="0">
                <a:solidFill>
                  <a:srgbClr val="FFC000"/>
                </a:solidFill>
                <a:latin typeface="等线" panose="02010600030101010101" charset="-122"/>
                <a:sym typeface="等线" panose="02010600030101010101" charset="-122"/>
              </a:rPr>
              <a:t>包裹管理 </a:t>
            </a:r>
            <a:endParaRPr lang="zh-CN" altLang="en-US" sz="4000" dirty="0"/>
          </a:p>
          <a:p>
            <a:endParaRPr lang="zh-CN" alt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矩形 14"/>
          <p:cNvSpPr>
            <a:spLocks noChangeArrowheads="1"/>
          </p:cNvSpPr>
          <p:nvPr/>
        </p:nvSpPr>
        <p:spPr bwMode="auto">
          <a:xfrm>
            <a:off x="3025458" y="1234123"/>
            <a:ext cx="643731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A5A5A5"/>
                </a:solidFill>
                <a:latin typeface="黑体" panose="02010609060101010101" pitchFamily="49" charset="-122"/>
                <a:ea typeface="黑体" panose="02010609060101010101" pitchFamily="49" charset="-122"/>
                <a:sym typeface="微软雅黑" panose="020B0503020204020204" pitchFamily="34" charset="-122"/>
              </a:rPr>
              <a:t>问题件处理</a:t>
            </a:r>
          </a:p>
          <a:p>
            <a:pPr>
              <a:lnSpc>
                <a:spcPct val="130000"/>
              </a:lnSpc>
            </a:pPr>
            <a:r>
              <a:rPr lang="zh-CN" altLang="en-US" sz="1400" dirty="0">
                <a:solidFill>
                  <a:srgbClr val="A5A5A5"/>
                </a:solidFill>
                <a:latin typeface="黑体" panose="02010609060101010101" pitchFamily="49" charset="-122"/>
                <a:ea typeface="黑体" panose="02010609060101010101" pitchFamily="49" charset="-122"/>
                <a:sym typeface="微软雅黑" panose="020B0503020204020204" pitchFamily="34" charset="-122"/>
              </a:rPr>
              <a:t>在用户提出此快递是问题件时，需要用户提供订单号与收件信息在入库时通过数据库查询判断是否是本驿站出库的快递，如果成功输入则代表此快递是由本系统出库的包裹，反之，则输入失败，计入库后会根据原地址和电话返回进行处理</a:t>
            </a:r>
          </a:p>
        </p:txBody>
      </p:sp>
      <p:pic>
        <p:nvPicPr>
          <p:cNvPr id="2" name="图片 1" descr="问题件"/>
          <p:cNvPicPr>
            <a:picLocks noChangeAspect="1"/>
          </p:cNvPicPr>
          <p:nvPr>
            <p:custDataLst>
              <p:tags r:id="rId1"/>
            </p:custDataLst>
          </p:nvPr>
        </p:nvPicPr>
        <p:blipFill>
          <a:blip r:embed="rId3"/>
          <a:stretch>
            <a:fillRect/>
          </a:stretch>
        </p:blipFill>
        <p:spPr>
          <a:xfrm>
            <a:off x="1645285" y="2367915"/>
            <a:ext cx="9389110" cy="4413250"/>
          </a:xfrm>
          <a:prstGeom prst="rect">
            <a:avLst/>
          </a:prstGeom>
        </p:spPr>
      </p:pic>
      <p:sp>
        <p:nvSpPr>
          <p:cNvPr id="4" name="文本框 3">
            <a:extLst>
              <a:ext uri="{FF2B5EF4-FFF2-40B4-BE49-F238E27FC236}">
                <a16:creationId xmlns:a16="http://schemas.microsoft.com/office/drawing/2014/main" id="{31CCFE68-604A-4607-A70C-214BCA293F32}"/>
              </a:ext>
            </a:extLst>
          </p:cNvPr>
          <p:cNvSpPr txBox="1"/>
          <p:nvPr/>
        </p:nvSpPr>
        <p:spPr>
          <a:xfrm>
            <a:off x="754144" y="443060"/>
            <a:ext cx="2377574" cy="707886"/>
          </a:xfrm>
          <a:prstGeom prst="rect">
            <a:avLst/>
          </a:prstGeom>
          <a:noFill/>
        </p:spPr>
        <p:txBody>
          <a:bodyPr wrap="none" rtlCol="0">
            <a:spAutoFit/>
          </a:bodyPr>
          <a:lstStyle/>
          <a:p>
            <a:r>
              <a:rPr lang="zh-CN" altLang="en-US" sz="4000" dirty="0">
                <a:solidFill>
                  <a:srgbClr val="FFC000"/>
                </a:solidFill>
                <a:latin typeface="等线" panose="02010600030101010101" charset="-122"/>
                <a:sym typeface="等线" panose="02010600030101010101" charset="-122"/>
              </a:rPr>
              <a:t>包裹管理 </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t>2020/7/2</a:t>
            </a:fld>
            <a:endParaRPr lang="zh-CN" altLang="en-US" sz="1800">
              <a:solidFill>
                <a:schemeClr val="tx1"/>
              </a:solidFill>
            </a:endParaRPr>
          </a:p>
        </p:txBody>
      </p:sp>
      <p:sp>
        <p:nvSpPr>
          <p:cNvPr id="11266"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p>
        </p:txBody>
      </p:sp>
      <p:sp>
        <p:nvSpPr>
          <p:cNvPr id="4" name="文本框 3"/>
          <p:cNvSpPr txBox="1"/>
          <p:nvPr/>
        </p:nvSpPr>
        <p:spPr>
          <a:xfrm>
            <a:off x="3753485" y="1428115"/>
            <a:ext cx="4685030" cy="583565"/>
          </a:xfrm>
          <a:prstGeom prst="rect">
            <a:avLst/>
          </a:prstGeom>
          <a:noFill/>
        </p:spPr>
        <p:txBody>
          <a:bodyPr wrap="square" rtlCol="0">
            <a:spAutoFit/>
          </a:bodyPr>
          <a:lstStyle/>
          <a:p>
            <a:r>
              <a:rPr lang="zh-CN" altLang="en-US" sz="3200"/>
              <a:t>包裹管理程序功能模块图</a:t>
            </a:r>
          </a:p>
        </p:txBody>
      </p:sp>
      <p:pic>
        <p:nvPicPr>
          <p:cNvPr id="6" name="图片 5" descr="1"/>
          <p:cNvPicPr>
            <a:picLocks noChangeAspect="1"/>
          </p:cNvPicPr>
          <p:nvPr/>
        </p:nvPicPr>
        <p:blipFill>
          <a:blip r:embed="rId2"/>
          <a:stretch>
            <a:fillRect/>
          </a:stretch>
        </p:blipFill>
        <p:spPr>
          <a:xfrm>
            <a:off x="1066800" y="1981200"/>
            <a:ext cx="10058400" cy="2894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47D33EA-C7D1-4B27-9DE0-55B6ADE2E73D}"/>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dirty="0">
              <a:solidFill>
                <a:schemeClr val="tx1"/>
              </a:solidFill>
            </a:endParaRPr>
          </a:p>
        </p:txBody>
      </p:sp>
      <p:graphicFrame>
        <p:nvGraphicFramePr>
          <p:cNvPr id="4" name="表格 3">
            <a:extLst>
              <a:ext uri="{FF2B5EF4-FFF2-40B4-BE49-F238E27FC236}">
                <a16:creationId xmlns:a16="http://schemas.microsoft.com/office/drawing/2014/main" id="{16ADA218-CCEA-4D9D-9442-35D4C997CB25}"/>
              </a:ext>
            </a:extLst>
          </p:cNvPr>
          <p:cNvGraphicFramePr>
            <a:graphicFrameLocks noGrp="1"/>
          </p:cNvGraphicFramePr>
          <p:nvPr>
            <p:extLst>
              <p:ext uri="{D42A27DB-BD31-4B8C-83A1-F6EECF244321}">
                <p14:modId xmlns:p14="http://schemas.microsoft.com/office/powerpoint/2010/main" val="3462585428"/>
              </p:ext>
            </p:extLst>
          </p:nvPr>
        </p:nvGraphicFramePr>
        <p:xfrm>
          <a:off x="705734" y="1767187"/>
          <a:ext cx="10315192" cy="3077527"/>
        </p:xfrm>
        <a:graphic>
          <a:graphicData uri="http://schemas.openxmlformats.org/drawingml/2006/table">
            <a:tbl>
              <a:tblPr>
                <a:tableStyleId>{5C22544A-7EE6-4342-B048-85BDC9FD1C3A}</a:tableStyleId>
              </a:tblPr>
              <a:tblGrid>
                <a:gridCol w="3065349">
                  <a:extLst>
                    <a:ext uri="{9D8B030D-6E8A-4147-A177-3AD203B41FA5}">
                      <a16:colId xmlns:a16="http://schemas.microsoft.com/office/drawing/2014/main" val="2073780530"/>
                    </a:ext>
                  </a:extLst>
                </a:gridCol>
                <a:gridCol w="3452705">
                  <a:extLst>
                    <a:ext uri="{9D8B030D-6E8A-4147-A177-3AD203B41FA5}">
                      <a16:colId xmlns:a16="http://schemas.microsoft.com/office/drawing/2014/main" val="3993261197"/>
                    </a:ext>
                  </a:extLst>
                </a:gridCol>
                <a:gridCol w="3797138">
                  <a:extLst>
                    <a:ext uri="{9D8B030D-6E8A-4147-A177-3AD203B41FA5}">
                      <a16:colId xmlns:a16="http://schemas.microsoft.com/office/drawing/2014/main" val="1144046212"/>
                    </a:ext>
                  </a:extLst>
                </a:gridCol>
              </a:tblGrid>
              <a:tr h="615505">
                <a:tc>
                  <a:txBody>
                    <a:bodyPr/>
                    <a:lstStyle/>
                    <a:p>
                      <a:pPr algn="ctr">
                        <a:spcAft>
                          <a:spcPts val="0"/>
                        </a:spcAft>
                      </a:pPr>
                      <a:r>
                        <a:rPr lang="zh-CN" sz="2000" kern="100" dirty="0">
                          <a:effectLst/>
                        </a:rPr>
                        <a:t>输入量</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400050" algn="just">
                        <a:spcAft>
                          <a:spcPts val="0"/>
                        </a:spcAft>
                      </a:pPr>
                      <a:r>
                        <a:rPr lang="zh-CN" sz="2000" kern="100" dirty="0">
                          <a:effectLst/>
                        </a:rPr>
                        <a:t>处理</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2000" kern="100">
                          <a:effectLst/>
                        </a:rPr>
                        <a:t>输出量</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48328375"/>
                  </a:ext>
                </a:extLst>
              </a:tr>
              <a:tr h="2462022">
                <a:tc>
                  <a:txBody>
                    <a:bodyPr/>
                    <a:lstStyle/>
                    <a:p>
                      <a:pPr algn="just">
                        <a:spcAft>
                          <a:spcPts val="0"/>
                        </a:spcAft>
                      </a:pPr>
                      <a:r>
                        <a:rPr lang="zh-CN" sz="2000" kern="100">
                          <a:effectLst/>
                        </a:rPr>
                        <a:t>电话</a:t>
                      </a:r>
                    </a:p>
                    <a:p>
                      <a:pPr algn="just">
                        <a:spcAft>
                          <a:spcPts val="0"/>
                        </a:spcAft>
                      </a:pPr>
                      <a:r>
                        <a:rPr lang="zh-CN" sz="2000" kern="100">
                          <a:effectLst/>
                        </a:rPr>
                        <a:t>寄件包裹信息</a:t>
                      </a:r>
                    </a:p>
                    <a:p>
                      <a:pPr algn="just">
                        <a:spcAft>
                          <a:spcPts val="0"/>
                        </a:spcAft>
                      </a:pPr>
                      <a:r>
                        <a:rPr lang="zh-CN" sz="2000" kern="100">
                          <a:effectLst/>
                        </a:rPr>
                        <a:t>运单编号</a:t>
                      </a:r>
                    </a:p>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查询数据库查找与具体电话匹配的包裹；寄件时将录入的信息绑定在系统自动生成的运单号上；程序根据运单编号查询数据库查找问题件；将电话录入数据库，加入某家庭。</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出库包裹的信息、系统自动生成的运单编号和时间等包裹信息、问题包裹的信息</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10947971"/>
                  </a:ext>
                </a:extLst>
              </a:tr>
            </a:tbl>
          </a:graphicData>
        </a:graphic>
      </p:graphicFrame>
      <p:sp>
        <p:nvSpPr>
          <p:cNvPr id="5" name="Rectangle 1">
            <a:extLst>
              <a:ext uri="{FF2B5EF4-FFF2-40B4-BE49-F238E27FC236}">
                <a16:creationId xmlns:a16="http://schemas.microsoft.com/office/drawing/2014/main" id="{0B2199FE-C595-4002-9717-B640CFB7049F}"/>
              </a:ext>
            </a:extLst>
          </p:cNvPr>
          <p:cNvSpPr>
            <a:spLocks noChangeArrowheads="1"/>
          </p:cNvSpPr>
          <p:nvPr/>
        </p:nvSpPr>
        <p:spPr bwMode="auto">
          <a:xfrm>
            <a:off x="1427629" y="975657"/>
            <a:ext cx="12747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73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5D95E2C6-BB6C-4AC7-A593-E4E3DDB9F948}"/>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dirty="0">
              <a:solidFill>
                <a:schemeClr val="tx1"/>
              </a:solidFill>
            </a:endParaRPr>
          </a:p>
        </p:txBody>
      </p:sp>
      <p:graphicFrame>
        <p:nvGraphicFramePr>
          <p:cNvPr id="4" name="表格 3">
            <a:extLst>
              <a:ext uri="{FF2B5EF4-FFF2-40B4-BE49-F238E27FC236}">
                <a16:creationId xmlns:a16="http://schemas.microsoft.com/office/drawing/2014/main" id="{EFBBB19F-1527-4843-896C-1A529D3662A9}"/>
              </a:ext>
            </a:extLst>
          </p:cNvPr>
          <p:cNvGraphicFramePr>
            <a:graphicFrameLocks noGrp="1"/>
          </p:cNvGraphicFramePr>
          <p:nvPr>
            <p:extLst>
              <p:ext uri="{D42A27DB-BD31-4B8C-83A1-F6EECF244321}">
                <p14:modId xmlns:p14="http://schemas.microsoft.com/office/powerpoint/2010/main" val="1425451073"/>
              </p:ext>
            </p:extLst>
          </p:nvPr>
        </p:nvGraphicFramePr>
        <p:xfrm>
          <a:off x="494446" y="2326395"/>
          <a:ext cx="9812310" cy="3464806"/>
        </p:xfrm>
        <a:graphic>
          <a:graphicData uri="http://schemas.openxmlformats.org/drawingml/2006/table">
            <a:tbl>
              <a:tblPr>
                <a:tableStyleId>{5C22544A-7EE6-4342-B048-85BDC9FD1C3A}</a:tableStyleId>
              </a:tblPr>
              <a:tblGrid>
                <a:gridCol w="883578">
                  <a:extLst>
                    <a:ext uri="{9D8B030D-6E8A-4147-A177-3AD203B41FA5}">
                      <a16:colId xmlns:a16="http://schemas.microsoft.com/office/drawing/2014/main" val="2090215640"/>
                    </a:ext>
                  </a:extLst>
                </a:gridCol>
                <a:gridCol w="1199427">
                  <a:extLst>
                    <a:ext uri="{9D8B030D-6E8A-4147-A177-3AD203B41FA5}">
                      <a16:colId xmlns:a16="http://schemas.microsoft.com/office/drawing/2014/main" val="1138356259"/>
                    </a:ext>
                  </a:extLst>
                </a:gridCol>
                <a:gridCol w="1057494">
                  <a:extLst>
                    <a:ext uri="{9D8B030D-6E8A-4147-A177-3AD203B41FA5}">
                      <a16:colId xmlns:a16="http://schemas.microsoft.com/office/drawing/2014/main" val="2440818891"/>
                    </a:ext>
                  </a:extLst>
                </a:gridCol>
                <a:gridCol w="862588">
                  <a:extLst>
                    <a:ext uri="{9D8B030D-6E8A-4147-A177-3AD203B41FA5}">
                      <a16:colId xmlns:a16="http://schemas.microsoft.com/office/drawing/2014/main" val="3598053337"/>
                    </a:ext>
                  </a:extLst>
                </a:gridCol>
                <a:gridCol w="1068489">
                  <a:extLst>
                    <a:ext uri="{9D8B030D-6E8A-4147-A177-3AD203B41FA5}">
                      <a16:colId xmlns:a16="http://schemas.microsoft.com/office/drawing/2014/main" val="3817530081"/>
                    </a:ext>
                  </a:extLst>
                </a:gridCol>
                <a:gridCol w="1357351">
                  <a:extLst>
                    <a:ext uri="{9D8B030D-6E8A-4147-A177-3AD203B41FA5}">
                      <a16:colId xmlns:a16="http://schemas.microsoft.com/office/drawing/2014/main" val="2787905543"/>
                    </a:ext>
                  </a:extLst>
                </a:gridCol>
                <a:gridCol w="1609231">
                  <a:extLst>
                    <a:ext uri="{9D8B030D-6E8A-4147-A177-3AD203B41FA5}">
                      <a16:colId xmlns:a16="http://schemas.microsoft.com/office/drawing/2014/main" val="2790115356"/>
                    </a:ext>
                  </a:extLst>
                </a:gridCol>
                <a:gridCol w="1774152">
                  <a:extLst>
                    <a:ext uri="{9D8B030D-6E8A-4147-A177-3AD203B41FA5}">
                      <a16:colId xmlns:a16="http://schemas.microsoft.com/office/drawing/2014/main" val="3266920392"/>
                    </a:ext>
                  </a:extLst>
                </a:gridCol>
              </a:tblGrid>
              <a:tr h="412857">
                <a:tc>
                  <a:txBody>
                    <a:bodyPr/>
                    <a:lstStyle/>
                    <a:p>
                      <a:pPr algn="just">
                        <a:spcAft>
                          <a:spcPts val="0"/>
                        </a:spcAft>
                      </a:pPr>
                      <a:r>
                        <a:rPr lang="zh-CN" sz="1050" kern="100">
                          <a:effectLst/>
                        </a:rPr>
                        <a:t>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标识</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格式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有效范围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输入方式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输入数据的来源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安全保密条件</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90840013"/>
                  </a:ext>
                </a:extLst>
              </a:tr>
              <a:tr h="412857">
                <a:tc>
                  <a:txBody>
                    <a:bodyPr/>
                    <a:lstStyle/>
                    <a:p>
                      <a:pPr algn="just">
                        <a:spcAft>
                          <a:spcPts val="0"/>
                        </a:spcAft>
                      </a:pPr>
                      <a:r>
                        <a:rPr lang="zh-CN" sz="1050" kern="100">
                          <a:effectLst/>
                        </a:rPr>
                        <a:t>运单编号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TransNo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二进制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0~65535</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快递公司自动生成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低</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0079663"/>
                  </a:ext>
                </a:extLst>
              </a:tr>
              <a:tr h="412857">
                <a:tc>
                  <a:txBody>
                    <a:bodyPr/>
                    <a:lstStyle/>
                    <a:p>
                      <a:pPr algn="just">
                        <a:spcAft>
                          <a:spcPts val="0"/>
                        </a:spcAft>
                      </a:pPr>
                      <a:r>
                        <a:rPr lang="zh-CN" sz="1050" kern="100">
                          <a:effectLst/>
                        </a:rPr>
                        <a:t>入库时间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CheckInDate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自动生成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94455853"/>
                  </a:ext>
                </a:extLst>
              </a:tr>
              <a:tr h="412857">
                <a:tc>
                  <a:txBody>
                    <a:bodyPr/>
                    <a:lstStyle/>
                    <a:p>
                      <a:pPr algn="just">
                        <a:spcAft>
                          <a:spcPts val="0"/>
                        </a:spcAft>
                      </a:pPr>
                      <a:r>
                        <a:rPr lang="zh-CN" sz="1050" kern="100">
                          <a:effectLst/>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Note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文本文档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用户备注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中</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94134132"/>
                  </a:ext>
                </a:extLst>
              </a:tr>
              <a:tr h="412857">
                <a:tc>
                  <a:txBody>
                    <a:bodyPr/>
                    <a:lstStyle/>
                    <a:p>
                      <a:pPr algn="just">
                        <a:spcAft>
                          <a:spcPts val="0"/>
                        </a:spcAft>
                      </a:pPr>
                      <a:r>
                        <a:rPr lang="zh-CN" sz="1050" kern="100">
                          <a:effectLst/>
                        </a:rPr>
                        <a:t>手机号码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RecTel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二进制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0~4095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用户提供信息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中</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27523333"/>
                  </a:ext>
                </a:extLst>
              </a:tr>
              <a:tr h="574807">
                <a:tc>
                  <a:txBody>
                    <a:bodyPr/>
                    <a:lstStyle/>
                    <a:p>
                      <a:pPr algn="just">
                        <a:spcAft>
                          <a:spcPts val="0"/>
                        </a:spcAft>
                      </a:pPr>
                      <a:r>
                        <a:rPr lang="zh-CN" sz="1050" kern="100">
                          <a:effectLst/>
                        </a:rPr>
                        <a:t>提货码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PickNo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二进制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系统自动生成提供给区间人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高</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6105823"/>
                  </a:ext>
                </a:extLst>
              </a:tr>
              <a:tr h="412857">
                <a:tc>
                  <a:txBody>
                    <a:bodyPr/>
                    <a:lstStyle/>
                    <a:p>
                      <a:pPr algn="just">
                        <a:spcAft>
                          <a:spcPts val="0"/>
                        </a:spcAft>
                      </a:pPr>
                      <a:r>
                        <a:rPr lang="zh-CN" sz="1050" kern="100">
                          <a:effectLst/>
                        </a:rPr>
                        <a:t>寄件人名称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SentName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文本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用户提供</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22079916"/>
                  </a:ext>
                </a:extLst>
              </a:tr>
              <a:tr h="412857">
                <a:tc>
                  <a:txBody>
                    <a:bodyPr/>
                    <a:lstStyle/>
                    <a:p>
                      <a:pPr algn="just">
                        <a:spcAft>
                          <a:spcPts val="0"/>
                        </a:spcAft>
                      </a:pPr>
                      <a:r>
                        <a:rPr lang="zh-CN" sz="1050" kern="100">
                          <a:effectLst/>
                        </a:rPr>
                        <a:t>寄件人地址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SentAddress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文本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外部设备输入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用户提供</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低</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93142007"/>
                  </a:ext>
                </a:extLst>
              </a:tr>
            </a:tbl>
          </a:graphicData>
        </a:graphic>
      </p:graphicFrame>
      <p:sp>
        <p:nvSpPr>
          <p:cNvPr id="5" name="Rectangle 1">
            <a:extLst>
              <a:ext uri="{FF2B5EF4-FFF2-40B4-BE49-F238E27FC236}">
                <a16:creationId xmlns:a16="http://schemas.microsoft.com/office/drawing/2014/main" id="{332A7272-B82C-46C3-8170-8CC0B731CE4E}"/>
              </a:ext>
            </a:extLst>
          </p:cNvPr>
          <p:cNvSpPr>
            <a:spLocks noChangeArrowheads="1"/>
          </p:cNvSpPr>
          <p:nvPr/>
        </p:nvSpPr>
        <p:spPr bwMode="auto">
          <a:xfrm>
            <a:off x="494446" y="418068"/>
            <a:ext cx="81102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输入项</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给出以每一个输入项的我</a:t>
            </a:r>
            <a:r>
              <a:rPr lang="zh-CN" altLang="en-US" sz="2400" dirty="0">
                <a:latin typeface="Times New Roman" panose="02020603050405020304" pitchFamily="18" charset="0"/>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包括名称</a:t>
            </a:r>
            <a:r>
              <a:rPr lang="zh-CN" altLang="en-US" sz="2400" dirty="0">
                <a:latin typeface="Times New Roman" panose="02020603050405020304" pitchFamily="18" charset="0"/>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a:t>
            </a:r>
            <a:r>
              <a:rPr lang="zh-CN" altLang="en-US" sz="2400" dirty="0">
                <a:latin typeface="Times New Roman" panose="02020603050405020304" pitchFamily="18" charset="0"/>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数据的类型和格式，数据值的有效范围、输入方式、数量和频度、输入体、输入数据的来源和安全保密条件等。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53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BDB4D00-17EF-41F5-8FFC-3C561205A1CB}"/>
              </a:ext>
            </a:extLst>
          </p:cNvPr>
          <p:cNvSpPr>
            <a:spLocks noGrp="1"/>
          </p:cNvSpPr>
          <p:nvPr>
            <p:ph type="dt" sz="half" idx="10"/>
          </p:nvPr>
        </p:nvSpPr>
        <p:spPr/>
        <p:txBody>
          <a:bodyPr/>
          <a:lstStyle/>
          <a:p>
            <a:fld id="{59A6162E-6EC1-4285-81C1-7BA3CF44AB4B}" type="datetime1">
              <a:rPr lang="zh-CN" altLang="en-US" smtClean="0"/>
              <a:t>2020/7/2</a:t>
            </a:fld>
            <a:endParaRPr lang="zh-CN" altLang="en-US" sz="1800" dirty="0">
              <a:solidFill>
                <a:schemeClr val="tx1"/>
              </a:solidFill>
            </a:endParaRPr>
          </a:p>
        </p:txBody>
      </p:sp>
      <p:graphicFrame>
        <p:nvGraphicFramePr>
          <p:cNvPr id="4" name="表格 3">
            <a:extLst>
              <a:ext uri="{FF2B5EF4-FFF2-40B4-BE49-F238E27FC236}">
                <a16:creationId xmlns:a16="http://schemas.microsoft.com/office/drawing/2014/main" id="{24393F3A-231D-4F3C-9E83-1714458251D3}"/>
              </a:ext>
            </a:extLst>
          </p:cNvPr>
          <p:cNvGraphicFramePr>
            <a:graphicFrameLocks noGrp="1"/>
          </p:cNvGraphicFramePr>
          <p:nvPr>
            <p:extLst>
              <p:ext uri="{D42A27DB-BD31-4B8C-83A1-F6EECF244321}">
                <p14:modId xmlns:p14="http://schemas.microsoft.com/office/powerpoint/2010/main" val="2689311887"/>
              </p:ext>
            </p:extLst>
          </p:nvPr>
        </p:nvGraphicFramePr>
        <p:xfrm>
          <a:off x="449274" y="2336799"/>
          <a:ext cx="9521416" cy="3093156"/>
        </p:xfrm>
        <a:graphic>
          <a:graphicData uri="http://schemas.openxmlformats.org/drawingml/2006/table">
            <a:tbl>
              <a:tblPr>
                <a:tableStyleId>{5C22544A-7EE6-4342-B048-85BDC9FD1C3A}</a:tableStyleId>
              </a:tblPr>
              <a:tblGrid>
                <a:gridCol w="826809">
                  <a:extLst>
                    <a:ext uri="{9D8B030D-6E8A-4147-A177-3AD203B41FA5}">
                      <a16:colId xmlns:a16="http://schemas.microsoft.com/office/drawing/2014/main" val="1712863819"/>
                    </a:ext>
                  </a:extLst>
                </a:gridCol>
                <a:gridCol w="1122167">
                  <a:extLst>
                    <a:ext uri="{9D8B030D-6E8A-4147-A177-3AD203B41FA5}">
                      <a16:colId xmlns:a16="http://schemas.microsoft.com/office/drawing/2014/main" val="2094805812"/>
                    </a:ext>
                  </a:extLst>
                </a:gridCol>
                <a:gridCol w="989062">
                  <a:extLst>
                    <a:ext uri="{9D8B030D-6E8A-4147-A177-3AD203B41FA5}">
                      <a16:colId xmlns:a16="http://schemas.microsoft.com/office/drawing/2014/main" val="2339029745"/>
                    </a:ext>
                  </a:extLst>
                </a:gridCol>
                <a:gridCol w="807377">
                  <a:extLst>
                    <a:ext uri="{9D8B030D-6E8A-4147-A177-3AD203B41FA5}">
                      <a16:colId xmlns:a16="http://schemas.microsoft.com/office/drawing/2014/main" val="3908623555"/>
                    </a:ext>
                  </a:extLst>
                </a:gridCol>
                <a:gridCol w="1160058">
                  <a:extLst>
                    <a:ext uri="{9D8B030D-6E8A-4147-A177-3AD203B41FA5}">
                      <a16:colId xmlns:a16="http://schemas.microsoft.com/office/drawing/2014/main" val="4201060970"/>
                    </a:ext>
                  </a:extLst>
                </a:gridCol>
                <a:gridCol w="871501">
                  <a:extLst>
                    <a:ext uri="{9D8B030D-6E8A-4147-A177-3AD203B41FA5}">
                      <a16:colId xmlns:a16="http://schemas.microsoft.com/office/drawing/2014/main" val="1521752153"/>
                    </a:ext>
                  </a:extLst>
                </a:gridCol>
                <a:gridCol w="1014322">
                  <a:extLst>
                    <a:ext uri="{9D8B030D-6E8A-4147-A177-3AD203B41FA5}">
                      <a16:colId xmlns:a16="http://schemas.microsoft.com/office/drawing/2014/main" val="3232614087"/>
                    </a:ext>
                  </a:extLst>
                </a:gridCol>
                <a:gridCol w="1365060">
                  <a:extLst>
                    <a:ext uri="{9D8B030D-6E8A-4147-A177-3AD203B41FA5}">
                      <a16:colId xmlns:a16="http://schemas.microsoft.com/office/drawing/2014/main" val="1865426947"/>
                    </a:ext>
                  </a:extLst>
                </a:gridCol>
                <a:gridCol w="1365060">
                  <a:extLst>
                    <a:ext uri="{9D8B030D-6E8A-4147-A177-3AD203B41FA5}">
                      <a16:colId xmlns:a16="http://schemas.microsoft.com/office/drawing/2014/main" val="2819725737"/>
                    </a:ext>
                  </a:extLst>
                </a:gridCol>
              </a:tblGrid>
              <a:tr h="687368">
                <a:tc>
                  <a:txBody>
                    <a:bodyPr/>
                    <a:lstStyle/>
                    <a:p>
                      <a:pPr algn="just">
                        <a:spcAft>
                          <a:spcPts val="0"/>
                        </a:spcAft>
                      </a:pPr>
                      <a:r>
                        <a:rPr lang="zh-CN" sz="1050" kern="100">
                          <a:effectLst/>
                        </a:rPr>
                        <a:t>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标识</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格式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有效范围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输出数量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输出媒体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安全保密条件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输出图形</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73232009"/>
                  </a:ext>
                </a:extLst>
              </a:tr>
              <a:tr h="687368">
                <a:tc>
                  <a:txBody>
                    <a:bodyPr/>
                    <a:lstStyle/>
                    <a:p>
                      <a:pPr algn="just">
                        <a:spcAft>
                          <a:spcPts val="0"/>
                        </a:spcAft>
                      </a:pPr>
                      <a:r>
                        <a:rPr lang="zh-CN" sz="1050" kern="100">
                          <a:effectLst/>
                        </a:rPr>
                        <a:t>寄件运单号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JTransNo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二进制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屏幕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中</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无</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48617644"/>
                  </a:ext>
                </a:extLst>
              </a:tr>
              <a:tr h="687368">
                <a:tc>
                  <a:txBody>
                    <a:bodyPr/>
                    <a:lstStyle/>
                    <a:p>
                      <a:pPr algn="just">
                        <a:spcAft>
                          <a:spcPts val="0"/>
                        </a:spcAft>
                      </a:pPr>
                      <a:r>
                        <a:rPr lang="zh-CN" sz="1050" kern="100">
                          <a:effectLst/>
                        </a:rPr>
                        <a:t>包裹位置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bgaddress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文本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屏幕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2D</a:t>
                      </a:r>
                      <a:r>
                        <a:rPr lang="zh-CN" sz="1050" kern="100">
                          <a:effectLst/>
                        </a:rPr>
                        <a:t>位置</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91390489"/>
                  </a:ext>
                </a:extLst>
              </a:tr>
              <a:tr h="1031052">
                <a:tc>
                  <a:txBody>
                    <a:bodyPr/>
                    <a:lstStyle/>
                    <a:p>
                      <a:pPr algn="just">
                        <a:spcAft>
                          <a:spcPts val="0"/>
                        </a:spcAft>
                      </a:pPr>
                      <a:r>
                        <a:rPr lang="zh-CN" sz="1050" kern="100">
                          <a:effectLst/>
                        </a:rPr>
                        <a:t>出库时间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SentTime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a:t>
                      </a:r>
                      <a:r>
                        <a:rPr lang="zh-CN" sz="1050" kern="100">
                          <a:effectLst/>
                        </a:rPr>
                        <a:t>：</a:t>
                      </a:r>
                      <a:r>
                        <a:rPr lang="en-US" sz="1050" kern="100">
                          <a:effectLst/>
                        </a:rPr>
                        <a:t>00~23</a:t>
                      </a:r>
                      <a:r>
                        <a:rPr lang="zh-CN" sz="1050" kern="100">
                          <a:effectLst/>
                        </a:rPr>
                        <a:t>：</a:t>
                      </a:r>
                      <a:r>
                        <a:rPr lang="en-US" sz="1050" kern="100">
                          <a:effectLst/>
                        </a:rPr>
                        <a:t>59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屏幕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中</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表格</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28255934"/>
                  </a:ext>
                </a:extLst>
              </a:tr>
            </a:tbl>
          </a:graphicData>
        </a:graphic>
      </p:graphicFrame>
      <p:sp>
        <p:nvSpPr>
          <p:cNvPr id="5" name="Rectangle 1">
            <a:extLst>
              <a:ext uri="{FF2B5EF4-FFF2-40B4-BE49-F238E27FC236}">
                <a16:creationId xmlns:a16="http://schemas.microsoft.com/office/drawing/2014/main" id="{2A94A439-0C53-41F8-99C0-0C37A701998F}"/>
              </a:ext>
            </a:extLst>
          </p:cNvPr>
          <p:cNvSpPr>
            <a:spLocks noChangeArrowheads="1"/>
          </p:cNvSpPr>
          <p:nvPr/>
        </p:nvSpPr>
        <p:spPr bwMode="auto">
          <a:xfrm>
            <a:off x="279943" y="275485"/>
            <a:ext cx="97220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输出项</a:t>
            </a:r>
            <a:endParaRPr kumimoji="0" lang="zh-CN" altLang="zh-CN" sz="28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给出对每个输出项的我，包括名称、标识、数据的类型昨格式，数据值的有效范围，输出的形式数量和频度，输出媒体，对输出图形及符号的说明，安全保密条件等。</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4263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703371420"/>
  <p:tag name="KSO_WM_UNIT_PLACING_PICTURE_USER_VIEWPORT" val="{&quot;height&quot;:12826,&quot;width&quot;:15840}"/>
</p:tagLst>
</file>

<file path=ppt/tags/tag2.xml><?xml version="1.0" encoding="utf-8"?>
<p:tagLst xmlns:a="http://schemas.openxmlformats.org/drawingml/2006/main" xmlns:r="http://schemas.openxmlformats.org/officeDocument/2006/relationships" xmlns:p="http://schemas.openxmlformats.org/presentationml/2006/main">
  <p:tag name="REFSHAPE" val="443471340"/>
</p:tagLst>
</file>

<file path=ppt/tags/tag3.xml><?xml version="1.0" encoding="utf-8"?>
<p:tagLst xmlns:a="http://schemas.openxmlformats.org/drawingml/2006/main" xmlns:r="http://schemas.openxmlformats.org/officeDocument/2006/relationships" xmlns:p="http://schemas.openxmlformats.org/presentationml/2006/main">
  <p:tag name="REFSHAPE" val="81821652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等线 Light"/>
        <a:ea typeface="等线 Light"/>
        <a:cs typeface="等线 Light"/>
      </a:majorFont>
      <a:minorFont>
        <a:latin typeface="等线"/>
        <a:ea typeface="等线"/>
        <a:cs typeface="等线"/>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l">
          <a:defRPr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836</Words>
  <Application>Microsoft Office PowerPoint</Application>
  <PresentationFormat>宽屏</PresentationFormat>
  <Paragraphs>297</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30" baseType="lpstr">
      <vt:lpstr>等线</vt:lpstr>
      <vt:lpstr>等线 Light</vt:lpstr>
      <vt:lpstr>方正兰亭超细黑简体</vt:lpstr>
      <vt:lpstr>黑体</vt:lpstr>
      <vt:lpstr>宋体</vt:lpstr>
      <vt:lpstr>微软雅黑</vt:lpstr>
      <vt:lpstr>Arial</vt:lpstr>
      <vt:lpstr>Times New Roman</vt:lpstr>
      <vt:lpstr>webwppDefTheme</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逻辑流程图</vt:lpstr>
      <vt:lpstr>流程逻辑</vt:lpstr>
      <vt:lpstr>接口</vt:lpstr>
      <vt:lpstr>存储分配</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BOSSPPT 2017-2018</dc:creator>
  <cp:lastModifiedBy>袁祥 何</cp:lastModifiedBy>
  <cp:revision>69</cp:revision>
  <dcterms:created xsi:type="dcterms:W3CDTF">2020-06-02T08:34:00Z</dcterms:created>
  <dcterms:modified xsi:type="dcterms:W3CDTF">2020-07-02T08:22:53Z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