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356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90"/>
      </p:cViewPr>
      <p:guideLst>
        <p:guide orient="horz" pos="2162"/>
        <p:guide pos="39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07196-665F-47BC-9028-F323CAFDEE2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7C75A-6C8D-47E0-8C54-EA39C0E2DB2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BA1D6-42CD-4027-85DA-E247B312790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3E62B-1B88-44E8-9378-A43918D7B2B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7D7-9B70-4C97-9988-CC0C01B0AE4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78035-FF3B-46DE-AE2A-AAA1342F9E6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0798A-A9DD-47A6-A1F9-9FA95836067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C3E2C-9238-4146-99B3-863327293F9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D00B7-F7B1-47B8-8849-DD197A70A36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7644B-B08E-405D-8B1B-0EE4275C0F7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11044F-F401-4DCB-996B-B9BB1E4EF63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CB89D-E6AD-437A-A77A-2248E1542DC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等线 Light" panose="02010600030101010101" charset="-122"/>
              </a:rPr>
              <a:t>单击此处编辑母版标题样式</a:t>
            </a:r>
            <a:endParaRPr lang="zh-CN" smtClean="0">
              <a:sym typeface="等线 Light" panose="02010600030101010101" charset="-122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等线" panose="02010600030101010101" charset="-122"/>
              </a:rPr>
              <a:t>编辑母版文本样式</a:t>
            </a:r>
            <a:endParaRPr lang="zh-CN" smtClean="0">
              <a:sym typeface="等线" panose="02010600030101010101" charset="-122"/>
            </a:endParaRPr>
          </a:p>
          <a:p>
            <a:pPr lvl="1"/>
            <a:r>
              <a:rPr lang="zh-CN" smtClean="0">
                <a:sym typeface="等线" panose="02010600030101010101" charset="-122"/>
              </a:rPr>
              <a:t>第二级</a:t>
            </a:r>
            <a:endParaRPr lang="zh-CN" smtClean="0">
              <a:sym typeface="等线" panose="02010600030101010101" charset="-122"/>
            </a:endParaRPr>
          </a:p>
          <a:p>
            <a:pPr lvl="2"/>
            <a:r>
              <a:rPr lang="zh-CN" smtClean="0">
                <a:sym typeface="等线" panose="02010600030101010101" charset="-122"/>
              </a:rPr>
              <a:t>第三级</a:t>
            </a:r>
            <a:endParaRPr lang="zh-CN" smtClean="0">
              <a:sym typeface="等线" panose="02010600030101010101" charset="-122"/>
            </a:endParaRPr>
          </a:p>
          <a:p>
            <a:pPr lvl="3"/>
            <a:r>
              <a:rPr lang="zh-CN" smtClean="0">
                <a:sym typeface="等线" panose="02010600030101010101" charset="-122"/>
              </a:rPr>
              <a:t>第四级</a:t>
            </a:r>
            <a:endParaRPr lang="zh-CN" smtClean="0">
              <a:sym typeface="等线" panose="02010600030101010101" charset="-122"/>
            </a:endParaRPr>
          </a:p>
          <a:p>
            <a:pPr lvl="4"/>
            <a:r>
              <a:rPr lang="zh-CN" smtClean="0">
                <a:sym typeface="等线" panose="02010600030101010101" charset="-122"/>
              </a:rPr>
              <a:t>第五级</a:t>
            </a:r>
            <a:endParaRPr lang="zh-CN" smtClean="0">
              <a:sym typeface="等线" panose="02010600030101010101" charset="-122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3FB5218-4756-4573-9620-842D4E9FA79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等线 Light" panose="02010600030101010101" charset="-122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357188" y="188913"/>
            <a:ext cx="241808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ONE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系统概况</a:t>
            </a:r>
            <a:endParaRPr lang="zh-CN" altLang="en-US"/>
          </a:p>
        </p:txBody>
      </p:sp>
      <p:sp>
        <p:nvSpPr>
          <p:cNvPr id="6149" name="文本框 11"/>
          <p:cNvSpPr>
            <a:spLocks noChangeArrowheads="1"/>
          </p:cNvSpPr>
          <p:nvPr/>
        </p:nvSpPr>
        <p:spPr bwMode="auto">
          <a:xfrm>
            <a:off x="711200" y="2170430"/>
            <a:ext cx="4596130" cy="13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等线" panose="02010600030101010101" charset="-122"/>
              </a:rPr>
              <a:t>我主要负责帆港包裹管理系统的信息管理模块和登录注册模块，该模块分为帆港信息绑定、查询帆港信息、投诉处理反馈、黑名单管理、修改帆港信息、通知信息管理六个小模块。</a:t>
            </a:r>
            <a:endParaRPr lang="en-US" altLang="zh-CN" sz="160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152" name="文本框 14"/>
          <p:cNvSpPr>
            <a:spLocks noChangeArrowheads="1"/>
          </p:cNvSpPr>
          <p:nvPr/>
        </p:nvSpPr>
        <p:spPr bwMode="auto">
          <a:xfrm>
            <a:off x="1657350" y="1695450"/>
            <a:ext cx="8940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FFC000"/>
                </a:solidFill>
                <a:latin typeface="等线" panose="02010600030101010101" charset="-122"/>
                <a:sym typeface="等线" panose="02010600030101010101" charset="-122"/>
              </a:rPr>
              <a:t>包裹管理 </a:t>
            </a:r>
            <a:endParaRPr lang="zh-CN" altLang="en-US"/>
          </a:p>
        </p:txBody>
      </p:sp>
      <p:pic>
        <p:nvPicPr>
          <p:cNvPr id="3" name="图片 -21474826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07355" y="1360170"/>
            <a:ext cx="6327775" cy="4342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357188" y="188913"/>
            <a:ext cx="3535680" cy="159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THREE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系统实现细节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黑名单移除</a:t>
            </a:r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4825365" y="1077595"/>
          <a:ext cx="404050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169795" imgH="3998595" progId="Visio.Drawing.15">
                  <p:embed/>
                </p:oleObj>
              </mc:Choice>
              <mc:Fallback>
                <p:oleObj name="" r:id="rId1" imgW="2169795" imgH="399859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25365" y="1077595"/>
                        <a:ext cx="404050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357188" y="188913"/>
            <a:ext cx="3535680" cy="159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THREE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系统实现细节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修改帆港信息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4572635" y="1308100"/>
          <a:ext cx="2158365" cy="424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05180" imgH="2936240" progId="Visio.Drawing.15">
                  <p:embed/>
                </p:oleObj>
              </mc:Choice>
              <mc:Fallback>
                <p:oleObj name="" r:id="rId1" imgW="805180" imgH="293624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635" y="1308100"/>
                        <a:ext cx="2158365" cy="424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357188" y="188913"/>
            <a:ext cx="3535680" cy="159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THREE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系统实现细节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添加通知信息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4485005" y="1364615"/>
          <a:ext cx="2186940" cy="444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05180" imgH="3245485" progId="Visio.Drawing.15">
                  <p:embed/>
                </p:oleObj>
              </mc:Choice>
              <mc:Fallback>
                <p:oleObj name="" r:id="rId1" imgW="805180" imgH="324548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85005" y="1364615"/>
                        <a:ext cx="2186940" cy="4449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357188" y="188913"/>
            <a:ext cx="3535680" cy="159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THREE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系统实现细节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帆港信息查询</a:t>
            </a:r>
            <a:endParaRPr lang="zh-CN" altLang="en-US"/>
          </a:p>
        </p:txBody>
      </p:sp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2410" y="1286510"/>
            <a:ext cx="5497830" cy="5116195"/>
          </a:xfrm>
          <a:prstGeom prst="rect">
            <a:avLst/>
          </a:prstGeom>
        </p:spPr>
      </p:pic>
      <p:pic>
        <p:nvPicPr>
          <p:cNvPr id="3" name="图片 2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1993265"/>
            <a:ext cx="6443980" cy="4409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357188" y="188913"/>
            <a:ext cx="3535680" cy="159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THREE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系统集成测试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登录模块</a:t>
            </a:r>
            <a:endParaRPr lang="zh-CN" altLang="en-US"/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420" y="0"/>
            <a:ext cx="3336925" cy="2787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120" y="189230"/>
            <a:ext cx="2057400" cy="1889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20" y="2899410"/>
            <a:ext cx="8364855" cy="39579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4785" y="3575050"/>
            <a:ext cx="334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分别测试正确用户密码和错误用户密码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357188" y="188913"/>
            <a:ext cx="3535680" cy="159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THREE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系统集成测试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信息管理模块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2175" y="3696970"/>
            <a:ext cx="6901180" cy="28898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1505" y="3243580"/>
            <a:ext cx="3766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系统对用户输入内容进行判断，再与数据库进行配对，各环节无误后对数据库进行数据更新。</a:t>
            </a:r>
            <a:endParaRPr lang="zh-CN" altLang="en-US"/>
          </a:p>
        </p:txBody>
      </p:sp>
      <p:pic>
        <p:nvPicPr>
          <p:cNvPr id="5" name="图片 4" descr="C:\Users\ly807\Desktop\新建文件夹\3.PNG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73575" y="189230"/>
            <a:ext cx="7129780" cy="3331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357188" y="188913"/>
            <a:ext cx="241808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ONE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系统概况</a:t>
            </a:r>
            <a:endParaRPr lang="zh-CN" altLang="en-US"/>
          </a:p>
        </p:txBody>
      </p:sp>
      <p:sp>
        <p:nvSpPr>
          <p:cNvPr id="6149" name="文本框 11"/>
          <p:cNvSpPr>
            <a:spLocks noChangeArrowheads="1"/>
          </p:cNvSpPr>
          <p:nvPr/>
        </p:nvSpPr>
        <p:spPr bwMode="auto">
          <a:xfrm>
            <a:off x="711200" y="2170430"/>
            <a:ext cx="459613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等线" panose="02010600030101010101" charset="-122"/>
              </a:rPr>
              <a:t>用户登录时需要进行身份验证，用户名、密码和数据库中一致且根据用户类型不同而登录不同的环境</a:t>
            </a:r>
            <a:endParaRPr lang="zh-CN" altLang="en-US" sz="160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  <a:sym typeface="等线" panose="02010600030101010101" charset="-122"/>
            </a:endParaRPr>
          </a:p>
        </p:txBody>
      </p:sp>
      <p:graphicFrame>
        <p:nvGraphicFramePr>
          <p:cNvPr id="-2147482623" name="对象 -2147482624"/>
          <p:cNvGraphicFramePr/>
          <p:nvPr/>
        </p:nvGraphicFramePr>
        <p:xfrm>
          <a:off x="5307013" y="1136333"/>
          <a:ext cx="6116955" cy="49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280025" imgH="4269105" progId="Visio.Drawing.15">
                  <p:embed/>
                </p:oleObj>
              </mc:Choice>
              <mc:Fallback>
                <p:oleObj name="" r:id="rId1" imgW="5280025" imgH="4269105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07013" y="1136333"/>
                        <a:ext cx="6116955" cy="4946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357188" y="188913"/>
            <a:ext cx="241808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ONE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系统概况</a:t>
            </a:r>
            <a:endParaRPr lang="zh-CN" altLang="en-US"/>
          </a:p>
        </p:txBody>
      </p:sp>
      <p:sp>
        <p:nvSpPr>
          <p:cNvPr id="6149" name="文本框 11"/>
          <p:cNvSpPr>
            <a:spLocks noChangeArrowheads="1"/>
          </p:cNvSpPr>
          <p:nvPr/>
        </p:nvSpPr>
        <p:spPr bwMode="auto">
          <a:xfrm>
            <a:off x="711200" y="2170430"/>
            <a:ext cx="4596130" cy="7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等线" panose="02010600030101010101" charset="-122"/>
              </a:rPr>
              <a:t>信息管理模块主要对帆港的信息、黑名单、投诉、通知短信进行管理。</a:t>
            </a:r>
            <a:endParaRPr lang="zh-CN" altLang="en-US" sz="160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  <a:sym typeface="等线" panose="02010600030101010101" charset="-122"/>
            </a:endParaRPr>
          </a:p>
        </p:txBody>
      </p:sp>
      <p:pic>
        <p:nvPicPr>
          <p:cNvPr id="3" name="图片 2" descr="C:\Users\ly807\Desktop\新建文件夹\1.PNG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474335" y="751840"/>
            <a:ext cx="6068695" cy="5354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122555" y="123825"/>
            <a:ext cx="3753485" cy="22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ONE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系统主体功能</a:t>
            </a:r>
            <a:endParaRPr lang="zh-CN" altLang="en-US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登录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模块图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4583113" y="410528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18325" y="1782445"/>
            <a:ext cx="1010285" cy="3371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1600"/>
              <a:t>登录</a:t>
            </a:r>
            <a:r>
              <a:rPr lang="zh-CN" altLang="en-US" sz="1600"/>
              <a:t>模块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4679315" y="4258310"/>
            <a:ext cx="410210" cy="13220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1600"/>
              <a:t>管理员登录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5844540" y="4258310"/>
            <a:ext cx="410210" cy="13220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1600"/>
              <a:t>管理员注册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8201025" y="4258310"/>
            <a:ext cx="410210" cy="1076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1600"/>
              <a:t>忘记密码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9499600" y="4258310"/>
            <a:ext cx="410210" cy="13220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1600"/>
              <a:t>管理员注销</a:t>
            </a:r>
            <a:endParaRPr lang="zh-CN" altLang="en-US" sz="1600"/>
          </a:p>
        </p:txBody>
      </p:sp>
      <p:cxnSp>
        <p:nvCxnSpPr>
          <p:cNvPr id="24" name="直接连接符 23"/>
          <p:cNvCxnSpPr>
            <a:stCxn id="5" idx="2"/>
            <a:endCxn id="12" idx="0"/>
          </p:cNvCxnSpPr>
          <p:nvPr/>
        </p:nvCxnSpPr>
        <p:spPr>
          <a:xfrm flipH="1">
            <a:off x="6049645" y="2119630"/>
            <a:ext cx="1374140" cy="2138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>
            <a:stCxn id="5" idx="2"/>
            <a:endCxn id="13" idx="0"/>
          </p:cNvCxnSpPr>
          <p:nvPr/>
        </p:nvCxnSpPr>
        <p:spPr>
          <a:xfrm>
            <a:off x="7423785" y="2119630"/>
            <a:ext cx="982345" cy="2138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7009130" y="4258310"/>
            <a:ext cx="410210" cy="1076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sz="1600"/>
              <a:t>修改密码</a:t>
            </a:r>
            <a:endParaRPr lang="zh-CN" altLang="en-US" sz="1600"/>
          </a:p>
        </p:txBody>
      </p:sp>
      <p:cxnSp>
        <p:nvCxnSpPr>
          <p:cNvPr id="30" name="直接连接符 29"/>
          <p:cNvCxnSpPr>
            <a:stCxn id="5" idx="2"/>
            <a:endCxn id="2" idx="0"/>
          </p:cNvCxnSpPr>
          <p:nvPr/>
        </p:nvCxnSpPr>
        <p:spPr>
          <a:xfrm flipH="1">
            <a:off x="7214235" y="2119630"/>
            <a:ext cx="209550" cy="2138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直接连接符 31"/>
          <p:cNvCxnSpPr>
            <a:stCxn id="11" idx="0"/>
            <a:endCxn id="5" idx="2"/>
          </p:cNvCxnSpPr>
          <p:nvPr/>
        </p:nvCxnSpPr>
        <p:spPr>
          <a:xfrm flipV="1">
            <a:off x="4884420" y="2119630"/>
            <a:ext cx="2539365" cy="2138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>
            <a:stCxn id="5" idx="2"/>
            <a:endCxn id="14" idx="0"/>
          </p:cNvCxnSpPr>
          <p:nvPr/>
        </p:nvCxnSpPr>
        <p:spPr>
          <a:xfrm>
            <a:off x="7423785" y="2119630"/>
            <a:ext cx="2280920" cy="2138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296863" y="382588"/>
            <a:ext cx="367157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PART TWO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系统主体功能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3485" y="1428115"/>
            <a:ext cx="4685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信息管理功能模块图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4935220" y="2011680"/>
            <a:ext cx="385445" cy="1198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200"/>
              <a:t>帆港信息管理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1669415" y="3463925"/>
            <a:ext cx="327025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200"/>
              <a:t>帆港信息绑定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61920" y="3463925"/>
            <a:ext cx="34671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200"/>
              <a:t>查询帆港信息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672840" y="3463925"/>
            <a:ext cx="29591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200"/>
              <a:t>投诉处理反馈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874895" y="3463925"/>
            <a:ext cx="346075" cy="1014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200"/>
              <a:t>黑名单管理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6695440" y="3463925"/>
            <a:ext cx="30099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200"/>
              <a:t>修改帆港信息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7661275" y="3463925"/>
            <a:ext cx="33655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200"/>
              <a:t>通知短信管理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3581400" y="5454650"/>
            <a:ext cx="300355" cy="1014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200"/>
              <a:t>查看黑名单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4201160" y="5454650"/>
            <a:ext cx="272415" cy="1014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200"/>
              <a:t>添加黑名单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4792980" y="5454650"/>
            <a:ext cx="282575" cy="1014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200"/>
              <a:t>移除黑名单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6714490" y="5619115"/>
            <a:ext cx="28194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200"/>
              <a:t>添加通知信息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7661275" y="5522595"/>
            <a:ext cx="33655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200"/>
              <a:t>查看通知短信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8854440" y="5619115"/>
            <a:ext cx="337185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200"/>
              <a:t>修改通知短信</a:t>
            </a:r>
            <a:endParaRPr lang="zh-CN" altLang="en-US" sz="1200"/>
          </a:p>
        </p:txBody>
      </p:sp>
      <p:cxnSp>
        <p:nvCxnSpPr>
          <p:cNvPr id="19" name="直接连接符 18"/>
          <p:cNvCxnSpPr>
            <a:endCxn id="13" idx="0"/>
          </p:cNvCxnSpPr>
          <p:nvPr/>
        </p:nvCxnSpPr>
        <p:spPr>
          <a:xfrm flipH="1">
            <a:off x="3731895" y="4471035"/>
            <a:ext cx="1160780" cy="9836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>
            <a:stCxn id="10" idx="2"/>
            <a:endCxn id="14" idx="0"/>
          </p:cNvCxnSpPr>
          <p:nvPr/>
        </p:nvCxnSpPr>
        <p:spPr>
          <a:xfrm flipH="1">
            <a:off x="4337685" y="4478655"/>
            <a:ext cx="710565" cy="9759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/>
          <p:nvPr/>
        </p:nvCxnSpPr>
        <p:spPr>
          <a:xfrm flipH="1">
            <a:off x="4911090" y="4480560"/>
            <a:ext cx="282575" cy="10744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>
            <a:stCxn id="12" idx="2"/>
            <a:endCxn id="16" idx="0"/>
          </p:cNvCxnSpPr>
          <p:nvPr/>
        </p:nvCxnSpPr>
        <p:spPr>
          <a:xfrm flipH="1">
            <a:off x="6855460" y="4662805"/>
            <a:ext cx="974090" cy="956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>
            <a:stCxn id="12" idx="2"/>
            <a:endCxn id="17" idx="0"/>
          </p:cNvCxnSpPr>
          <p:nvPr/>
        </p:nvCxnSpPr>
        <p:spPr>
          <a:xfrm>
            <a:off x="7829550" y="4662805"/>
            <a:ext cx="0" cy="8597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>
            <a:endCxn id="18" idx="0"/>
          </p:cNvCxnSpPr>
          <p:nvPr/>
        </p:nvCxnSpPr>
        <p:spPr>
          <a:xfrm>
            <a:off x="7825740" y="4671695"/>
            <a:ext cx="1197610" cy="9474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>
            <a:stCxn id="7" idx="0"/>
          </p:cNvCxnSpPr>
          <p:nvPr/>
        </p:nvCxnSpPr>
        <p:spPr>
          <a:xfrm flipV="1">
            <a:off x="1833245" y="3195955"/>
            <a:ext cx="3105150" cy="2679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/>
          <p:nvPr/>
        </p:nvCxnSpPr>
        <p:spPr>
          <a:xfrm flipV="1">
            <a:off x="2925445" y="3178175"/>
            <a:ext cx="2021840" cy="3092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连接符 26"/>
          <p:cNvCxnSpPr>
            <a:stCxn id="9" idx="0"/>
          </p:cNvCxnSpPr>
          <p:nvPr/>
        </p:nvCxnSpPr>
        <p:spPr>
          <a:xfrm flipV="1">
            <a:off x="3820795" y="3205480"/>
            <a:ext cx="1136015" cy="2584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直接连接符 27"/>
          <p:cNvCxnSpPr>
            <a:stCxn id="6" idx="2"/>
            <a:endCxn id="10" idx="0"/>
          </p:cNvCxnSpPr>
          <p:nvPr/>
        </p:nvCxnSpPr>
        <p:spPr>
          <a:xfrm flipH="1">
            <a:off x="5048250" y="3210560"/>
            <a:ext cx="80010" cy="2533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直接连接符 28"/>
          <p:cNvCxnSpPr>
            <a:endCxn id="11" idx="0"/>
          </p:cNvCxnSpPr>
          <p:nvPr/>
        </p:nvCxnSpPr>
        <p:spPr>
          <a:xfrm>
            <a:off x="5266055" y="3232785"/>
            <a:ext cx="1579880" cy="2311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>
            <a:endCxn id="12" idx="0"/>
          </p:cNvCxnSpPr>
          <p:nvPr/>
        </p:nvCxnSpPr>
        <p:spPr>
          <a:xfrm>
            <a:off x="5320665" y="3214370"/>
            <a:ext cx="2508885" cy="249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296863" y="382588"/>
            <a:ext cx="367157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PART TWO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系统主体功能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3485" y="1428115"/>
            <a:ext cx="4685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信息管理用例图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995" y="2073275"/>
            <a:ext cx="7680960" cy="4837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357188" y="188913"/>
            <a:ext cx="3535680" cy="159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THREE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系统实现细节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管理员绑定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4735195" y="952500"/>
          <a:ext cx="3871595" cy="551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324735" imgH="4159885" progId="Visio.Drawing.15">
                  <p:embed/>
                </p:oleObj>
              </mc:Choice>
              <mc:Fallback>
                <p:oleObj name="" r:id="rId1" imgW="2324735" imgH="415988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35195" y="952500"/>
                        <a:ext cx="3871595" cy="551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357188" y="188913"/>
            <a:ext cx="3535680" cy="159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THREE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系统实现细节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帆港信息查询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4586605" y="1129030"/>
          <a:ext cx="4081780" cy="505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009140" imgH="3541395" progId="Visio.Drawing.15">
                  <p:embed/>
                </p:oleObj>
              </mc:Choice>
              <mc:Fallback>
                <p:oleObj name="" r:id="rId1" imgW="2009140" imgH="354139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6605" y="1129030"/>
                        <a:ext cx="4081780" cy="505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357188" y="188913"/>
            <a:ext cx="3535680" cy="159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THREE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系统实现细节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投诉处理反馈</a:t>
            </a:r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4777105" y="1891665"/>
          <a:ext cx="2332355" cy="448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05180" imgH="2427605" progId="Visio.Drawing.15">
                  <p:embed/>
                </p:oleObj>
              </mc:Choice>
              <mc:Fallback>
                <p:oleObj name="" r:id="rId1" imgW="805180" imgH="242760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77105" y="1891665"/>
                        <a:ext cx="2332355" cy="448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865,&quot;width&quot;:9375}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等线 Light"/>
      </a:majorFont>
      <a:minorFont>
        <a:latin typeface="等线"/>
        <a:ea typeface="等线"/>
        <a:cs typeface="等线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WPS 演示</Application>
  <PresentationFormat>宽屏</PresentationFormat>
  <Paragraphs>126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等线 Light</vt:lpstr>
      <vt:lpstr>等线</vt:lpstr>
      <vt:lpstr>方正兰亭超细黑简体</vt:lpstr>
      <vt:lpstr>黑体</vt:lpstr>
      <vt:lpstr>Levenim MT</vt:lpstr>
      <vt:lpstr>微软雅黑</vt:lpstr>
      <vt:lpstr>Arial Unicode MS</vt:lpstr>
      <vt:lpstr>Calibri</vt:lpstr>
      <vt:lpstr>Perpetua Titling MT</vt:lpstr>
      <vt:lpstr>webwppDefTheme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BOSSPPT 2017-2018</dc:creator>
  <cp:lastModifiedBy>淡蓝</cp:lastModifiedBy>
  <cp:revision>10</cp:revision>
  <dcterms:created xsi:type="dcterms:W3CDTF">2020-06-02T08:34:00Z</dcterms:created>
  <dcterms:modified xsi:type="dcterms:W3CDTF">2020-07-01T09:34:25Z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