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sldIdLst>
    <p:sldId id="256" r:id="rId4"/>
    <p:sldId id="265" r:id="rId5"/>
    <p:sldId id="414" r:id="rId6"/>
    <p:sldId id="423" r:id="rId7"/>
    <p:sldId id="422" r:id="rId8"/>
    <p:sldId id="419" r:id="rId9"/>
    <p:sldId id="420" r:id="rId10"/>
    <p:sldId id="421" r:id="rId11"/>
    <p:sldId id="263" r:id="rId12"/>
    <p:sldId id="317" r:id="rId13"/>
    <p:sldId id="416" r:id="rId14"/>
    <p:sldId id="418" r:id="rId15"/>
    <p:sldId id="267" r:id="rId16"/>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16" y="90"/>
      </p:cViewPr>
      <p:guideLst>
        <p:guide orient="horz" pos="2160"/>
        <p:guide pos="3887"/>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B07196-665F-47BC-9028-F323CAFDEE29}"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687C75A-6C8D-47E0-8C54-EA39C0E2DB28}"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FFBA1D6-42CD-4027-85DA-E247B312790D}"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30D3E62B-1B88-44E8-9378-A43918D7B2BA}" type="slidenum">
              <a:rPr lang="zh-CN" altLang="en-US"/>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801B17D7-9B70-4C97-9988-CC0C01B0AE4F}" type="slidenum">
              <a:rPr lang="zh-CN" altLang="en-US"/>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AC578035-FF3B-46DE-AE2A-AAA1342F9E66}" type="slidenum">
              <a:rPr lang="zh-CN" altLang="en-US"/>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A0798A-A9DD-47A6-A1F9-9FA958360677}" type="slidenum">
              <a:rPr lang="zh-CN" altLang="en-US"/>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63C3E2C-9238-4146-99B3-863327293F96}" type="slidenum">
              <a:rPr lang="zh-CN" altLang="en-US"/>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49D00B7-F7B1-47B8-8849-DD197A70A364}" type="slidenum">
              <a:rPr lang="zh-CN" altLang="en-US"/>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397644B-B08E-405D-8B1B-0EE4275C0F79}"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9A11044F-F401-4DCB-996B-B9BB1E4EF639}"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84CB89D-E6AD-437A-A77A-2248E1542DCC}"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等线 Light" panose="02010600030101010101" charset="-122"/>
              </a:rPr>
              <a:t>单击此处编辑母版标题样式</a:t>
            </a:r>
            <a:endParaRPr lang="zh-CN" smtClean="0">
              <a:sym typeface="等线 Light" panose="02010600030101010101" charset="-122"/>
            </a:endParaRP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等线" panose="02010600030101010101" charset="-122"/>
              </a:rPr>
              <a:t>编辑母版文本样式</a:t>
            </a:r>
            <a:endParaRPr lang="zh-CN" smtClean="0">
              <a:sym typeface="等线" panose="02010600030101010101" charset="-122"/>
            </a:endParaRPr>
          </a:p>
          <a:p>
            <a:pPr lvl="1"/>
            <a:r>
              <a:rPr lang="zh-CN" smtClean="0">
                <a:sym typeface="等线" panose="02010600030101010101" charset="-122"/>
              </a:rPr>
              <a:t>第二级</a:t>
            </a:r>
            <a:endParaRPr lang="zh-CN" smtClean="0">
              <a:sym typeface="等线" panose="02010600030101010101" charset="-122"/>
            </a:endParaRPr>
          </a:p>
          <a:p>
            <a:pPr lvl="2"/>
            <a:r>
              <a:rPr lang="zh-CN" smtClean="0">
                <a:sym typeface="等线" panose="02010600030101010101" charset="-122"/>
              </a:rPr>
              <a:t>第三级</a:t>
            </a:r>
            <a:endParaRPr lang="zh-CN" smtClean="0">
              <a:sym typeface="等线" panose="02010600030101010101" charset="-122"/>
            </a:endParaRPr>
          </a:p>
          <a:p>
            <a:pPr lvl="3"/>
            <a:r>
              <a:rPr lang="zh-CN" smtClean="0">
                <a:sym typeface="等线" panose="02010600030101010101" charset="-122"/>
              </a:rPr>
              <a:t>第四级</a:t>
            </a:r>
            <a:endParaRPr lang="zh-CN" smtClean="0">
              <a:sym typeface="等线" panose="02010600030101010101" charset="-122"/>
            </a:endParaRPr>
          </a:p>
          <a:p>
            <a:pPr lvl="4"/>
            <a:r>
              <a:rPr lang="zh-CN" smtClean="0">
                <a:sym typeface="等线" panose="02010600030101010101" charset="-122"/>
              </a:rPr>
              <a:t>第五级</a:t>
            </a:r>
            <a:endParaRPr lang="zh-CN" smtClean="0">
              <a:sym typeface="等线" panose="02010600030101010101" charset="-122"/>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fld id="{59A6162E-6EC1-4285-81C1-7BA3CF44AB4B}"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B3FB5218-4756-4573-9620-842D4E9FA798}"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等线 Light" panose="02010600030101010101" charset="-122"/>
        </a:defRPr>
      </a:lvl1pPr>
      <a:lvl2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9144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13716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18288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22860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2743200" indent="-914400" algn="l" rtl="0" fontAlgn="base">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等线" panose="02010600030101010101" charset="-122"/>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等线" panose="02010600030101010101" charset="-122"/>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等线" panose="02010600030101010101" charset="-122"/>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等线" panose="02010600030101010101" charset="-122"/>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t="57700"/>
          <a:stretch>
            <a:fillRect/>
          </a:stretch>
        </p:blipFill>
        <p:spPr bwMode="auto">
          <a:xfrm>
            <a:off x="0" y="3422650"/>
            <a:ext cx="121920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0"/>
          <p:cNvPicPr>
            <a:picLocks noChangeAspect="1" noChangeArrowheads="1"/>
          </p:cNvPicPr>
          <p:nvPr/>
        </p:nvPicPr>
        <p:blipFill>
          <a:blip r:embed="rId2">
            <a:extLst>
              <a:ext uri="{28A0092B-C50C-407E-A947-70E740481C1C}">
                <a14:useLocalDpi xmlns:a14="http://schemas.microsoft.com/office/drawing/2010/main" val="0"/>
              </a:ext>
            </a:extLst>
          </a:blip>
          <a:srcRect b="58231"/>
          <a:stretch>
            <a:fillRect/>
          </a:stretch>
        </p:blipFill>
        <p:spPr bwMode="auto">
          <a:xfrm>
            <a:off x="0" y="0"/>
            <a:ext cx="121920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矩形 36"/>
          <p:cNvSpPr>
            <a:spLocks noChangeArrowheads="1"/>
          </p:cNvSpPr>
          <p:nvPr/>
        </p:nvSpPr>
        <p:spPr bwMode="auto">
          <a:xfrm>
            <a:off x="0" y="-101600"/>
            <a:ext cx="12192000" cy="353695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3077" name="矩形 15"/>
          <p:cNvSpPr>
            <a:spLocks noChangeArrowheads="1"/>
          </p:cNvSpPr>
          <p:nvPr/>
        </p:nvSpPr>
        <p:spPr bwMode="auto">
          <a:xfrm>
            <a:off x="0" y="3435350"/>
            <a:ext cx="12192000" cy="3479800"/>
          </a:xfrm>
          <a:prstGeom prst="rect">
            <a:avLst/>
          </a:prstGeom>
          <a:solidFill>
            <a:srgbClr val="FFFFFF">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grpSp>
        <p:nvGrpSpPr>
          <p:cNvPr id="3078" name="组合 92"/>
          <p:cNvGrpSpPr/>
          <p:nvPr/>
        </p:nvGrpSpPr>
        <p:grpSpPr bwMode="auto">
          <a:xfrm>
            <a:off x="2638165" y="1501775"/>
            <a:ext cx="7498080" cy="3578225"/>
            <a:chOff x="-127269" y="0"/>
            <a:chExt cx="7498623" cy="3577147"/>
          </a:xfrm>
        </p:grpSpPr>
        <p:sp>
          <p:nvSpPr>
            <p:cNvPr id="3079" name="文本框 4"/>
            <p:cNvSpPr>
              <a:spLocks noChangeArrowheads="1"/>
            </p:cNvSpPr>
            <p:nvPr/>
          </p:nvSpPr>
          <p:spPr bwMode="auto">
            <a:xfrm>
              <a:off x="-127269" y="265079"/>
              <a:ext cx="7498623" cy="304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9600">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rPr>
                <a:t>包裹管理系统</a:t>
              </a:r>
              <a:endParaRPr lang="en-US" sz="9600">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endParaRPr>
            </a:p>
            <a:p>
              <a:pPr algn="ctr"/>
              <a:r>
                <a:rPr lang="zh-CN" altLang="en-US" sz="9600">
                  <a:solidFill>
                    <a:srgbClr val="000000"/>
                  </a:solidFill>
                  <a:latin typeface="方正兰亭超细黑简体" panose="02000000000000000000" pitchFamily="2" charset="-122"/>
                  <a:ea typeface="方正兰亭超细黑简体" panose="02000000000000000000" pitchFamily="2" charset="-122"/>
                  <a:sym typeface="Levenim MT" panose="02010502060101010101" pitchFamily="2" charset="-79"/>
                </a:rPr>
                <a:t>总结汇报</a:t>
              </a:r>
              <a:endParaRPr lang="zh-CN" altLang="en-US"/>
            </a:p>
          </p:txBody>
        </p:sp>
        <p:grpSp>
          <p:nvGrpSpPr>
            <p:cNvPr id="3080" name="组合 65"/>
            <p:cNvGrpSpPr/>
            <p:nvPr/>
          </p:nvGrpSpPr>
          <p:grpSpPr bwMode="auto">
            <a:xfrm flipV="1">
              <a:off x="0" y="0"/>
              <a:ext cx="7034722" cy="3577147"/>
              <a:chOff x="0" y="0"/>
              <a:chExt cx="7034722" cy="6046205"/>
            </a:xfrm>
          </p:grpSpPr>
          <p:grpSp>
            <p:nvGrpSpPr>
              <p:cNvPr id="3081" name="组合 64"/>
              <p:cNvGrpSpPr/>
              <p:nvPr/>
            </p:nvGrpSpPr>
            <p:grpSpPr bwMode="auto">
              <a:xfrm>
                <a:off x="0" y="0"/>
                <a:ext cx="7034722" cy="6046205"/>
                <a:chOff x="0" y="0"/>
                <a:chExt cx="7034722" cy="6046205"/>
              </a:xfrm>
            </p:grpSpPr>
            <p:sp>
              <p:nvSpPr>
                <p:cNvPr id="3082" name="直接连接符 57"/>
                <p:cNvSpPr>
                  <a:spLocks noChangeShapeType="1"/>
                </p:cNvSpPr>
                <p:nvPr/>
              </p:nvSpPr>
              <p:spPr bwMode="auto">
                <a:xfrm flipV="1">
                  <a:off x="0" y="2"/>
                  <a:ext cx="7034722" cy="1"/>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3" name="直接连接符 58"/>
                <p:cNvSpPr>
                  <a:spLocks noChangeShapeType="1"/>
                </p:cNvSpPr>
                <p:nvPr/>
              </p:nvSpPr>
              <p:spPr bwMode="auto">
                <a:xfrm>
                  <a:off x="30482" y="0"/>
                  <a:ext cx="1" cy="2799158"/>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4" name="直接连接符 62"/>
                <p:cNvSpPr>
                  <a:spLocks noChangeShapeType="1"/>
                </p:cNvSpPr>
                <p:nvPr/>
              </p:nvSpPr>
              <p:spPr bwMode="auto">
                <a:xfrm>
                  <a:off x="7010402" y="0"/>
                  <a:ext cx="1" cy="2799158"/>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71"/>
                <p:cNvSpPr>
                  <a:spLocks noChangeShapeType="1"/>
                </p:cNvSpPr>
                <p:nvPr/>
              </p:nvSpPr>
              <p:spPr bwMode="auto">
                <a:xfrm>
                  <a:off x="35947" y="2799158"/>
                  <a:ext cx="1" cy="3247047"/>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6" name="直接连接符 73"/>
                <p:cNvSpPr>
                  <a:spLocks noChangeShapeType="1"/>
                </p:cNvSpPr>
                <p:nvPr/>
              </p:nvSpPr>
              <p:spPr bwMode="auto">
                <a:xfrm>
                  <a:off x="7010402" y="2799158"/>
                  <a:ext cx="1" cy="3247047"/>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3087" name="直接连接符 80"/>
              <p:cNvSpPr>
                <a:spLocks noChangeShapeType="1"/>
              </p:cNvSpPr>
              <p:nvPr/>
            </p:nvSpPr>
            <p:spPr bwMode="auto">
              <a:xfrm flipV="1">
                <a:off x="4993257" y="6046205"/>
                <a:ext cx="2017145" cy="1"/>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8" name="直接连接符 90"/>
              <p:cNvSpPr>
                <a:spLocks noChangeShapeType="1"/>
              </p:cNvSpPr>
              <p:nvPr/>
            </p:nvSpPr>
            <p:spPr bwMode="auto">
              <a:xfrm flipV="1">
                <a:off x="20320" y="6046205"/>
                <a:ext cx="5165977" cy="1"/>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系统概况</a:t>
            </a:r>
            <a:endParaRPr lang="zh-CN" altLang="en-US"/>
          </a:p>
        </p:txBody>
      </p:sp>
      <p:pic>
        <p:nvPicPr>
          <p:cNvPr id="2" name="图片 1" descr="2"/>
          <p:cNvPicPr>
            <a:picLocks noChangeAspect="1"/>
          </p:cNvPicPr>
          <p:nvPr/>
        </p:nvPicPr>
        <p:blipFill>
          <a:blip r:embed="rId1"/>
          <a:stretch>
            <a:fillRect/>
          </a:stretch>
        </p:blipFill>
        <p:spPr>
          <a:xfrm>
            <a:off x="4580890" y="1502410"/>
            <a:ext cx="7240905" cy="3620770"/>
          </a:xfrm>
          <a:prstGeom prst="rect">
            <a:avLst/>
          </a:prstGeom>
        </p:spPr>
      </p:pic>
      <p:sp>
        <p:nvSpPr>
          <p:cNvPr id="3" name="文本框 2"/>
          <p:cNvSpPr txBox="1"/>
          <p:nvPr/>
        </p:nvSpPr>
        <p:spPr>
          <a:xfrm>
            <a:off x="605790" y="2119630"/>
            <a:ext cx="3599815" cy="1322070"/>
          </a:xfrm>
          <a:prstGeom prst="rect">
            <a:avLst/>
          </a:prstGeom>
          <a:noFill/>
        </p:spPr>
        <p:txBody>
          <a:bodyPr wrap="square" rtlCol="0">
            <a:spAutoFit/>
          </a:bodyPr>
          <a:p>
            <a:r>
              <a:rPr lang="zh-CN" altLang="en-US" sz="1600">
                <a:solidFill>
                  <a:srgbClr val="A5A5A5"/>
                </a:solidFill>
                <a:latin typeface="微软雅黑" panose="020B0503020204020204" pitchFamily="34" charset="-122"/>
                <a:ea typeface="微软雅黑" panose="020B0503020204020204" pitchFamily="34" charset="-122"/>
              </a:rPr>
              <a:t>张森主要负责系统的资金管理模块，对帆港公用资金的支出、收入管理，以及快递公司按固定时间对帆港的应付金额计算和对帆港在管理过程中出现错误导致损失的罚款金额管理。</a:t>
            </a:r>
            <a:endParaRPr lang="zh-CN" altLang="en-US" sz="1600">
              <a:solidFill>
                <a:srgbClr val="A5A5A5"/>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系统概况</a:t>
            </a:r>
            <a:endParaRPr lang="zh-CN" altLang="en-US"/>
          </a:p>
        </p:txBody>
      </p:sp>
      <p:sp>
        <p:nvSpPr>
          <p:cNvPr id="6149" name="文本框 11"/>
          <p:cNvSpPr>
            <a:spLocks noChangeArrowheads="1"/>
          </p:cNvSpPr>
          <p:nvPr/>
        </p:nvSpPr>
        <p:spPr bwMode="auto">
          <a:xfrm>
            <a:off x="711200" y="2170430"/>
            <a:ext cx="4596130" cy="201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刘洋主要负责信息管理模块和登录模块，程序主要对管理站的各种信息进行管理，包含有管理站信息绑定、查询管理站信息、投诉处理反馈、黑名单管理、修改管理站信息、通知短信管理，该程序可以对管理站的信息进行增删查改，对通知短信进行编辑。</a:t>
            </a:r>
            <a:endParaRPr lang="zh-CN" altLang="en-US" sz="160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152" name="文本框 14"/>
          <p:cNvSpPr>
            <a:spLocks noChangeArrowheads="1"/>
          </p:cNvSpPr>
          <p:nvPr/>
        </p:nvSpPr>
        <p:spPr bwMode="auto">
          <a:xfrm>
            <a:off x="1657350" y="1695450"/>
            <a:ext cx="89408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solidFill>
                  <a:srgbClr val="FFC000"/>
                </a:solidFill>
                <a:latin typeface="等线" panose="02010600030101010101" charset="-122"/>
                <a:sym typeface="等线" panose="02010600030101010101" charset="-122"/>
              </a:rPr>
              <a:t>包裹管理 </a:t>
            </a:r>
            <a:endParaRPr lang="zh-CN" altLang="en-US"/>
          </a:p>
        </p:txBody>
      </p:sp>
      <p:pic>
        <p:nvPicPr>
          <p:cNvPr id="2" name="图片 1" descr="C:\Users\ly807\Desktop\新建文件夹\1.PNG1"/>
          <p:cNvPicPr>
            <a:picLocks noChangeAspect="1"/>
          </p:cNvPicPr>
          <p:nvPr/>
        </p:nvPicPr>
        <p:blipFill>
          <a:blip r:embed="rId1"/>
          <a:srcRect/>
          <a:stretch>
            <a:fillRect/>
          </a:stretch>
        </p:blipFill>
        <p:spPr>
          <a:xfrm>
            <a:off x="5179695" y="651510"/>
            <a:ext cx="6068695" cy="5354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357188" y="188913"/>
            <a:ext cx="5212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项目技术难点的解决</a:t>
            </a:r>
            <a:endParaRPr lang="zh-CN" altLang="en-US"/>
          </a:p>
        </p:txBody>
      </p:sp>
      <p:sp>
        <p:nvSpPr>
          <p:cNvPr id="9219" name="文本框 3"/>
          <p:cNvSpPr>
            <a:spLocks noChangeArrowheads="1"/>
          </p:cNvSpPr>
          <p:nvPr/>
        </p:nvSpPr>
        <p:spPr bwMode="auto">
          <a:xfrm>
            <a:off x="357188" y="1522095"/>
            <a:ext cx="2697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C000"/>
                </a:solidFill>
                <a:latin typeface="等线" panose="02010600030101010101" charset="-122"/>
                <a:sym typeface="等线" panose="02010600030101010101" charset="-122"/>
              </a:rPr>
              <a:t>小组成员实习，沟通困难 </a:t>
            </a:r>
            <a:endParaRPr lang="zh-CN" altLang="en-US"/>
          </a:p>
        </p:txBody>
      </p:sp>
      <p:grpSp>
        <p:nvGrpSpPr>
          <p:cNvPr id="9220" name="组合 13"/>
          <p:cNvGrpSpPr/>
          <p:nvPr/>
        </p:nvGrpSpPr>
        <p:grpSpPr bwMode="auto">
          <a:xfrm>
            <a:off x="454025" y="2270125"/>
            <a:ext cx="4691063" cy="546100"/>
            <a:chOff x="0" y="0"/>
            <a:chExt cx="4691491" cy="545068"/>
          </a:xfrm>
        </p:grpSpPr>
        <p:sp>
          <p:nvSpPr>
            <p:cNvPr id="9221" name="直接连接符 5"/>
            <p:cNvSpPr>
              <a:spLocks noChangeShapeType="1"/>
            </p:cNvSpPr>
            <p:nvPr/>
          </p:nvSpPr>
          <p:spPr bwMode="auto">
            <a:xfrm>
              <a:off x="0" y="0"/>
              <a:ext cx="1" cy="545068"/>
            </a:xfrm>
            <a:prstGeom prst="line">
              <a:avLst/>
            </a:prstGeom>
            <a:noFill/>
            <a:ln w="6350"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9222" name="直接连接符 10"/>
            <p:cNvSpPr>
              <a:spLocks noChangeShapeType="1"/>
            </p:cNvSpPr>
            <p:nvPr/>
          </p:nvSpPr>
          <p:spPr bwMode="auto">
            <a:xfrm>
              <a:off x="0" y="545068"/>
              <a:ext cx="4691491" cy="1"/>
            </a:xfrm>
            <a:prstGeom prst="line">
              <a:avLst/>
            </a:prstGeom>
            <a:noFill/>
            <a:ln w="6350"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9223" name="文本框 14"/>
          <p:cNvSpPr>
            <a:spLocks noChangeArrowheads="1"/>
          </p:cNvSpPr>
          <p:nvPr/>
        </p:nvSpPr>
        <p:spPr bwMode="auto">
          <a:xfrm>
            <a:off x="357188" y="3317875"/>
            <a:ext cx="2240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C000"/>
                </a:solidFill>
                <a:latin typeface="等线" panose="02010600030101010101" charset="-122"/>
                <a:sym typeface="等线" panose="02010600030101010101" charset="-122"/>
              </a:rPr>
              <a:t>数据库删除语句判断 </a:t>
            </a:r>
            <a:endParaRPr lang="zh-CN" altLang="en-US"/>
          </a:p>
        </p:txBody>
      </p:sp>
      <p:grpSp>
        <p:nvGrpSpPr>
          <p:cNvPr id="9224" name="组合 15"/>
          <p:cNvGrpSpPr/>
          <p:nvPr/>
        </p:nvGrpSpPr>
        <p:grpSpPr bwMode="auto">
          <a:xfrm>
            <a:off x="500063" y="3971925"/>
            <a:ext cx="4691062" cy="546100"/>
            <a:chOff x="0" y="0"/>
            <a:chExt cx="4691491" cy="545068"/>
          </a:xfrm>
        </p:grpSpPr>
        <p:sp>
          <p:nvSpPr>
            <p:cNvPr id="9225" name="直接连接符 16"/>
            <p:cNvSpPr>
              <a:spLocks noChangeShapeType="1"/>
            </p:cNvSpPr>
            <p:nvPr/>
          </p:nvSpPr>
          <p:spPr bwMode="auto">
            <a:xfrm>
              <a:off x="0" y="0"/>
              <a:ext cx="1" cy="545068"/>
            </a:xfrm>
            <a:prstGeom prst="line">
              <a:avLst/>
            </a:prstGeom>
            <a:noFill/>
            <a:ln w="6350"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9226" name="直接连接符 17"/>
            <p:cNvSpPr>
              <a:spLocks noChangeShapeType="1"/>
            </p:cNvSpPr>
            <p:nvPr/>
          </p:nvSpPr>
          <p:spPr bwMode="auto">
            <a:xfrm>
              <a:off x="0" y="545068"/>
              <a:ext cx="4691491" cy="1"/>
            </a:xfrm>
            <a:prstGeom prst="line">
              <a:avLst/>
            </a:prstGeom>
            <a:noFill/>
            <a:ln w="6350"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9227" name="文本框 18"/>
          <p:cNvSpPr>
            <a:spLocks noChangeArrowheads="1"/>
          </p:cNvSpPr>
          <p:nvPr/>
        </p:nvSpPr>
        <p:spPr bwMode="auto">
          <a:xfrm>
            <a:off x="357188" y="5062538"/>
            <a:ext cx="2468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solidFill>
                  <a:srgbClr val="FFC000"/>
                </a:solidFill>
                <a:latin typeface="等线" panose="02010600030101010101" charset="-122"/>
                <a:ea typeface="等线" panose="02010600030101010101" charset="-122"/>
                <a:cs typeface="等线" panose="02010600030101010101" charset="-122"/>
                <a:sym typeface="等线" panose="02010600030101010101" charset="-122"/>
              </a:rPr>
              <a:t>使用了错误的数据类型</a:t>
            </a:r>
            <a:r>
              <a:rPr lang="zh-CN" altLang="en-US">
                <a:solidFill>
                  <a:srgbClr val="FFC000"/>
                </a:solidFill>
                <a:latin typeface="等线" panose="02010600030101010101" charset="-122"/>
                <a:sym typeface="等线" panose="02010600030101010101" charset="-122"/>
              </a:rPr>
              <a:t> </a:t>
            </a:r>
            <a:endParaRPr lang="zh-CN" altLang="en-US"/>
          </a:p>
        </p:txBody>
      </p:sp>
      <p:grpSp>
        <p:nvGrpSpPr>
          <p:cNvPr id="9228" name="组合 19"/>
          <p:cNvGrpSpPr/>
          <p:nvPr/>
        </p:nvGrpSpPr>
        <p:grpSpPr bwMode="auto">
          <a:xfrm>
            <a:off x="500063" y="5716588"/>
            <a:ext cx="4691062" cy="544512"/>
            <a:chOff x="0" y="0"/>
            <a:chExt cx="4691491" cy="545068"/>
          </a:xfrm>
        </p:grpSpPr>
        <p:sp>
          <p:nvSpPr>
            <p:cNvPr id="9229" name="直接连接符 20"/>
            <p:cNvSpPr>
              <a:spLocks noChangeShapeType="1"/>
            </p:cNvSpPr>
            <p:nvPr/>
          </p:nvSpPr>
          <p:spPr bwMode="auto">
            <a:xfrm>
              <a:off x="0" y="0"/>
              <a:ext cx="1" cy="545068"/>
            </a:xfrm>
            <a:prstGeom prst="line">
              <a:avLst/>
            </a:prstGeom>
            <a:noFill/>
            <a:ln w="6350"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9230" name="直接连接符 21"/>
            <p:cNvSpPr>
              <a:spLocks noChangeShapeType="1"/>
            </p:cNvSpPr>
            <p:nvPr/>
          </p:nvSpPr>
          <p:spPr bwMode="auto">
            <a:xfrm>
              <a:off x="0" y="545068"/>
              <a:ext cx="4691491" cy="1"/>
            </a:xfrm>
            <a:prstGeom prst="line">
              <a:avLst/>
            </a:prstGeom>
            <a:noFill/>
            <a:ln w="6350"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grpSp>
      <p:pic>
        <p:nvPicPr>
          <p:cNvPr id="9231" name="图片 22"/>
          <p:cNvPicPr>
            <a:picLocks noChangeAspect="1" noChangeArrowheads="1"/>
          </p:cNvPicPr>
          <p:nvPr/>
        </p:nvPicPr>
        <p:blipFill>
          <a:blip r:embed="rId1">
            <a:extLst>
              <a:ext uri="{28A0092B-C50C-407E-A947-70E740481C1C}">
                <a14:useLocalDpi xmlns:a14="http://schemas.microsoft.com/office/drawing/2010/main" val="0"/>
              </a:ext>
            </a:extLst>
          </a:blip>
          <a:srcRect t="16194"/>
          <a:stretch>
            <a:fillRect/>
          </a:stretch>
        </p:blipFill>
        <p:spPr bwMode="auto">
          <a:xfrm>
            <a:off x="6727825" y="0"/>
            <a:ext cx="546417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矩形 23"/>
          <p:cNvSpPr>
            <a:spLocks noChangeArrowheads="1"/>
          </p:cNvSpPr>
          <p:nvPr/>
        </p:nvSpPr>
        <p:spPr bwMode="auto">
          <a:xfrm>
            <a:off x="6727825" y="0"/>
            <a:ext cx="5464175" cy="6858000"/>
          </a:xfrm>
          <a:prstGeom prst="rect">
            <a:avLst/>
          </a:prstGeom>
          <a:solidFill>
            <a:srgbClr val="000000">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9233" name="矩形 24"/>
          <p:cNvSpPr>
            <a:spLocks noChangeArrowheads="1"/>
          </p:cNvSpPr>
          <p:nvPr/>
        </p:nvSpPr>
        <p:spPr bwMode="auto">
          <a:xfrm>
            <a:off x="500063" y="1765300"/>
            <a:ext cx="504983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a:t>每个成员需要将每次细小的修改记录，上传到小组群，并附上更改理由。但是依然导致了程序上有个需求上的小错误。</a:t>
            </a:r>
            <a:endParaRPr lang="zh-CN" altLang="en-US" sz="1600"/>
          </a:p>
        </p:txBody>
      </p:sp>
      <p:sp>
        <p:nvSpPr>
          <p:cNvPr id="9234" name="矩形 25"/>
          <p:cNvSpPr>
            <a:spLocks noChangeArrowheads="1"/>
          </p:cNvSpPr>
          <p:nvPr/>
        </p:nvSpPr>
        <p:spPr bwMode="auto">
          <a:xfrm>
            <a:off x="500063" y="3547110"/>
            <a:ext cx="504983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a:t>不能用数据库语句是否执行逻辑判断操作是否执行操作，需要利用</a:t>
            </a:r>
            <a:r>
              <a:rPr lang="en-US" altLang="zh-CN" sz="1600"/>
              <a:t>mysql_affected</a:t>
            </a:r>
            <a:r>
              <a:rPr lang="zh-CN" altLang="en-US" sz="1600"/>
              <a:t>函数判断数据库收到的影响。</a:t>
            </a:r>
            <a:endParaRPr lang="en-US" altLang="zh-CN" sz="1600"/>
          </a:p>
        </p:txBody>
      </p:sp>
      <p:sp>
        <p:nvSpPr>
          <p:cNvPr id="9235" name="矩形 26"/>
          <p:cNvSpPr>
            <a:spLocks noChangeArrowheads="1"/>
          </p:cNvSpPr>
          <p:nvPr/>
        </p:nvSpPr>
        <p:spPr bwMode="auto">
          <a:xfrm>
            <a:off x="500063" y="5329238"/>
            <a:ext cx="5049837" cy="7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sz="1600"/>
              <a:t>设计数据库时使用了错误的数据类型，导致后面开发时花了大量时间找错。</a:t>
            </a:r>
            <a:endParaRPr lang="zh-CN"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
          <p:cNvSpPr>
            <a:spLocks noChangeArrowheads="1"/>
          </p:cNvSpPr>
          <p:nvPr/>
        </p:nvSpPr>
        <p:spPr bwMode="auto">
          <a:xfrm>
            <a:off x="3495675" y="1368425"/>
            <a:ext cx="5167313" cy="4351338"/>
          </a:xfrm>
          <a:prstGeom prst="rect">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507" name="文本框 3"/>
          <p:cNvSpPr>
            <a:spLocks noChangeArrowheads="1"/>
          </p:cNvSpPr>
          <p:nvPr/>
        </p:nvSpPr>
        <p:spPr bwMode="auto">
          <a:xfrm>
            <a:off x="4162425" y="2097088"/>
            <a:ext cx="328803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8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2 0 </a:t>
            </a:r>
            <a:r>
              <a:rPr lang="en-US" sz="8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xx</a:t>
            </a:r>
            <a:endParaRPr lang="zh-CN" altLang="en-US" sz="8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8" name="矩形 4"/>
          <p:cNvSpPr>
            <a:spLocks noChangeArrowheads="1"/>
          </p:cNvSpPr>
          <p:nvPr/>
        </p:nvSpPr>
        <p:spPr bwMode="auto">
          <a:xfrm>
            <a:off x="3713163" y="3543300"/>
            <a:ext cx="47323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6600">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THANK YOU</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45672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0"/>
            <a:ext cx="4567238"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0" name="矩形 8"/>
          <p:cNvSpPr>
            <a:spLocks noChangeArrowheads="1"/>
          </p:cNvSpPr>
          <p:nvPr/>
        </p:nvSpPr>
        <p:spPr bwMode="auto">
          <a:xfrm>
            <a:off x="5327650" y="249238"/>
            <a:ext cx="46532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帆港包裹管理系统</a:t>
            </a:r>
            <a:endParaRPr lang="zh-CN"/>
          </a:p>
        </p:txBody>
      </p:sp>
      <p:sp>
        <p:nvSpPr>
          <p:cNvPr id="4101" name="椭圆 9"/>
          <p:cNvSpPr>
            <a:spLocks noChangeArrowheads="1"/>
          </p:cNvSpPr>
          <p:nvPr/>
        </p:nvSpPr>
        <p:spPr bwMode="auto">
          <a:xfrm>
            <a:off x="5627688" y="1912938"/>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2" name="矩形 16"/>
          <p:cNvSpPr>
            <a:spLocks noChangeArrowheads="1"/>
          </p:cNvSpPr>
          <p:nvPr/>
        </p:nvSpPr>
        <p:spPr bwMode="auto">
          <a:xfrm>
            <a:off x="7002463" y="2037398"/>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刘洋</a:t>
            </a: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p>
        </p:txBody>
      </p:sp>
      <p:sp>
        <p:nvSpPr>
          <p:cNvPr id="4103" name="矩形 18"/>
          <p:cNvSpPr>
            <a:spLocks noChangeArrowheads="1"/>
          </p:cNvSpPr>
          <p:nvPr/>
        </p:nvSpPr>
        <p:spPr bwMode="auto">
          <a:xfrm>
            <a:off x="6948488" y="3199130"/>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何</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袁祥</a:t>
            </a:r>
            <a:endParaRPr lang="zh-CN" alt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5" name="矩形 20"/>
          <p:cNvSpPr>
            <a:spLocks noChangeArrowheads="1"/>
          </p:cNvSpPr>
          <p:nvPr/>
        </p:nvSpPr>
        <p:spPr bwMode="auto">
          <a:xfrm>
            <a:off x="7100888" y="4348163"/>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张森</a:t>
            </a:r>
            <a:endPar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6" name="椭圆 12"/>
          <p:cNvSpPr>
            <a:spLocks noChangeArrowheads="1"/>
          </p:cNvSpPr>
          <p:nvPr/>
        </p:nvSpPr>
        <p:spPr bwMode="auto">
          <a:xfrm>
            <a:off x="5627688" y="3121025"/>
            <a:ext cx="617537" cy="615950"/>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7" name="椭圆 17"/>
          <p:cNvSpPr>
            <a:spLocks noChangeArrowheads="1"/>
          </p:cNvSpPr>
          <p:nvPr/>
        </p:nvSpPr>
        <p:spPr bwMode="auto">
          <a:xfrm>
            <a:off x="5627688" y="4348163"/>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系统概况</a:t>
            </a:r>
            <a:endParaRPr lang="zh-CN" altLang="en-US"/>
          </a:p>
        </p:txBody>
      </p:sp>
      <p:pic>
        <p:nvPicPr>
          <p:cNvPr id="4" name="图片 3"/>
          <p:cNvPicPr>
            <a:picLocks noChangeAspect="1"/>
          </p:cNvPicPr>
          <p:nvPr/>
        </p:nvPicPr>
        <p:blipFill>
          <a:blip r:embed="rId1"/>
          <a:stretch>
            <a:fillRect/>
          </a:stretch>
        </p:blipFill>
        <p:spPr>
          <a:xfrm>
            <a:off x="5966460" y="915035"/>
            <a:ext cx="5471160" cy="4511040"/>
          </a:xfrm>
          <a:prstGeom prst="rect">
            <a:avLst/>
          </a:prstGeom>
        </p:spPr>
      </p:pic>
      <p:sp>
        <p:nvSpPr>
          <p:cNvPr id="5" name="文本框 4"/>
          <p:cNvSpPr txBox="1"/>
          <p:nvPr/>
        </p:nvSpPr>
        <p:spPr>
          <a:xfrm>
            <a:off x="631825" y="2113280"/>
            <a:ext cx="4089400" cy="1753235"/>
          </a:xfrm>
          <a:prstGeom prst="rect">
            <a:avLst/>
          </a:prstGeom>
          <a:noFill/>
        </p:spPr>
        <p:txBody>
          <a:bodyPr wrap="square" rtlCol="0">
            <a:spAutoFit/>
          </a:bodyPr>
          <a:p>
            <a:r>
              <a:rPr lang="zh-CN" altLang="en-US"/>
              <a:t>此系统的开发是基于向社区、校园服务的物流网络平台，目标是能够缩短物流配送的时间，节约配送的成本，同时能够提高物流配送的效率，缩短取货时间，同时向使用者提供更加简单方便，更高效率的系统操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6863" y="382588"/>
            <a:ext cx="70243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帆港包裹管理系统运行基础</a:t>
            </a:r>
            <a:endParaRPr lang="zh-CN" altLang="en-US" sz="4400">
              <a:solidFill>
                <a:srgbClr val="000000"/>
              </a:solidFill>
              <a:latin typeface="宋体" panose="02010600030101010101" pitchFamily="2" charset="-122"/>
              <a:sym typeface="宋体" panose="02010600030101010101" pitchFamily="2" charset="-122"/>
            </a:endParaRPr>
          </a:p>
        </p:txBody>
      </p:sp>
      <p:sp>
        <p:nvSpPr>
          <p:cNvPr id="100" name="文本框 99"/>
          <p:cNvSpPr txBox="1"/>
          <p:nvPr/>
        </p:nvSpPr>
        <p:spPr>
          <a:xfrm>
            <a:off x="2961640" y="1948180"/>
            <a:ext cx="5712460" cy="3538220"/>
          </a:xfrm>
          <a:prstGeom prst="rect">
            <a:avLst/>
          </a:prstGeom>
          <a:noFill/>
          <a:ln w="9525">
            <a:noFill/>
          </a:ln>
        </p:spPr>
        <p:txBody>
          <a:bodyPr wrap="square">
            <a:spAutoFit/>
          </a:bodyPr>
          <a:p>
            <a:pPr marL="0" indent="228600"/>
            <a:r>
              <a:rPr lang="en-US" sz="2800" b="0">
                <a:latin typeface="宋体" panose="02010600030101010101" pitchFamily="2" charset="-122"/>
              </a:rPr>
              <a:t>1. </a:t>
            </a:r>
            <a:r>
              <a:rPr lang="zh-CN" sz="2800" b="0">
                <a:ea typeface="宋体" panose="02010600030101010101" pitchFamily="2" charset="-122"/>
              </a:rPr>
              <a:t>用户登录时需要进行身份验证，用户名、密码和数据库中一致且根据用户类型不同而登录不同的环境</a:t>
            </a:r>
            <a:r>
              <a:rPr lang="en-US" sz="2800" b="0">
                <a:latin typeface="宋体" panose="02010600030101010101" pitchFamily="2" charset="-122"/>
              </a:rPr>
              <a:t>2. </a:t>
            </a:r>
            <a:r>
              <a:rPr lang="zh-CN" sz="2800" b="0">
                <a:ea typeface="宋体" panose="02010600030101010101" pitchFamily="2" charset="-122"/>
              </a:rPr>
              <a:t>入库时需要导入物品的订单信息</a:t>
            </a:r>
            <a:r>
              <a:rPr lang="en-US" sz="2800" b="0">
                <a:latin typeface="宋体" panose="02010600030101010101" pitchFamily="2" charset="-122"/>
              </a:rPr>
              <a:t>3. </a:t>
            </a:r>
            <a:r>
              <a:rPr lang="zh-CN" sz="2800" b="0">
                <a:ea typeface="宋体" panose="02010600030101010101" pitchFamily="2" charset="-122"/>
              </a:rPr>
              <a:t>出库时要审核取件码和个人信息</a:t>
            </a:r>
            <a:r>
              <a:rPr lang="en-US" sz="2800" b="0">
                <a:latin typeface="宋体" panose="02010600030101010101" pitchFamily="2" charset="-122"/>
              </a:rPr>
              <a:t>4. </a:t>
            </a:r>
            <a:r>
              <a:rPr lang="zh-CN" sz="2800" b="0">
                <a:ea typeface="宋体" panose="02010600030101010101" pitchFamily="2" charset="-122"/>
              </a:rPr>
              <a:t>寄件时要填写个人信息和收货人信息，录入时系统生成运单编号</a:t>
            </a:r>
            <a:r>
              <a:rPr lang="en-US" sz="2800" b="0">
                <a:latin typeface="宋体" panose="02010600030101010101" pitchFamily="2" charset="-122"/>
              </a:rPr>
              <a:t>5. </a:t>
            </a:r>
            <a:r>
              <a:rPr lang="zh-CN" sz="2800" b="0">
                <a:ea typeface="宋体" panose="02010600030101010101" pitchFamily="2" charset="-122"/>
              </a:rPr>
              <a:t>退货时验证物品完整性</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122555" y="123825"/>
            <a:ext cx="3753485"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系统主体功能</a:t>
            </a:r>
            <a:endParaRPr lang="zh-CN" altLang="en-US" sz="4400">
              <a:latin typeface="微软雅黑" panose="020B0503020204020204" pitchFamily="34" charset="-122"/>
              <a:ea typeface="微软雅黑" panose="020B0503020204020204" pitchFamily="34" charset="-122"/>
            </a:endParaRPr>
          </a:p>
          <a:p>
            <a:endParaRPr lang="zh-CN" altLang="en-US" sz="4400">
              <a:latin typeface="微软雅黑" panose="020B0503020204020204" pitchFamily="34" charset="-122"/>
              <a:ea typeface="微软雅黑" panose="020B0503020204020204" pitchFamily="34" charset="-122"/>
            </a:endParaRPr>
          </a:p>
          <a:p>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登录</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模块图</a:t>
            </a:r>
            <a:endPar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p:txBody>
      </p:sp>
      <p:sp>
        <p:nvSpPr>
          <p:cNvPr id="3" name="矩形 1"/>
          <p:cNvSpPr>
            <a:spLocks noChangeArrowheads="1"/>
          </p:cNvSpPr>
          <p:nvPr/>
        </p:nvSpPr>
        <p:spPr bwMode="auto">
          <a:xfrm>
            <a:off x="4583113" y="410528"/>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4802505" y="2001520"/>
            <a:ext cx="1010285" cy="337185"/>
          </a:xfrm>
          <a:prstGeom prst="rect">
            <a:avLst/>
          </a:prstGeom>
          <a:solidFill>
            <a:schemeClr val="accent1"/>
          </a:solidFill>
        </p:spPr>
        <p:txBody>
          <a:bodyPr wrap="square" rtlCol="0">
            <a:spAutoFit/>
          </a:bodyPr>
          <a:p>
            <a:r>
              <a:rPr lang="zh-CN" altLang="en-US" sz="1600"/>
              <a:t>登录</a:t>
            </a:r>
            <a:r>
              <a:rPr lang="zh-CN" altLang="en-US" sz="1600"/>
              <a:t>模块</a:t>
            </a:r>
            <a:endParaRPr lang="zh-CN" altLang="en-US" sz="1600"/>
          </a:p>
        </p:txBody>
      </p:sp>
      <p:sp>
        <p:nvSpPr>
          <p:cNvPr id="11" name="文本框 10"/>
          <p:cNvSpPr txBox="1"/>
          <p:nvPr/>
        </p:nvSpPr>
        <p:spPr>
          <a:xfrm>
            <a:off x="2563495" y="4477385"/>
            <a:ext cx="410210" cy="1322070"/>
          </a:xfrm>
          <a:prstGeom prst="rect">
            <a:avLst/>
          </a:prstGeom>
          <a:solidFill>
            <a:schemeClr val="accent1"/>
          </a:solidFill>
        </p:spPr>
        <p:txBody>
          <a:bodyPr wrap="square" rtlCol="0">
            <a:spAutoFit/>
          </a:bodyPr>
          <a:p>
            <a:r>
              <a:rPr lang="zh-CN" altLang="en-US" sz="1600"/>
              <a:t>管理员登录</a:t>
            </a:r>
            <a:endParaRPr lang="zh-CN" altLang="en-US" sz="1600"/>
          </a:p>
        </p:txBody>
      </p:sp>
      <p:sp>
        <p:nvSpPr>
          <p:cNvPr id="12" name="文本框 11"/>
          <p:cNvSpPr txBox="1"/>
          <p:nvPr/>
        </p:nvSpPr>
        <p:spPr>
          <a:xfrm>
            <a:off x="3728720" y="4477385"/>
            <a:ext cx="410210" cy="1322070"/>
          </a:xfrm>
          <a:prstGeom prst="rect">
            <a:avLst/>
          </a:prstGeom>
          <a:solidFill>
            <a:schemeClr val="accent1"/>
          </a:solidFill>
        </p:spPr>
        <p:txBody>
          <a:bodyPr wrap="square" rtlCol="0">
            <a:spAutoFit/>
          </a:bodyPr>
          <a:p>
            <a:r>
              <a:rPr lang="zh-CN" altLang="en-US" sz="1600"/>
              <a:t>管理员注册</a:t>
            </a:r>
            <a:endParaRPr lang="zh-CN" altLang="en-US" sz="1600"/>
          </a:p>
        </p:txBody>
      </p:sp>
      <p:sp>
        <p:nvSpPr>
          <p:cNvPr id="13" name="文本框 12"/>
          <p:cNvSpPr txBox="1"/>
          <p:nvPr/>
        </p:nvSpPr>
        <p:spPr>
          <a:xfrm>
            <a:off x="6085205" y="4477385"/>
            <a:ext cx="410210" cy="1076325"/>
          </a:xfrm>
          <a:prstGeom prst="rect">
            <a:avLst/>
          </a:prstGeom>
          <a:solidFill>
            <a:schemeClr val="accent1"/>
          </a:solidFill>
        </p:spPr>
        <p:txBody>
          <a:bodyPr wrap="square" rtlCol="0">
            <a:spAutoFit/>
          </a:bodyPr>
          <a:p>
            <a:r>
              <a:rPr lang="zh-CN" altLang="en-US" sz="1600"/>
              <a:t>忘记密码</a:t>
            </a:r>
            <a:endParaRPr lang="zh-CN" altLang="en-US" sz="1600"/>
          </a:p>
        </p:txBody>
      </p:sp>
      <p:sp>
        <p:nvSpPr>
          <p:cNvPr id="14" name="文本框 13"/>
          <p:cNvSpPr txBox="1"/>
          <p:nvPr/>
        </p:nvSpPr>
        <p:spPr>
          <a:xfrm>
            <a:off x="7383780" y="4477385"/>
            <a:ext cx="410210" cy="1322070"/>
          </a:xfrm>
          <a:prstGeom prst="rect">
            <a:avLst/>
          </a:prstGeom>
          <a:solidFill>
            <a:schemeClr val="accent1"/>
          </a:solidFill>
        </p:spPr>
        <p:txBody>
          <a:bodyPr wrap="square" rtlCol="0">
            <a:spAutoFit/>
          </a:bodyPr>
          <a:p>
            <a:r>
              <a:rPr lang="zh-CN" altLang="en-US" sz="1600"/>
              <a:t>管理员注销</a:t>
            </a:r>
            <a:endParaRPr lang="zh-CN" altLang="en-US" sz="1600"/>
          </a:p>
        </p:txBody>
      </p:sp>
      <p:cxnSp>
        <p:nvCxnSpPr>
          <p:cNvPr id="24" name="直接连接符 23"/>
          <p:cNvCxnSpPr>
            <a:stCxn id="5" idx="2"/>
            <a:endCxn id="12" idx="0"/>
          </p:cNvCxnSpPr>
          <p:nvPr/>
        </p:nvCxnSpPr>
        <p:spPr>
          <a:xfrm flipH="1">
            <a:off x="3933825" y="2338705"/>
            <a:ext cx="1374140" cy="21386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5" idx="2"/>
            <a:endCxn id="13" idx="0"/>
          </p:cNvCxnSpPr>
          <p:nvPr/>
        </p:nvCxnSpPr>
        <p:spPr>
          <a:xfrm>
            <a:off x="5307965" y="2338705"/>
            <a:ext cx="982345" cy="21386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 name="文本框 1"/>
          <p:cNvSpPr txBox="1"/>
          <p:nvPr/>
        </p:nvSpPr>
        <p:spPr>
          <a:xfrm>
            <a:off x="4893310" y="4477385"/>
            <a:ext cx="410210" cy="1076325"/>
          </a:xfrm>
          <a:prstGeom prst="rect">
            <a:avLst/>
          </a:prstGeom>
          <a:solidFill>
            <a:schemeClr val="accent1"/>
          </a:solidFill>
        </p:spPr>
        <p:txBody>
          <a:bodyPr wrap="square" rtlCol="0">
            <a:spAutoFit/>
          </a:bodyPr>
          <a:p>
            <a:r>
              <a:rPr lang="zh-CN" altLang="en-US" sz="1600"/>
              <a:t>修改密码</a:t>
            </a:r>
            <a:endParaRPr lang="zh-CN" altLang="en-US" sz="1600"/>
          </a:p>
        </p:txBody>
      </p:sp>
      <p:cxnSp>
        <p:nvCxnSpPr>
          <p:cNvPr id="30" name="直接连接符 29"/>
          <p:cNvCxnSpPr>
            <a:stCxn id="5" idx="2"/>
            <a:endCxn id="2" idx="0"/>
          </p:cNvCxnSpPr>
          <p:nvPr/>
        </p:nvCxnSpPr>
        <p:spPr>
          <a:xfrm flipH="1">
            <a:off x="5098415" y="2338705"/>
            <a:ext cx="209550" cy="21386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1" idx="0"/>
            <a:endCxn id="5" idx="2"/>
          </p:cNvCxnSpPr>
          <p:nvPr/>
        </p:nvCxnSpPr>
        <p:spPr>
          <a:xfrm flipV="1">
            <a:off x="2768600" y="2338705"/>
            <a:ext cx="2539365" cy="21386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5" idx="2"/>
            <a:endCxn id="14" idx="0"/>
          </p:cNvCxnSpPr>
          <p:nvPr/>
        </p:nvCxnSpPr>
        <p:spPr>
          <a:xfrm>
            <a:off x="5307965" y="2338705"/>
            <a:ext cx="2280920" cy="213868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系统主体功能</a:t>
            </a:r>
            <a:endParaRPr lang="zh-CN" altLang="en-US" sz="4400">
              <a:solidFill>
                <a:srgbClr val="000000"/>
              </a:solidFill>
              <a:latin typeface="宋体" panose="02010600030101010101" pitchFamily="2" charset="-122"/>
              <a:sym typeface="宋体" panose="02010600030101010101" pitchFamily="2" charset="-122"/>
            </a:endParaRPr>
          </a:p>
        </p:txBody>
      </p:sp>
      <p:sp>
        <p:nvSpPr>
          <p:cNvPr id="4" name="文本框 3"/>
          <p:cNvSpPr txBox="1"/>
          <p:nvPr/>
        </p:nvSpPr>
        <p:spPr>
          <a:xfrm>
            <a:off x="3753485" y="1428115"/>
            <a:ext cx="4685030" cy="583565"/>
          </a:xfrm>
          <a:prstGeom prst="rect">
            <a:avLst/>
          </a:prstGeom>
          <a:noFill/>
        </p:spPr>
        <p:txBody>
          <a:bodyPr wrap="square" rtlCol="0">
            <a:spAutoFit/>
          </a:bodyPr>
          <a:p>
            <a:r>
              <a:rPr lang="zh-CN" altLang="en-US" sz="3200"/>
              <a:t>包裹管理程序功能模块图</a:t>
            </a:r>
            <a:endParaRPr lang="zh-CN" altLang="en-US" sz="3200"/>
          </a:p>
        </p:txBody>
      </p:sp>
      <p:pic>
        <p:nvPicPr>
          <p:cNvPr id="6" name="图片 5" descr="1"/>
          <p:cNvPicPr>
            <a:picLocks noChangeAspect="1"/>
          </p:cNvPicPr>
          <p:nvPr/>
        </p:nvPicPr>
        <p:blipFill>
          <a:blip r:embed="rId1"/>
          <a:stretch>
            <a:fillRect/>
          </a:stretch>
        </p:blipFill>
        <p:spPr>
          <a:xfrm>
            <a:off x="1066800" y="1981200"/>
            <a:ext cx="10058400" cy="2894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122555" y="123825"/>
            <a:ext cx="3753485"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系统主体功能</a:t>
            </a:r>
            <a:endParaRPr lang="zh-CN" altLang="en-US" sz="4400">
              <a:latin typeface="微软雅黑" panose="020B0503020204020204" pitchFamily="34" charset="-122"/>
              <a:ea typeface="微软雅黑" panose="020B0503020204020204" pitchFamily="34" charset="-122"/>
            </a:endParaRPr>
          </a:p>
          <a:p>
            <a:endParaRPr lang="zh-CN" altLang="en-US" sz="4400">
              <a:latin typeface="微软雅黑" panose="020B0503020204020204" pitchFamily="34" charset="-122"/>
              <a:ea typeface="微软雅黑" panose="020B0503020204020204" pitchFamily="34" charset="-122"/>
            </a:endParaRPr>
          </a:p>
          <a:p>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资金管理模块图</a:t>
            </a:r>
            <a:endPar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endParaRPr>
          </a:p>
        </p:txBody>
      </p:sp>
      <p:sp>
        <p:nvSpPr>
          <p:cNvPr id="3" name="矩形 1"/>
          <p:cNvSpPr>
            <a:spLocks noChangeArrowheads="1"/>
          </p:cNvSpPr>
          <p:nvPr/>
        </p:nvSpPr>
        <p:spPr bwMode="auto">
          <a:xfrm>
            <a:off x="4583113" y="410528"/>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4784725" y="1089025"/>
            <a:ext cx="1448435" cy="337185"/>
          </a:xfrm>
          <a:prstGeom prst="rect">
            <a:avLst/>
          </a:prstGeom>
          <a:solidFill>
            <a:schemeClr val="accent1"/>
          </a:solidFill>
        </p:spPr>
        <p:txBody>
          <a:bodyPr wrap="square" rtlCol="0">
            <a:spAutoFit/>
          </a:bodyPr>
          <a:p>
            <a:r>
              <a:rPr lang="zh-CN" altLang="en-US" sz="1600"/>
              <a:t>资金管理模块</a:t>
            </a:r>
            <a:endParaRPr lang="zh-CN" altLang="en-US" sz="1600"/>
          </a:p>
        </p:txBody>
      </p:sp>
      <p:sp>
        <p:nvSpPr>
          <p:cNvPr id="6" name="文本框 5"/>
          <p:cNvSpPr txBox="1"/>
          <p:nvPr/>
        </p:nvSpPr>
        <p:spPr>
          <a:xfrm>
            <a:off x="880745" y="2423160"/>
            <a:ext cx="1448435" cy="337185"/>
          </a:xfrm>
          <a:prstGeom prst="rect">
            <a:avLst/>
          </a:prstGeom>
          <a:solidFill>
            <a:schemeClr val="accent1"/>
          </a:solidFill>
        </p:spPr>
        <p:txBody>
          <a:bodyPr wrap="square" rtlCol="0">
            <a:spAutoFit/>
          </a:bodyPr>
          <a:p>
            <a:r>
              <a:rPr lang="zh-CN" altLang="en-US" sz="1600"/>
              <a:t>快递费用结算</a:t>
            </a:r>
            <a:endParaRPr lang="zh-CN" altLang="en-US" sz="1600"/>
          </a:p>
        </p:txBody>
      </p:sp>
      <p:sp>
        <p:nvSpPr>
          <p:cNvPr id="7" name="文本框 6"/>
          <p:cNvSpPr txBox="1"/>
          <p:nvPr/>
        </p:nvSpPr>
        <p:spPr>
          <a:xfrm>
            <a:off x="3876675" y="2423160"/>
            <a:ext cx="1448435" cy="337185"/>
          </a:xfrm>
          <a:prstGeom prst="rect">
            <a:avLst/>
          </a:prstGeom>
          <a:solidFill>
            <a:schemeClr val="accent1"/>
          </a:solidFill>
        </p:spPr>
        <p:txBody>
          <a:bodyPr wrap="square" rtlCol="0">
            <a:spAutoFit/>
          </a:bodyPr>
          <a:p>
            <a:r>
              <a:rPr lang="zh-CN" altLang="en-US" sz="1600"/>
              <a:t>资金收入管理</a:t>
            </a:r>
            <a:endParaRPr lang="zh-CN" altLang="en-US" sz="1600"/>
          </a:p>
        </p:txBody>
      </p:sp>
      <p:sp>
        <p:nvSpPr>
          <p:cNvPr id="8" name="文本框 7"/>
          <p:cNvSpPr txBox="1"/>
          <p:nvPr/>
        </p:nvSpPr>
        <p:spPr>
          <a:xfrm>
            <a:off x="6790055" y="2423160"/>
            <a:ext cx="1448435" cy="337185"/>
          </a:xfrm>
          <a:prstGeom prst="rect">
            <a:avLst/>
          </a:prstGeom>
          <a:solidFill>
            <a:schemeClr val="accent1"/>
          </a:solidFill>
        </p:spPr>
        <p:txBody>
          <a:bodyPr wrap="square" rtlCol="0">
            <a:spAutoFit/>
          </a:bodyPr>
          <a:p>
            <a:r>
              <a:rPr lang="zh-CN" altLang="en-US" sz="1600"/>
              <a:t>资金支出管理</a:t>
            </a:r>
            <a:endParaRPr lang="zh-CN" altLang="en-US" sz="1600"/>
          </a:p>
        </p:txBody>
      </p:sp>
      <p:sp>
        <p:nvSpPr>
          <p:cNvPr id="9" name="文本框 8"/>
          <p:cNvSpPr txBox="1"/>
          <p:nvPr/>
        </p:nvSpPr>
        <p:spPr>
          <a:xfrm>
            <a:off x="9665970" y="2423160"/>
            <a:ext cx="1448435" cy="337185"/>
          </a:xfrm>
          <a:prstGeom prst="rect">
            <a:avLst/>
          </a:prstGeom>
          <a:solidFill>
            <a:schemeClr val="accent1"/>
          </a:solidFill>
        </p:spPr>
        <p:txBody>
          <a:bodyPr wrap="square" rtlCol="0">
            <a:spAutoFit/>
          </a:bodyPr>
          <a:p>
            <a:r>
              <a:rPr lang="zh-CN" altLang="en-US" sz="1600"/>
              <a:t>快递罚款管理</a:t>
            </a:r>
            <a:endParaRPr lang="zh-CN" altLang="en-US" sz="1600"/>
          </a:p>
        </p:txBody>
      </p:sp>
      <p:sp>
        <p:nvSpPr>
          <p:cNvPr id="10" name="文本框 9"/>
          <p:cNvSpPr txBox="1"/>
          <p:nvPr/>
        </p:nvSpPr>
        <p:spPr>
          <a:xfrm>
            <a:off x="880745" y="4477385"/>
            <a:ext cx="410210" cy="1568450"/>
          </a:xfrm>
          <a:prstGeom prst="rect">
            <a:avLst/>
          </a:prstGeom>
          <a:solidFill>
            <a:schemeClr val="accent1"/>
          </a:solidFill>
        </p:spPr>
        <p:txBody>
          <a:bodyPr wrap="square" rtlCol="0">
            <a:spAutoFit/>
          </a:bodyPr>
          <a:p>
            <a:r>
              <a:rPr lang="zh-CN" altLang="en-US" sz="1600"/>
              <a:t>快递费用查看</a:t>
            </a:r>
            <a:endParaRPr lang="zh-CN" altLang="en-US" sz="1600"/>
          </a:p>
        </p:txBody>
      </p:sp>
      <p:sp>
        <p:nvSpPr>
          <p:cNvPr id="11" name="文本框 10"/>
          <p:cNvSpPr txBox="1"/>
          <p:nvPr/>
        </p:nvSpPr>
        <p:spPr>
          <a:xfrm>
            <a:off x="1918970" y="4477385"/>
            <a:ext cx="410210" cy="1568450"/>
          </a:xfrm>
          <a:prstGeom prst="rect">
            <a:avLst/>
          </a:prstGeom>
          <a:solidFill>
            <a:schemeClr val="accent1"/>
          </a:solidFill>
        </p:spPr>
        <p:txBody>
          <a:bodyPr wrap="square" rtlCol="0">
            <a:spAutoFit/>
          </a:bodyPr>
          <a:p>
            <a:r>
              <a:rPr lang="zh-CN" altLang="en-US" sz="1600"/>
              <a:t>快递费用申诉</a:t>
            </a:r>
            <a:endParaRPr lang="zh-CN" altLang="en-US" sz="1600"/>
          </a:p>
        </p:txBody>
      </p:sp>
      <p:sp>
        <p:nvSpPr>
          <p:cNvPr id="12" name="文本框 11"/>
          <p:cNvSpPr txBox="1"/>
          <p:nvPr/>
        </p:nvSpPr>
        <p:spPr>
          <a:xfrm>
            <a:off x="3611245" y="4477385"/>
            <a:ext cx="410210" cy="1568450"/>
          </a:xfrm>
          <a:prstGeom prst="rect">
            <a:avLst/>
          </a:prstGeom>
          <a:solidFill>
            <a:schemeClr val="accent1"/>
          </a:solidFill>
        </p:spPr>
        <p:txBody>
          <a:bodyPr wrap="square" rtlCol="0">
            <a:spAutoFit/>
          </a:bodyPr>
          <a:p>
            <a:r>
              <a:rPr lang="zh-CN" altLang="en-US" sz="1600"/>
              <a:t>收入记录</a:t>
            </a:r>
            <a:r>
              <a:rPr lang="zh-CN" altLang="en-US" sz="1600"/>
              <a:t>查看</a:t>
            </a:r>
            <a:endParaRPr lang="zh-CN" altLang="en-US" sz="1600"/>
          </a:p>
        </p:txBody>
      </p:sp>
      <p:sp>
        <p:nvSpPr>
          <p:cNvPr id="13" name="文本框 12"/>
          <p:cNvSpPr txBox="1"/>
          <p:nvPr/>
        </p:nvSpPr>
        <p:spPr>
          <a:xfrm>
            <a:off x="5303520" y="4477385"/>
            <a:ext cx="410210" cy="1568450"/>
          </a:xfrm>
          <a:prstGeom prst="rect">
            <a:avLst/>
          </a:prstGeom>
          <a:solidFill>
            <a:schemeClr val="accent1"/>
          </a:solidFill>
        </p:spPr>
        <p:txBody>
          <a:bodyPr wrap="square" rtlCol="0">
            <a:spAutoFit/>
          </a:bodyPr>
          <a:p>
            <a:r>
              <a:rPr lang="zh-CN" altLang="en-US" sz="1600"/>
              <a:t>收入记录删除</a:t>
            </a:r>
            <a:endParaRPr lang="zh-CN" altLang="en-US" sz="1600"/>
          </a:p>
        </p:txBody>
      </p:sp>
      <p:sp>
        <p:nvSpPr>
          <p:cNvPr id="14" name="文本框 13"/>
          <p:cNvSpPr txBox="1"/>
          <p:nvPr/>
        </p:nvSpPr>
        <p:spPr>
          <a:xfrm>
            <a:off x="6584950" y="4477385"/>
            <a:ext cx="410210" cy="1568450"/>
          </a:xfrm>
          <a:prstGeom prst="rect">
            <a:avLst/>
          </a:prstGeom>
          <a:solidFill>
            <a:schemeClr val="accent1"/>
          </a:solidFill>
        </p:spPr>
        <p:txBody>
          <a:bodyPr wrap="square" rtlCol="0">
            <a:spAutoFit/>
          </a:bodyPr>
          <a:p>
            <a:r>
              <a:rPr lang="zh-CN" altLang="en-US" sz="1600"/>
              <a:t>支出</a:t>
            </a:r>
            <a:r>
              <a:rPr lang="zh-CN" altLang="en-US" sz="1600"/>
              <a:t>记录</a:t>
            </a:r>
            <a:r>
              <a:rPr lang="zh-CN" altLang="en-US" sz="1600"/>
              <a:t>查看</a:t>
            </a:r>
            <a:endParaRPr lang="zh-CN" altLang="en-US" sz="1600"/>
          </a:p>
        </p:txBody>
      </p:sp>
      <p:sp>
        <p:nvSpPr>
          <p:cNvPr id="15" name="文本框 14"/>
          <p:cNvSpPr txBox="1"/>
          <p:nvPr/>
        </p:nvSpPr>
        <p:spPr>
          <a:xfrm>
            <a:off x="8125460" y="4477385"/>
            <a:ext cx="410210" cy="1568450"/>
          </a:xfrm>
          <a:prstGeom prst="rect">
            <a:avLst/>
          </a:prstGeom>
          <a:solidFill>
            <a:schemeClr val="accent1"/>
          </a:solidFill>
        </p:spPr>
        <p:txBody>
          <a:bodyPr wrap="square" rtlCol="0">
            <a:spAutoFit/>
          </a:bodyPr>
          <a:p>
            <a:r>
              <a:rPr lang="zh-CN" altLang="en-US" sz="1600"/>
              <a:t>支出记录删除</a:t>
            </a:r>
            <a:endParaRPr lang="zh-CN" altLang="en-US" sz="1600"/>
          </a:p>
        </p:txBody>
      </p:sp>
      <p:sp>
        <p:nvSpPr>
          <p:cNvPr id="16" name="文本框 15"/>
          <p:cNvSpPr txBox="1"/>
          <p:nvPr/>
        </p:nvSpPr>
        <p:spPr>
          <a:xfrm>
            <a:off x="9665970" y="4477385"/>
            <a:ext cx="410210" cy="1568450"/>
          </a:xfrm>
          <a:prstGeom prst="rect">
            <a:avLst/>
          </a:prstGeom>
          <a:solidFill>
            <a:schemeClr val="accent1"/>
          </a:solidFill>
        </p:spPr>
        <p:txBody>
          <a:bodyPr wrap="square" rtlCol="0">
            <a:spAutoFit/>
          </a:bodyPr>
          <a:p>
            <a:r>
              <a:rPr lang="zh-CN" altLang="en-US" sz="1600"/>
              <a:t>罚款记录查看</a:t>
            </a:r>
            <a:endParaRPr lang="zh-CN" altLang="en-US" sz="1600"/>
          </a:p>
        </p:txBody>
      </p:sp>
      <p:sp>
        <p:nvSpPr>
          <p:cNvPr id="17" name="文本框 16"/>
          <p:cNvSpPr txBox="1"/>
          <p:nvPr/>
        </p:nvSpPr>
        <p:spPr>
          <a:xfrm>
            <a:off x="10704195" y="4477385"/>
            <a:ext cx="410210" cy="1076325"/>
          </a:xfrm>
          <a:prstGeom prst="rect">
            <a:avLst/>
          </a:prstGeom>
          <a:solidFill>
            <a:schemeClr val="accent1"/>
          </a:solidFill>
        </p:spPr>
        <p:txBody>
          <a:bodyPr wrap="square" rtlCol="0">
            <a:spAutoFit/>
          </a:bodyPr>
          <a:p>
            <a:r>
              <a:rPr lang="zh-CN" altLang="en-US" sz="1600"/>
              <a:t>罚款申诉</a:t>
            </a:r>
            <a:endParaRPr lang="zh-CN" altLang="en-US" sz="1600"/>
          </a:p>
        </p:txBody>
      </p:sp>
      <p:cxnSp>
        <p:nvCxnSpPr>
          <p:cNvPr id="18" name="直接连接符 17"/>
          <p:cNvCxnSpPr>
            <a:stCxn id="5" idx="2"/>
            <a:endCxn id="6" idx="0"/>
          </p:cNvCxnSpPr>
          <p:nvPr/>
        </p:nvCxnSpPr>
        <p:spPr>
          <a:xfrm flipH="1">
            <a:off x="1605280" y="1426210"/>
            <a:ext cx="3903980" cy="9969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7" idx="0"/>
          </p:cNvCxnSpPr>
          <p:nvPr/>
        </p:nvCxnSpPr>
        <p:spPr>
          <a:xfrm flipH="1">
            <a:off x="4601210" y="1454150"/>
            <a:ext cx="909320" cy="96901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stCxn id="5" idx="2"/>
            <a:endCxn id="8" idx="0"/>
          </p:cNvCxnSpPr>
          <p:nvPr/>
        </p:nvCxnSpPr>
        <p:spPr>
          <a:xfrm>
            <a:off x="5509260" y="1426210"/>
            <a:ext cx="2005330" cy="9969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9" idx="0"/>
          </p:cNvCxnSpPr>
          <p:nvPr/>
        </p:nvCxnSpPr>
        <p:spPr>
          <a:xfrm>
            <a:off x="5481955" y="1425575"/>
            <a:ext cx="4908550" cy="9975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6" idx="2"/>
            <a:endCxn id="10" idx="0"/>
          </p:cNvCxnSpPr>
          <p:nvPr/>
        </p:nvCxnSpPr>
        <p:spPr>
          <a:xfrm flipH="1">
            <a:off x="1085850" y="2760345"/>
            <a:ext cx="519430" cy="171704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p:cNvCxnSpPr>
            <a:stCxn id="6" idx="2"/>
            <a:endCxn id="11" idx="0"/>
          </p:cNvCxnSpPr>
          <p:nvPr/>
        </p:nvCxnSpPr>
        <p:spPr>
          <a:xfrm>
            <a:off x="1605280" y="2760345"/>
            <a:ext cx="518795"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7" idx="2"/>
            <a:endCxn id="12" idx="0"/>
          </p:cNvCxnSpPr>
          <p:nvPr/>
        </p:nvCxnSpPr>
        <p:spPr>
          <a:xfrm flipH="1">
            <a:off x="3816350" y="2760345"/>
            <a:ext cx="784860"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7" idx="2"/>
            <a:endCxn id="13" idx="0"/>
          </p:cNvCxnSpPr>
          <p:nvPr/>
        </p:nvCxnSpPr>
        <p:spPr>
          <a:xfrm>
            <a:off x="4601210" y="2760345"/>
            <a:ext cx="907415"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8" idx="2"/>
            <a:endCxn id="14" idx="0"/>
          </p:cNvCxnSpPr>
          <p:nvPr/>
        </p:nvCxnSpPr>
        <p:spPr>
          <a:xfrm flipH="1">
            <a:off x="6790055" y="2760345"/>
            <a:ext cx="724535"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stCxn id="8" idx="2"/>
            <a:endCxn id="15" idx="0"/>
          </p:cNvCxnSpPr>
          <p:nvPr/>
        </p:nvCxnSpPr>
        <p:spPr>
          <a:xfrm>
            <a:off x="7514590" y="2760345"/>
            <a:ext cx="815975"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9" idx="2"/>
            <a:endCxn id="16" idx="0"/>
          </p:cNvCxnSpPr>
          <p:nvPr/>
        </p:nvCxnSpPr>
        <p:spPr>
          <a:xfrm flipH="1">
            <a:off x="9871075" y="2760345"/>
            <a:ext cx="519430"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9" idx="2"/>
            <a:endCxn id="17" idx="0"/>
          </p:cNvCxnSpPr>
          <p:nvPr/>
        </p:nvCxnSpPr>
        <p:spPr>
          <a:xfrm>
            <a:off x="10390505" y="2760345"/>
            <a:ext cx="518795" cy="171704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 name="文本框 1"/>
          <p:cNvSpPr txBox="1"/>
          <p:nvPr/>
        </p:nvSpPr>
        <p:spPr>
          <a:xfrm>
            <a:off x="4395470" y="4477385"/>
            <a:ext cx="410210" cy="1568450"/>
          </a:xfrm>
          <a:prstGeom prst="rect">
            <a:avLst/>
          </a:prstGeom>
          <a:solidFill>
            <a:schemeClr val="accent1"/>
          </a:solidFill>
        </p:spPr>
        <p:txBody>
          <a:bodyPr wrap="square" rtlCol="0">
            <a:spAutoFit/>
          </a:bodyPr>
          <a:p>
            <a:r>
              <a:rPr lang="zh-CN" altLang="en-US" sz="1600"/>
              <a:t>收入记录添加</a:t>
            </a:r>
            <a:endParaRPr lang="zh-CN" altLang="en-US" sz="1600"/>
          </a:p>
        </p:txBody>
      </p:sp>
      <p:sp>
        <p:nvSpPr>
          <p:cNvPr id="4" name="文本框 3"/>
          <p:cNvSpPr txBox="1"/>
          <p:nvPr/>
        </p:nvSpPr>
        <p:spPr>
          <a:xfrm>
            <a:off x="7309485" y="4477385"/>
            <a:ext cx="410210" cy="1568450"/>
          </a:xfrm>
          <a:prstGeom prst="rect">
            <a:avLst/>
          </a:prstGeom>
          <a:solidFill>
            <a:schemeClr val="accent1"/>
          </a:solidFill>
        </p:spPr>
        <p:txBody>
          <a:bodyPr wrap="square" rtlCol="0">
            <a:spAutoFit/>
          </a:bodyPr>
          <a:p>
            <a:r>
              <a:rPr lang="zh-CN" altLang="en-US" sz="1600"/>
              <a:t>支出记录添加</a:t>
            </a:r>
            <a:endParaRPr lang="zh-CN" altLang="en-US" sz="1600"/>
          </a:p>
        </p:txBody>
      </p:sp>
      <p:cxnSp>
        <p:nvCxnSpPr>
          <p:cNvPr id="30" name="直接连接符 29"/>
          <p:cNvCxnSpPr>
            <a:stCxn id="7" idx="2"/>
            <a:endCxn id="2" idx="0"/>
          </p:cNvCxnSpPr>
          <p:nvPr/>
        </p:nvCxnSpPr>
        <p:spPr>
          <a:xfrm flipH="1">
            <a:off x="4600575" y="2760345"/>
            <a:ext cx="635" cy="17170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8" idx="2"/>
            <a:endCxn id="4" idx="0"/>
          </p:cNvCxnSpPr>
          <p:nvPr/>
        </p:nvCxnSpPr>
        <p:spPr>
          <a:xfrm>
            <a:off x="7514590" y="2760345"/>
            <a:ext cx="0" cy="171704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6863" y="382588"/>
            <a:ext cx="367157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a:solidFill>
                  <a:srgbClr val="000000"/>
                </a:solidFill>
                <a:latin typeface="宋体" panose="02010600030101010101" pitchFamily="2" charset="-122"/>
                <a:sym typeface="宋体" panose="02010600030101010101" pitchFamily="2" charset="-122"/>
              </a:rPr>
              <a:t>系统主体功能</a:t>
            </a:r>
            <a:endParaRPr lang="zh-CN" altLang="en-US" sz="4400">
              <a:solidFill>
                <a:srgbClr val="000000"/>
              </a:solidFill>
              <a:latin typeface="宋体" panose="02010600030101010101" pitchFamily="2" charset="-122"/>
              <a:sym typeface="宋体" panose="02010600030101010101" pitchFamily="2" charset="-122"/>
            </a:endParaRPr>
          </a:p>
        </p:txBody>
      </p:sp>
      <p:sp>
        <p:nvSpPr>
          <p:cNvPr id="4" name="文本框 3"/>
          <p:cNvSpPr txBox="1"/>
          <p:nvPr/>
        </p:nvSpPr>
        <p:spPr>
          <a:xfrm>
            <a:off x="3753485" y="1428115"/>
            <a:ext cx="4685030" cy="583565"/>
          </a:xfrm>
          <a:prstGeom prst="rect">
            <a:avLst/>
          </a:prstGeom>
          <a:noFill/>
        </p:spPr>
        <p:txBody>
          <a:bodyPr wrap="square" rtlCol="0">
            <a:spAutoFit/>
          </a:bodyPr>
          <a:p>
            <a:r>
              <a:rPr lang="zh-CN" altLang="en-US" sz="3200"/>
              <a:t>信息管理功能模块图</a:t>
            </a:r>
            <a:endParaRPr lang="zh-CN" altLang="en-US" sz="3200"/>
          </a:p>
        </p:txBody>
      </p:sp>
      <p:sp>
        <p:nvSpPr>
          <p:cNvPr id="6" name="文本框 5"/>
          <p:cNvSpPr txBox="1"/>
          <p:nvPr/>
        </p:nvSpPr>
        <p:spPr>
          <a:xfrm>
            <a:off x="4935220" y="2011680"/>
            <a:ext cx="385445" cy="119888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p>
            <a:r>
              <a:rPr lang="zh-CN" altLang="en-US" sz="1200"/>
              <a:t>帆港信息管理</a:t>
            </a:r>
            <a:endParaRPr lang="zh-CN" altLang="en-US" sz="1200"/>
          </a:p>
        </p:txBody>
      </p:sp>
      <p:sp>
        <p:nvSpPr>
          <p:cNvPr id="7" name="文本框 6"/>
          <p:cNvSpPr txBox="1"/>
          <p:nvPr/>
        </p:nvSpPr>
        <p:spPr>
          <a:xfrm>
            <a:off x="1669415" y="3463925"/>
            <a:ext cx="327025"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帆港信息绑定</a:t>
            </a:r>
            <a:endParaRPr lang="zh-CN" altLang="en-US" sz="1200"/>
          </a:p>
        </p:txBody>
      </p:sp>
      <p:sp>
        <p:nvSpPr>
          <p:cNvPr id="8" name="文本框 7"/>
          <p:cNvSpPr txBox="1"/>
          <p:nvPr/>
        </p:nvSpPr>
        <p:spPr>
          <a:xfrm>
            <a:off x="2661920" y="3463925"/>
            <a:ext cx="346710"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查询帆港信息</a:t>
            </a:r>
            <a:endParaRPr lang="zh-CN" altLang="en-US" sz="1200"/>
          </a:p>
        </p:txBody>
      </p:sp>
      <p:sp>
        <p:nvSpPr>
          <p:cNvPr id="9" name="文本框 8"/>
          <p:cNvSpPr txBox="1"/>
          <p:nvPr/>
        </p:nvSpPr>
        <p:spPr>
          <a:xfrm>
            <a:off x="3672840" y="3463925"/>
            <a:ext cx="295910"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投诉处理反馈</a:t>
            </a:r>
            <a:endParaRPr lang="zh-CN" altLang="en-US" sz="1200"/>
          </a:p>
        </p:txBody>
      </p:sp>
      <p:sp>
        <p:nvSpPr>
          <p:cNvPr id="10" name="文本框 9"/>
          <p:cNvSpPr txBox="1"/>
          <p:nvPr/>
        </p:nvSpPr>
        <p:spPr>
          <a:xfrm>
            <a:off x="4874895" y="3463925"/>
            <a:ext cx="346075" cy="101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黑名单管理</a:t>
            </a:r>
            <a:endParaRPr lang="zh-CN" altLang="en-US" sz="1200"/>
          </a:p>
        </p:txBody>
      </p:sp>
      <p:sp>
        <p:nvSpPr>
          <p:cNvPr id="11" name="文本框 10"/>
          <p:cNvSpPr txBox="1"/>
          <p:nvPr/>
        </p:nvSpPr>
        <p:spPr>
          <a:xfrm>
            <a:off x="6695440" y="3463925"/>
            <a:ext cx="300990"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修改帆港信息</a:t>
            </a:r>
            <a:endParaRPr lang="zh-CN" altLang="en-US" sz="1200"/>
          </a:p>
        </p:txBody>
      </p:sp>
      <p:sp>
        <p:nvSpPr>
          <p:cNvPr id="12" name="文本框 11"/>
          <p:cNvSpPr txBox="1"/>
          <p:nvPr/>
        </p:nvSpPr>
        <p:spPr>
          <a:xfrm>
            <a:off x="7661275" y="3463925"/>
            <a:ext cx="336550"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通知短信管理</a:t>
            </a:r>
            <a:endParaRPr lang="zh-CN" altLang="en-US" sz="1200"/>
          </a:p>
        </p:txBody>
      </p:sp>
      <p:sp>
        <p:nvSpPr>
          <p:cNvPr id="13" name="文本框 12"/>
          <p:cNvSpPr txBox="1"/>
          <p:nvPr/>
        </p:nvSpPr>
        <p:spPr>
          <a:xfrm>
            <a:off x="3581400" y="5454650"/>
            <a:ext cx="300355" cy="101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查看黑名单</a:t>
            </a:r>
            <a:endParaRPr lang="zh-CN" altLang="en-US" sz="1200"/>
          </a:p>
        </p:txBody>
      </p:sp>
      <p:sp>
        <p:nvSpPr>
          <p:cNvPr id="14" name="文本框 13"/>
          <p:cNvSpPr txBox="1"/>
          <p:nvPr/>
        </p:nvSpPr>
        <p:spPr>
          <a:xfrm>
            <a:off x="4201160" y="5454650"/>
            <a:ext cx="272415" cy="101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添加黑名单</a:t>
            </a:r>
            <a:endParaRPr lang="zh-CN" altLang="en-US" sz="1200"/>
          </a:p>
        </p:txBody>
      </p:sp>
      <p:sp>
        <p:nvSpPr>
          <p:cNvPr id="15" name="文本框 14"/>
          <p:cNvSpPr txBox="1"/>
          <p:nvPr/>
        </p:nvSpPr>
        <p:spPr>
          <a:xfrm>
            <a:off x="4792980" y="5454650"/>
            <a:ext cx="282575" cy="101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移除黑名单</a:t>
            </a:r>
            <a:endParaRPr lang="zh-CN" altLang="en-US" sz="1200"/>
          </a:p>
        </p:txBody>
      </p:sp>
      <p:sp>
        <p:nvSpPr>
          <p:cNvPr id="16" name="文本框 15"/>
          <p:cNvSpPr txBox="1"/>
          <p:nvPr/>
        </p:nvSpPr>
        <p:spPr>
          <a:xfrm>
            <a:off x="6714490" y="5619115"/>
            <a:ext cx="281940"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添加通知信息</a:t>
            </a:r>
            <a:endParaRPr lang="zh-CN" altLang="en-US" sz="1200"/>
          </a:p>
        </p:txBody>
      </p:sp>
      <p:sp>
        <p:nvSpPr>
          <p:cNvPr id="17" name="文本框 16"/>
          <p:cNvSpPr txBox="1"/>
          <p:nvPr/>
        </p:nvSpPr>
        <p:spPr>
          <a:xfrm>
            <a:off x="7661275" y="5522595"/>
            <a:ext cx="336550"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查看通知短信</a:t>
            </a:r>
            <a:endParaRPr lang="zh-CN" altLang="en-US" sz="1200"/>
          </a:p>
        </p:txBody>
      </p:sp>
      <p:sp>
        <p:nvSpPr>
          <p:cNvPr id="18" name="文本框 17"/>
          <p:cNvSpPr txBox="1"/>
          <p:nvPr/>
        </p:nvSpPr>
        <p:spPr>
          <a:xfrm>
            <a:off x="8854440" y="5619115"/>
            <a:ext cx="337185" cy="1198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1200"/>
              <a:t>修改通知短信</a:t>
            </a:r>
            <a:endParaRPr lang="zh-CN" altLang="en-US" sz="1200"/>
          </a:p>
        </p:txBody>
      </p:sp>
      <p:cxnSp>
        <p:nvCxnSpPr>
          <p:cNvPr id="19" name="直接连接符 18"/>
          <p:cNvCxnSpPr>
            <a:endCxn id="13" idx="0"/>
          </p:cNvCxnSpPr>
          <p:nvPr/>
        </p:nvCxnSpPr>
        <p:spPr>
          <a:xfrm flipH="1">
            <a:off x="3731895" y="4471035"/>
            <a:ext cx="1160780" cy="9836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stCxn id="10" idx="2"/>
            <a:endCxn id="14" idx="0"/>
          </p:cNvCxnSpPr>
          <p:nvPr/>
        </p:nvCxnSpPr>
        <p:spPr>
          <a:xfrm flipH="1">
            <a:off x="4337685" y="4478655"/>
            <a:ext cx="710565" cy="97599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flipH="1">
            <a:off x="4911090" y="4480560"/>
            <a:ext cx="282575" cy="10744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2" idx="2"/>
            <a:endCxn id="16" idx="0"/>
          </p:cNvCxnSpPr>
          <p:nvPr/>
        </p:nvCxnSpPr>
        <p:spPr>
          <a:xfrm flipH="1">
            <a:off x="6855460" y="4662805"/>
            <a:ext cx="974090" cy="95631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12" idx="2"/>
            <a:endCxn id="17" idx="0"/>
          </p:cNvCxnSpPr>
          <p:nvPr/>
        </p:nvCxnSpPr>
        <p:spPr>
          <a:xfrm>
            <a:off x="7829550" y="4662805"/>
            <a:ext cx="0" cy="8597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825740" y="4671695"/>
            <a:ext cx="1197610" cy="9474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7" idx="0"/>
          </p:cNvCxnSpPr>
          <p:nvPr/>
        </p:nvCxnSpPr>
        <p:spPr>
          <a:xfrm flipV="1">
            <a:off x="1833245" y="3195955"/>
            <a:ext cx="3105150" cy="267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p:nvPr/>
        </p:nvCxnSpPr>
        <p:spPr>
          <a:xfrm flipV="1">
            <a:off x="2925445" y="3178175"/>
            <a:ext cx="2021840" cy="3092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stCxn id="9" idx="0"/>
          </p:cNvCxnSpPr>
          <p:nvPr/>
        </p:nvCxnSpPr>
        <p:spPr>
          <a:xfrm flipV="1">
            <a:off x="3820795" y="3205480"/>
            <a:ext cx="1136015" cy="258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6" idx="2"/>
            <a:endCxn id="10" idx="0"/>
          </p:cNvCxnSpPr>
          <p:nvPr/>
        </p:nvCxnSpPr>
        <p:spPr>
          <a:xfrm flipH="1">
            <a:off x="5048250" y="3210560"/>
            <a:ext cx="80010" cy="2533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11" idx="0"/>
          </p:cNvCxnSpPr>
          <p:nvPr/>
        </p:nvCxnSpPr>
        <p:spPr>
          <a:xfrm>
            <a:off x="5266055" y="3232785"/>
            <a:ext cx="1579880" cy="2311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2" idx="0"/>
          </p:cNvCxnSpPr>
          <p:nvPr/>
        </p:nvCxnSpPr>
        <p:spPr>
          <a:xfrm>
            <a:off x="5320665" y="3214370"/>
            <a:ext cx="2508885" cy="24955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系统概况</a:t>
            </a:r>
            <a:endParaRPr lang="zh-CN" altLang="en-US"/>
          </a:p>
        </p:txBody>
      </p:sp>
      <p:sp>
        <p:nvSpPr>
          <p:cNvPr id="6149" name="文本框 11"/>
          <p:cNvSpPr>
            <a:spLocks noChangeArrowheads="1"/>
          </p:cNvSpPr>
          <p:nvPr/>
        </p:nvSpPr>
        <p:spPr bwMode="auto">
          <a:xfrm>
            <a:off x="711200" y="2170430"/>
            <a:ext cx="4596130" cy="169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何袁祥主要负责帆港包裹管理中包裹收发的模块，其中包括入库和出库的处理与查询，寄件与问题件的收发与查询，入库处理通过输入订单号，收件人的电话姓名地址与寄件人的电话姓名地址收入到专门的数据库中</a:t>
            </a:r>
            <a:r>
              <a:rPr lang="zh-CN" altLang="en-US" sz="160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做数据保留，</a:t>
            </a:r>
            <a:endParaRPr lang="zh-CN" altLang="en-US" sz="160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152" name="文本框 14"/>
          <p:cNvSpPr>
            <a:spLocks noChangeArrowheads="1"/>
          </p:cNvSpPr>
          <p:nvPr/>
        </p:nvSpPr>
        <p:spPr bwMode="auto">
          <a:xfrm>
            <a:off x="1657350" y="1695450"/>
            <a:ext cx="89408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a:solidFill>
                  <a:srgbClr val="FFC000"/>
                </a:solidFill>
                <a:latin typeface="等线" panose="02010600030101010101" charset="-122"/>
                <a:sym typeface="等线" panose="02010600030101010101" charset="-122"/>
              </a:rPr>
              <a:t>包裹管理 </a:t>
            </a:r>
            <a:endParaRPr lang="zh-CN" altLang="en-US"/>
          </a:p>
        </p:txBody>
      </p:sp>
      <p:pic>
        <p:nvPicPr>
          <p:cNvPr id="2" name="图片 1" descr="包裹管理界面"/>
          <p:cNvPicPr>
            <a:picLocks noChangeAspect="1"/>
          </p:cNvPicPr>
          <p:nvPr/>
        </p:nvPicPr>
        <p:blipFill>
          <a:blip r:embed="rId1"/>
          <a:stretch>
            <a:fillRect/>
          </a:stretch>
        </p:blipFill>
        <p:spPr>
          <a:xfrm>
            <a:off x="5179695" y="504190"/>
            <a:ext cx="6068695" cy="3128645"/>
          </a:xfrm>
          <a:prstGeom prst="rect">
            <a:avLst/>
          </a:prstGeom>
        </p:spPr>
      </p:pic>
      <p:pic>
        <p:nvPicPr>
          <p:cNvPr id="3" name="图片 2" descr="入库处理"/>
          <p:cNvPicPr>
            <a:picLocks noChangeAspect="1"/>
          </p:cNvPicPr>
          <p:nvPr/>
        </p:nvPicPr>
        <p:blipFill>
          <a:blip r:embed="rId2"/>
          <a:stretch>
            <a:fillRect/>
          </a:stretch>
        </p:blipFill>
        <p:spPr>
          <a:xfrm>
            <a:off x="5179695" y="3714115"/>
            <a:ext cx="6102985" cy="2951480"/>
          </a:xfrm>
          <a:prstGeom prst="rect">
            <a:avLst/>
          </a:prstGeom>
        </p:spPr>
      </p:pic>
    </p:spTree>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等线 Light"/>
        <a:ea typeface="等线 Light"/>
        <a:cs typeface="等线 Light"/>
      </a:majorFont>
      <a:minorFont>
        <a:latin typeface="等线"/>
        <a:ea typeface="等线"/>
        <a:cs typeface="等线"/>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1155</Words>
  <Application>WPS 演示</Application>
  <PresentationFormat>宽屏</PresentationFormat>
  <Paragraphs>163</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等线 Light</vt:lpstr>
      <vt:lpstr>等线</vt:lpstr>
      <vt:lpstr>方正兰亭超细黑简体</vt:lpstr>
      <vt:lpstr>黑体</vt:lpstr>
      <vt:lpstr>Levenim MT</vt:lpstr>
      <vt:lpstr>微软雅黑</vt:lpstr>
      <vt:lpstr>Arial Unicode MS</vt:lpstr>
      <vt:lpstr>Calibri</vt:lpstr>
      <vt:lpstr>Perpetua Titling MT</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BOSSPPT 2017-2018</dc:creator>
  <cp:lastModifiedBy>淡蓝</cp:lastModifiedBy>
  <cp:revision>11</cp:revision>
  <dcterms:created xsi:type="dcterms:W3CDTF">2020-06-02T08:34:00Z</dcterms:created>
  <dcterms:modified xsi:type="dcterms:W3CDTF">2020-07-01T14:25:15Z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