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3" r:id="rId8"/>
    <p:sldId id="264" r:id="rId9"/>
    <p:sldId id="265" r:id="rId10"/>
    <p:sldId id="273" r:id="rId11"/>
    <p:sldId id="274" r:id="rId12"/>
    <p:sldId id="266" r:id="rId13"/>
    <p:sldId id="267" r:id="rId14"/>
    <p:sldId id="268" r:id="rId15"/>
    <p:sldId id="270" r:id="rId16"/>
    <p:sldId id="271"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开源软件杯</a:t>
            </a:r>
            <a:endParaRPr lang="zh-CN" altLang="en-US"/>
          </a:p>
        </p:txBody>
      </p:sp>
      <p:sp>
        <p:nvSpPr>
          <p:cNvPr id="3" name="副标题 2"/>
          <p:cNvSpPr>
            <a:spLocks noGrp="1"/>
          </p:cNvSpPr>
          <p:nvPr>
            <p:ph type="subTitle" idx="1"/>
          </p:nvPr>
        </p:nvSpPr>
        <p:spPr/>
        <p:txBody>
          <a:bodyPr/>
          <a:p>
            <a:r>
              <a:rPr lang="zh-CN" altLang="en-US"/>
              <a:t>帆港包裹管理系统资金管理模块设计与实现</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模块类图</a:t>
            </a:r>
            <a:endParaRPr lang="zh-CN" altLang="en-US"/>
          </a:p>
        </p:txBody>
      </p:sp>
      <p:pic>
        <p:nvPicPr>
          <p:cNvPr id="4" name="内容占位符 3"/>
          <p:cNvPicPr>
            <a:picLocks noChangeAspect="1"/>
          </p:cNvPicPr>
          <p:nvPr>
            <p:ph idx="1"/>
          </p:nvPr>
        </p:nvPicPr>
        <p:blipFill>
          <a:blip r:embed="rId1"/>
          <a:stretch>
            <a:fillRect/>
          </a:stretch>
        </p:blipFill>
        <p:spPr>
          <a:xfrm>
            <a:off x="4302760" y="1536700"/>
            <a:ext cx="5072380" cy="3783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编码实现</a:t>
            </a:r>
            <a:endParaRPr lang="zh-CN" altLang="en-US"/>
          </a:p>
        </p:txBody>
      </p:sp>
      <p:pic>
        <p:nvPicPr>
          <p:cNvPr id="4" name="内容占位符 3"/>
          <p:cNvPicPr>
            <a:picLocks noChangeAspect="1"/>
          </p:cNvPicPr>
          <p:nvPr>
            <p:ph idx="1"/>
          </p:nvPr>
        </p:nvPicPr>
        <p:blipFill>
          <a:blip r:embed="rId1"/>
          <a:stretch>
            <a:fillRect/>
          </a:stretch>
        </p:blipFill>
        <p:spPr>
          <a:xfrm>
            <a:off x="970280" y="1691005"/>
            <a:ext cx="4001770" cy="4351655"/>
          </a:xfrm>
          <a:prstGeom prst="rect">
            <a:avLst/>
          </a:prstGeom>
        </p:spPr>
      </p:pic>
      <p:pic>
        <p:nvPicPr>
          <p:cNvPr id="5" name="图片 4"/>
          <p:cNvPicPr>
            <a:picLocks noChangeAspect="1"/>
          </p:cNvPicPr>
          <p:nvPr/>
        </p:nvPicPr>
        <p:blipFill>
          <a:blip r:embed="rId2"/>
          <a:stretch>
            <a:fillRect/>
          </a:stretch>
        </p:blipFill>
        <p:spPr>
          <a:xfrm>
            <a:off x="5336540" y="205740"/>
            <a:ext cx="6652260" cy="6446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588135" y="2187575"/>
            <a:ext cx="9014460" cy="3627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96315" y="810895"/>
            <a:ext cx="5249545" cy="4351655"/>
          </a:xfrm>
          <a:prstGeom prst="rect">
            <a:avLst/>
          </a:prstGeom>
        </p:spPr>
      </p:pic>
      <p:pic>
        <p:nvPicPr>
          <p:cNvPr id="5" name="图片 4"/>
          <p:cNvPicPr>
            <a:picLocks noChangeAspect="1"/>
          </p:cNvPicPr>
          <p:nvPr/>
        </p:nvPicPr>
        <p:blipFill>
          <a:blip r:embed="rId2"/>
          <a:stretch>
            <a:fillRect/>
          </a:stretch>
        </p:blipFill>
        <p:spPr>
          <a:xfrm>
            <a:off x="6114415" y="525780"/>
            <a:ext cx="5814060" cy="4922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实现显示</a:t>
            </a:r>
            <a:endParaRPr lang="zh-CN" altLang="en-US"/>
          </a:p>
        </p:txBody>
      </p:sp>
      <p:pic>
        <p:nvPicPr>
          <p:cNvPr id="4" name="内容占位符 3" descr="图片1"/>
          <p:cNvPicPr>
            <a:picLocks noChangeAspect="1"/>
          </p:cNvPicPr>
          <p:nvPr>
            <p:ph idx="1"/>
          </p:nvPr>
        </p:nvPicPr>
        <p:blipFill>
          <a:blip r:embed="rId1"/>
          <a:stretch>
            <a:fillRect/>
          </a:stretch>
        </p:blipFill>
        <p:spPr>
          <a:xfrm>
            <a:off x="3385820" y="1176020"/>
            <a:ext cx="5652135" cy="2608580"/>
          </a:xfrm>
          <a:prstGeom prst="rect">
            <a:avLst/>
          </a:prstGeom>
        </p:spPr>
      </p:pic>
      <p:pic>
        <p:nvPicPr>
          <p:cNvPr id="5" name="图片 4" descr="图片2"/>
          <p:cNvPicPr>
            <a:picLocks noChangeAspect="1"/>
          </p:cNvPicPr>
          <p:nvPr/>
        </p:nvPicPr>
        <p:blipFill>
          <a:blip r:embed="rId2"/>
          <a:stretch>
            <a:fillRect/>
          </a:stretch>
        </p:blipFill>
        <p:spPr>
          <a:xfrm>
            <a:off x="3390900" y="3509010"/>
            <a:ext cx="5647055" cy="26123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图片3"/>
          <p:cNvPicPr>
            <a:picLocks noChangeAspect="1"/>
          </p:cNvPicPr>
          <p:nvPr>
            <p:ph idx="1"/>
          </p:nvPr>
        </p:nvPicPr>
        <p:blipFill>
          <a:blip r:embed="rId1"/>
          <a:stretch>
            <a:fillRect/>
          </a:stretch>
        </p:blipFill>
        <p:spPr>
          <a:xfrm>
            <a:off x="3267710" y="365125"/>
            <a:ext cx="5696585" cy="2956560"/>
          </a:xfrm>
          <a:prstGeom prst="rect">
            <a:avLst/>
          </a:prstGeom>
        </p:spPr>
      </p:pic>
      <p:pic>
        <p:nvPicPr>
          <p:cNvPr id="5" name="图片 4" descr="图片4"/>
          <p:cNvPicPr>
            <a:picLocks noChangeAspect="1"/>
          </p:cNvPicPr>
          <p:nvPr/>
        </p:nvPicPr>
        <p:blipFill>
          <a:blip r:embed="rId2"/>
          <a:stretch>
            <a:fillRect/>
          </a:stretch>
        </p:blipFill>
        <p:spPr>
          <a:xfrm>
            <a:off x="3246120" y="3321685"/>
            <a:ext cx="5718175" cy="2945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个人心得</a:t>
            </a:r>
            <a:endParaRPr lang="zh-CN" altLang="en-US"/>
          </a:p>
        </p:txBody>
      </p:sp>
      <p:sp>
        <p:nvSpPr>
          <p:cNvPr id="3" name="内容占位符 2"/>
          <p:cNvSpPr>
            <a:spLocks noGrp="1"/>
          </p:cNvSpPr>
          <p:nvPr>
            <p:ph idx="1"/>
          </p:nvPr>
        </p:nvSpPr>
        <p:spPr/>
        <p:txBody>
          <a:bodyPr/>
          <a:p>
            <a:r>
              <a:rPr lang="en-US" altLang="zh-CN"/>
              <a:t>1.</a:t>
            </a:r>
            <a:r>
              <a:rPr lang="zh-CN" altLang="en-US"/>
              <a:t>对</a:t>
            </a:r>
            <a:r>
              <a:rPr lang="en-US" altLang="zh-CN"/>
              <a:t>php</a:t>
            </a:r>
            <a:r>
              <a:rPr lang="zh-CN" altLang="en-US"/>
              <a:t>的使用更加熟练</a:t>
            </a:r>
            <a:endParaRPr lang="zh-CN" altLang="en-US"/>
          </a:p>
          <a:p>
            <a:r>
              <a:rPr lang="en-US" altLang="zh-CN"/>
              <a:t>2.</a:t>
            </a:r>
            <a:r>
              <a:rPr lang="zh-CN" altLang="en-US"/>
              <a:t>学到了资金管理的一些知识</a:t>
            </a:r>
            <a:endParaRPr lang="zh-CN" altLang="en-US"/>
          </a:p>
          <a:p>
            <a:r>
              <a:rPr lang="en-US" altLang="zh-CN"/>
              <a:t>3.</a:t>
            </a:r>
            <a:r>
              <a:rPr lang="zh-CN" altLang="en-US"/>
              <a:t>对包裹管理也有了基础认识</a:t>
            </a:r>
            <a:endParaRPr lang="zh-CN" altLang="en-US"/>
          </a:p>
          <a:p>
            <a:r>
              <a:rPr lang="en-US" altLang="zh-CN"/>
              <a:t>4.</a:t>
            </a:r>
            <a:r>
              <a:rPr lang="zh-CN" altLang="en-US"/>
              <a:t>团队协作能力得到了提升</a:t>
            </a:r>
            <a:endParaRPr lang="zh-CN" altLang="en-US"/>
          </a:p>
          <a:p>
            <a:r>
              <a:rPr lang="en-US" altLang="zh-CN"/>
              <a:t>5.</a:t>
            </a:r>
            <a:r>
              <a:rPr lang="zh-CN" altLang="en-US"/>
              <a:t>为以后的学习工作积累了经验</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图片1"/>
          <p:cNvPicPr>
            <a:picLocks noChangeAspect="1"/>
          </p:cNvPicPr>
          <p:nvPr>
            <p:custDataLst>
              <p:tags r:id="rId1"/>
            </p:custDataLst>
          </p:nvPr>
        </p:nvPicPr>
        <p:blipFill>
          <a:blip r:embed="rId2"/>
          <a:stretch>
            <a:fillRect/>
          </a:stretch>
        </p:blipFill>
        <p:spPr>
          <a:xfrm>
            <a:off x="4374515" y="447675"/>
            <a:ext cx="6435725" cy="5963285"/>
          </a:xfrm>
          <a:prstGeom prst="rect">
            <a:avLst/>
          </a:prstGeom>
        </p:spPr>
      </p:pic>
      <p:sp>
        <p:nvSpPr>
          <p:cNvPr id="2" name="标题 1"/>
          <p:cNvSpPr>
            <a:spLocks noGrp="1"/>
          </p:cNvSpPr>
          <p:nvPr>
            <p:ph type="ctrTitle"/>
          </p:nvPr>
        </p:nvSpPr>
        <p:spPr>
          <a:xfrm>
            <a:off x="1524000" y="1122680"/>
            <a:ext cx="4444365" cy="831850"/>
          </a:xfrm>
        </p:spPr>
        <p:txBody>
          <a:bodyPr>
            <a:normAutofit/>
          </a:bodyPr>
          <a:p>
            <a:r>
              <a:rPr lang="zh-CN" altLang="en-US" sz="3555"/>
              <a:t>帆港资金管理模块图</a:t>
            </a:r>
            <a:endParaRPr lang="zh-CN" altLang="en-US" sz="3555"/>
          </a:p>
        </p:txBody>
      </p:sp>
      <p:sp>
        <p:nvSpPr>
          <p:cNvPr id="3" name="副标题 2"/>
          <p:cNvSpPr>
            <a:spLocks noGrp="1"/>
          </p:cNvSpPr>
          <p:nvPr>
            <p:ph type="subTitle" idx="1"/>
          </p:nvPr>
        </p:nvSpPr>
        <p:spPr>
          <a:xfrm>
            <a:off x="1524000" y="2096770"/>
            <a:ext cx="9144000" cy="3161030"/>
          </a:xfrm>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程序描述</a:t>
            </a:r>
            <a:endParaRPr lang="zh-CN" altLang="en-US"/>
          </a:p>
        </p:txBody>
      </p:sp>
      <p:sp>
        <p:nvSpPr>
          <p:cNvPr id="3" name="内容占位符 2"/>
          <p:cNvSpPr>
            <a:spLocks noGrp="1"/>
          </p:cNvSpPr>
          <p:nvPr>
            <p:ph idx="1"/>
          </p:nvPr>
        </p:nvSpPr>
        <p:spPr/>
        <p:txBody>
          <a:bodyPr/>
          <a:p>
            <a:r>
              <a:rPr lang="zh-CN" altLang="en-US"/>
              <a:t>帆港资金管理子系统是对帆港公用资金的支出、收入管理，以及快递公司按固定时间对帆港的应付金额计算和对帆港在管理过程中出现错误导致损失的罚款金额管理。</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功能</a:t>
            </a:r>
            <a:endParaRPr lang="zh-CN" altLang="en-US"/>
          </a:p>
        </p:txBody>
      </p:sp>
      <p:pic>
        <p:nvPicPr>
          <p:cNvPr id="4" name="内容占位符 3"/>
          <p:cNvPicPr>
            <a:picLocks noChangeAspect="1"/>
          </p:cNvPicPr>
          <p:nvPr>
            <p:ph idx="1"/>
          </p:nvPr>
        </p:nvPicPr>
        <p:blipFill>
          <a:blip r:embed="rId1"/>
          <a:stretch>
            <a:fillRect/>
          </a:stretch>
        </p:blipFill>
        <p:spPr>
          <a:xfrm>
            <a:off x="2092960" y="2011045"/>
            <a:ext cx="6692265" cy="332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r>
              <a:rPr lang="zh-CN" altLang="en-US"/>
              <a:t>输入项</a:t>
            </a:r>
            <a:endParaRPr lang="zh-CN" altLang="en-US"/>
          </a:p>
        </p:txBody>
      </p:sp>
      <p:sp>
        <p:nvSpPr>
          <p:cNvPr id="5" name="文本占位符 4"/>
          <p:cNvSpPr>
            <a:spLocks noGrp="1"/>
          </p:cNvSpPr>
          <p:nvPr>
            <p:ph type="body" sz="quarter" idx="3"/>
          </p:nvPr>
        </p:nvSpPr>
        <p:spPr/>
        <p:txBody>
          <a:bodyPr/>
          <a:p>
            <a:r>
              <a:rPr lang="zh-CN" altLang="en-US"/>
              <a:t>输出项</a:t>
            </a:r>
            <a:endParaRPr lang="zh-CN" altLang="en-US"/>
          </a:p>
        </p:txBody>
      </p:sp>
      <p:pic>
        <p:nvPicPr>
          <p:cNvPr id="7" name="内容占位符 6"/>
          <p:cNvPicPr>
            <a:picLocks noChangeAspect="1"/>
          </p:cNvPicPr>
          <p:nvPr>
            <p:ph sz="half" idx="2"/>
          </p:nvPr>
        </p:nvPicPr>
        <p:blipFill>
          <a:blip r:embed="rId1"/>
          <a:stretch>
            <a:fillRect/>
          </a:stretch>
        </p:blipFill>
        <p:spPr>
          <a:xfrm>
            <a:off x="840105" y="3850640"/>
            <a:ext cx="5157470" cy="992505"/>
          </a:xfrm>
          <a:prstGeom prst="rect">
            <a:avLst/>
          </a:prstGeom>
        </p:spPr>
      </p:pic>
      <p:pic>
        <p:nvPicPr>
          <p:cNvPr id="8" name="内容占位符 7"/>
          <p:cNvPicPr>
            <a:picLocks noChangeAspect="1"/>
          </p:cNvPicPr>
          <p:nvPr>
            <p:ph sz="quarter" idx="4"/>
          </p:nvPr>
        </p:nvPicPr>
        <p:blipFill>
          <a:blip r:embed="rId2"/>
          <a:stretch>
            <a:fillRect/>
          </a:stretch>
        </p:blipFill>
        <p:spPr>
          <a:xfrm>
            <a:off x="6172200" y="3508375"/>
            <a:ext cx="5183505" cy="1677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5859780" y="800100"/>
            <a:ext cx="5036820" cy="5257800"/>
          </a:xfrm>
          <a:prstGeom prst="rect">
            <a:avLst/>
          </a:prstGeom>
        </p:spPr>
      </p:pic>
      <p:pic>
        <p:nvPicPr>
          <p:cNvPr id="5" name="图片 4" descr="QQ图片20200701140231"/>
          <p:cNvPicPr>
            <a:picLocks noChangeAspect="1"/>
          </p:cNvPicPr>
          <p:nvPr/>
        </p:nvPicPr>
        <p:blipFill>
          <a:blip r:embed="rId2"/>
          <a:stretch>
            <a:fillRect/>
          </a:stretch>
        </p:blipFill>
        <p:spPr>
          <a:xfrm>
            <a:off x="1210945" y="308610"/>
            <a:ext cx="4850765" cy="6442710"/>
          </a:xfrm>
          <a:prstGeom prst="rect">
            <a:avLst/>
          </a:prstGeom>
        </p:spPr>
      </p:pic>
      <p:sp>
        <p:nvSpPr>
          <p:cNvPr id="2" name="标题 1"/>
          <p:cNvSpPr>
            <a:spLocks noGrp="1"/>
          </p:cNvSpPr>
          <p:nvPr>
            <p:ph type="ctrTitle"/>
          </p:nvPr>
        </p:nvSpPr>
        <p:spPr>
          <a:xfrm>
            <a:off x="1524000" y="828675"/>
            <a:ext cx="9144000" cy="1008380"/>
          </a:xfrm>
        </p:spPr>
        <p:txBody>
          <a:bodyPr>
            <a:normAutofit fontScale="90000"/>
          </a:bodyPr>
          <a:p>
            <a:r>
              <a:rPr lang="zh-CN" altLang="en-US"/>
              <a:t>逻辑流程</a:t>
            </a:r>
            <a:endParaRPr lang="zh-CN" altLang="en-US"/>
          </a:p>
        </p:txBody>
      </p:sp>
      <p:sp>
        <p:nvSpPr>
          <p:cNvPr id="3" name="副标题 2"/>
          <p:cNvSpPr>
            <a:spLocks noGrp="1"/>
          </p:cNvSpPr>
          <p:nvPr>
            <p:ph type="subTitle" idx="1"/>
          </p:nvPr>
        </p:nvSpPr>
        <p:spPr>
          <a:xfrm>
            <a:off x="1524000" y="1979930"/>
            <a:ext cx="9144000" cy="3277870"/>
          </a:xfrm>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接口</a:t>
            </a:r>
            <a:endParaRPr lang="zh-CN" altLang="en-US"/>
          </a:p>
        </p:txBody>
      </p:sp>
      <p:pic>
        <p:nvPicPr>
          <p:cNvPr id="4" name="内容占位符 3"/>
          <p:cNvPicPr>
            <a:picLocks noChangeAspect="1"/>
          </p:cNvPicPr>
          <p:nvPr>
            <p:ph idx="1"/>
          </p:nvPr>
        </p:nvPicPr>
        <p:blipFill>
          <a:blip r:embed="rId1"/>
          <a:stretch>
            <a:fillRect/>
          </a:stretch>
        </p:blipFill>
        <p:spPr>
          <a:xfrm>
            <a:off x="3306445" y="1840865"/>
            <a:ext cx="5577840" cy="4320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存储分配</a:t>
            </a:r>
            <a:endParaRPr lang="zh-CN" altLang="en-US"/>
          </a:p>
        </p:txBody>
      </p:sp>
      <p:pic>
        <p:nvPicPr>
          <p:cNvPr id="4" name="内容占位符 3"/>
          <p:cNvPicPr>
            <a:picLocks noChangeAspect="1"/>
          </p:cNvPicPr>
          <p:nvPr>
            <p:ph idx="1"/>
          </p:nvPr>
        </p:nvPicPr>
        <p:blipFill>
          <a:blip r:embed="rId1"/>
          <a:stretch>
            <a:fillRect/>
          </a:stretch>
        </p:blipFill>
        <p:spPr>
          <a:xfrm>
            <a:off x="3448050" y="739775"/>
            <a:ext cx="4937760" cy="5173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模块用例图</a:t>
            </a:r>
            <a:endParaRPr lang="zh-CN" altLang="en-US"/>
          </a:p>
        </p:txBody>
      </p:sp>
      <p:pic>
        <p:nvPicPr>
          <p:cNvPr id="5" name="内容占位符 4"/>
          <p:cNvPicPr>
            <a:picLocks noChangeAspect="1"/>
          </p:cNvPicPr>
          <p:nvPr>
            <p:ph idx="1"/>
          </p:nvPr>
        </p:nvPicPr>
        <p:blipFill>
          <a:blip r:embed="rId1"/>
          <a:stretch>
            <a:fillRect/>
          </a:stretch>
        </p:blipFill>
        <p:spPr>
          <a:xfrm>
            <a:off x="4457700" y="727075"/>
            <a:ext cx="4632325" cy="540448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1355,&quot;width&quot;:122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Words>
  <Application>WPS 演示</Application>
  <PresentationFormat>宽屏</PresentationFormat>
  <Paragraphs>38</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Calibri</vt:lpstr>
      <vt:lpstr>Arial Unicode MS</vt:lpstr>
      <vt:lpstr>Office 主题</vt:lpstr>
      <vt:lpstr>开源软件杯</vt:lpstr>
      <vt:lpstr>帆港资金管理模块图</vt:lpstr>
      <vt:lpstr>程序描述</vt:lpstr>
      <vt:lpstr>功能</vt:lpstr>
      <vt:lpstr>PowerPoint 演示文稿</vt:lpstr>
      <vt:lpstr>逻辑流程</vt:lpstr>
      <vt:lpstr>接口</vt:lpstr>
      <vt:lpstr>存储分配</vt:lpstr>
      <vt:lpstr>PowerPoint 演示文稿</vt:lpstr>
      <vt:lpstr>PowerPoint 演示文稿</vt:lpstr>
      <vt:lpstr>编码实现</vt:lpstr>
      <vt:lpstr>PowerPoint 演示文稿</vt:lpstr>
      <vt:lpstr>PowerPoint 演示文稿</vt:lpstr>
      <vt:lpstr>实现显示</vt:lpstr>
      <vt:lpstr>PowerPoint 演示文稿</vt:lpstr>
      <vt:lpstr>个人心得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痒痒鼠</cp:lastModifiedBy>
  <cp:revision>5</cp:revision>
  <dcterms:created xsi:type="dcterms:W3CDTF">2020-07-01T05:48:00Z</dcterms:created>
  <dcterms:modified xsi:type="dcterms:W3CDTF">2020-07-01T12:08:00Z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