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291E08-65ED-48B1-8A97-0FE80F48DC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311062-4B16-47F8-8A3C-5A6135ED72F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F0B80D-21EB-4EAA-8918-0697C8D4C12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649738-6B0A-41DC-8D5E-355F987DD0A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B299CA-5AE2-4076-A96B-EC47ADB386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BF72B59-E364-42DB-B775-D18E93A3E02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C6FCB1-C907-4711-A9ED-1C28948F6A9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091D468-8F49-46FC-A3C9-AE5559BA4BE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3C6BBE-87F5-4239-AB89-3E9EDF4899E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97C2792-0A85-4660-8237-09A3817C10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52D9B8A-91AC-4E54-A489-4888C31EA5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1082ED9-43F3-4F5B-93AA-A1F34A0A009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B67198-69CD-4908-A5FE-E1E5741E46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53F5468-C50A-49CC-876D-BB7014733B1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E117B8-31F1-491C-BB15-BFB01D8C5E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02E8DB8-2E25-43B7-B9C1-A60BF7FBE10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03C7F1F-5765-4771-ABC5-3450B5D9683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691891-2AEB-4B63-B54E-E41ADC7336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26B6B0-6473-407D-9E72-A1A02A1D8E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21B80E-18D4-421C-8FEF-A219594EBA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39446-7E75-44F5-9E99-B4D841E1C1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7AC2AA-1E27-41D3-B942-5F59C0A6CA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DD83D9-61C9-49A1-BD37-E8F8973204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D52F43-BF01-47D5-95E3-3A824C0D72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A005CD-F2A8-4056-B2BB-F8E0BB8A65BE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82CA98-E93A-4975-B87E-21FE65BBD250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471600"/>
            <a:ext cx="9143280" cy="69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l-GR" sz="6000" b="0" strike="noStrike" spc="-1">
                <a:solidFill>
                  <a:srgbClr val="000000"/>
                </a:solidFill>
                <a:latin typeface="Aptos Display"/>
              </a:rPr>
              <a:t>Progress Report 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1693440"/>
            <a:ext cx="9800280" cy="461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9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lang="el-GR" sz="2400" b="0" strike="noStrike" spc="-1">
                <a:solidFill>
                  <a:srgbClr val="000000"/>
                </a:solidFill>
                <a:latin typeface="Aptos"/>
              </a:rPr>
              <a:t>Αναφορά για Phase Variable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lang="el-GR" sz="2400" b="0" strike="noStrike" spc="-1">
                <a:solidFill>
                  <a:srgbClr val="000000"/>
                </a:solidFill>
                <a:latin typeface="Aptos"/>
              </a:rPr>
              <a:t>Λειτουργία του σε Νευρωνικό δίκτυο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lang="el-GR" sz="2400" b="0" strike="noStrike" spc="-1">
                <a:solidFill>
                  <a:srgbClr val="000000"/>
                </a:solidFill>
                <a:latin typeface="Aptos"/>
              </a:rPr>
              <a:t>Σύγκριση NN  Timestamps και Phase Variable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lang="el-GR" sz="2400" b="0" strike="noStrike" spc="-1">
                <a:solidFill>
                  <a:srgbClr val="000000"/>
                </a:solidFill>
                <a:latin typeface="Aptos"/>
              </a:rPr>
              <a:t>Όρια Δικτύων </a:t>
            </a:r>
            <a:r>
              <a:rPr lang="en-US" sz="2400" b="0" strike="noStrike" spc="-1">
                <a:solidFill>
                  <a:srgbClr val="000000"/>
                </a:solidFill>
                <a:latin typeface="Aptos"/>
              </a:rPr>
              <a:t>LSTM </a:t>
            </a:r>
            <a:r>
              <a:rPr lang="el-GR" sz="2400" b="0" strike="noStrike" spc="-1">
                <a:solidFill>
                  <a:srgbClr val="000000"/>
                </a:solidFill>
                <a:latin typeface="Aptos"/>
              </a:rPr>
              <a:t>και </a:t>
            </a:r>
            <a:r>
              <a:rPr lang="en-US" sz="2400" b="0" strike="noStrike" spc="-1">
                <a:solidFill>
                  <a:srgbClr val="000000"/>
                </a:solidFill>
                <a:latin typeface="Aptos"/>
              </a:rPr>
              <a:t>CNN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400" b="0" strike="noStrike" spc="-1">
                <a:solidFill>
                  <a:srgbClr val="000000"/>
                </a:solidFill>
                <a:latin typeface="Aptos"/>
              </a:rPr>
              <a:t>Βαγγέλης Καραβάς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ptos"/>
              </a:rPr>
              <a:t>10/3</a:t>
            </a:r>
            <a:r>
              <a:rPr lang="el-GR" sz="2400" b="0" strike="noStrike" spc="-1">
                <a:solidFill>
                  <a:srgbClr val="000000"/>
                </a:solidFill>
                <a:latin typeface="Aptos"/>
              </a:rPr>
              <a:t>/2025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l-GR" sz="4400" b="0" strike="noStrike" spc="-1">
                <a:solidFill>
                  <a:srgbClr val="000000"/>
                </a:solidFill>
                <a:latin typeface="Aptos Display"/>
              </a:rPr>
              <a:t>Δοκιμή Ορίων </a:t>
            </a: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LSTM </a:t>
            </a:r>
            <a:r>
              <a:rPr lang="el-GR" sz="4400" b="0" strike="noStrike" spc="-1">
                <a:solidFill>
                  <a:srgbClr val="000000"/>
                </a:solidFill>
                <a:latin typeface="Aptos Display"/>
              </a:rPr>
              <a:t>και </a:t>
            </a: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CNN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Μέσω των υπερπαραμέτρων των δικτύων μπορούμε και έχουμε καλύτερες ή χειρότερες προβλέψεις και τις καταστάσεις </a:t>
            </a: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overfitting </a:t>
            </a: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και </a:t>
            </a: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underfitting</a:t>
            </a: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Στις επόμενες διαφάνειες θα δούμε ξεχωριστά για το </a:t>
            </a: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LSTM</a:t>
            </a: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 και το </a:t>
            </a: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CNN</a:t>
            </a: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 δίκτυο πως συμπεριφέρονται σε αυτές τις αλλαγές και που είναι ιδανικά να μείνουν οι παράμετροι</a:t>
            </a: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 RMSE</a:t>
            </a: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 και </a:t>
            </a: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MAE</a:t>
            </a: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42240" cy="43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RMSE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Error =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</a:rPr>
              <a:t>Δείχνει πόσο πέφτουν οι προβλέψεις από τις μετρημένες αληθινές τιμές χρησιμοποιώντας την Ευκλείδεια απόσταση.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</a:rPr>
              <a:t>Το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RMSE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</a:rPr>
              <a:t> θα χρησιμοποιηθεί για το δίκτυο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LSTM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77" name="TextBox 3"/>
          <p:cNvSpPr/>
          <p:nvPr/>
        </p:nvSpPr>
        <p:spPr>
          <a:xfrm>
            <a:off x="6095880" y="1860120"/>
            <a:ext cx="532692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MAE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Error  =            …..                          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Το MAE υπολογίζεται ως το άθροισμα των απόλυτων σφαλμάτων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.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Το μέσο απόλυτο σφάλμα είναι ένα κοινό μέτρο του σφάλματος πρόβλεψης στην ανάλυση χρονοσειρών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To MAE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θαα χρησιμοποιηθεί για το δίκτυο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CNN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Rectangle 2"/>
          <p:cNvSpPr/>
          <p:nvPr/>
        </p:nvSpPr>
        <p:spPr>
          <a:xfrm>
            <a:off x="0" y="4398840"/>
            <a:ext cx="360" cy="257040"/>
          </a:xfrm>
          <a:prstGeom prst="rect">
            <a:avLst/>
          </a:prstGeom>
          <a:solidFill>
            <a:srgbClr val="3031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79" name="Picture 7"/>
          <p:cNvPicPr/>
          <p:nvPr/>
        </p:nvPicPr>
        <p:blipFill>
          <a:blip r:embed="rId2"/>
          <a:stretch/>
        </p:blipFill>
        <p:spPr>
          <a:xfrm>
            <a:off x="8824320" y="2321640"/>
            <a:ext cx="1043280" cy="55548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11"/>
          <p:cNvPicPr/>
          <p:nvPr/>
        </p:nvPicPr>
        <p:blipFill>
          <a:blip r:embed="rId3"/>
          <a:stretch/>
        </p:blipFill>
        <p:spPr>
          <a:xfrm>
            <a:off x="3119040" y="2517840"/>
            <a:ext cx="392040" cy="24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93312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Limits LSTM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933120" y="1825560"/>
            <a:ext cx="3388680" cy="484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Underfitting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1 LSTM Layer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100 Hidden Layers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Activation: sigmoid – tanh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Epochs: 0-80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Dropout: 0.2-0.4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Batch Size: 32-64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Accuracy: 86%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Loss: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</a:rPr>
              <a:t>0.32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RMSE: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</a:rPr>
              <a:t>1.07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MAE: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</a:rPr>
              <a:t> 0.73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3" name="TextBox 3"/>
          <p:cNvSpPr/>
          <p:nvPr/>
        </p:nvSpPr>
        <p:spPr>
          <a:xfrm>
            <a:off x="4512600" y="1825560"/>
            <a:ext cx="335628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Stable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2 LSTM Layer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100 Hidden Layers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Activation: sigmoid – tanh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Epochs: 80-150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Dropout: 0.2-0.4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Batch Size: 32-64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Aptos"/>
                <a:ea typeface="DejaVu Sans"/>
              </a:rPr>
              <a:t>Accuracy: 92-94%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Loss: 0.008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Aptos"/>
                <a:ea typeface="DejaVu Sans"/>
              </a:rPr>
              <a:t>RMSE: 0.64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MAE: 0.4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TextBox 4"/>
          <p:cNvSpPr/>
          <p:nvPr/>
        </p:nvSpPr>
        <p:spPr>
          <a:xfrm>
            <a:off x="7869600" y="1825560"/>
            <a:ext cx="375696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Overfitting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2 LSTM Layer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150+ Hidden Layers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Activation: sigmoid – tanh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Epochs: 200+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Dropout: 0.2-0.4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Batch Size: 32-64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Accuracy: 95-97%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Loss: 0.002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RMSE: 0.52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MAE: 0.2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3312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Limits CNN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933120" y="1825560"/>
            <a:ext cx="3388680" cy="396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Underfitting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1 CNN Layer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Kernel Size: 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Learning Rate: 0.005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Activation:  tanh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Epochs: 0-80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Dropout: 0.2-0.4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Batch Size: 32-64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Accuracy : 80%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Loss : 0.06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MAE :1.17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TextBox 3"/>
          <p:cNvSpPr/>
          <p:nvPr/>
        </p:nvSpPr>
        <p:spPr>
          <a:xfrm>
            <a:off x="4512600" y="1825560"/>
            <a:ext cx="335628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Stable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2 CNN Layer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Kernel Size: 5 ,  5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Learning Rate = 0.005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Activation:  tanh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Epochs: 80-150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Dropout: 0.2-0.4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Batch Size: 32-64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Accuracy : 90-93%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Loss : 0.01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MAE : 0.45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TextBox 4"/>
          <p:cNvSpPr/>
          <p:nvPr/>
        </p:nvSpPr>
        <p:spPr>
          <a:xfrm>
            <a:off x="7869600" y="1825560"/>
            <a:ext cx="375696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Overfitting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3 CNN Layer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Kernel Size: 5 ,  5, 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Learning Rate = 0.005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Activation:  tanh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Epochs: 80-150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Dropout: 0.2-0.4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Batch Size: 32-64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Accuracy : 98%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Loss : 0.001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MAE : 0.2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7/4/2025 Report</a:t>
            </a:r>
            <a:r>
              <a:rPr lang="el-GR" sz="4400" b="0" strike="noStrike" spc="-1">
                <a:solidFill>
                  <a:srgbClr val="000000"/>
                </a:solidFill>
                <a:latin typeface="Aptos Display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Συνολικό </a:t>
            </a: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sequence</a:t>
            </a: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 του κώδικα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Τελικοί παράμετροι δικτύων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l-GR" sz="2800" b="0" strike="noStrike" spc="-1">
                <a:solidFill>
                  <a:srgbClr val="000000"/>
                </a:solidFill>
                <a:latin typeface="Aptos"/>
              </a:rPr>
              <a:t>Σημασία των </a:t>
            </a: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metrics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1200" b="0" strike="noStrike" spc="-1">
                <a:solidFill>
                  <a:srgbClr val="000000"/>
                </a:solidFill>
                <a:latin typeface="Aptos"/>
              </a:rPr>
              <a:t>Ευάγγελος Καραβάς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106200"/>
            <a:ext cx="10514880" cy="90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ptos Display"/>
              </a:rPr>
              <a:t>Sequence For Phase Variable Networks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2" name="Content Placeholder 6"/>
          <p:cNvPicPr/>
          <p:nvPr/>
        </p:nvPicPr>
        <p:blipFill>
          <a:blip r:embed="rId2"/>
          <a:stretch/>
        </p:blipFill>
        <p:spPr>
          <a:xfrm>
            <a:off x="3706920" y="1074960"/>
            <a:ext cx="2096640" cy="1297800"/>
          </a:xfrm>
          <a:prstGeom prst="rect">
            <a:avLst/>
          </a:prstGeom>
          <a:ln w="0">
            <a:noFill/>
          </a:ln>
        </p:spPr>
      </p:pic>
      <p:sp>
        <p:nvSpPr>
          <p:cNvPr id="193" name="Rectangle 3"/>
          <p:cNvSpPr/>
          <p:nvPr/>
        </p:nvSpPr>
        <p:spPr>
          <a:xfrm>
            <a:off x="606960" y="1096200"/>
            <a:ext cx="2078640" cy="1276920"/>
          </a:xfrm>
          <a:prstGeom prst="rect">
            <a:avLst/>
          </a:prstGeom>
          <a:solidFill>
            <a:schemeClr val="accent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94" name="Picture 7"/>
          <p:cNvPicPr/>
          <p:nvPr/>
        </p:nvPicPr>
        <p:blipFill>
          <a:blip r:embed="rId3">
            <a:alphaModFix amt="8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6794640" y="1071360"/>
            <a:ext cx="2096640" cy="1297800"/>
          </a:xfrm>
          <a:prstGeom prst="rect">
            <a:avLst/>
          </a:prstGeom>
          <a:ln w="0">
            <a:noFill/>
          </a:ln>
        </p:spPr>
      </p:pic>
      <p:pic>
        <p:nvPicPr>
          <p:cNvPr id="195" name="Picture 8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564560" y="2913120"/>
            <a:ext cx="2096640" cy="129780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9"/>
          <p:cNvPicPr/>
          <p:nvPr/>
        </p:nvPicPr>
        <p:blipFill>
          <a:blip r:embed="rId6"/>
          <a:stretch/>
        </p:blipFill>
        <p:spPr>
          <a:xfrm>
            <a:off x="4539960" y="2903040"/>
            <a:ext cx="2096640" cy="129780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10"/>
          <p:cNvPicPr/>
          <p:nvPr/>
        </p:nvPicPr>
        <p:blipFill>
          <a:blip r:embed="rId7"/>
          <a:stretch/>
        </p:blipFill>
        <p:spPr>
          <a:xfrm>
            <a:off x="7333560" y="2903040"/>
            <a:ext cx="2096640" cy="1297800"/>
          </a:xfrm>
          <a:prstGeom prst="rect">
            <a:avLst/>
          </a:prstGeom>
          <a:ln w="0">
            <a:noFill/>
          </a:ln>
        </p:spPr>
      </p:pic>
      <p:sp>
        <p:nvSpPr>
          <p:cNvPr id="198" name="TextBox 11"/>
          <p:cNvSpPr/>
          <p:nvPr/>
        </p:nvSpPr>
        <p:spPr>
          <a:xfrm>
            <a:off x="1004400" y="1253160"/>
            <a:ext cx="13075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Loading Datasets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(Joint Data)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TextBox 13"/>
          <p:cNvSpPr/>
          <p:nvPr/>
        </p:nvSpPr>
        <p:spPr>
          <a:xfrm>
            <a:off x="3700800" y="1388160"/>
            <a:ext cx="20786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creation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TextBox 15"/>
          <p:cNvSpPr/>
          <p:nvPr/>
        </p:nvSpPr>
        <p:spPr>
          <a:xfrm>
            <a:off x="6832080" y="1414080"/>
            <a:ext cx="1958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Data Scaling for NN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TextBox 17"/>
          <p:cNvSpPr/>
          <p:nvPr/>
        </p:nvSpPr>
        <p:spPr>
          <a:xfrm>
            <a:off x="1564560" y="3011400"/>
            <a:ext cx="205992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ptos"/>
                <a:ea typeface="DejaVu Sans"/>
              </a:rPr>
              <a:t>Prediction of steps -      based on 4 Normal and CP Data and seeing the error of prediction from actual step x[i] to predicted step y[i]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" name="Straight Arrow Connector 22"/>
          <p:cNvSpPr/>
          <p:nvPr/>
        </p:nvSpPr>
        <p:spPr>
          <a:xfrm>
            <a:off x="2635560" y="2058120"/>
            <a:ext cx="106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3" name="Straight Arrow Connector 24"/>
          <p:cNvSpPr/>
          <p:nvPr/>
        </p:nvSpPr>
        <p:spPr>
          <a:xfrm>
            <a:off x="2648880" y="1411560"/>
            <a:ext cx="106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TextBox 25"/>
          <p:cNvSpPr/>
          <p:nvPr/>
        </p:nvSpPr>
        <p:spPr>
          <a:xfrm>
            <a:off x="2664360" y="1134720"/>
            <a:ext cx="10728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ptos"/>
                <a:ea typeface="DejaVu Sans"/>
              </a:rPr>
              <a:t>Hips Angles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" name="TextBox 26"/>
          <p:cNvSpPr/>
          <p:nvPr/>
        </p:nvSpPr>
        <p:spPr>
          <a:xfrm>
            <a:off x="2698560" y="1642680"/>
            <a:ext cx="96588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ptos"/>
                <a:ea typeface="DejaVu Sans"/>
              </a:rPr>
              <a:t>Left/Right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ptos"/>
                <a:ea typeface="DejaVu Sans"/>
              </a:rPr>
              <a:t>Foot Offs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" name="Straight Arrow Connector 28"/>
          <p:cNvSpPr/>
          <p:nvPr/>
        </p:nvSpPr>
        <p:spPr>
          <a:xfrm flipV="1">
            <a:off x="5780160" y="1641240"/>
            <a:ext cx="10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TextBox 31"/>
          <p:cNvSpPr/>
          <p:nvPr/>
        </p:nvSpPr>
        <p:spPr>
          <a:xfrm>
            <a:off x="5725440" y="1383120"/>
            <a:ext cx="115344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8" name="Straight Connector 33"/>
          <p:cNvSpPr/>
          <p:nvPr/>
        </p:nvSpPr>
        <p:spPr>
          <a:xfrm flipV="1">
            <a:off x="8891640" y="1636920"/>
            <a:ext cx="1179000" cy="540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9" name="Straight Connector 35"/>
          <p:cNvSpPr/>
          <p:nvPr/>
        </p:nvSpPr>
        <p:spPr>
          <a:xfrm>
            <a:off x="10070640" y="1636920"/>
            <a:ext cx="360" cy="192132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0" name="Straight Arrow Connector 37"/>
          <p:cNvSpPr/>
          <p:nvPr/>
        </p:nvSpPr>
        <p:spPr>
          <a:xfrm flipH="1">
            <a:off x="9429840" y="3552120"/>
            <a:ext cx="639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" name="TextBox 38"/>
          <p:cNvSpPr/>
          <p:nvPr/>
        </p:nvSpPr>
        <p:spPr>
          <a:xfrm>
            <a:off x="10033200" y="1849320"/>
            <a:ext cx="2249280" cy="142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ptos"/>
                <a:ea typeface="DejaVu Sans"/>
              </a:rPr>
              <a:t>Reshaping Data to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ptos"/>
                <a:ea typeface="DejaVu Sans"/>
              </a:rPr>
              <a:t>(Num_samples/51/8)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ptos"/>
                <a:ea typeface="DejaVu Sans"/>
              </a:rPr>
              <a:t>----------------------------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ptos"/>
                <a:ea typeface="DejaVu Sans"/>
              </a:rPr>
              <a:t>Splitting data to train/Val/test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ptos"/>
                <a:ea typeface="DejaVu Sans"/>
              </a:rPr>
              <a:t>Training (400 Normal Steps)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ptos"/>
                <a:ea typeface="DejaVu Sans"/>
              </a:rPr>
              <a:t>Testing (400 CP Steps)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ptos"/>
                <a:ea typeface="DejaVu Sans"/>
              </a:rPr>
              <a:t>Validation (100 N + 100 CP)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2" name="TextBox 39"/>
          <p:cNvSpPr/>
          <p:nvPr/>
        </p:nvSpPr>
        <p:spPr>
          <a:xfrm>
            <a:off x="7403760" y="3168720"/>
            <a:ext cx="1962720" cy="69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Neural Network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ptos"/>
                <a:ea typeface="DejaVu Sans"/>
              </a:rPr>
              <a:t>(More info in 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Aptos"/>
                <a:ea typeface="DejaVu Sans"/>
              </a:rPr>
              <a:t>different slide)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3" name="TextBox 40"/>
          <p:cNvSpPr/>
          <p:nvPr/>
        </p:nvSpPr>
        <p:spPr>
          <a:xfrm>
            <a:off x="4802040" y="3087360"/>
            <a:ext cx="1696680" cy="10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Model Evaluation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RMSE / MAE / MSE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4" name="Straight Connector 42"/>
          <p:cNvSpPr/>
          <p:nvPr/>
        </p:nvSpPr>
        <p:spPr>
          <a:xfrm>
            <a:off x="1922400" y="2369880"/>
            <a:ext cx="360" cy="22320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Straight Connector 44"/>
          <p:cNvSpPr/>
          <p:nvPr/>
        </p:nvSpPr>
        <p:spPr>
          <a:xfrm>
            <a:off x="1922400" y="2593080"/>
            <a:ext cx="4052160" cy="36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Straight Connector 49"/>
          <p:cNvSpPr/>
          <p:nvPr/>
        </p:nvSpPr>
        <p:spPr>
          <a:xfrm flipV="1">
            <a:off x="5974560" y="2103840"/>
            <a:ext cx="360" cy="48924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Straight Arrow Connector 51"/>
          <p:cNvSpPr/>
          <p:nvPr/>
        </p:nvSpPr>
        <p:spPr>
          <a:xfrm>
            <a:off x="5974920" y="2104200"/>
            <a:ext cx="819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TextBox 53"/>
          <p:cNvSpPr/>
          <p:nvPr/>
        </p:nvSpPr>
        <p:spPr>
          <a:xfrm>
            <a:off x="5906160" y="1869840"/>
            <a:ext cx="75384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ptos"/>
                <a:ea typeface="DejaVu Sans"/>
              </a:rPr>
              <a:t>Joint Data 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9" name="Straight Arrow Connector 55"/>
          <p:cNvSpPr/>
          <p:nvPr/>
        </p:nvSpPr>
        <p:spPr>
          <a:xfrm flipH="1">
            <a:off x="6636600" y="3552120"/>
            <a:ext cx="6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" name="TextBox 56"/>
          <p:cNvSpPr/>
          <p:nvPr/>
        </p:nvSpPr>
        <p:spPr>
          <a:xfrm>
            <a:off x="6637320" y="3210480"/>
            <a:ext cx="6663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Model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1" name="Straight Arrow Connector 58"/>
          <p:cNvSpPr/>
          <p:nvPr/>
        </p:nvSpPr>
        <p:spPr>
          <a:xfrm flipH="1">
            <a:off x="3661200" y="3552120"/>
            <a:ext cx="87768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2" name="TextBox 60"/>
          <p:cNvSpPr/>
          <p:nvPr/>
        </p:nvSpPr>
        <p:spPr>
          <a:xfrm>
            <a:off x="3540960" y="3096720"/>
            <a:ext cx="11289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Fine Tuned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Model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23" name="Picture 67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551240" y="4671000"/>
            <a:ext cx="2096640" cy="1297800"/>
          </a:xfrm>
          <a:prstGeom prst="rect">
            <a:avLst/>
          </a:prstGeom>
          <a:ln w="0">
            <a:noFill/>
          </a:ln>
        </p:spPr>
      </p:pic>
      <p:sp>
        <p:nvSpPr>
          <p:cNvPr id="224" name="Straight Connector 69"/>
          <p:cNvSpPr/>
          <p:nvPr/>
        </p:nvSpPr>
        <p:spPr>
          <a:xfrm flipH="1">
            <a:off x="4227480" y="3949200"/>
            <a:ext cx="312480" cy="36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Straight Connector 71"/>
          <p:cNvSpPr/>
          <p:nvPr/>
        </p:nvSpPr>
        <p:spPr>
          <a:xfrm>
            <a:off x="4227480" y="3949200"/>
            <a:ext cx="360" cy="157464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Straight Arrow Connector 73"/>
          <p:cNvSpPr/>
          <p:nvPr/>
        </p:nvSpPr>
        <p:spPr>
          <a:xfrm flipH="1">
            <a:off x="3647520" y="5523840"/>
            <a:ext cx="57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TextBox 75"/>
          <p:cNvSpPr/>
          <p:nvPr/>
        </p:nvSpPr>
        <p:spPr>
          <a:xfrm>
            <a:off x="4163040" y="4446000"/>
            <a:ext cx="11541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Fine Tuned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Model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8" name="TextBox 77"/>
          <p:cNvSpPr/>
          <p:nvPr/>
        </p:nvSpPr>
        <p:spPr>
          <a:xfrm>
            <a:off x="1564560" y="4751280"/>
            <a:ext cx="205992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Prediction of steps  - based on 1 step and giving prediction per step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(Mostly to see accuracy)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9" name="Straight Connector 79"/>
          <p:cNvSpPr/>
          <p:nvPr/>
        </p:nvSpPr>
        <p:spPr>
          <a:xfrm flipH="1" flipV="1">
            <a:off x="939240" y="3518280"/>
            <a:ext cx="625320" cy="72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0" name="Straight Connector 81"/>
          <p:cNvSpPr/>
          <p:nvPr/>
        </p:nvSpPr>
        <p:spPr>
          <a:xfrm>
            <a:off x="939240" y="3518280"/>
            <a:ext cx="360" cy="268812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1" name="Straight Connector 83"/>
          <p:cNvSpPr/>
          <p:nvPr/>
        </p:nvSpPr>
        <p:spPr>
          <a:xfrm>
            <a:off x="939240" y="6206400"/>
            <a:ext cx="4326480" cy="36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2" name="Straight Connector 85"/>
          <p:cNvSpPr/>
          <p:nvPr/>
        </p:nvSpPr>
        <p:spPr>
          <a:xfrm flipV="1">
            <a:off x="5265720" y="5247720"/>
            <a:ext cx="360" cy="95868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3" name="Straight Arrow Connector 89"/>
          <p:cNvSpPr/>
          <p:nvPr/>
        </p:nvSpPr>
        <p:spPr>
          <a:xfrm>
            <a:off x="5265720" y="5247720"/>
            <a:ext cx="60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4" name="Rectangle 90"/>
          <p:cNvSpPr/>
          <p:nvPr/>
        </p:nvSpPr>
        <p:spPr>
          <a:xfrm>
            <a:off x="5867280" y="4598640"/>
            <a:ext cx="2096640" cy="1297800"/>
          </a:xfrm>
          <a:prstGeom prst="rect">
            <a:avLst/>
          </a:prstGeom>
          <a:solidFill>
            <a:srgbClr val="FFFF00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171717"/>
                </a:solidFill>
                <a:latin typeface="Aptos"/>
                <a:ea typeface="DejaVu Sans"/>
              </a:rPr>
              <a:t>Phase Variable creation for Predicted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TextBox 91"/>
          <p:cNvSpPr/>
          <p:nvPr/>
        </p:nvSpPr>
        <p:spPr>
          <a:xfrm>
            <a:off x="1993320" y="6211800"/>
            <a:ext cx="14770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Predicted Steps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6" name="Straight Arrow Connector 94"/>
          <p:cNvSpPr/>
          <p:nvPr/>
        </p:nvSpPr>
        <p:spPr>
          <a:xfrm>
            <a:off x="7964640" y="5247720"/>
            <a:ext cx="1465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Rectangle 96"/>
          <p:cNvSpPr/>
          <p:nvPr/>
        </p:nvSpPr>
        <p:spPr>
          <a:xfrm>
            <a:off x="9430560" y="4598640"/>
            <a:ext cx="2096640" cy="1297800"/>
          </a:xfrm>
          <a:prstGeom prst="rect">
            <a:avLst/>
          </a:prstGeom>
          <a:solidFill>
            <a:srgbClr val="FF0000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171717"/>
                </a:solidFill>
                <a:latin typeface="Aptos"/>
                <a:ea typeface="DejaVu Sans"/>
              </a:rPr>
              <a:t>Saving data and plotting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TextBox 101"/>
          <p:cNvSpPr/>
          <p:nvPr/>
        </p:nvSpPr>
        <p:spPr>
          <a:xfrm>
            <a:off x="7936920" y="4553640"/>
            <a:ext cx="1433520" cy="94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ptos"/>
                <a:ea typeface="DejaVu Sans"/>
              </a:rPr>
              <a:t>Predicted Steps with Phase Variable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Neural Network final Parameters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0" y="81000"/>
            <a:ext cx="300960" cy="45000"/>
          </a:xfrm>
          <a:prstGeom prst="rect">
            <a:avLst/>
          </a:prstGeom>
          <a:noFill/>
          <a:ln w="0">
            <a:noFill/>
          </a:ln>
        </p:spPr>
        <p:txBody>
          <a:bodyPr lIns="90000" tIns="22680" rIns="90000" bIns="22680" anchor="t">
            <a:normAutofit fontScale="25000" lnSpcReduction="2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TextBox 4"/>
          <p:cNvSpPr/>
          <p:nvPr/>
        </p:nvSpPr>
        <p:spPr>
          <a:xfrm>
            <a:off x="3105000" y="1387440"/>
            <a:ext cx="3046680" cy="49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LSTM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3 LSTM Layer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128 Hidden Layers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Learning Rate = 0.001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Activation: tanh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Epochs: 100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Dropout: 0.1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Batch Size: 51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0000"/>
                </a:solidFill>
                <a:latin typeface="Aptos"/>
                <a:ea typeface="DejaVu Sans"/>
              </a:rPr>
              <a:t>Accuracy: 92-94%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Loss: 0.002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0000"/>
                </a:solidFill>
                <a:latin typeface="Aptos"/>
                <a:ea typeface="DejaVu Sans"/>
              </a:rPr>
              <a:t>RMSE: 0.04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MAE: 0.03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2" name="TextBox 6"/>
          <p:cNvSpPr/>
          <p:nvPr/>
        </p:nvSpPr>
        <p:spPr>
          <a:xfrm>
            <a:off x="6478200" y="1387440"/>
            <a:ext cx="3316680" cy="49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CNN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4 CNN Layer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Kernel Size: 5,  5, 3, 3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Learning Rate = 0.003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Activation: sigmoid – tanh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Epochs: 200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Dropout: 0.2-0.4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Batch Size: 102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0000"/>
                </a:solidFill>
                <a:latin typeface="Aptos"/>
                <a:ea typeface="DejaVu Sans"/>
              </a:rPr>
              <a:t>Accuracy: 92-94%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Loss: 0.008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RMSE: 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0000"/>
                </a:solidFill>
                <a:latin typeface="Aptos"/>
                <a:ea typeface="DejaVu Sans"/>
              </a:rPr>
              <a:t>MAE: 0.4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What the metrics mean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809880" y="6973920"/>
            <a:ext cx="509832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45" name="TextBox 4"/>
          <p:cNvSpPr/>
          <p:nvPr/>
        </p:nvSpPr>
        <p:spPr>
          <a:xfrm>
            <a:off x="5860440" y="2030040"/>
            <a:ext cx="6096240" cy="430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l-GR" sz="2200" b="0" strike="noStrike" spc="-1">
                <a:solidFill>
                  <a:srgbClr val="000000"/>
                </a:solidFill>
                <a:latin typeface="Aptos"/>
                <a:ea typeface="DejaVu Sans"/>
              </a:rPr>
              <a:t>RMSE – Ρίζα Μέσου Τετραγωνικού Σφάλματος</a:t>
            </a:r>
            <a:r>
              <a:rPr lang="en-US" sz="2200" b="0" strike="noStrike" spc="-1">
                <a:solidFill>
                  <a:srgbClr val="000000"/>
                </a:solidFill>
                <a:latin typeface="Aptos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l-GR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- Τετραγωνική ρίζα του MSE.</a:t>
            </a:r>
            <a:endParaRPr lang="en-US" sz="19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l-GR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- Ίδιες μονάδες με την αρχική έξοδο (π.χ. μοίρες).</a:t>
            </a:r>
            <a:endParaRPr lang="en-US" sz="19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l-GR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- Χαμηλότερη τιμή = καλύτερο αποτέλεσμα.</a:t>
            </a:r>
            <a:endParaRPr lang="en-US" sz="19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l-GR" sz="2200" b="0" strike="noStrike" spc="-1">
                <a:solidFill>
                  <a:srgbClr val="000000"/>
                </a:solidFill>
                <a:latin typeface="Aptos"/>
                <a:ea typeface="DejaVu Sans"/>
              </a:rPr>
              <a:t>Ακρίβεια (Accuracy)</a:t>
            </a:r>
            <a:r>
              <a:rPr lang="en-US" sz="2200" b="0" strike="noStrike" spc="-1">
                <a:solidFill>
                  <a:srgbClr val="000000"/>
                </a:solidFill>
                <a:latin typeface="Aptos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-Υπολογίζει αν η προβλέμένη τιμή είναι ίδια της πραγματικής</a:t>
            </a:r>
            <a:endParaRPr lang="en-US" sz="19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-Στ</a:t>
            </a:r>
            <a:r>
              <a:rPr lang="en-US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o regression </a:t>
            </a:r>
            <a:r>
              <a:rPr lang="el-GR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δεν έχει ουσιαστικό νόημα</a:t>
            </a:r>
            <a:r>
              <a:rPr lang="en-US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 </a:t>
            </a:r>
            <a:r>
              <a:rPr lang="el-GR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λόγω του υπολογισμού του:</a:t>
            </a:r>
            <a:endParaRPr lang="en-US" sz="1900" b="0" strike="noStrike" spc="-1">
              <a:latin typeface="Arial"/>
            </a:endParaRPr>
          </a:p>
          <a:p>
            <a:pPr marL="45720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ptos"/>
                <a:ea typeface="DejaVu Sans"/>
              </a:rPr>
              <a:t>[real_value] = [predicted_value]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246" name="TextBox 6"/>
          <p:cNvSpPr/>
          <p:nvPr/>
        </p:nvSpPr>
        <p:spPr>
          <a:xfrm>
            <a:off x="712440" y="2030040"/>
            <a:ext cx="5049000" cy="41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l-GR" sz="2200" b="0" strike="noStrike" spc="-1">
                <a:solidFill>
                  <a:srgbClr val="000000"/>
                </a:solidFill>
                <a:latin typeface="Aptos"/>
                <a:ea typeface="DejaVu Sans"/>
              </a:rPr>
              <a:t>MSE – Μέσο Τετραγωνικό Σφάλμα</a:t>
            </a:r>
            <a:endParaRPr lang="en-US" sz="2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- Υπολογίζει τον μέσο όρο των τετραγώνων της διαφοράς μεταξύ πρόβλεψης και πραγματικής τιμής.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- Δίνει μεγαλύτερη βαρύτητα σε μεγάλα σφάλματα.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l-GR" sz="2200" b="0" strike="noStrike" spc="-1">
                <a:solidFill>
                  <a:srgbClr val="000000"/>
                </a:solidFill>
                <a:latin typeface="Aptos"/>
                <a:ea typeface="DejaVu Sans"/>
              </a:rPr>
              <a:t>MAE – Μέσο Απόλυτο Σφάλμα</a:t>
            </a:r>
            <a:endParaRPr lang="en-US" sz="2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- Υπολογίζει τον μέσο όρο των απόλυτων διαφορών.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- Πιο κατανοητό από το MSE.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- Χαμηλότερη τιμή = καλύτερο αποτέλεσμα.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86520" y="106200"/>
            <a:ext cx="10514880" cy="90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ptos Display"/>
              </a:rPr>
              <a:t>Sequence For Exoskeleton Control Node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8" name="Content Placeholder 3"/>
          <p:cNvPicPr/>
          <p:nvPr/>
        </p:nvPicPr>
        <p:blipFill>
          <a:blip r:embed="rId2"/>
          <a:stretch/>
        </p:blipFill>
        <p:spPr>
          <a:xfrm>
            <a:off x="3706920" y="1074960"/>
            <a:ext cx="2096640" cy="1297800"/>
          </a:xfrm>
          <a:prstGeom prst="rect">
            <a:avLst/>
          </a:prstGeom>
          <a:ln w="0">
            <a:noFill/>
          </a:ln>
        </p:spPr>
      </p:pic>
      <p:sp>
        <p:nvSpPr>
          <p:cNvPr id="249" name="Rectangle 5"/>
          <p:cNvSpPr/>
          <p:nvPr/>
        </p:nvSpPr>
        <p:spPr>
          <a:xfrm>
            <a:off x="606960" y="1096200"/>
            <a:ext cx="2078640" cy="1276920"/>
          </a:xfrm>
          <a:prstGeom prst="rect">
            <a:avLst/>
          </a:prstGeom>
          <a:solidFill>
            <a:schemeClr val="accent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0" name="TextBox 22"/>
          <p:cNvSpPr/>
          <p:nvPr/>
        </p:nvSpPr>
        <p:spPr>
          <a:xfrm>
            <a:off x="606960" y="1460880"/>
            <a:ext cx="20786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User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(Excel Data CP)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TextBox 24"/>
          <p:cNvSpPr/>
          <p:nvPr/>
        </p:nvSpPr>
        <p:spPr>
          <a:xfrm>
            <a:off x="3700800" y="1464120"/>
            <a:ext cx="2078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Keras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Straight Arrow Connector 12"/>
          <p:cNvSpPr/>
          <p:nvPr/>
        </p:nvSpPr>
        <p:spPr>
          <a:xfrm>
            <a:off x="2648880" y="1411560"/>
            <a:ext cx="106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3" name="TextBox 29"/>
          <p:cNvSpPr/>
          <p:nvPr/>
        </p:nvSpPr>
        <p:spPr>
          <a:xfrm>
            <a:off x="2663280" y="1134720"/>
            <a:ext cx="1075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ptos"/>
                <a:ea typeface="DejaVu Sans"/>
              </a:rPr>
              <a:t>Joint Angles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Straight Arrow Connector 13"/>
          <p:cNvSpPr/>
          <p:nvPr/>
        </p:nvSpPr>
        <p:spPr>
          <a:xfrm>
            <a:off x="5779800" y="1600200"/>
            <a:ext cx="1306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Straight Connector 12"/>
          <p:cNvSpPr/>
          <p:nvPr/>
        </p:nvSpPr>
        <p:spPr>
          <a:xfrm flipV="1">
            <a:off x="9144000" y="1636920"/>
            <a:ext cx="926640" cy="540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Straight Connector 15"/>
          <p:cNvSpPr/>
          <p:nvPr/>
        </p:nvSpPr>
        <p:spPr>
          <a:xfrm>
            <a:off x="10070640" y="1636920"/>
            <a:ext cx="360" cy="202032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Straight Arrow Connector 14"/>
          <p:cNvSpPr/>
          <p:nvPr/>
        </p:nvSpPr>
        <p:spPr>
          <a:xfrm flipH="1" flipV="1">
            <a:off x="5486040" y="3656520"/>
            <a:ext cx="159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Straight Connector 16"/>
          <p:cNvSpPr/>
          <p:nvPr/>
        </p:nvSpPr>
        <p:spPr>
          <a:xfrm>
            <a:off x="1922400" y="2369880"/>
            <a:ext cx="360" cy="22320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Straight Connector 17"/>
          <p:cNvSpPr/>
          <p:nvPr/>
        </p:nvSpPr>
        <p:spPr>
          <a:xfrm>
            <a:off x="1922400" y="2593080"/>
            <a:ext cx="4052160" cy="36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Straight Connector 19"/>
          <p:cNvSpPr/>
          <p:nvPr/>
        </p:nvSpPr>
        <p:spPr>
          <a:xfrm flipV="1">
            <a:off x="5974560" y="2057040"/>
            <a:ext cx="360" cy="53604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Straight Arrow Connector 15"/>
          <p:cNvSpPr/>
          <p:nvPr/>
        </p:nvSpPr>
        <p:spPr>
          <a:xfrm flipV="1">
            <a:off x="5974920" y="2055960"/>
            <a:ext cx="1111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2" name="TextBox 42"/>
          <p:cNvSpPr/>
          <p:nvPr/>
        </p:nvSpPr>
        <p:spPr>
          <a:xfrm>
            <a:off x="6103800" y="1828800"/>
            <a:ext cx="98244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ptos"/>
                <a:ea typeface="DejaVu Sans"/>
              </a:rPr>
              <a:t>Joint Data 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5715000" y="1014120"/>
            <a:ext cx="1599840" cy="71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ptos"/>
              </a:rPr>
              <a:t>Predicted Data for next step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ptos"/>
              </a:rPr>
              <a:t>(desired trajectory)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64" name="Picture 1"/>
          <p:cNvSpPr/>
          <p:nvPr/>
        </p:nvSpPr>
        <p:spPr>
          <a:xfrm>
            <a:off x="7086600" y="1143000"/>
            <a:ext cx="2286000" cy="16002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Arial"/>
              </a:rPr>
              <a:t>Feedback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Arial"/>
              </a:rPr>
              <a:t>PID with error from base step to desired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7086600" y="2971800"/>
            <a:ext cx="2285640" cy="1371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Exoskeleton commands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Straight Connector 2"/>
          <p:cNvSpPr/>
          <p:nvPr/>
        </p:nvSpPr>
        <p:spPr>
          <a:xfrm>
            <a:off x="10071000" y="1636920"/>
            <a:ext cx="360" cy="2020320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5486400" y="3388320"/>
            <a:ext cx="1599840" cy="44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ptos"/>
              </a:rPr>
              <a:t>Input for next step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3200760" y="2972160"/>
            <a:ext cx="2285640" cy="1371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Exoskeleton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Straight Arrow Connector 1"/>
          <p:cNvSpPr/>
          <p:nvPr/>
        </p:nvSpPr>
        <p:spPr>
          <a:xfrm flipH="1" flipV="1">
            <a:off x="9372240" y="3656520"/>
            <a:ext cx="697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713D8-0918-5A26-D420-F84B12BCC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>
            <a:extLst>
              <a:ext uri="{FF2B5EF4-FFF2-40B4-BE49-F238E27FC236}">
                <a16:creationId xmlns:a16="http://schemas.microsoft.com/office/drawing/2014/main" id="{E31FAFFA-B705-9942-15D9-83734D9A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880" y="471600"/>
            <a:ext cx="9143280" cy="69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l-GR" sz="6000" b="0" strike="noStrike" spc="-1">
                <a:solidFill>
                  <a:srgbClr val="000000"/>
                </a:solidFill>
                <a:latin typeface="Aptos Display"/>
              </a:rPr>
              <a:t>Progress Report 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3" name="PlaceHolder 2">
            <a:extLst>
              <a:ext uri="{FF2B5EF4-FFF2-40B4-BE49-F238E27FC236}">
                <a16:creationId xmlns:a16="http://schemas.microsoft.com/office/drawing/2014/main" id="{74B88D1F-7E06-EA08-5F5F-F686B7CBAC1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23880" y="1693440"/>
            <a:ext cx="9800280" cy="461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lang="el-GR" sz="2400" b="0" strike="noStrike" spc="-1" dirty="0">
                <a:solidFill>
                  <a:srgbClr val="000000"/>
                </a:solidFill>
                <a:latin typeface="Aptos"/>
              </a:rPr>
              <a:t>Αναφορά για</a:t>
            </a:r>
            <a:r>
              <a:rPr lang="en-US" sz="2400" b="0" strike="noStrike" spc="-1" dirty="0">
                <a:solidFill>
                  <a:srgbClr val="000000"/>
                </a:solidFill>
                <a:latin typeface="Aptos"/>
              </a:rPr>
              <a:t> C3D File (</a:t>
            </a:r>
            <a:r>
              <a:rPr lang="en-US" sz="2400" spc="-1" dirty="0">
                <a:latin typeface="Arial"/>
              </a:rPr>
              <a:t>Data Plotting)</a:t>
            </a:r>
            <a:endParaRPr lang="en-US" sz="2400" b="0" strike="noStrike" spc="-1" dirty="0">
              <a:solidFill>
                <a:srgbClr val="000000"/>
              </a:solidFill>
              <a:latin typeface="Aptos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lang="el-GR" sz="2400" spc="-1" dirty="0">
                <a:latin typeface="Arial"/>
              </a:rPr>
              <a:t>Δεδομένα από κύριο Γιώργο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400" b="0" strike="noStrike" spc="-1" dirty="0">
                <a:solidFill>
                  <a:srgbClr val="000000"/>
                </a:solidFill>
                <a:latin typeface="Aptos"/>
              </a:rPr>
              <a:t>Βαγγέλης Καραβάς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ptos"/>
              </a:rPr>
              <a:t>26/5</a:t>
            </a:r>
            <a:r>
              <a:rPr lang="el-GR" sz="2400" b="0" strike="noStrike" spc="-1" dirty="0">
                <a:solidFill>
                  <a:srgbClr val="000000"/>
                </a:solidFill>
                <a:latin typeface="Aptos"/>
              </a:rPr>
              <a:t>/2025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6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l-GR" sz="4400" b="0" strike="noStrike" spc="-1">
                <a:solidFill>
                  <a:srgbClr val="000000"/>
                </a:solidFill>
                <a:latin typeface="Aptos Display"/>
              </a:rPr>
              <a:t>Δημιουργία του Phase Variable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23840" y="1825560"/>
            <a:ext cx="11229120" cy="489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Χρήση της γωνίας Hips για την δημιουργία ενός holonomic Phase varable με  κύκλο βάδισης σε stance και swing. 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Το PV είναι monotonic στο stance και swing ξεχωριστά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Για Stance έχουμε:                     Για Swing: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   :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touchdown value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: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Ελάχιστη τιμή του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hip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c       : O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χρόνος που φτάνει το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hip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την ελάχιστη τιμή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   : Η τιμή του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hip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Το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και  είναι οι προηγούμενες τιμές του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phase variable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και του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hip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αντίστοιχα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6" name="Εικόνα 3" descr="Εικόνα που περιέχει ζωγραφιά, σκίτσο/σχέδιο, clipart, παπούτσια&#10;&#10;Το περιεχόμενο που δημιουργείται από τεχνητή νοημοσύνη μπορεί να μην είναι σωστό."/>
          <p:cNvPicPr/>
          <p:nvPr/>
        </p:nvPicPr>
        <p:blipFill>
          <a:blip r:embed="rId2"/>
          <a:srcRect l="-7578" t="9600" r="-249" b="4332"/>
          <a:stretch/>
        </p:blipFill>
        <p:spPr>
          <a:xfrm>
            <a:off x="8925120" y="3548160"/>
            <a:ext cx="3136320" cy="262872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87" name="Εικόνα 4" descr="Εικόνα που περιέχει γραμματοσειρά, κείμενο, λευκό, διάγραμμα&#10;&#10;Το περιεχόμενο που δημιουργείται από τεχνητή νοημοσύνη μπορεί να μην είναι σωστό."/>
          <p:cNvPicPr/>
          <p:nvPr/>
        </p:nvPicPr>
        <p:blipFill>
          <a:blip r:embed="rId3"/>
          <a:stretch/>
        </p:blipFill>
        <p:spPr>
          <a:xfrm>
            <a:off x="393120" y="3206520"/>
            <a:ext cx="1741680" cy="817560"/>
          </a:xfrm>
          <a:prstGeom prst="rect">
            <a:avLst/>
          </a:prstGeom>
          <a:ln w="0">
            <a:noFill/>
          </a:ln>
        </p:spPr>
      </p:pic>
      <p:pic>
        <p:nvPicPr>
          <p:cNvPr id="88" name="Εικόνα 5" descr="Εικόνα που περιέχει γραμματοσειρά, γραμμή, γραφικός χαρακτήρας, λευκό&#10;&#10;Το περιεχόμενο που δημιουργείται από τεχνητή νοημοσύνη μπορεί να μην είναι σωστό."/>
          <p:cNvPicPr/>
          <p:nvPr/>
        </p:nvPicPr>
        <p:blipFill>
          <a:blip r:embed="rId4"/>
          <a:stretch/>
        </p:blipFill>
        <p:spPr>
          <a:xfrm>
            <a:off x="3179160" y="3206520"/>
            <a:ext cx="3103560" cy="81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C93A9-3200-5737-B054-8901A2D3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>
            <a:extLst>
              <a:ext uri="{FF2B5EF4-FFF2-40B4-BE49-F238E27FC236}">
                <a16:creationId xmlns:a16="http://schemas.microsoft.com/office/drawing/2014/main" id="{193D57CC-BE4F-0BC7-D844-CEB7F077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1008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pc="-1" dirty="0">
                <a:latin typeface="Arial"/>
              </a:rPr>
              <a:t>Data Plotting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44" name="PlaceHolder 2">
            <a:extLst>
              <a:ext uri="{FF2B5EF4-FFF2-40B4-BE49-F238E27FC236}">
                <a16:creationId xmlns:a16="http://schemas.microsoft.com/office/drawing/2014/main" id="{C1EFB12A-EA53-B96E-2C1A-B664A1D6665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809880" y="6973920"/>
            <a:ext cx="509832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A graph of a diagram&#10;&#10;AI-generated content may be incorrect.">
            <a:extLst>
              <a:ext uri="{FF2B5EF4-FFF2-40B4-BE49-F238E27FC236}">
                <a16:creationId xmlns:a16="http://schemas.microsoft.com/office/drawing/2014/main" id="{AAFF3938-C87C-2B86-5ABB-BF027523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1" y="1320800"/>
            <a:ext cx="5847079" cy="2505891"/>
          </a:xfrm>
          <a:prstGeom prst="rect">
            <a:avLst/>
          </a:prstGeom>
        </p:spPr>
      </p:pic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6495AD6E-B394-794C-42BA-AC0BFCE56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1" y="3976551"/>
            <a:ext cx="5847079" cy="2505891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E0104937-859A-1F85-4E48-30DA4F378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21" y="1320799"/>
            <a:ext cx="5847079" cy="2505891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01E27F7A-FB1C-3B7F-724F-E2FF7C6BF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20" y="3976551"/>
            <a:ext cx="5847079" cy="25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9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A8E1-AD31-DECC-0094-A32DF235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ELEPAP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F84E-9CCE-7448-C587-858D8F996B62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l-GR" dirty="0"/>
              <a:t>Τα δεδομένα σχετικά με </a:t>
            </a:r>
            <a:r>
              <a:rPr lang="en-US"/>
              <a:t>Joint</a:t>
            </a:r>
          </a:p>
        </p:txBody>
      </p:sp>
    </p:spTree>
    <p:extLst>
      <p:ext uri="{BB962C8B-B14F-4D97-AF65-F5344CB8AC3E}">
        <p14:creationId xmlns:p14="http://schemas.microsoft.com/office/powerpoint/2010/main" val="2404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45000"/>
          </a:xfrm>
          <a:prstGeom prst="rect">
            <a:avLst/>
          </a:prstGeom>
          <a:noFill/>
          <a:ln w="0">
            <a:noFill/>
          </a:ln>
        </p:spPr>
        <p:txBody>
          <a:bodyPr lIns="90000" tIns="22680" rIns="90000" bIns="22680" anchor="ctr">
            <a:normAutofit fontScale="90000"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pic>
        <p:nvPicPr>
          <p:cNvPr id="90" name="Content Placeholder 4"/>
          <p:cNvPicPr/>
          <p:nvPr/>
        </p:nvPicPr>
        <p:blipFill>
          <a:blip r:embed="rId2"/>
          <a:stretch/>
        </p:blipFill>
        <p:spPr>
          <a:xfrm>
            <a:off x="483480" y="542520"/>
            <a:ext cx="3276360" cy="2352240"/>
          </a:xfrm>
          <a:prstGeom prst="rect">
            <a:avLst/>
          </a:prstGeom>
          <a:ln w="0">
            <a:noFill/>
          </a:ln>
        </p:spPr>
      </p:pic>
      <p:sp>
        <p:nvSpPr>
          <p:cNvPr id="91" name="TextBox 5"/>
          <p:cNvSpPr/>
          <p:nvPr/>
        </p:nvSpPr>
        <p:spPr>
          <a:xfrm>
            <a:off x="4058640" y="841680"/>
            <a:ext cx="729432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Εδώ φαίνονται οι επιλογές που γίνονται για να πάει το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από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S1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S2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S3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S4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, αλλά κυριότερα η αλλαγή από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S2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S3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όπου πάμε από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pushoff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σε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preswing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αν το 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Αυτή είναι η πιο σημαντική μετάβαση γιατί το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S3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και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S4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υπολογίζονται διαφορετικά και το πόδι πλέον βρίσκεται στον αέρα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TextBox 6"/>
          <p:cNvSpPr/>
          <p:nvPr/>
        </p:nvSpPr>
        <p:spPr>
          <a:xfrm>
            <a:off x="838080" y="3493800"/>
            <a:ext cx="1051488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Αυτοί οι υπολογισμοί γίνονται σε κάθε πόδι ξεχωριστά πράγμα που το κάνει να μην εξαρτώνται το ένα από το άλλο.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Έτσι δημιουργήθηκε βρόγχος ελέγχου όπου ελέγχει το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(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left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right)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όταν το ένα να βρίσκεται σε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swing phase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το άλλο υποχρεωτικά να είναι σε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stance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και όταν φτάνει η τιμή του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swing 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προς το 1 (δηλαδή προς το τέλος του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swing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και πάει να επανέλθει σε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stance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) το άλλο πόδι να ετοιμάζεται για 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swing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και αντίστοιχα.</a:t>
            </a: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1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14960" y="4434120"/>
            <a:ext cx="9794880" cy="111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pic>
        <p:nvPicPr>
          <p:cNvPr id="95" name="Picture 6" descr="A graph of a graph&#10;&#10;AI-generated content may be incorrect."/>
          <p:cNvPicPr/>
          <p:nvPr/>
        </p:nvPicPr>
        <p:blipFill>
          <a:blip r:embed="rId2"/>
          <a:stretch/>
        </p:blipFill>
        <p:spPr>
          <a:xfrm>
            <a:off x="0" y="3412800"/>
            <a:ext cx="6144480" cy="3148560"/>
          </a:xfrm>
          <a:prstGeom prst="rect">
            <a:avLst/>
          </a:prstGeom>
          <a:ln w="0">
            <a:noFill/>
          </a:ln>
        </p:spPr>
      </p:pic>
      <p:pic>
        <p:nvPicPr>
          <p:cNvPr id="96" name="Content Placeholder 4" descr="A graph of a graph&#10;&#10;AI-generated content may be incorrect."/>
          <p:cNvPicPr/>
          <p:nvPr/>
        </p:nvPicPr>
        <p:blipFill>
          <a:blip r:embed="rId3"/>
          <a:stretch/>
        </p:blipFill>
        <p:spPr>
          <a:xfrm>
            <a:off x="6016680" y="3429000"/>
            <a:ext cx="6144480" cy="3148560"/>
          </a:xfrm>
          <a:prstGeom prst="rect">
            <a:avLst/>
          </a:prstGeom>
          <a:ln w="0">
            <a:noFill/>
          </a:ln>
        </p:spPr>
      </p:pic>
      <p:sp>
        <p:nvSpPr>
          <p:cNvPr id="97" name="TextBox 7"/>
          <p:cNvSpPr/>
          <p:nvPr/>
        </p:nvSpPr>
        <p:spPr>
          <a:xfrm>
            <a:off x="95760" y="501120"/>
            <a:ext cx="11840760" cy="325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Στα παρακάτω διαγράμματα φαίνονται τα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Variables 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και όλα τα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Joint trajectories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 απο τα πραγματικά δεδομένα και τα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predicted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Οι γκρι γραμμές συμβολίζουν την έναρξη και τέλος του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swing phase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 τα οποία υπολογίζονται απο το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 και το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 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είναι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saturated 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μεταξύ 0,1.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Το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 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είναι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monotonic 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για κάθε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stride 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και υπολογίστηκε έτσι για την εισαγωγή του στο νευρωνικό δίκτυο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        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Όπου κάθε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stride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 (51,6) είχε και 2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variables 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και το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phase variable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 έλεγχε το πότε θα πήγαινε το πόδι σε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swing phase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Παρόλο που το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PV</a:t>
            </a:r>
            <a:r>
              <a:rPr lang="el-GR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 έμπαινε στο νευρωνικό δεν έγινε κάποια αλλαγή ως προς την πρόβλεψη του βήματος αλλά το πότε θα ξεκινούσε και θα τελείωνε το </a:t>
            </a:r>
            <a:r>
              <a:rPr lang="en-US" sz="1600" b="0" strike="noStrike" spc="-1">
                <a:solidFill>
                  <a:srgbClr val="000000"/>
                </a:solidFill>
                <a:latin typeface="Aptos"/>
                <a:ea typeface="DejaVu Sans"/>
              </a:rPr>
              <a:t>swing phase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38280" y="175320"/>
            <a:ext cx="1091484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l-GR" sz="3600" b="0" strike="noStrike" spc="-1">
                <a:solidFill>
                  <a:srgbClr val="000000"/>
                </a:solidFill>
                <a:latin typeface="Aptos Display"/>
              </a:rPr>
              <a:t>Σύγκριση </a:t>
            </a:r>
            <a:r>
              <a:rPr lang="en-US" sz="3600" b="0" strike="noStrike" spc="-1">
                <a:solidFill>
                  <a:srgbClr val="000000"/>
                </a:solidFill>
                <a:latin typeface="Aptos Display"/>
              </a:rPr>
              <a:t>Phase Variable – Timestamps</a:t>
            </a:r>
            <a:r>
              <a:rPr lang="el-GR" sz="3600" b="0" strike="noStrike" spc="-1">
                <a:solidFill>
                  <a:srgbClr val="000000"/>
                </a:solidFill>
                <a:latin typeface="Aptos Display"/>
              </a:rPr>
              <a:t> με </a:t>
            </a:r>
            <a:r>
              <a:rPr lang="en-US" sz="3600" b="0" strike="noStrike" spc="-1">
                <a:solidFill>
                  <a:srgbClr val="000000"/>
                </a:solidFill>
                <a:latin typeface="Aptos Display"/>
              </a:rPr>
              <a:t>LSTM</a:t>
            </a:r>
            <a:r>
              <a:rPr lang="el-GR" sz="3600" b="0" strike="noStrike" spc="-1">
                <a:solidFill>
                  <a:srgbClr val="000000"/>
                </a:solidFill>
                <a:latin typeface="Aptos Display"/>
              </a:rPr>
              <a:t> και </a:t>
            </a:r>
            <a:r>
              <a:rPr lang="en-US" sz="3600" b="0" strike="noStrike" spc="-1">
                <a:solidFill>
                  <a:srgbClr val="000000"/>
                </a:solidFill>
                <a:latin typeface="Aptos Display"/>
              </a:rPr>
              <a:t>CNN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365480"/>
            <a:ext cx="10514880" cy="531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Και για τις δύο περιπτώσεις ο τρόπος εκμάθησης ήταν </a:t>
            </a:r>
            <a:endParaRPr lang="en-US" sz="20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Training : Typically Developed Data</a:t>
            </a:r>
            <a:endParaRPr lang="en-US" sz="20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Validation: 50% Typical   -  50% Cerebral Palsy Data</a:t>
            </a:r>
            <a:endParaRPr lang="en-US" sz="20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Testing: Cerebral Palsy Data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Παράμετροι δικτύου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 LSTM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: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			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Παράμετροι δικτύου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 CNN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	2 LSTM Layer					2 CNN Layers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    	100 Hidden Layers Each                                                       Kernel Size: 128, 256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	Batch Size = 32					Kernel Size = 5, 5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     	Learning Rate = 0.001				Learning Rate = 0.005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Επίσης υλοποιήθηκε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timestamp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και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Phase Variable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με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feed forward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δίκτυο αλλά δε χρησιμοποιήθηκε λόγω μεγάλης διαφοράς απόδοσης απο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LSTM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και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CNN.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  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365040"/>
            <a:ext cx="10514880" cy="314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	   LSTM Phase Variable				LSTM  Timestamps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2" name="Straight Connector 4"/>
          <p:cNvSpPr/>
          <p:nvPr/>
        </p:nvSpPr>
        <p:spPr>
          <a:xfrm>
            <a:off x="6095880" y="0"/>
            <a:ext cx="360" cy="680760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" name="TextBox 7"/>
          <p:cNvSpPr/>
          <p:nvPr/>
        </p:nvSpPr>
        <p:spPr>
          <a:xfrm>
            <a:off x="906840" y="1027800"/>
            <a:ext cx="468576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Training:  Typically Developed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Accuracy: 95%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0.03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Validation:  Mix Typical and CP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Accuracy: 72%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0.29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Testing: CP Only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 Accuracy: 41%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0.54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TextBox 10"/>
          <p:cNvSpPr/>
          <p:nvPr/>
        </p:nvSpPr>
        <p:spPr>
          <a:xfrm>
            <a:off x="6256080" y="1027800"/>
            <a:ext cx="56534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Training:   Typically Developed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Accuracy: 96%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0.003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Validation:   Mix Typical and CP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Accuracy: 33%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0.76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Testing: CP Only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 Accuracy: 42%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0.67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Straight Connector 13"/>
          <p:cNvSpPr/>
          <p:nvPr/>
        </p:nvSpPr>
        <p:spPr>
          <a:xfrm>
            <a:off x="281880" y="784800"/>
            <a:ext cx="1158228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Straight Connector 14"/>
          <p:cNvSpPr/>
          <p:nvPr/>
        </p:nvSpPr>
        <p:spPr>
          <a:xfrm>
            <a:off x="220680" y="3512520"/>
            <a:ext cx="1158264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" name="TextBox 6"/>
          <p:cNvSpPr/>
          <p:nvPr/>
        </p:nvSpPr>
        <p:spPr>
          <a:xfrm>
            <a:off x="726480" y="3764160"/>
            <a:ext cx="402624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CNN Phase Variable				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Training:  Typically Developed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Accuracy: 97%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0.02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Validation:  Mix Typical and CP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Accuracy: 66%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0.36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Testing: CP Only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 Accuracy: 33%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6598800" y="3765240"/>
            <a:ext cx="5038920" cy="310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                         CNN Timestamps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Training:   Typically Developed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Accuracy: 97%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Validation:   Mix Typical and CP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Accuracy: 34%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0.75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Testing: CP Only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 Accuracy: 33%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	MAE:  0.76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Straight Connector 5"/>
          <p:cNvSpPr/>
          <p:nvPr/>
        </p:nvSpPr>
        <p:spPr>
          <a:xfrm>
            <a:off x="220680" y="4062600"/>
            <a:ext cx="11534760" cy="360"/>
          </a:xfrm>
          <a:prstGeom prst="line">
            <a:avLst/>
          </a:prstGeom>
          <a:ln>
            <a:solidFill>
              <a:srgbClr val="1717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281880"/>
            <a:ext cx="11326680" cy="532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ptos Display"/>
              </a:rPr>
              <a:t>Phase variable on Normal Data		       Phase Variable on CP Data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11" name="Content Placeholder 4"/>
          <p:cNvPicPr/>
          <p:nvPr/>
        </p:nvPicPr>
        <p:blipFill>
          <a:blip r:embed="rId2"/>
          <a:stretch/>
        </p:blipFill>
        <p:spPr>
          <a:xfrm>
            <a:off x="696960" y="814680"/>
            <a:ext cx="5146920" cy="290628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6"/>
          <p:cNvPicPr/>
          <p:nvPr/>
        </p:nvPicPr>
        <p:blipFill>
          <a:blip r:embed="rId3"/>
          <a:stretch/>
        </p:blipFill>
        <p:spPr>
          <a:xfrm>
            <a:off x="9070200" y="2139120"/>
            <a:ext cx="2279880" cy="112716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8"/>
          <p:cNvPicPr/>
          <p:nvPr/>
        </p:nvPicPr>
        <p:blipFill>
          <a:blip r:embed="rId4"/>
          <a:stretch/>
        </p:blipFill>
        <p:spPr>
          <a:xfrm>
            <a:off x="6592680" y="814680"/>
            <a:ext cx="2306520" cy="112716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10"/>
          <p:cNvPicPr/>
          <p:nvPr/>
        </p:nvPicPr>
        <p:blipFill>
          <a:blip r:embed="rId5"/>
          <a:stretch/>
        </p:blipFill>
        <p:spPr>
          <a:xfrm>
            <a:off x="9129600" y="814680"/>
            <a:ext cx="2161080" cy="112716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12"/>
          <p:cNvPicPr/>
          <p:nvPr/>
        </p:nvPicPr>
        <p:blipFill>
          <a:blip r:embed="rId6"/>
          <a:stretch/>
        </p:blipFill>
        <p:spPr>
          <a:xfrm>
            <a:off x="6598080" y="2132280"/>
            <a:ext cx="2306520" cy="1296000"/>
          </a:xfrm>
          <a:prstGeom prst="rect">
            <a:avLst/>
          </a:prstGeom>
          <a:ln w="0">
            <a:noFill/>
          </a:ln>
        </p:spPr>
      </p:pic>
      <p:sp>
        <p:nvSpPr>
          <p:cNvPr id="116" name="TextBox 13"/>
          <p:cNvSpPr/>
          <p:nvPr/>
        </p:nvSpPr>
        <p:spPr>
          <a:xfrm>
            <a:off x="7378560" y="1906200"/>
            <a:ext cx="1172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Hips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TextBox 14"/>
          <p:cNvSpPr/>
          <p:nvPr/>
        </p:nvSpPr>
        <p:spPr>
          <a:xfrm>
            <a:off x="9914400" y="1899000"/>
            <a:ext cx="1279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Knees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TextBox 15"/>
          <p:cNvSpPr/>
          <p:nvPr/>
        </p:nvSpPr>
        <p:spPr>
          <a:xfrm>
            <a:off x="7378560" y="3396240"/>
            <a:ext cx="1071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Ankles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TextBox 16"/>
          <p:cNvSpPr/>
          <p:nvPr/>
        </p:nvSpPr>
        <p:spPr>
          <a:xfrm>
            <a:off x="9984600" y="3352320"/>
            <a:ext cx="1071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PV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Straight Connector 18"/>
          <p:cNvSpPr/>
          <p:nvPr/>
        </p:nvSpPr>
        <p:spPr>
          <a:xfrm>
            <a:off x="137160" y="3666240"/>
            <a:ext cx="12191760" cy="360"/>
          </a:xfrm>
          <a:prstGeom prst="line">
            <a:avLst/>
          </a:prstGeom>
          <a:ln w="38100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Straight Connector 20"/>
          <p:cNvSpPr/>
          <p:nvPr/>
        </p:nvSpPr>
        <p:spPr>
          <a:xfrm>
            <a:off x="6095880" y="374400"/>
            <a:ext cx="360" cy="6416280"/>
          </a:xfrm>
          <a:prstGeom prst="line">
            <a:avLst/>
          </a:prstGeom>
          <a:ln w="38100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2" name="Picture 22"/>
          <p:cNvPicPr/>
          <p:nvPr/>
        </p:nvPicPr>
        <p:blipFill>
          <a:blip r:embed="rId7"/>
          <a:stretch/>
        </p:blipFill>
        <p:spPr>
          <a:xfrm>
            <a:off x="6744240" y="4287960"/>
            <a:ext cx="2113200" cy="1170000"/>
          </a:xfrm>
          <a:prstGeom prst="rect">
            <a:avLst/>
          </a:prstGeom>
          <a:ln w="0">
            <a:noFill/>
          </a:ln>
        </p:spPr>
      </p:pic>
      <p:sp>
        <p:nvSpPr>
          <p:cNvPr id="123" name="TextBox 23"/>
          <p:cNvSpPr/>
          <p:nvPr/>
        </p:nvSpPr>
        <p:spPr>
          <a:xfrm>
            <a:off x="830160" y="3820320"/>
            <a:ext cx="10804680" cy="13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Timestamps on Normal Data 		     Timestamps on CP Data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124" name="Picture 25"/>
          <p:cNvPicPr/>
          <p:nvPr/>
        </p:nvPicPr>
        <p:blipFill>
          <a:blip r:embed="rId8"/>
          <a:stretch/>
        </p:blipFill>
        <p:spPr>
          <a:xfrm>
            <a:off x="9308520" y="4341960"/>
            <a:ext cx="2185560" cy="117252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27"/>
          <p:cNvPicPr/>
          <p:nvPr/>
        </p:nvPicPr>
        <p:blipFill>
          <a:blip r:embed="rId9"/>
          <a:stretch/>
        </p:blipFill>
        <p:spPr>
          <a:xfrm>
            <a:off x="6814440" y="5458680"/>
            <a:ext cx="2300400" cy="129600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9"/>
          <p:cNvPicPr/>
          <p:nvPr/>
        </p:nvPicPr>
        <p:blipFill>
          <a:blip r:embed="rId10"/>
          <a:stretch/>
        </p:blipFill>
        <p:spPr>
          <a:xfrm>
            <a:off x="830160" y="4250160"/>
            <a:ext cx="2109240" cy="119484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31"/>
          <p:cNvPicPr/>
          <p:nvPr/>
        </p:nvPicPr>
        <p:blipFill>
          <a:blip r:embed="rId11"/>
          <a:stretch/>
        </p:blipFill>
        <p:spPr>
          <a:xfrm>
            <a:off x="3427560" y="4256640"/>
            <a:ext cx="2286720" cy="11710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33"/>
          <p:cNvPicPr/>
          <p:nvPr/>
        </p:nvPicPr>
        <p:blipFill>
          <a:blip r:embed="rId12"/>
          <a:stretch/>
        </p:blipFill>
        <p:spPr>
          <a:xfrm>
            <a:off x="696960" y="5477400"/>
            <a:ext cx="2406600" cy="11264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35"/>
          <p:cNvSpPr/>
          <p:nvPr/>
        </p:nvSpPr>
        <p:spPr>
          <a:xfrm>
            <a:off x="1430280" y="5178600"/>
            <a:ext cx="6175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Hips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TextBox 37"/>
          <p:cNvSpPr/>
          <p:nvPr/>
        </p:nvSpPr>
        <p:spPr>
          <a:xfrm>
            <a:off x="3949200" y="5220360"/>
            <a:ext cx="6175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Knees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TextBox 39"/>
          <p:cNvSpPr/>
          <p:nvPr/>
        </p:nvSpPr>
        <p:spPr>
          <a:xfrm>
            <a:off x="1479960" y="6498720"/>
            <a:ext cx="6175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Ankles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TextBox 41"/>
          <p:cNvSpPr/>
          <p:nvPr/>
        </p:nvSpPr>
        <p:spPr>
          <a:xfrm>
            <a:off x="7554600" y="6496200"/>
            <a:ext cx="6175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Ankles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TextBox 43"/>
          <p:cNvSpPr/>
          <p:nvPr/>
        </p:nvSpPr>
        <p:spPr>
          <a:xfrm>
            <a:off x="7479000" y="5266080"/>
            <a:ext cx="465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Hips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TextBox 45"/>
          <p:cNvSpPr/>
          <p:nvPr/>
        </p:nvSpPr>
        <p:spPr>
          <a:xfrm>
            <a:off x="10011600" y="5307840"/>
            <a:ext cx="1349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Knees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TextBox 3"/>
          <p:cNvSpPr/>
          <p:nvPr/>
        </p:nvSpPr>
        <p:spPr>
          <a:xfrm>
            <a:off x="5016600" y="25920"/>
            <a:ext cx="2157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LSTM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28560" y="281880"/>
            <a:ext cx="11326680" cy="532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ptos Display"/>
              </a:rPr>
              <a:t>Phase variable on Normal Data		       Phase Variable on CP Data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7" name="Content Placeholder 4"/>
          <p:cNvPicPr/>
          <p:nvPr/>
        </p:nvPicPr>
        <p:blipFill>
          <a:blip r:embed="rId2"/>
          <a:stretch/>
        </p:blipFill>
        <p:spPr>
          <a:xfrm>
            <a:off x="696960" y="814680"/>
            <a:ext cx="5146920" cy="290628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6"/>
          <p:cNvPicPr/>
          <p:nvPr/>
        </p:nvPicPr>
        <p:blipFill>
          <a:blip r:embed="rId3"/>
          <a:stretch/>
        </p:blipFill>
        <p:spPr>
          <a:xfrm>
            <a:off x="9070200" y="2139120"/>
            <a:ext cx="2279880" cy="112716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8"/>
          <p:cNvPicPr/>
          <p:nvPr/>
        </p:nvPicPr>
        <p:blipFill>
          <a:blip r:embed="rId4"/>
          <a:stretch/>
        </p:blipFill>
        <p:spPr>
          <a:xfrm>
            <a:off x="6592680" y="814680"/>
            <a:ext cx="2306520" cy="112716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10"/>
          <p:cNvPicPr/>
          <p:nvPr/>
        </p:nvPicPr>
        <p:blipFill>
          <a:blip r:embed="rId5"/>
          <a:stretch/>
        </p:blipFill>
        <p:spPr>
          <a:xfrm>
            <a:off x="9129600" y="814680"/>
            <a:ext cx="2161080" cy="112716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12"/>
          <p:cNvPicPr/>
          <p:nvPr/>
        </p:nvPicPr>
        <p:blipFill>
          <a:blip r:embed="rId6"/>
          <a:stretch/>
        </p:blipFill>
        <p:spPr>
          <a:xfrm>
            <a:off x="6598080" y="2132280"/>
            <a:ext cx="2306520" cy="12960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13"/>
          <p:cNvSpPr/>
          <p:nvPr/>
        </p:nvSpPr>
        <p:spPr>
          <a:xfrm>
            <a:off x="7378560" y="1906200"/>
            <a:ext cx="1172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Hips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TextBox 14"/>
          <p:cNvSpPr/>
          <p:nvPr/>
        </p:nvSpPr>
        <p:spPr>
          <a:xfrm>
            <a:off x="9914400" y="1899000"/>
            <a:ext cx="1279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Knees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TextBox 15"/>
          <p:cNvSpPr/>
          <p:nvPr/>
        </p:nvSpPr>
        <p:spPr>
          <a:xfrm>
            <a:off x="7378560" y="3396240"/>
            <a:ext cx="1071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Ankles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TextBox 16"/>
          <p:cNvSpPr/>
          <p:nvPr/>
        </p:nvSpPr>
        <p:spPr>
          <a:xfrm>
            <a:off x="9984600" y="3352320"/>
            <a:ext cx="1071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PV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Straight Connector 18"/>
          <p:cNvSpPr/>
          <p:nvPr/>
        </p:nvSpPr>
        <p:spPr>
          <a:xfrm>
            <a:off x="137160" y="3666240"/>
            <a:ext cx="12191760" cy="360"/>
          </a:xfrm>
          <a:prstGeom prst="line">
            <a:avLst/>
          </a:prstGeom>
          <a:ln w="38100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" name="Straight Connector 20"/>
          <p:cNvSpPr/>
          <p:nvPr/>
        </p:nvSpPr>
        <p:spPr>
          <a:xfrm>
            <a:off x="6095880" y="374400"/>
            <a:ext cx="360" cy="6416280"/>
          </a:xfrm>
          <a:prstGeom prst="line">
            <a:avLst/>
          </a:prstGeom>
          <a:ln w="38100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8" name="Picture 22"/>
          <p:cNvPicPr/>
          <p:nvPr/>
        </p:nvPicPr>
        <p:blipFill>
          <a:blip r:embed="rId7"/>
          <a:stretch/>
        </p:blipFill>
        <p:spPr>
          <a:xfrm>
            <a:off x="6671880" y="4247640"/>
            <a:ext cx="2185560" cy="1210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23"/>
          <p:cNvSpPr/>
          <p:nvPr/>
        </p:nvSpPr>
        <p:spPr>
          <a:xfrm>
            <a:off x="830160" y="3820320"/>
            <a:ext cx="10804680" cy="13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Timestamps on Normal Data 		     Timestamps on CP Data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150" name="Picture 25"/>
          <p:cNvPicPr/>
          <p:nvPr/>
        </p:nvPicPr>
        <p:blipFill>
          <a:blip r:embed="rId8"/>
          <a:stretch/>
        </p:blipFill>
        <p:spPr>
          <a:xfrm>
            <a:off x="9308520" y="4264200"/>
            <a:ext cx="2330640" cy="125028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27"/>
          <p:cNvPicPr/>
          <p:nvPr/>
        </p:nvPicPr>
        <p:blipFill>
          <a:blip r:embed="rId9"/>
          <a:stretch/>
        </p:blipFill>
        <p:spPr>
          <a:xfrm>
            <a:off x="6592680" y="5402520"/>
            <a:ext cx="2426760" cy="136728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9"/>
          <p:cNvPicPr/>
          <p:nvPr/>
        </p:nvPicPr>
        <p:blipFill>
          <a:blip r:embed="rId10"/>
          <a:stretch/>
        </p:blipFill>
        <p:spPr>
          <a:xfrm>
            <a:off x="830160" y="4250160"/>
            <a:ext cx="2109240" cy="119484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31"/>
          <p:cNvPicPr/>
          <p:nvPr/>
        </p:nvPicPr>
        <p:blipFill>
          <a:blip r:embed="rId11"/>
          <a:stretch/>
        </p:blipFill>
        <p:spPr>
          <a:xfrm>
            <a:off x="3427560" y="4256640"/>
            <a:ext cx="2286720" cy="117108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33"/>
          <p:cNvPicPr/>
          <p:nvPr/>
        </p:nvPicPr>
        <p:blipFill>
          <a:blip r:embed="rId12"/>
          <a:stretch/>
        </p:blipFill>
        <p:spPr>
          <a:xfrm>
            <a:off x="696960" y="5477400"/>
            <a:ext cx="2421360" cy="1126440"/>
          </a:xfrm>
          <a:prstGeom prst="rect">
            <a:avLst/>
          </a:prstGeom>
          <a:ln w="0">
            <a:noFill/>
          </a:ln>
        </p:spPr>
      </p:pic>
      <p:sp>
        <p:nvSpPr>
          <p:cNvPr id="155" name="TextBox 35"/>
          <p:cNvSpPr/>
          <p:nvPr/>
        </p:nvSpPr>
        <p:spPr>
          <a:xfrm>
            <a:off x="1347120" y="5098680"/>
            <a:ext cx="6175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Hips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TextBox 37"/>
          <p:cNvSpPr/>
          <p:nvPr/>
        </p:nvSpPr>
        <p:spPr>
          <a:xfrm>
            <a:off x="3949200" y="5220360"/>
            <a:ext cx="6175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Knees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TextBox 39"/>
          <p:cNvSpPr/>
          <p:nvPr/>
        </p:nvSpPr>
        <p:spPr>
          <a:xfrm>
            <a:off x="1479960" y="6498720"/>
            <a:ext cx="6175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Ankles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TextBox 41"/>
          <p:cNvSpPr/>
          <p:nvPr/>
        </p:nvSpPr>
        <p:spPr>
          <a:xfrm>
            <a:off x="7365240" y="6514560"/>
            <a:ext cx="1547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Ankles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TextBox 43"/>
          <p:cNvSpPr/>
          <p:nvPr/>
        </p:nvSpPr>
        <p:spPr>
          <a:xfrm>
            <a:off x="7479000" y="5266080"/>
            <a:ext cx="829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Hips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TextBox 45"/>
          <p:cNvSpPr/>
          <p:nvPr/>
        </p:nvSpPr>
        <p:spPr>
          <a:xfrm>
            <a:off x="10011600" y="5307840"/>
            <a:ext cx="1349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Knees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TextBox 3"/>
          <p:cNvSpPr/>
          <p:nvPr/>
        </p:nvSpPr>
        <p:spPr>
          <a:xfrm>
            <a:off x="5016600" y="25920"/>
            <a:ext cx="2157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CNN</a:t>
            </a:r>
            <a:r>
              <a:rPr lang="el-GR" sz="1800" b="0" strike="noStrike" spc="-1">
                <a:solidFill>
                  <a:srgbClr val="000000"/>
                </a:solidFill>
                <a:latin typeface="Aptos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2" name="Picture 5"/>
          <p:cNvPicPr/>
          <p:nvPr/>
        </p:nvPicPr>
        <p:blipFill>
          <a:blip r:embed="rId13"/>
          <a:stretch/>
        </p:blipFill>
        <p:spPr>
          <a:xfrm>
            <a:off x="6592680" y="832680"/>
            <a:ext cx="2306520" cy="113292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9"/>
          <p:cNvPicPr/>
          <p:nvPr/>
        </p:nvPicPr>
        <p:blipFill>
          <a:blip r:embed="rId14"/>
          <a:stretch/>
        </p:blipFill>
        <p:spPr>
          <a:xfrm>
            <a:off x="9119160" y="852120"/>
            <a:ext cx="2241720" cy="107568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17"/>
          <p:cNvPicPr/>
          <p:nvPr/>
        </p:nvPicPr>
        <p:blipFill>
          <a:blip r:embed="rId15"/>
          <a:stretch/>
        </p:blipFill>
        <p:spPr>
          <a:xfrm>
            <a:off x="6451200" y="2222280"/>
            <a:ext cx="2679840" cy="118800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21"/>
          <p:cNvPicPr/>
          <p:nvPr/>
        </p:nvPicPr>
        <p:blipFill>
          <a:blip r:embed="rId16"/>
          <a:stretch/>
        </p:blipFill>
        <p:spPr>
          <a:xfrm>
            <a:off x="800640" y="869760"/>
            <a:ext cx="2168640" cy="11232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26"/>
          <p:cNvPicPr/>
          <p:nvPr/>
        </p:nvPicPr>
        <p:blipFill>
          <a:blip r:embed="rId17"/>
          <a:stretch/>
        </p:blipFill>
        <p:spPr>
          <a:xfrm>
            <a:off x="3291480" y="819000"/>
            <a:ext cx="2691000" cy="1246320"/>
          </a:xfrm>
          <a:prstGeom prst="rect">
            <a:avLst/>
          </a:prstGeom>
          <a:ln w="0">
            <a:noFill/>
          </a:ln>
        </p:spPr>
      </p:pic>
      <p:pic>
        <p:nvPicPr>
          <p:cNvPr id="167" name="Picture 30"/>
          <p:cNvPicPr/>
          <p:nvPr/>
        </p:nvPicPr>
        <p:blipFill>
          <a:blip r:embed="rId18"/>
          <a:stretch/>
        </p:blipFill>
        <p:spPr>
          <a:xfrm>
            <a:off x="661320" y="2287080"/>
            <a:ext cx="2608560" cy="123624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34"/>
          <p:cNvPicPr/>
          <p:nvPr/>
        </p:nvPicPr>
        <p:blipFill>
          <a:blip r:embed="rId19"/>
          <a:stretch/>
        </p:blipFill>
        <p:spPr>
          <a:xfrm>
            <a:off x="761040" y="4192200"/>
            <a:ext cx="2284560" cy="10519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8"/>
          <p:cNvPicPr/>
          <p:nvPr/>
        </p:nvPicPr>
        <p:blipFill>
          <a:blip r:embed="rId20"/>
          <a:stretch/>
        </p:blipFill>
        <p:spPr>
          <a:xfrm>
            <a:off x="3330720" y="4199400"/>
            <a:ext cx="2328840" cy="113148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42"/>
          <p:cNvPicPr/>
          <p:nvPr/>
        </p:nvPicPr>
        <p:blipFill>
          <a:blip r:embed="rId21"/>
          <a:stretch/>
        </p:blipFill>
        <p:spPr>
          <a:xfrm>
            <a:off x="702360" y="5477400"/>
            <a:ext cx="2415960" cy="105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  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68800" y="365040"/>
            <a:ext cx="11091960" cy="606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Βάση τη σύγκριση δεδομένων αυτό που μπορούμε να καταλάβουμε είναι πως για τα κανονικά δεδομένα και τα δύο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nn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(με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phase variable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και με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timestamps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) έχουν καλή πρόβλεψη.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Ενώ τα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validation data (Typical + CP)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η πρόβλεψη από τα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timestamps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είναι αρκετά μικρότερη απο οτι με το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phase variable. 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LSTM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accuracy: PV= 72% || Timestamps= 33%   ----  CNN accuracy :PV= 66% || Timestamps= 34%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LSTM MSE: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       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PV= 0.29   || Timestamps= 0.76   ----  CNN MSE :PV= 0.36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        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|| Timestamps= 0.75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 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--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Αυτό συμβαίνει γιατί με το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phase variable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το δίκτυο γνωρίζει πότε το κάθε πόδι βρίσκεται σε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  swing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ή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stance phase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και υπολογίζει καλύτερα την έναρξη και λήξη του κύκλου βάδισης.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Επίσης, τα δεδομένα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Cerebral Palsy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παρόλο που δεν δημιουργήθηκαν γενικότερα καλές προβλέψεις το δίκτυο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LSTM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είχε καλύτερα αποτελέσματα απο το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CNN.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Αυτό φαίνεται απο το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MAE (Mean Absolute Error)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Συμπερασματικά, αξίζει να συνεχίσουμε με το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phase variable control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αφού μπορεί να αποδόσει καλύτερα αποτελέσματα σε μίξη δεδομένων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Typical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και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CP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 και έχουμε παραπάνω πληροφορίες για τον κύκλο βάδισης (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foot contact 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και </a:t>
            </a: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phase variable</a:t>
            </a:r>
            <a:r>
              <a:rPr lang="el-GR" sz="2000" b="0" strike="noStrike" spc="-1">
                <a:solidFill>
                  <a:srgbClr val="000000"/>
                </a:solidFill>
                <a:latin typeface="Aptos"/>
              </a:rPr>
              <a:t>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1763</Words>
  <Application>Microsoft Office PowerPoint</Application>
  <PresentationFormat>Widescreen</PresentationFormat>
  <Paragraphs>363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Progress Report </vt:lpstr>
      <vt:lpstr>Δημιουργία του Phase Variable</vt:lpstr>
      <vt:lpstr>PowerPoint Presentation</vt:lpstr>
      <vt:lpstr>PowerPoint Presentation</vt:lpstr>
      <vt:lpstr>Σύγκριση Phase Variable – Timestamps με LSTM και CNN</vt:lpstr>
      <vt:lpstr>   </vt:lpstr>
      <vt:lpstr>Phase variable on Normal Data         Phase Variable on CP Data</vt:lpstr>
      <vt:lpstr>Phase variable on Normal Data         Phase Variable on CP Data</vt:lpstr>
      <vt:lpstr>   </vt:lpstr>
      <vt:lpstr>Δοκιμή Ορίων LSTM και CNN</vt:lpstr>
      <vt:lpstr>PowerPoint Presentation</vt:lpstr>
      <vt:lpstr>Limits LSTM</vt:lpstr>
      <vt:lpstr>Limits CNN</vt:lpstr>
      <vt:lpstr>7/4/2025 Report </vt:lpstr>
      <vt:lpstr>Sequence For Phase Variable Networks</vt:lpstr>
      <vt:lpstr>Neural Network final Parameters</vt:lpstr>
      <vt:lpstr>What the metrics mean</vt:lpstr>
      <vt:lpstr>Sequence For Exoskeleton Control Node</vt:lpstr>
      <vt:lpstr>Progress Report </vt:lpstr>
      <vt:lpstr>Data Plotting</vt:lpstr>
      <vt:lpstr>Data from ELEPAP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KARAVAS EVANGELOS</cp:lastModifiedBy>
  <cp:revision>123</cp:revision>
  <dcterms:created xsi:type="dcterms:W3CDTF">2025-02-23T18:42:00Z</dcterms:created>
  <dcterms:modified xsi:type="dcterms:W3CDTF">2025-05-26T05:55:52Z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