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6" r:id="rId11"/>
    <p:sldId id="272" r:id="rId12"/>
    <p:sldId id="265" r:id="rId13"/>
    <p:sldId id="264" r:id="rId14"/>
    <p:sldId id="269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F3775-B1F9-FB2A-C6B6-D62DD17B1B6B}" v="5" dt="2025-02-23T18:43:15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212" d="100"/>
          <a:sy n="212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1524000" y="471488"/>
            <a:ext cx="9144000" cy="696913"/>
          </a:xfrm>
        </p:spPr>
        <p:txBody>
          <a:bodyPr>
            <a:normAutofit fontScale="90000"/>
          </a:bodyPr>
          <a:lstStyle/>
          <a:p>
            <a:r>
              <a:rPr lang="el-GR" dirty="0"/>
              <a:t>Progress </a:t>
            </a:r>
            <a:r>
              <a:rPr lang="el-GR" dirty="0" err="1"/>
              <a:t>Report</a:t>
            </a:r>
            <a:r>
              <a:rPr lang="el-GR" dirty="0"/>
              <a:t> </a:t>
            </a:r>
          </a:p>
        </p:txBody>
      </p:sp>
      <p:sp>
        <p:nvSpPr>
          <p:cNvPr id="3" name="Υπότιτλος 2"/>
          <p:cNvSpPr>
            <a:spLocks noGrp="1"/>
          </p:cNvSpPr>
          <p:nvPr>
            <p:ph type="subTitle" idx="1"/>
          </p:nvPr>
        </p:nvSpPr>
        <p:spPr>
          <a:xfrm>
            <a:off x="1524000" y="1693542"/>
            <a:ext cx="9801137" cy="461288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 algn="l">
              <a:buChar char="•"/>
            </a:pPr>
            <a:endParaRPr lang="en-US" dirty="0"/>
          </a:p>
          <a:p>
            <a:pPr marL="342900" indent="-342900" algn="l">
              <a:buChar char="•"/>
            </a:pPr>
            <a:endParaRPr lang="el-GR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l-GR" dirty="0"/>
              <a:t>Αναφορά για Phase Variable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l-GR" dirty="0"/>
              <a:t>Λειτουργία του σε </a:t>
            </a:r>
            <a:r>
              <a:rPr lang="el-GR" dirty="0" err="1"/>
              <a:t>Νευρωνικό</a:t>
            </a:r>
            <a:r>
              <a:rPr lang="el-GR" dirty="0"/>
              <a:t> δίκτυο</a:t>
            </a:r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l-GR" dirty="0"/>
              <a:t>Σύγκριση NN  Timestamps και Phase Variable</a:t>
            </a:r>
            <a:endParaRPr lang="en-US" dirty="0"/>
          </a:p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l-GR" dirty="0"/>
              <a:t>Όρια Δικτύων </a:t>
            </a:r>
            <a:r>
              <a:rPr lang="en-US" dirty="0"/>
              <a:t>LSTM </a:t>
            </a:r>
            <a:r>
              <a:rPr lang="el-GR" dirty="0"/>
              <a:t>και </a:t>
            </a:r>
            <a:r>
              <a:rPr lang="en-US" dirty="0"/>
              <a:t>CNN</a:t>
            </a:r>
            <a:endParaRPr lang="el-GR" dirty="0"/>
          </a:p>
          <a:p>
            <a:pPr algn="l"/>
            <a:endParaRPr lang="el-GR" dirty="0"/>
          </a:p>
          <a:p>
            <a:pPr marL="342900" indent="-342900" algn="l">
              <a:buChar char="•"/>
            </a:pPr>
            <a:endParaRPr lang="en-US" dirty="0"/>
          </a:p>
          <a:p>
            <a:pPr marL="342900" indent="-342900" algn="l">
              <a:buChar char="•"/>
            </a:pPr>
            <a:endParaRPr lang="en-US" dirty="0"/>
          </a:p>
          <a:p>
            <a:pPr marL="342900" indent="-342900" algn="l">
              <a:buChar char="•"/>
            </a:pPr>
            <a:endParaRPr lang="en-US" dirty="0"/>
          </a:p>
          <a:p>
            <a:pPr algn="l"/>
            <a:endParaRPr lang="el-GR" dirty="0"/>
          </a:p>
          <a:p>
            <a:pPr algn="l"/>
            <a:r>
              <a:rPr lang="el-GR" dirty="0"/>
              <a:t>Βαγγέλης Καραβάς</a:t>
            </a:r>
          </a:p>
          <a:p>
            <a:pPr algn="l"/>
            <a:r>
              <a:rPr lang="en-US" dirty="0"/>
              <a:t>10/3</a:t>
            </a:r>
            <a:r>
              <a:rPr lang="el-GR" dirty="0"/>
              <a:t>/2025</a:t>
            </a:r>
          </a:p>
        </p:txBody>
      </p:sp>
    </p:spTree>
    <p:extLst>
      <p:ext uri="{BB962C8B-B14F-4D97-AF65-F5344CB8AC3E}">
        <p14:creationId xmlns:p14="http://schemas.microsoft.com/office/powerpoint/2010/main" val="232512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00832-E1D8-1733-1A44-CE472DF41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9D37-071B-FC68-82CE-9BFC0397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02" y="281941"/>
            <a:ext cx="11327378" cy="532765"/>
          </a:xfrm>
        </p:spPr>
        <p:txBody>
          <a:bodyPr>
            <a:normAutofit/>
          </a:bodyPr>
          <a:lstStyle/>
          <a:p>
            <a:r>
              <a:rPr lang="en-US" sz="2800" dirty="0"/>
              <a:t>Phase variable on Normal Data		       Phase Variable on CP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58AA1-21D3-DE16-72FC-662C10693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82" y="814706"/>
            <a:ext cx="5147558" cy="2907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99B08-2FA1-B928-D584-5E82F69CC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025" y="2139282"/>
            <a:ext cx="2280761" cy="1127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FEA392-BEF5-1927-23A0-D371212E7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758" y="814706"/>
            <a:ext cx="2307401" cy="1127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3A2ED-4C7B-2E78-359E-1705EB3E3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542" y="814707"/>
            <a:ext cx="2161728" cy="1127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C36027-2F69-8ABC-58BE-A44366EEF9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066" y="2132308"/>
            <a:ext cx="2307402" cy="1296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0D9524-9B1E-2B48-6BF6-535235A4F5E1}"/>
              </a:ext>
            </a:extLst>
          </p:cNvPr>
          <p:cNvSpPr txBox="1"/>
          <p:nvPr/>
        </p:nvSpPr>
        <p:spPr>
          <a:xfrm>
            <a:off x="7378386" y="1906089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516714-4626-93B9-2B4E-C8EBEFD87117}"/>
              </a:ext>
            </a:extLst>
          </p:cNvPr>
          <p:cNvSpPr txBox="1"/>
          <p:nvPr/>
        </p:nvSpPr>
        <p:spPr>
          <a:xfrm>
            <a:off x="9914403" y="189892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A05F7-4067-B063-06FB-1F11C88477C0}"/>
              </a:ext>
            </a:extLst>
          </p:cNvPr>
          <p:cNvSpPr txBox="1"/>
          <p:nvPr/>
        </p:nvSpPr>
        <p:spPr>
          <a:xfrm>
            <a:off x="7378386" y="3396195"/>
            <a:ext cx="107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AC70B-E384-153E-3810-34F1C1037FD1}"/>
              </a:ext>
            </a:extLst>
          </p:cNvPr>
          <p:cNvSpPr txBox="1"/>
          <p:nvPr/>
        </p:nvSpPr>
        <p:spPr>
          <a:xfrm>
            <a:off x="9984426" y="3352472"/>
            <a:ext cx="107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PV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E07762-FA78-B171-13D2-28849FB5E487}"/>
              </a:ext>
            </a:extLst>
          </p:cNvPr>
          <p:cNvCxnSpPr/>
          <p:nvPr/>
        </p:nvCxnSpPr>
        <p:spPr>
          <a:xfrm>
            <a:off x="137160" y="3666467"/>
            <a:ext cx="121920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648B69-18A0-8E7C-0D10-5C938E6C4729}"/>
              </a:ext>
            </a:extLst>
          </p:cNvPr>
          <p:cNvCxnSpPr>
            <a:cxnSpLocks/>
          </p:cNvCxnSpPr>
          <p:nvPr/>
        </p:nvCxnSpPr>
        <p:spPr>
          <a:xfrm>
            <a:off x="6096000" y="374650"/>
            <a:ext cx="0" cy="64162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D3868C0-F2E7-AC89-579D-48594F8B78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1845" y="4247779"/>
            <a:ext cx="2186370" cy="12109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150660-9B85-3F5B-17BE-04D9B080B92B}"/>
              </a:ext>
            </a:extLst>
          </p:cNvPr>
          <p:cNvSpPr txBox="1"/>
          <p:nvPr/>
        </p:nvSpPr>
        <p:spPr>
          <a:xfrm>
            <a:off x="830333" y="3820484"/>
            <a:ext cx="10805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Timestamps on Normal Data 		     Timestamps on CP Data</a:t>
            </a:r>
          </a:p>
          <a:p>
            <a:endParaRPr lang="en-US" sz="28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E4E6E76-CCB3-DFB0-1058-DD3785E34D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8649" y="4264172"/>
            <a:ext cx="2331406" cy="125104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566025-0067-6BE2-A3C1-BD2B7BF222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2758" y="5402635"/>
            <a:ext cx="2427555" cy="13679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FCD5029-15D2-5B50-2AF9-B8C2DB43F5D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333" y="4250210"/>
            <a:ext cx="2110101" cy="11954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7F04E8B-2CCD-B559-834D-48A36AEC1B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7524" y="4256644"/>
            <a:ext cx="2287475" cy="11716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70F5ACA-49AC-2215-5F27-149BF0766F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980" y="5477420"/>
            <a:ext cx="2421997" cy="11271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392F318-0A51-E27D-53F1-B6E11F46F015}"/>
              </a:ext>
            </a:extLst>
          </p:cNvPr>
          <p:cNvSpPr txBox="1"/>
          <p:nvPr/>
        </p:nvSpPr>
        <p:spPr>
          <a:xfrm>
            <a:off x="1347280" y="5098747"/>
            <a:ext cx="617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17D45C-5363-03B1-09BF-7F6F4F231263}"/>
              </a:ext>
            </a:extLst>
          </p:cNvPr>
          <p:cNvSpPr txBox="1"/>
          <p:nvPr/>
        </p:nvSpPr>
        <p:spPr>
          <a:xfrm>
            <a:off x="3949065" y="5220369"/>
            <a:ext cx="617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Knees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B8EA9-2A21-EDB9-9E85-F339122A97D5}"/>
              </a:ext>
            </a:extLst>
          </p:cNvPr>
          <p:cNvSpPr txBox="1"/>
          <p:nvPr/>
        </p:nvSpPr>
        <p:spPr>
          <a:xfrm>
            <a:off x="1480136" y="6498581"/>
            <a:ext cx="617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Ankles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777EA6-DCA9-9A19-563B-30A978D90395}"/>
              </a:ext>
            </a:extLst>
          </p:cNvPr>
          <p:cNvSpPr txBox="1"/>
          <p:nvPr/>
        </p:nvSpPr>
        <p:spPr>
          <a:xfrm>
            <a:off x="7365169" y="6514489"/>
            <a:ext cx="1547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Ankles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5D18F-D545-61A5-AFEB-E04B3839399A}"/>
              </a:ext>
            </a:extLst>
          </p:cNvPr>
          <p:cNvSpPr txBox="1"/>
          <p:nvPr/>
        </p:nvSpPr>
        <p:spPr>
          <a:xfrm>
            <a:off x="7479030" y="5266030"/>
            <a:ext cx="829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Hips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B7F809-3086-5D5D-CF83-4C8CFA025F74}"/>
              </a:ext>
            </a:extLst>
          </p:cNvPr>
          <p:cNvSpPr txBox="1"/>
          <p:nvPr/>
        </p:nvSpPr>
        <p:spPr>
          <a:xfrm>
            <a:off x="10011534" y="5307782"/>
            <a:ext cx="1350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Knees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D0629-2282-1FE5-0FC8-00C5ECAE2322}"/>
              </a:ext>
            </a:extLst>
          </p:cNvPr>
          <p:cNvSpPr txBox="1"/>
          <p:nvPr/>
        </p:nvSpPr>
        <p:spPr>
          <a:xfrm>
            <a:off x="5016657" y="25757"/>
            <a:ext cx="21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CNN</a:t>
            </a:r>
            <a:r>
              <a:rPr lang="el-GR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426E3-8974-D3D6-0351-3FF9A6931A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92758" y="832566"/>
            <a:ext cx="2307400" cy="1133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F1F796-77B9-93B9-6126-44FB3D0CCD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19185" y="852289"/>
            <a:ext cx="2242483" cy="10763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3CD8EE-CD6E-249E-3F58-DCE561F5A5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51288" y="2222139"/>
            <a:ext cx="2680454" cy="11888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49884E-D137-186A-2B47-9A4EF0ECC58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0647" y="869663"/>
            <a:ext cx="2169472" cy="112387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5BA8BF-B440-861A-6BDE-C63061AFB3F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291529" y="819053"/>
            <a:ext cx="2691783" cy="124692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312306-0D03-221A-7ED1-4390AF5B469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1339" y="2286975"/>
            <a:ext cx="2609422" cy="12370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7E819F-438C-0953-9E34-4EA6609051F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1076" y="4192379"/>
            <a:ext cx="2285447" cy="10526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BEDB6-142B-C1BD-5D97-23BF7FA897A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330731" y="4199289"/>
            <a:ext cx="2329734" cy="113218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3D61448-6B24-8331-320D-C7941323912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02202" y="5477420"/>
            <a:ext cx="2416775" cy="105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AEAE-B839-591D-13E3-A3571464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BB5F-8CA9-E2B6-AAD6-ABA101001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George’s help…</a:t>
            </a:r>
          </a:p>
        </p:txBody>
      </p:sp>
    </p:spTree>
    <p:extLst>
      <p:ext uri="{BB962C8B-B14F-4D97-AF65-F5344CB8AC3E}">
        <p14:creationId xmlns:p14="http://schemas.microsoft.com/office/powerpoint/2010/main" val="340520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6076-45B0-F8A8-6E3E-AB91B40F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3D96-5F10-267E-80E9-8E0CAAA9E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890" y="365125"/>
            <a:ext cx="11092842" cy="6066990"/>
          </a:xfrm>
        </p:spPr>
        <p:txBody>
          <a:bodyPr>
            <a:normAutofit lnSpcReduction="10000"/>
          </a:bodyPr>
          <a:lstStyle/>
          <a:p>
            <a:endParaRPr lang="el-GR" dirty="0"/>
          </a:p>
          <a:p>
            <a:r>
              <a:rPr lang="el-GR" sz="2000" dirty="0"/>
              <a:t>Βάση τη σύγκριση δεδομένων αυτό που μπορούμε να καταλάβουμε είναι πως για τα κανονικά δεδομένα και τα δύο </a:t>
            </a:r>
            <a:r>
              <a:rPr lang="en-US" sz="2000" dirty="0" err="1"/>
              <a:t>nn</a:t>
            </a:r>
            <a:r>
              <a:rPr lang="el-GR" sz="2000" dirty="0"/>
              <a:t> (με </a:t>
            </a:r>
            <a:r>
              <a:rPr lang="en-US" sz="2000" dirty="0"/>
              <a:t>phase variable</a:t>
            </a:r>
            <a:r>
              <a:rPr lang="el-GR" sz="2000" dirty="0"/>
              <a:t> και με </a:t>
            </a:r>
            <a:r>
              <a:rPr lang="en-US" sz="2000" dirty="0"/>
              <a:t>timestamps</a:t>
            </a:r>
            <a:r>
              <a:rPr lang="el-GR" sz="2000" dirty="0"/>
              <a:t>) έχουν καλή πρόβλεψη.</a:t>
            </a:r>
          </a:p>
          <a:p>
            <a:pPr marL="0" indent="0">
              <a:buNone/>
            </a:pPr>
            <a:endParaRPr lang="el-GR" sz="2000" dirty="0"/>
          </a:p>
          <a:p>
            <a:r>
              <a:rPr lang="el-GR" sz="2000" dirty="0"/>
              <a:t>Ενώ τα </a:t>
            </a:r>
            <a:r>
              <a:rPr lang="en-US" sz="2000" dirty="0"/>
              <a:t>validation data (Typical + CP) </a:t>
            </a:r>
            <a:r>
              <a:rPr lang="el-GR" sz="2000" dirty="0"/>
              <a:t>η πρόβλεψη από τα </a:t>
            </a:r>
            <a:r>
              <a:rPr lang="en-US" sz="2000" dirty="0"/>
              <a:t>timestamps</a:t>
            </a:r>
            <a:r>
              <a:rPr lang="el-GR" sz="2000" dirty="0"/>
              <a:t> είναι αρκετά μικρότερη απο οτι με το </a:t>
            </a:r>
            <a:r>
              <a:rPr lang="en-US" sz="2000" dirty="0"/>
              <a:t>phase variable. </a:t>
            </a:r>
          </a:p>
          <a:p>
            <a:r>
              <a:rPr lang="en-US" sz="2000" dirty="0"/>
              <a:t>LSTM </a:t>
            </a:r>
            <a:r>
              <a:rPr lang="el-GR" sz="2000" dirty="0"/>
              <a:t>	</a:t>
            </a:r>
            <a:r>
              <a:rPr lang="en-US" sz="2000" dirty="0"/>
              <a:t>accuracy: PV= 72% || Timestamps= 33%   ----  CNN accuracy :PV= 66% || Timestamps= 34%</a:t>
            </a:r>
          </a:p>
          <a:p>
            <a:r>
              <a:rPr lang="en-US" sz="2000" dirty="0"/>
              <a:t>LSTM MSE: </a:t>
            </a:r>
            <a:r>
              <a:rPr lang="el-GR" sz="2000" dirty="0"/>
              <a:t>         </a:t>
            </a:r>
            <a:r>
              <a:rPr lang="en-US" sz="2000" dirty="0"/>
              <a:t>PV= 0.29   || Timestamps= 0.76   ----  CNN MSE :PV= 0.36 </a:t>
            </a:r>
            <a:r>
              <a:rPr lang="el-GR" sz="2000" dirty="0"/>
              <a:t>          </a:t>
            </a:r>
            <a:r>
              <a:rPr lang="en-US" sz="2000" dirty="0"/>
              <a:t>|| Timestamps= 0.75</a:t>
            </a:r>
          </a:p>
          <a:p>
            <a:endParaRPr lang="el-GR" sz="2000" dirty="0"/>
          </a:p>
          <a:p>
            <a:pPr marL="0" indent="0">
              <a:buNone/>
            </a:pPr>
            <a:r>
              <a:rPr lang="el-GR" sz="2000" dirty="0"/>
              <a:t>   </a:t>
            </a:r>
            <a:r>
              <a:rPr lang="en-US" sz="2000" dirty="0"/>
              <a:t>-- </a:t>
            </a:r>
            <a:r>
              <a:rPr lang="el-GR" sz="2000" dirty="0"/>
              <a:t>Αυτό συμβαίνει γιατί με το </a:t>
            </a:r>
            <a:r>
              <a:rPr lang="en-US" sz="2000" dirty="0"/>
              <a:t>phase variable</a:t>
            </a:r>
            <a:r>
              <a:rPr lang="el-GR" sz="2000" dirty="0"/>
              <a:t> το δίκτυο γνωρίζει πότε το κάθε πόδι βρίσκεται σε </a:t>
            </a:r>
            <a:r>
              <a:rPr lang="en-US" sz="2000" dirty="0"/>
              <a:t>  swing </a:t>
            </a:r>
            <a:r>
              <a:rPr lang="el-GR" sz="2000" dirty="0"/>
              <a:t>ή </a:t>
            </a:r>
            <a:r>
              <a:rPr lang="en-US" sz="2000" dirty="0"/>
              <a:t>stance phase</a:t>
            </a:r>
            <a:r>
              <a:rPr lang="el-GR" sz="2000" dirty="0"/>
              <a:t> και υπολογίζει καλύτερα την έναρξη και λήξη του κύκλου βάδισης.</a:t>
            </a:r>
          </a:p>
          <a:p>
            <a:r>
              <a:rPr lang="el-GR" sz="2000" dirty="0"/>
              <a:t>Επίσης, τα δεδομένα </a:t>
            </a:r>
            <a:r>
              <a:rPr lang="en-US" sz="2000" dirty="0"/>
              <a:t>Cerebral Palsy</a:t>
            </a:r>
            <a:r>
              <a:rPr lang="el-GR" sz="2000" dirty="0"/>
              <a:t> παρόλο που δεν δημιουργήθηκαν γενικότερα καλές προβλέψεις το δίκτυο </a:t>
            </a:r>
            <a:r>
              <a:rPr lang="en-US" sz="2000" dirty="0"/>
              <a:t>LSTM</a:t>
            </a:r>
            <a:r>
              <a:rPr lang="el-GR" sz="2000" dirty="0"/>
              <a:t> είχε καλύτερα αποτελέσματα απο το </a:t>
            </a:r>
            <a:r>
              <a:rPr lang="en-US" sz="2000" dirty="0"/>
              <a:t>CNN.</a:t>
            </a:r>
            <a:r>
              <a:rPr lang="el-GR" sz="2000" dirty="0"/>
              <a:t> Αυτό φαίνεται απο το </a:t>
            </a:r>
            <a:r>
              <a:rPr lang="en-US" sz="2000" dirty="0"/>
              <a:t>MAE (Mean Absolute Error)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l-GR" sz="2000" dirty="0"/>
              <a:t>Συμπερασματικά, αξίζει να συνεχίσουμε με το </a:t>
            </a:r>
            <a:r>
              <a:rPr lang="en-US" sz="2000" dirty="0"/>
              <a:t>phase variable control</a:t>
            </a:r>
            <a:r>
              <a:rPr lang="el-GR" sz="2000" dirty="0"/>
              <a:t> αφού μπορεί να αποδόσει καλύτερα αποτελέσματα σε μίξη δεδομένων </a:t>
            </a:r>
            <a:r>
              <a:rPr lang="en-US" sz="2000" dirty="0"/>
              <a:t>Typical </a:t>
            </a:r>
            <a:r>
              <a:rPr lang="el-GR" sz="2000" dirty="0"/>
              <a:t>και </a:t>
            </a:r>
            <a:r>
              <a:rPr lang="en-US" sz="2000" dirty="0"/>
              <a:t>CP</a:t>
            </a:r>
            <a:r>
              <a:rPr lang="el-GR" sz="2000" dirty="0"/>
              <a:t> και έχουμε παραπάνω πληροφορίες για τον κύκλο βάδισης (</a:t>
            </a:r>
            <a:r>
              <a:rPr lang="en-US" sz="2000" dirty="0"/>
              <a:t>foot contact </a:t>
            </a:r>
            <a:r>
              <a:rPr lang="el-GR" sz="2000" dirty="0"/>
              <a:t>και </a:t>
            </a:r>
            <a:r>
              <a:rPr lang="en-US" sz="2000" dirty="0"/>
              <a:t>phase variable</a:t>
            </a:r>
            <a:r>
              <a:rPr lang="el-GR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864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5555-0822-9381-B2E0-832C8179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Δοκιμή Ορίων </a:t>
            </a:r>
            <a:r>
              <a:rPr lang="en-US" dirty="0"/>
              <a:t>LSTM </a:t>
            </a:r>
            <a:r>
              <a:rPr lang="el-GR" dirty="0"/>
              <a:t>και </a:t>
            </a:r>
            <a:r>
              <a:rPr lang="en-US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571C-8C66-EA3E-32B8-722EE93FF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l-GR" dirty="0"/>
              <a:t>Μέσω των υπερπαραμέτρων των δικτύων μπορούμε και έχουμε καλύτερες ή χειρότερες προβλέψεις και τις καταστάσεις </a:t>
            </a:r>
            <a:r>
              <a:rPr lang="en-US" dirty="0"/>
              <a:t>overfitting </a:t>
            </a:r>
            <a:r>
              <a:rPr lang="el-GR" dirty="0"/>
              <a:t>και </a:t>
            </a:r>
            <a:r>
              <a:rPr lang="en-US" dirty="0"/>
              <a:t>underfitting</a:t>
            </a:r>
            <a:r>
              <a:rPr lang="el-GR" dirty="0"/>
              <a:t>.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l-GR" dirty="0"/>
              <a:t>Στις επόμενες διαφάνειες θα δούμε ξεχωριστά για το </a:t>
            </a:r>
            <a:r>
              <a:rPr lang="en-US" dirty="0"/>
              <a:t>LSTM</a:t>
            </a:r>
            <a:r>
              <a:rPr lang="el-GR" dirty="0"/>
              <a:t> και το </a:t>
            </a:r>
            <a:r>
              <a:rPr lang="en-US" dirty="0"/>
              <a:t>CNN</a:t>
            </a:r>
            <a:r>
              <a:rPr lang="el-GR" dirty="0"/>
              <a:t> δίκτυο πως συμπεριφέρονται σε αυτές τις αλλαγές και που είναι ιδανικά να μείνουν οι παράμετροι</a:t>
            </a:r>
            <a:r>
              <a:rPr lang="en-US" dirty="0"/>
              <a:t> RMSE</a:t>
            </a:r>
            <a:r>
              <a:rPr lang="el-GR" dirty="0"/>
              <a:t> και </a:t>
            </a:r>
            <a:r>
              <a:rPr lang="en-US" dirty="0"/>
              <a:t>MAE</a:t>
            </a:r>
            <a:r>
              <a:rPr lang="el-G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87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D4F6-5577-055F-9393-24B35567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6F55B-F072-ED93-6414-68324829A0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42978" cy="4324654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RMSE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Error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l-G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l-GR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l-GR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l-GR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 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𝑇𝑜𝑡𝑎𝑙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𝑝𝑟𝑒𝑑𝑖𝑐𝑡𝑖𝑜𝑛𝑠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l-GR" sz="1800" dirty="0"/>
                  <a:t>Δείχνει πόσο πέφτουν οι προβλέψεις από τις μετρημένες αληθινές τιμές χρησιμοποιώντας την Ευκλείδεια απόσταση. </a:t>
                </a:r>
              </a:p>
              <a:p>
                <a:pPr marL="0" indent="0">
                  <a:buNone/>
                </a:pPr>
                <a:endParaRPr lang="el-GR" sz="1800" dirty="0"/>
              </a:p>
              <a:p>
                <a:pPr marL="0" indent="0">
                  <a:buNone/>
                </a:pPr>
                <a:r>
                  <a:rPr lang="el-GR" sz="1800" dirty="0"/>
                  <a:t>Το </a:t>
                </a:r>
                <a:r>
                  <a:rPr lang="en-US" sz="1800" dirty="0"/>
                  <a:t>RMSE</a:t>
                </a:r>
                <a:r>
                  <a:rPr lang="el-GR" sz="1800" dirty="0"/>
                  <a:t> θα χρησιμοποιηθεί για το δίκτυο </a:t>
                </a:r>
                <a:r>
                  <a:rPr lang="en-US" sz="1800" dirty="0"/>
                  <a:t>LSTM</a:t>
                </a:r>
                <a:r>
                  <a:rPr lang="el-GR" sz="18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6F55B-F072-ED93-6414-68324829A0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42978" cy="4324654"/>
              </a:xfrm>
              <a:blipFill>
                <a:blip r:embed="rId2"/>
                <a:stretch>
                  <a:fillRect l="-1068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E4D6208-0F9B-9DAE-D9E4-C328A6626CB7}"/>
              </a:ext>
            </a:extLst>
          </p:cNvPr>
          <p:cNvSpPr txBox="1"/>
          <p:nvPr/>
        </p:nvSpPr>
        <p:spPr>
          <a:xfrm>
            <a:off x="6096000" y="1860115"/>
            <a:ext cx="53277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Error  =            …..                       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 </a:t>
            </a:r>
            <a:r>
              <a:rPr lang="el-GR" dirty="0"/>
              <a:t>Το MAE υπολογίζεται ως το άθροισμα των απόλυτων σφαλμάτων</a:t>
            </a:r>
            <a:r>
              <a:rPr lang="en-US" dirty="0"/>
              <a:t>. </a:t>
            </a:r>
            <a:r>
              <a:rPr lang="el-GR" dirty="0"/>
              <a:t>Το μέσο απόλυτο σφάλμα είναι ένα κοινό μέτρο του σφάλματος πρόβλεψης στην ανάλυση χρονοσειρών</a:t>
            </a:r>
          </a:p>
          <a:p>
            <a:endParaRPr lang="el-GR" dirty="0"/>
          </a:p>
          <a:p>
            <a:endParaRPr lang="el-GR" dirty="0"/>
          </a:p>
          <a:p>
            <a:r>
              <a:rPr lang="en-US" dirty="0"/>
              <a:t>To MAE</a:t>
            </a:r>
            <a:r>
              <a:rPr lang="el-GR" dirty="0"/>
              <a:t> θαα χρησιμοποιηθεί για το δίκτυο </a:t>
            </a:r>
            <a:r>
              <a:rPr lang="en-US" dirty="0"/>
              <a:t>CNN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12485F4-D9CA-BA29-4A73-BFAD02508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8665"/>
            <a:ext cx="65" cy="257769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9522" rIns="0" bIns="-952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3C5C4F-FDA8-F497-E913-F11304D6A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489" y="2321780"/>
            <a:ext cx="1044030" cy="5563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2AF972-EC7E-4872-6112-8B9B00DEF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981" y="2517731"/>
            <a:ext cx="392712" cy="25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2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BD86-48EC-2C71-44A4-278FDE44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189" y="3651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Limits 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D70F-41E8-371E-731A-147B0BA10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89" y="1825625"/>
            <a:ext cx="3389336" cy="485074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Underfitting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1 LSTM Layer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100 Hidden Layers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Activation: sigmoid – tanh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Epochs: 0-80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Dropout: 0.2-0.4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Batch Size: 32-64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Accuracy: 86%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Loss: </a:t>
            </a:r>
            <a:r>
              <a:rPr lang="el-GR" sz="1800" dirty="0"/>
              <a:t>0.32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RMSE: </a:t>
            </a:r>
            <a:r>
              <a:rPr lang="el-GR" sz="1800" dirty="0"/>
              <a:t>1.07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MAE:</a:t>
            </a:r>
            <a:r>
              <a:rPr lang="el-GR" sz="1800" dirty="0"/>
              <a:t> 0.73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32E990-2285-173C-C20B-C6FC57E6AC13}"/>
              </a:ext>
            </a:extLst>
          </p:cNvPr>
          <p:cNvSpPr txBox="1"/>
          <p:nvPr/>
        </p:nvSpPr>
        <p:spPr>
          <a:xfrm>
            <a:off x="4512501" y="1825625"/>
            <a:ext cx="3356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  <a:p>
            <a:endParaRPr lang="en-US" dirty="0"/>
          </a:p>
          <a:p>
            <a:r>
              <a:rPr lang="en-US" dirty="0"/>
              <a:t>2 LSTM Layer</a:t>
            </a:r>
          </a:p>
          <a:p>
            <a:r>
              <a:rPr lang="en-US" dirty="0"/>
              <a:t>100 Hidden Layers</a:t>
            </a:r>
          </a:p>
          <a:p>
            <a:endParaRPr lang="en-US" dirty="0"/>
          </a:p>
          <a:p>
            <a:r>
              <a:rPr lang="en-US" dirty="0"/>
              <a:t>Activation: sigmoid – tanh</a:t>
            </a:r>
          </a:p>
          <a:p>
            <a:r>
              <a:rPr lang="en-US" dirty="0"/>
              <a:t>Epochs: 80-150</a:t>
            </a:r>
          </a:p>
          <a:p>
            <a:r>
              <a:rPr lang="en-US" dirty="0"/>
              <a:t>Dropout: 0.2-0.4</a:t>
            </a:r>
          </a:p>
          <a:p>
            <a:r>
              <a:rPr lang="en-US" dirty="0"/>
              <a:t>Batch Size: 32-64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Accuracy: 92-94%</a:t>
            </a:r>
          </a:p>
          <a:p>
            <a:pPr marL="0" indent="0">
              <a:buNone/>
            </a:pPr>
            <a:r>
              <a:rPr lang="en-US" sz="1800" dirty="0"/>
              <a:t>Loss: 0.008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RMSE: 0.64</a:t>
            </a:r>
          </a:p>
          <a:p>
            <a:pPr marL="0" indent="0">
              <a:buNone/>
            </a:pPr>
            <a:r>
              <a:rPr lang="en-US" sz="1800" dirty="0"/>
              <a:t>MAE: 0.4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8787F-437A-42D3-7B45-A8F83C055CAD}"/>
              </a:ext>
            </a:extLst>
          </p:cNvPr>
          <p:cNvSpPr txBox="1"/>
          <p:nvPr/>
        </p:nvSpPr>
        <p:spPr>
          <a:xfrm>
            <a:off x="7869476" y="1825625"/>
            <a:ext cx="3757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  <a:p>
            <a:endParaRPr lang="en-US" dirty="0"/>
          </a:p>
          <a:p>
            <a:r>
              <a:rPr lang="en-US" dirty="0"/>
              <a:t>2 LSTM Layer</a:t>
            </a:r>
          </a:p>
          <a:p>
            <a:r>
              <a:rPr lang="en-US" dirty="0"/>
              <a:t>150+ Hidden Layers</a:t>
            </a:r>
          </a:p>
          <a:p>
            <a:endParaRPr lang="en-US" dirty="0"/>
          </a:p>
          <a:p>
            <a:r>
              <a:rPr lang="en-US" dirty="0"/>
              <a:t>Activation: sigmoid – tanh</a:t>
            </a:r>
          </a:p>
          <a:p>
            <a:r>
              <a:rPr lang="en-US" dirty="0"/>
              <a:t>Epochs: 200+</a:t>
            </a:r>
          </a:p>
          <a:p>
            <a:r>
              <a:rPr lang="en-US" dirty="0"/>
              <a:t>Dropout: 0.2-0.4</a:t>
            </a:r>
          </a:p>
          <a:p>
            <a:r>
              <a:rPr lang="en-US" dirty="0"/>
              <a:t>Batch Size: 32-64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Accuracy: 95-97%</a:t>
            </a:r>
          </a:p>
          <a:p>
            <a:pPr marL="0" indent="0">
              <a:buNone/>
            </a:pPr>
            <a:r>
              <a:rPr lang="en-US" sz="1800" dirty="0"/>
              <a:t>Loss: 0.002</a:t>
            </a:r>
          </a:p>
          <a:p>
            <a:pPr marL="0" indent="0">
              <a:buNone/>
            </a:pPr>
            <a:r>
              <a:rPr lang="en-US" sz="1800" dirty="0"/>
              <a:t>RMSE: 0.52</a:t>
            </a:r>
          </a:p>
          <a:p>
            <a:pPr marL="0" indent="0">
              <a:buNone/>
            </a:pPr>
            <a:r>
              <a:rPr lang="en-US" sz="1800" dirty="0"/>
              <a:t>MAE: 0.2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9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063B4-8020-BB75-538C-8CFC84AF8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6688-198D-E744-7C89-06030FC7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189" y="3651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Limits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FB66-C0E2-F2F1-AB4E-6E893D90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89" y="1825625"/>
            <a:ext cx="3389336" cy="397031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Underfitting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1 CNN Layer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Kernel Size: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Learning Rate: 0.005</a:t>
            </a:r>
            <a:endParaRPr lang="el-GR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Activation:  tanh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Epochs: 0-80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Dropout: 0.2-0.4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Batch Size: 32-64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Accuracy : 80%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Loss : 0.06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MAE :1.17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B622E-E84C-35BA-F9C5-94383F6BA445}"/>
              </a:ext>
            </a:extLst>
          </p:cNvPr>
          <p:cNvSpPr txBox="1"/>
          <p:nvPr/>
        </p:nvSpPr>
        <p:spPr>
          <a:xfrm>
            <a:off x="4512501" y="1825625"/>
            <a:ext cx="33569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  <a:p>
            <a:endParaRPr lang="en-US" dirty="0"/>
          </a:p>
          <a:p>
            <a:r>
              <a:rPr lang="en-US" dirty="0"/>
              <a:t>2 CNN Layer</a:t>
            </a:r>
          </a:p>
          <a:p>
            <a:r>
              <a:rPr lang="en-US" dirty="0"/>
              <a:t>Kernel Size: 5 ,  5 </a:t>
            </a:r>
          </a:p>
          <a:p>
            <a:r>
              <a:rPr lang="en-US" sz="1800" dirty="0"/>
              <a:t>Learning Rate = 0.005</a:t>
            </a:r>
            <a:endParaRPr lang="el-GR" sz="1800" dirty="0"/>
          </a:p>
          <a:p>
            <a:endParaRPr lang="en-US" dirty="0"/>
          </a:p>
          <a:p>
            <a:r>
              <a:rPr lang="en-US" dirty="0"/>
              <a:t>Activation:  tanh</a:t>
            </a:r>
          </a:p>
          <a:p>
            <a:r>
              <a:rPr lang="en-US" dirty="0"/>
              <a:t>Epochs: 80-150</a:t>
            </a:r>
          </a:p>
          <a:p>
            <a:r>
              <a:rPr lang="en-US" dirty="0"/>
              <a:t>Dropout: 0.2-0.4</a:t>
            </a:r>
          </a:p>
          <a:p>
            <a:r>
              <a:rPr lang="en-US" dirty="0"/>
              <a:t>Batch Size: 32-64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Accuracy : 90-93%</a:t>
            </a:r>
          </a:p>
          <a:p>
            <a:pPr marL="0" indent="0">
              <a:buNone/>
            </a:pPr>
            <a:r>
              <a:rPr lang="en-US" sz="1800" dirty="0"/>
              <a:t>Loss : 0.01</a:t>
            </a:r>
          </a:p>
          <a:p>
            <a:pPr marL="0" indent="0">
              <a:buNone/>
            </a:pPr>
            <a:r>
              <a:rPr lang="en-US" sz="1800" dirty="0"/>
              <a:t>MAE : 0.45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39211-DC75-1AAF-B34F-F23BA8FE8C88}"/>
              </a:ext>
            </a:extLst>
          </p:cNvPr>
          <p:cNvSpPr txBox="1"/>
          <p:nvPr/>
        </p:nvSpPr>
        <p:spPr>
          <a:xfrm>
            <a:off x="7869476" y="1825625"/>
            <a:ext cx="37578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</a:t>
            </a:r>
          </a:p>
          <a:p>
            <a:endParaRPr lang="en-US" dirty="0"/>
          </a:p>
          <a:p>
            <a:r>
              <a:rPr lang="en-US" dirty="0"/>
              <a:t>3 CNN Layer</a:t>
            </a:r>
          </a:p>
          <a:p>
            <a:r>
              <a:rPr lang="en-US" dirty="0"/>
              <a:t>Kernel Size: 5 ,  5,  3</a:t>
            </a:r>
          </a:p>
          <a:p>
            <a:r>
              <a:rPr lang="en-US" sz="1800" dirty="0"/>
              <a:t>Learning Rate = 0.005</a:t>
            </a:r>
            <a:endParaRPr lang="el-GR" sz="1800" dirty="0"/>
          </a:p>
          <a:p>
            <a:endParaRPr lang="en-US" dirty="0"/>
          </a:p>
          <a:p>
            <a:r>
              <a:rPr lang="en-US" dirty="0"/>
              <a:t>Activation:  tanh</a:t>
            </a:r>
          </a:p>
          <a:p>
            <a:r>
              <a:rPr lang="en-US" dirty="0"/>
              <a:t>Epochs: 80-150</a:t>
            </a:r>
          </a:p>
          <a:p>
            <a:r>
              <a:rPr lang="en-US" dirty="0"/>
              <a:t>Dropout: 0.2-0.4</a:t>
            </a:r>
          </a:p>
          <a:p>
            <a:r>
              <a:rPr lang="en-US" dirty="0"/>
              <a:t>Batch Size: 32-64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Accuracy : 98%</a:t>
            </a:r>
          </a:p>
          <a:p>
            <a:pPr marL="0" indent="0">
              <a:buNone/>
            </a:pPr>
            <a:r>
              <a:rPr lang="en-US" sz="1800" dirty="0"/>
              <a:t>Loss : 0.001</a:t>
            </a:r>
          </a:p>
          <a:p>
            <a:pPr marL="0" indent="0">
              <a:buNone/>
            </a:pPr>
            <a:r>
              <a:rPr lang="en-US" sz="1800" dirty="0"/>
              <a:t>MAE : 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0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F522-545C-C467-8A3C-6A5BA3A1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Δεδομένα ΕΛΕΠΑΠ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CD8D-FD09-BC5C-0513-F9CD8C0BB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 for learning</a:t>
            </a:r>
          </a:p>
          <a:p>
            <a:pPr lvl="1"/>
            <a:r>
              <a:rPr lang="en-US" dirty="0"/>
              <a:t>Time stamps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Phase variable…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11241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C82315C-223F-910E-A71E-85261AF6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Δημιουργία του </a:t>
            </a:r>
            <a:r>
              <a:rPr lang="el-GR" dirty="0" err="1"/>
              <a:t>Phase</a:t>
            </a:r>
            <a:r>
              <a:rPr lang="el-GR" dirty="0"/>
              <a:t> </a:t>
            </a:r>
            <a:r>
              <a:rPr lang="el-GR" dirty="0" err="1"/>
              <a:t>Variable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405991F-3C16-64F1-BF71-8B8D562CA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825" y="1825625"/>
                <a:ext cx="11229975" cy="4899025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r>
                  <a:rPr lang="en-US" sz="2000" dirty="0"/>
                  <a:t>Motivation – why do we need it? For control…</a:t>
                </a:r>
              </a:p>
              <a:p>
                <a:r>
                  <a:rPr lang="el-GR" sz="2000" dirty="0"/>
                  <a:t>Χρήση της γωνίας </a:t>
                </a:r>
                <a:r>
                  <a:rPr lang="el-GR" sz="2000" dirty="0" err="1"/>
                  <a:t>Hips</a:t>
                </a:r>
                <a:r>
                  <a:rPr lang="el-GR" sz="2000" dirty="0"/>
                  <a:t> για την δημιουργία ενός </a:t>
                </a:r>
                <a:r>
                  <a:rPr lang="el-GR" sz="2000" dirty="0" err="1"/>
                  <a:t>holonomic</a:t>
                </a:r>
                <a:r>
                  <a:rPr lang="el-GR" sz="2000" dirty="0"/>
                  <a:t> </a:t>
                </a:r>
                <a:r>
                  <a:rPr lang="el-GR" sz="2000" dirty="0" err="1"/>
                  <a:t>Phase</a:t>
                </a:r>
                <a:r>
                  <a:rPr lang="el-GR" sz="2000" dirty="0"/>
                  <a:t> </a:t>
                </a:r>
                <a:r>
                  <a:rPr lang="el-GR" sz="2000" dirty="0" err="1"/>
                  <a:t>varable</a:t>
                </a:r>
                <a:r>
                  <a:rPr lang="el-GR" sz="2000" dirty="0"/>
                  <a:t> με  κύκλο βάδισης σε </a:t>
                </a:r>
                <a:r>
                  <a:rPr lang="el-GR" sz="2000" dirty="0" err="1"/>
                  <a:t>stance</a:t>
                </a:r>
                <a:r>
                  <a:rPr lang="el-GR" sz="2000" dirty="0"/>
                  <a:t> και </a:t>
                </a:r>
                <a:r>
                  <a:rPr lang="el-GR" sz="2000" dirty="0" err="1"/>
                  <a:t>swing</a:t>
                </a:r>
                <a:r>
                  <a:rPr lang="el-GR" sz="2000" dirty="0"/>
                  <a:t>. </a:t>
                </a:r>
              </a:p>
              <a:p>
                <a:r>
                  <a:rPr lang="el-GR" sz="2000" dirty="0"/>
                  <a:t>Το PV είναι </a:t>
                </a:r>
                <a:r>
                  <a:rPr lang="el-GR" sz="2000" dirty="0" err="1"/>
                  <a:t>monotonic</a:t>
                </a:r>
                <a:r>
                  <a:rPr lang="el-GR" sz="2000" dirty="0"/>
                  <a:t> στο </a:t>
                </a:r>
                <a:r>
                  <a:rPr lang="el-GR" sz="2000" dirty="0" err="1"/>
                  <a:t>stance</a:t>
                </a:r>
                <a:r>
                  <a:rPr lang="el-GR" sz="2000" dirty="0"/>
                  <a:t> και </a:t>
                </a:r>
                <a:r>
                  <a:rPr lang="el-GR" sz="2000" dirty="0" err="1"/>
                  <a:t>swing</a:t>
                </a:r>
                <a:r>
                  <a:rPr lang="el-GR" sz="2000" dirty="0"/>
                  <a:t> ξεχωριστά</a:t>
                </a:r>
              </a:p>
              <a:p>
                <a:pPr marL="0" indent="0">
                  <a:buNone/>
                </a:pPr>
                <a:r>
                  <a:rPr lang="el-GR" sz="2000" dirty="0"/>
                  <a:t>Για </a:t>
                </a:r>
                <a:r>
                  <a:rPr lang="el-GR" sz="2000" dirty="0" err="1"/>
                  <a:t>Stance</a:t>
                </a:r>
                <a:r>
                  <a:rPr lang="el-GR" sz="2000" dirty="0"/>
                  <a:t> έχουμε:                     Για </a:t>
                </a:r>
                <a:r>
                  <a:rPr lang="el-GR" sz="2000" dirty="0" err="1"/>
                  <a:t>Swing</a:t>
                </a:r>
                <a:r>
                  <a:rPr lang="el-GR" sz="2000" dirty="0"/>
                  <a:t>:</a:t>
                </a:r>
              </a:p>
              <a:p>
                <a:pPr marL="0" indent="0">
                  <a:buNone/>
                </a:pPr>
                <a:endParaRPr lang="el-GR" sz="2000" dirty="0"/>
              </a:p>
              <a:p>
                <a:pPr marL="0" indent="0">
                  <a:buNone/>
                </a:pPr>
                <a:endParaRPr lang="el-G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:r>
                  <a:rPr lang="el-GR" sz="2000" dirty="0"/>
                  <a:t>    : </a:t>
                </a:r>
                <a:r>
                  <a:rPr lang="en-US" sz="2000" dirty="0"/>
                  <a:t>touchdown value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</m:oMath>
                </a14:m>
                <a:r>
                  <a:rPr lang="el-GR" sz="2000" dirty="0"/>
                  <a:t>:</a:t>
                </a:r>
                <a:r>
                  <a:rPr lang="en-US" sz="2000" dirty="0"/>
                  <a:t> </a:t>
                </a:r>
                <a:r>
                  <a:rPr lang="el-GR" sz="2000" dirty="0"/>
                  <a:t>Ελάχιστη τιμή του </a:t>
                </a:r>
                <a:r>
                  <a:rPr lang="en-US" sz="2000" dirty="0"/>
                  <a:t>hip</a:t>
                </a:r>
                <a:endParaRPr lang="el-GR" sz="2000" dirty="0"/>
              </a:p>
              <a:p>
                <a:pPr marL="0" indent="0">
                  <a:buNone/>
                </a:pPr>
                <a:r>
                  <a:rPr lang="en-US" sz="2000" dirty="0"/>
                  <a:t>c       : O </a:t>
                </a:r>
                <a:r>
                  <a:rPr lang="el-GR" sz="2000" dirty="0"/>
                  <a:t>χρόνος που φτάνει το </a:t>
                </a:r>
                <a:r>
                  <a:rPr lang="en-US" sz="2000" dirty="0"/>
                  <a:t>hip</a:t>
                </a:r>
                <a:r>
                  <a:rPr lang="el-GR" sz="2000" dirty="0"/>
                  <a:t> την ελάχιστη τιμή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l-GR" sz="2000" dirty="0"/>
                  <a:t>    : Η τιμή του </a:t>
                </a:r>
                <a:r>
                  <a:rPr lang="en-US" sz="2000" dirty="0"/>
                  <a:t>hip</a:t>
                </a:r>
                <a:r>
                  <a:rPr lang="el-GR" sz="2000" dirty="0"/>
                  <a:t>   </a:t>
                </a:r>
              </a:p>
              <a:p>
                <a:pPr marL="0" indent="0">
                  <a:buNone/>
                </a:pPr>
                <a:r>
                  <a:rPr lang="el-GR" sz="2000" dirty="0"/>
                  <a:t>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l-GR" sz="2000" dirty="0"/>
                  <a:t>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l-GR" sz="2000" dirty="0"/>
                  <a:t> είναι οι προηγούμενες τιμές του </a:t>
                </a:r>
                <a:r>
                  <a:rPr lang="en-US" sz="2000" dirty="0"/>
                  <a:t>phase variable </a:t>
                </a:r>
                <a:r>
                  <a:rPr lang="el-GR" sz="2000" dirty="0"/>
                  <a:t>και του  </a:t>
                </a:r>
              </a:p>
              <a:p>
                <a:pPr marL="0" indent="0">
                  <a:buNone/>
                </a:pPr>
                <a:r>
                  <a:rPr lang="en-US" sz="2000" dirty="0"/>
                  <a:t>hip </a:t>
                </a:r>
                <a:r>
                  <a:rPr lang="el-GR" sz="2000" dirty="0"/>
                  <a:t>αντίστοιχα </a:t>
                </a:r>
              </a:p>
            </p:txBody>
          </p:sp>
        </mc:Choice>
        <mc:Fallback>
          <p:sp>
            <p:nvSpPr>
              <p:cNvPr id="3" name="Θέση περιεχομένου 2">
                <a:extLst>
                  <a:ext uri="{FF2B5EF4-FFF2-40B4-BE49-F238E27FC236}">
                    <a16:creationId xmlns:a16="http://schemas.microsoft.com/office/drawing/2014/main" id="{6405991F-3C16-64F1-BF71-8B8D562CA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825" y="1825625"/>
                <a:ext cx="11229975" cy="4899025"/>
              </a:xfrm>
              <a:blipFill>
                <a:blip r:embed="rId2"/>
                <a:stretch>
                  <a:fillRect l="-564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Εικόνα 3" descr="Εικόνα που περιέχει ζωγραφιά, σκίτσο/σχέδιο, clipart, παπούτσια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258219FD-36AF-3141-CAAB-D78F7884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579" t="9598" r="-245" b="4330"/>
          <a:stretch/>
        </p:blipFill>
        <p:spPr>
          <a:xfrm>
            <a:off x="8925216" y="3548237"/>
            <a:ext cx="3137024" cy="2629607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5" name="Εικόνα 4" descr="Εικόνα που περιέχει γραμματοσειρά, κείμενο, λευκό, διάγραμμα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4DABE2F3-C8B1-B6F0-8348-D18B99EC1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39" y="3206401"/>
            <a:ext cx="1742549" cy="818148"/>
          </a:xfrm>
          <a:prstGeom prst="rect">
            <a:avLst/>
          </a:prstGeom>
        </p:spPr>
      </p:pic>
      <p:pic>
        <p:nvPicPr>
          <p:cNvPr id="6" name="Εικόνα 5" descr="Εικόνα που περιέχει γραμματοσειρά, γραμμή, γραφικός χαρακτήρας, λευκό&#10;&#10;Το περιεχόμενο που δημιουργείται από τεχνητή νοημοσύνη μπορεί να μην είναι σωστό.">
            <a:extLst>
              <a:ext uri="{FF2B5EF4-FFF2-40B4-BE49-F238E27FC236}">
                <a16:creationId xmlns:a16="http://schemas.microsoft.com/office/drawing/2014/main" id="{BEBC7BD6-7E05-B594-1139-2B2234565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102" y="3206401"/>
            <a:ext cx="3104366" cy="81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5EC3-FD38-0997-A914-6342E5CA6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E3592-C44F-6BE6-9518-AC2F83BDD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637" y="542407"/>
            <a:ext cx="3277057" cy="235300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3444FF-E065-36AC-9D83-ACBDEF18DD04}"/>
                  </a:ext>
                </a:extLst>
              </p:cNvPr>
              <p:cNvSpPr txBox="1"/>
              <p:nvPr/>
            </p:nvSpPr>
            <p:spPr>
              <a:xfrm>
                <a:off x="4058816" y="841745"/>
                <a:ext cx="72949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Εδώ φαίνονται οι επιλογές που γίνονται για να πάει το </a:t>
                </a:r>
                <a:r>
                  <a:rPr lang="en-US" dirty="0"/>
                  <a:t>phase variable </a:t>
                </a:r>
                <a:r>
                  <a:rPr lang="el-GR" dirty="0"/>
                  <a:t>από </a:t>
                </a:r>
                <a:r>
                  <a:rPr lang="en-US" dirty="0"/>
                  <a:t>S1 </a:t>
                </a:r>
                <a:r>
                  <a:rPr lang="en-US" dirty="0">
                    <a:sym typeface="Wingdings" panose="05000000000000000000" pitchFamily="2" charset="2"/>
                  </a:rPr>
                  <a:t> S2  S3  S4</a:t>
                </a:r>
                <a:r>
                  <a:rPr lang="el-GR" dirty="0">
                    <a:sym typeface="Wingdings" panose="05000000000000000000" pitchFamily="2" charset="2"/>
                  </a:rPr>
                  <a:t>, αλλά κυριότερα η αλλαγή από</a:t>
                </a:r>
                <a:r>
                  <a:rPr lang="en-US" dirty="0">
                    <a:sym typeface="Wingdings" panose="05000000000000000000" pitchFamily="2" charset="2"/>
                  </a:rPr>
                  <a:t> S2  S3</a:t>
                </a:r>
                <a:r>
                  <a:rPr lang="el-GR" dirty="0">
                    <a:sym typeface="Wingdings" panose="05000000000000000000" pitchFamily="2" charset="2"/>
                  </a:rPr>
                  <a:t> όπου πάμε από </a:t>
                </a:r>
                <a:r>
                  <a:rPr lang="en-US" dirty="0" err="1">
                    <a:sym typeface="Wingdings" panose="05000000000000000000" pitchFamily="2" charset="2"/>
                  </a:rPr>
                  <a:t>pushoff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l-GR" dirty="0">
                    <a:sym typeface="Wingdings" panose="05000000000000000000" pitchFamily="2" charset="2"/>
                  </a:rPr>
                  <a:t>σε </a:t>
                </a:r>
                <a:r>
                  <a:rPr lang="en-US" dirty="0" err="1">
                    <a:sym typeface="Wingdings" panose="05000000000000000000" pitchFamily="2" charset="2"/>
                  </a:rPr>
                  <a:t>preswing</a:t>
                </a:r>
                <a:r>
                  <a:rPr lang="el-GR" dirty="0">
                    <a:sym typeface="Wingdings" panose="05000000000000000000" pitchFamily="2" charset="2"/>
                  </a:rPr>
                  <a:t> αν το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h</m:t>
                            </m:r>
                          </m:sub>
                        </m:sSub>
                      </m:e>
                    </m:acc>
                    <m:r>
                      <a:rPr lang="el-G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&gt;0</m:t>
                    </m:r>
                  </m:oMath>
                </a14:m>
                <a:r>
                  <a:rPr lang="el-GR" dirty="0"/>
                  <a:t>.</a:t>
                </a:r>
              </a:p>
              <a:p>
                <a:endParaRPr lang="el-GR" dirty="0"/>
              </a:p>
              <a:p>
                <a:r>
                  <a:rPr lang="el-GR" dirty="0"/>
                  <a:t>Αυτή είναι η πιο σημαντική μετάβαση γιατί το </a:t>
                </a:r>
                <a:r>
                  <a:rPr lang="en-US" dirty="0"/>
                  <a:t>S3 </a:t>
                </a:r>
                <a:r>
                  <a:rPr lang="el-GR" dirty="0"/>
                  <a:t>και </a:t>
                </a:r>
                <a:r>
                  <a:rPr lang="en-US" dirty="0"/>
                  <a:t>S4 </a:t>
                </a:r>
                <a:r>
                  <a:rPr lang="el-GR" dirty="0"/>
                  <a:t>υπολογίζονται διαφορετικά και το πόδι πλέον βρίσκεται στον αέρα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3444FF-E065-36AC-9D83-ACBDEF18D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816" y="841745"/>
                <a:ext cx="7294984" cy="1754326"/>
              </a:xfrm>
              <a:prstGeom prst="rect">
                <a:avLst/>
              </a:prstGeom>
              <a:blipFill>
                <a:blip r:embed="rId3"/>
                <a:stretch>
                  <a:fillRect l="-752" t="-1389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6AE2D71-BA64-362E-793C-7AD8F59DA07F}"/>
              </a:ext>
            </a:extLst>
          </p:cNvPr>
          <p:cNvSpPr txBox="1"/>
          <p:nvPr/>
        </p:nvSpPr>
        <p:spPr>
          <a:xfrm>
            <a:off x="838200" y="3493868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Αυτοί οι υπολογισμοί γίνονται σε κάθε πόδι ξεχωριστά πράγμα που το κάνει να μην εξαρτώνται το ένα από το άλλο.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/>
              <a:t>Έτσι δημιουργήθηκε βρόγχος ελέγχου όπου ελέγχει το </a:t>
            </a:r>
            <a:r>
              <a:rPr lang="en-US" dirty="0"/>
              <a:t>phase variable</a:t>
            </a:r>
            <a:r>
              <a:rPr lang="el-GR" dirty="0"/>
              <a:t> (</a:t>
            </a:r>
            <a:r>
              <a:rPr lang="en-US" dirty="0"/>
              <a:t>left</a:t>
            </a:r>
            <a:r>
              <a:rPr lang="el-GR" dirty="0"/>
              <a:t>, </a:t>
            </a:r>
            <a:r>
              <a:rPr lang="en-US" dirty="0"/>
              <a:t>right) </a:t>
            </a:r>
            <a:r>
              <a:rPr lang="el-GR" dirty="0"/>
              <a:t>όταν το ένα να βρίσκεται σε </a:t>
            </a:r>
            <a:r>
              <a:rPr lang="en-US" dirty="0"/>
              <a:t>swing phase </a:t>
            </a:r>
            <a:r>
              <a:rPr lang="el-GR" dirty="0"/>
              <a:t>το άλλο υποχρεωτικά να είναι σε </a:t>
            </a:r>
            <a:r>
              <a:rPr lang="en-US" dirty="0"/>
              <a:t>stance </a:t>
            </a:r>
            <a:r>
              <a:rPr lang="el-GR" dirty="0"/>
              <a:t>και όταν φτάνει η τιμή του </a:t>
            </a:r>
            <a:r>
              <a:rPr lang="en-US" dirty="0"/>
              <a:t>swing </a:t>
            </a:r>
            <a:r>
              <a:rPr lang="el-GR" dirty="0"/>
              <a:t>προς το 1 (δηλαδή προς το τέλος του </a:t>
            </a:r>
            <a:r>
              <a:rPr lang="en-US" dirty="0"/>
              <a:t>swing</a:t>
            </a:r>
            <a:r>
              <a:rPr lang="el-GR" dirty="0"/>
              <a:t> και πάει να επανέλθει σε </a:t>
            </a:r>
            <a:r>
              <a:rPr lang="en-US" dirty="0"/>
              <a:t>stance</a:t>
            </a:r>
            <a:r>
              <a:rPr lang="el-GR" dirty="0"/>
              <a:t>) το άλλο πόδι να ετοιμάζεται για </a:t>
            </a:r>
            <a:r>
              <a:rPr lang="en-US" dirty="0"/>
              <a:t>swing</a:t>
            </a:r>
            <a:r>
              <a:rPr lang="el-GR" dirty="0"/>
              <a:t> και αντίστοιχα.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1559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C408-AAB7-8C93-5A13-8C747B83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Δεδομ</a:t>
            </a:r>
            <a:r>
              <a:rPr lang="en-US" dirty="0" err="1"/>
              <a:t>έ</a:t>
            </a:r>
            <a:r>
              <a:rPr lang="el-GR" dirty="0"/>
              <a:t>να με το </a:t>
            </a:r>
            <a:r>
              <a:rPr lang="en-US" dirty="0"/>
              <a:t>Phase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CF70E-C8F4-55EC-B9B5-253E8D73D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3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3BCFB-DF6C-FAA6-1490-C81BE54D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04" y="4434246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5200" dirty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D279C85F-39DF-B085-12EF-180F62D0F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2864"/>
            <a:ext cx="6145196" cy="3149413"/>
          </a:xfrm>
          <a:prstGeom prst="rect">
            <a:avLst/>
          </a:prstGeom>
        </p:spPr>
      </p:pic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560468F1-4474-A2FA-1615-88131ACA0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97" y="3429000"/>
            <a:ext cx="6145196" cy="31494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9C04E4-ECAA-B5D0-BBE8-41C65DC19745}"/>
              </a:ext>
            </a:extLst>
          </p:cNvPr>
          <p:cNvSpPr txBox="1"/>
          <p:nvPr/>
        </p:nvSpPr>
        <p:spPr>
          <a:xfrm>
            <a:off x="95890" y="501041"/>
            <a:ext cx="118414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Στα παρακάτω διαγράμματα φαίνονται τα </a:t>
            </a:r>
            <a:r>
              <a:rPr lang="en-US" sz="1600" dirty="0"/>
              <a:t>Phase Variables </a:t>
            </a:r>
            <a:r>
              <a:rPr lang="el-GR" sz="1600" dirty="0"/>
              <a:t>και όλα τα </a:t>
            </a:r>
            <a:r>
              <a:rPr lang="en-US" sz="1600" dirty="0"/>
              <a:t>Joint trajectories</a:t>
            </a:r>
            <a:r>
              <a:rPr lang="el-GR" sz="1600" dirty="0"/>
              <a:t> απο τα πραγματικά δεδομένα και τα </a:t>
            </a:r>
            <a:r>
              <a:rPr lang="en-US" sz="1600" dirty="0"/>
              <a:t>predicted</a:t>
            </a:r>
            <a:r>
              <a:rPr lang="el-G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Οι γκρι γραμμές συμβολίζουν την έναρξη και τέλος του </a:t>
            </a:r>
            <a:r>
              <a:rPr lang="en-US" sz="1600" dirty="0"/>
              <a:t>swing phase</a:t>
            </a:r>
            <a:r>
              <a:rPr lang="el-GR" sz="1600" dirty="0"/>
              <a:t> τα οποία υπολογίζονται απο το </a:t>
            </a:r>
            <a:r>
              <a:rPr lang="en-US" sz="1600" dirty="0"/>
              <a:t>phase variable</a:t>
            </a:r>
            <a:r>
              <a:rPr lang="el-GR" sz="1600" dirty="0"/>
              <a:t> και το </a:t>
            </a:r>
            <a:r>
              <a:rPr lang="en-US" sz="1600" dirty="0"/>
              <a:t>phase variable </a:t>
            </a:r>
            <a:r>
              <a:rPr lang="el-GR" sz="1600" dirty="0"/>
              <a:t>είναι </a:t>
            </a:r>
            <a:r>
              <a:rPr lang="en-US" sz="1600" dirty="0"/>
              <a:t>saturated </a:t>
            </a:r>
            <a:r>
              <a:rPr lang="el-GR" sz="1600" dirty="0"/>
              <a:t>μεταξύ 0,1.</a:t>
            </a:r>
          </a:p>
          <a:p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Το </a:t>
            </a:r>
            <a:r>
              <a:rPr lang="en-US" sz="1600" dirty="0"/>
              <a:t>phase variable </a:t>
            </a:r>
            <a:r>
              <a:rPr lang="el-GR" sz="1600" dirty="0"/>
              <a:t>είναι </a:t>
            </a:r>
            <a:r>
              <a:rPr lang="en-US" sz="1600" dirty="0"/>
              <a:t>monotonic </a:t>
            </a:r>
            <a:r>
              <a:rPr lang="el-GR" sz="1600" dirty="0"/>
              <a:t>για κάθε </a:t>
            </a:r>
            <a:r>
              <a:rPr lang="en-US" sz="1600" dirty="0"/>
              <a:t>stride </a:t>
            </a:r>
            <a:r>
              <a:rPr lang="el-GR" sz="1600" dirty="0"/>
              <a:t>και υπολογίστηκε έτσι για την εισαγωγή του στο νευρωνικό δίκτυο</a:t>
            </a:r>
          </a:p>
          <a:p>
            <a:r>
              <a:rPr lang="en-US" sz="1600" dirty="0"/>
              <a:t>        </a:t>
            </a:r>
            <a:r>
              <a:rPr lang="el-GR" sz="1600" dirty="0"/>
              <a:t>Όπου κάθε </a:t>
            </a:r>
            <a:r>
              <a:rPr lang="en-US" sz="1600" dirty="0"/>
              <a:t>stride</a:t>
            </a:r>
            <a:r>
              <a:rPr lang="el-GR" sz="1600" dirty="0"/>
              <a:t> (51,6) είχε και 2 </a:t>
            </a:r>
            <a:r>
              <a:rPr lang="en-US" sz="1600" dirty="0"/>
              <a:t>phase variables </a:t>
            </a:r>
            <a:r>
              <a:rPr lang="el-GR" sz="1600" dirty="0"/>
              <a:t>και το </a:t>
            </a:r>
            <a:r>
              <a:rPr lang="en-US" sz="1600" dirty="0"/>
              <a:t>phase variable</a:t>
            </a:r>
            <a:r>
              <a:rPr lang="el-GR" sz="1600" dirty="0"/>
              <a:t> έλεγχε το πότε θα πήγαινε το πόδι σε </a:t>
            </a:r>
            <a:r>
              <a:rPr lang="en-US" sz="1600" dirty="0"/>
              <a:t>swing phase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Παρόλο που το </a:t>
            </a:r>
            <a:r>
              <a:rPr lang="en-US" sz="1600" dirty="0"/>
              <a:t>PV</a:t>
            </a:r>
            <a:r>
              <a:rPr lang="el-GR" sz="1600" dirty="0"/>
              <a:t> έμπαινε στο νευρωνικό δεν έγινε κάποια αλλαγή ως προς την πρόβλεψη του βήματος αλλά το πότε θα ξεκινούσε και θα τελείωνε το </a:t>
            </a:r>
            <a:r>
              <a:rPr lang="en-US" sz="1600" dirty="0"/>
              <a:t>swing phase</a:t>
            </a:r>
          </a:p>
        </p:txBody>
      </p:sp>
    </p:spTree>
    <p:extLst>
      <p:ext uri="{BB962C8B-B14F-4D97-AF65-F5344CB8AC3E}">
        <p14:creationId xmlns:p14="http://schemas.microsoft.com/office/powerpoint/2010/main" val="189442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E6A1-0B30-97AE-A688-EAA9C589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05" y="175260"/>
            <a:ext cx="10915389" cy="1325563"/>
          </a:xfrm>
        </p:spPr>
        <p:txBody>
          <a:bodyPr>
            <a:normAutofit/>
          </a:bodyPr>
          <a:lstStyle/>
          <a:p>
            <a:r>
              <a:rPr lang="el-GR" sz="3600" dirty="0"/>
              <a:t>Σύγκριση </a:t>
            </a:r>
            <a:r>
              <a:rPr lang="en-US" sz="3600" dirty="0"/>
              <a:t>Phase Variable – Timestamps</a:t>
            </a:r>
            <a:r>
              <a:rPr lang="el-GR" sz="3600" dirty="0"/>
              <a:t> με </a:t>
            </a:r>
            <a:r>
              <a:rPr lang="en-US" sz="3600" dirty="0"/>
              <a:t>LSTM</a:t>
            </a:r>
            <a:r>
              <a:rPr lang="el-GR" sz="3600" dirty="0"/>
              <a:t> και </a:t>
            </a:r>
            <a:r>
              <a:rPr lang="en-US" sz="3600" dirty="0"/>
              <a:t>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9E89-137F-7C52-1336-A70F0B04A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338"/>
            <a:ext cx="10515600" cy="53174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Motivation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l-GR" sz="2000" dirty="0"/>
              <a:t>Και για τις δύο περιπτώσεις ο τρόπος εκμάθησης ήταν </a:t>
            </a:r>
          </a:p>
          <a:p>
            <a:pPr lvl="1"/>
            <a:r>
              <a:rPr lang="en-US" sz="2000" dirty="0"/>
              <a:t>Training : Typically Developed Data</a:t>
            </a:r>
          </a:p>
          <a:p>
            <a:pPr lvl="1"/>
            <a:r>
              <a:rPr lang="en-US" sz="2000" dirty="0"/>
              <a:t>Validation: 50% Typical   -  50% Cerebral Palsy Data</a:t>
            </a:r>
          </a:p>
          <a:p>
            <a:pPr lvl="1"/>
            <a:r>
              <a:rPr lang="en-US" sz="2000" dirty="0"/>
              <a:t>Testing: Cerebral Palsy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sz="2000" dirty="0"/>
              <a:t>Παράμετροι δικτύου</a:t>
            </a:r>
            <a:r>
              <a:rPr lang="en-US" sz="2000" dirty="0"/>
              <a:t> LSTM</a:t>
            </a:r>
            <a:r>
              <a:rPr lang="el-GR" sz="2000" dirty="0"/>
              <a:t>:</a:t>
            </a:r>
            <a:r>
              <a:rPr lang="en-US" sz="2000" dirty="0"/>
              <a:t>			</a:t>
            </a:r>
            <a:r>
              <a:rPr lang="el-GR" sz="2000" dirty="0"/>
              <a:t>Παράμετροι δικτύου</a:t>
            </a:r>
            <a:r>
              <a:rPr lang="en-US" sz="2000" dirty="0"/>
              <a:t> CNN</a:t>
            </a:r>
            <a:r>
              <a:rPr lang="el-GR" sz="2000" dirty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2 LSTM Layer					2 CNN Layers</a:t>
            </a:r>
          </a:p>
          <a:p>
            <a:pPr marL="0" indent="0">
              <a:buNone/>
            </a:pPr>
            <a:r>
              <a:rPr lang="en-US" sz="2000" dirty="0"/>
              <a:t>    	100 Hidden Layers Each                                                       Kernel Size: 128, 256</a:t>
            </a:r>
          </a:p>
          <a:p>
            <a:pPr marL="0" indent="0">
              <a:buNone/>
            </a:pPr>
            <a:r>
              <a:rPr lang="en-US" sz="2000" dirty="0"/>
              <a:t>	Batch Size = 32					Kernel Size = 5, 5</a:t>
            </a:r>
          </a:p>
          <a:p>
            <a:pPr marL="0" indent="0">
              <a:buNone/>
            </a:pPr>
            <a:r>
              <a:rPr lang="en-US" sz="2000" dirty="0"/>
              <a:t>     	Learning Rate = 0.001				Learning Rate = 0.005</a:t>
            </a:r>
            <a:endParaRPr lang="el-GR" sz="2000" dirty="0"/>
          </a:p>
          <a:p>
            <a:pPr marL="0" indent="0">
              <a:buNone/>
            </a:pPr>
            <a:endParaRPr lang="el-GR" sz="2000" dirty="0"/>
          </a:p>
          <a:p>
            <a:pPr marL="0" indent="0">
              <a:buNone/>
            </a:pPr>
            <a:r>
              <a:rPr lang="el-GR" sz="2000" dirty="0"/>
              <a:t>Επίσης υλοποιήθηκε </a:t>
            </a:r>
            <a:r>
              <a:rPr lang="en-US" sz="2000" dirty="0"/>
              <a:t>timestamp </a:t>
            </a:r>
            <a:r>
              <a:rPr lang="el-GR" sz="2000" dirty="0"/>
              <a:t>και </a:t>
            </a:r>
            <a:r>
              <a:rPr lang="en-US" sz="2000" dirty="0"/>
              <a:t>Phase Variable </a:t>
            </a:r>
            <a:r>
              <a:rPr lang="el-GR" sz="2000" dirty="0"/>
              <a:t>με </a:t>
            </a:r>
            <a:r>
              <a:rPr lang="en-US" sz="2000" dirty="0"/>
              <a:t>feed forward</a:t>
            </a:r>
            <a:r>
              <a:rPr lang="el-GR" sz="2000" dirty="0"/>
              <a:t> δίκτυο αλλά δε χρησιμοποιήθηκε λόγω μεγάλης διαφοράς απόδοσης απο </a:t>
            </a:r>
            <a:r>
              <a:rPr lang="en-US" sz="2000" dirty="0"/>
              <a:t>LSTM </a:t>
            </a:r>
            <a:r>
              <a:rPr lang="el-GR" sz="2000" dirty="0"/>
              <a:t>και </a:t>
            </a:r>
            <a:r>
              <a:rPr lang="en-US" sz="2000" dirty="0"/>
              <a:t>CNN.</a:t>
            </a:r>
          </a:p>
        </p:txBody>
      </p:sp>
    </p:spTree>
    <p:extLst>
      <p:ext uri="{BB962C8B-B14F-4D97-AF65-F5344CB8AC3E}">
        <p14:creationId xmlns:p14="http://schemas.microsoft.com/office/powerpoint/2010/main" val="135687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15EC-8318-17F5-2CB8-CDEAA786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9F910-2793-EFBE-5EB0-7F548E797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3147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	   LSTM Phase Variable				LSTM  Timestamps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D18A43-DD2D-E0C8-BEBE-542FE580819C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0789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32D1C6-4C92-8B35-489F-39AC43AFF4E5}"/>
              </a:ext>
            </a:extLst>
          </p:cNvPr>
          <p:cNvSpPr txBox="1"/>
          <p:nvPr/>
        </p:nvSpPr>
        <p:spPr>
          <a:xfrm>
            <a:off x="906780" y="1027906"/>
            <a:ext cx="4686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Training:  Typically Developed</a:t>
            </a:r>
          </a:p>
          <a:p>
            <a:r>
              <a:rPr lang="en-US" dirty="0"/>
              <a:t>	Accuracy: 95%</a:t>
            </a:r>
          </a:p>
          <a:p>
            <a:r>
              <a:rPr lang="en-US" dirty="0"/>
              <a:t>	MAE: 0.03</a:t>
            </a:r>
          </a:p>
          <a:p>
            <a:r>
              <a:rPr lang="en-US" dirty="0"/>
              <a:t>Validation:  Mix Typical and CP</a:t>
            </a:r>
          </a:p>
          <a:p>
            <a:r>
              <a:rPr lang="en-US" dirty="0"/>
              <a:t>	Accuracy: 72%</a:t>
            </a:r>
          </a:p>
          <a:p>
            <a:r>
              <a:rPr lang="en-US" dirty="0"/>
              <a:t>	MAE: 0.29</a:t>
            </a:r>
          </a:p>
          <a:p>
            <a:r>
              <a:rPr lang="en-US" dirty="0"/>
              <a:t>Testing: CP Only</a:t>
            </a:r>
          </a:p>
          <a:p>
            <a:r>
              <a:rPr lang="en-US" dirty="0"/>
              <a:t>	 Accuracy: 41%</a:t>
            </a:r>
          </a:p>
          <a:p>
            <a:r>
              <a:rPr lang="en-US" dirty="0"/>
              <a:t>	MAE: 0.54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29C5E-3323-0965-1E5E-5FF732C733B8}"/>
              </a:ext>
            </a:extLst>
          </p:cNvPr>
          <p:cNvSpPr txBox="1"/>
          <p:nvPr/>
        </p:nvSpPr>
        <p:spPr>
          <a:xfrm>
            <a:off x="6256020" y="1027905"/>
            <a:ext cx="56540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Training:   Typically Developed</a:t>
            </a:r>
          </a:p>
          <a:p>
            <a:r>
              <a:rPr lang="en-US" dirty="0"/>
              <a:t>	Accuracy: 96%</a:t>
            </a:r>
          </a:p>
          <a:p>
            <a:r>
              <a:rPr lang="en-US" dirty="0"/>
              <a:t>	MAE: 0.003</a:t>
            </a:r>
          </a:p>
          <a:p>
            <a:r>
              <a:rPr lang="en-US" dirty="0"/>
              <a:t>Validation:   Mix Typical and CP</a:t>
            </a:r>
          </a:p>
          <a:p>
            <a:r>
              <a:rPr lang="en-US" dirty="0"/>
              <a:t>	Accuracy: 33%</a:t>
            </a:r>
          </a:p>
          <a:p>
            <a:r>
              <a:rPr lang="en-US" dirty="0"/>
              <a:t>	MAE: 0.76</a:t>
            </a:r>
          </a:p>
          <a:p>
            <a:r>
              <a:rPr lang="en-US" dirty="0"/>
              <a:t>Testing: CP Only</a:t>
            </a:r>
          </a:p>
          <a:p>
            <a:r>
              <a:rPr lang="en-US" dirty="0"/>
              <a:t>	 Accuracy: 42%</a:t>
            </a:r>
          </a:p>
          <a:p>
            <a:r>
              <a:rPr lang="en-US" dirty="0"/>
              <a:t>	MAE: 0.67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F81DCD-D2E8-C85F-1D08-97AB2DF06279}"/>
              </a:ext>
            </a:extLst>
          </p:cNvPr>
          <p:cNvCxnSpPr/>
          <p:nvPr/>
        </p:nvCxnSpPr>
        <p:spPr>
          <a:xfrm>
            <a:off x="281940" y="784860"/>
            <a:ext cx="1158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908A7D-CD85-F62F-E53B-2EB45132387B}"/>
              </a:ext>
            </a:extLst>
          </p:cNvPr>
          <p:cNvCxnSpPr/>
          <p:nvPr/>
        </p:nvCxnSpPr>
        <p:spPr>
          <a:xfrm>
            <a:off x="220980" y="3512820"/>
            <a:ext cx="11582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87AB044-87A4-ADB6-3AC2-231C4D8162ED}"/>
              </a:ext>
            </a:extLst>
          </p:cNvPr>
          <p:cNvSpPr txBox="1"/>
          <p:nvPr/>
        </p:nvSpPr>
        <p:spPr>
          <a:xfrm>
            <a:off x="726510" y="3764071"/>
            <a:ext cx="4027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CNN Phase Variable					</a:t>
            </a:r>
          </a:p>
          <a:p>
            <a:r>
              <a:rPr lang="en-US" dirty="0"/>
              <a:t>Training:  Typically Developed</a:t>
            </a:r>
          </a:p>
          <a:p>
            <a:r>
              <a:rPr lang="en-US" dirty="0"/>
              <a:t>	Accuracy: 97%</a:t>
            </a:r>
          </a:p>
          <a:p>
            <a:r>
              <a:rPr lang="en-US" dirty="0"/>
              <a:t>	MAE: 0.02</a:t>
            </a:r>
          </a:p>
          <a:p>
            <a:r>
              <a:rPr lang="en-US" dirty="0"/>
              <a:t>Validation:  Mix Typical and CP</a:t>
            </a:r>
          </a:p>
          <a:p>
            <a:r>
              <a:rPr lang="en-US" dirty="0"/>
              <a:t>	Accuracy: 66%</a:t>
            </a:r>
          </a:p>
          <a:p>
            <a:r>
              <a:rPr lang="en-US" dirty="0"/>
              <a:t>	MAE: 0.36</a:t>
            </a:r>
          </a:p>
          <a:p>
            <a:r>
              <a:rPr lang="en-US" dirty="0"/>
              <a:t>Testing: CP Only</a:t>
            </a:r>
          </a:p>
          <a:p>
            <a:r>
              <a:rPr lang="en-US" dirty="0"/>
              <a:t>	 Accuracy: 33%</a:t>
            </a:r>
          </a:p>
          <a:p>
            <a:r>
              <a:rPr lang="en-US" dirty="0"/>
              <a:t>	MAE: 0.7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057C1D-A746-0E14-962B-E839E682510F}"/>
              </a:ext>
            </a:extLst>
          </p:cNvPr>
          <p:cNvSpPr txBox="1"/>
          <p:nvPr/>
        </p:nvSpPr>
        <p:spPr>
          <a:xfrm>
            <a:off x="6598921" y="3765291"/>
            <a:ext cx="50396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  CNN Timestamps</a:t>
            </a:r>
            <a:endParaRPr lang="el-GR" dirty="0"/>
          </a:p>
          <a:p>
            <a:endParaRPr lang="el-GR" dirty="0"/>
          </a:p>
          <a:p>
            <a:r>
              <a:rPr lang="en-US" dirty="0"/>
              <a:t>Training:   Typically Developed</a:t>
            </a:r>
          </a:p>
          <a:p>
            <a:r>
              <a:rPr lang="en-US" dirty="0"/>
              <a:t>	Accuracy: 97% </a:t>
            </a:r>
          </a:p>
          <a:p>
            <a:r>
              <a:rPr lang="en-US" dirty="0"/>
              <a:t>	MAE: 0.01</a:t>
            </a:r>
          </a:p>
          <a:p>
            <a:r>
              <a:rPr lang="en-US" dirty="0"/>
              <a:t>Validation:   Mix Typical and CP</a:t>
            </a:r>
          </a:p>
          <a:p>
            <a:r>
              <a:rPr lang="en-US" dirty="0"/>
              <a:t>	Accuracy: 34%	</a:t>
            </a:r>
          </a:p>
          <a:p>
            <a:r>
              <a:rPr lang="en-US" dirty="0"/>
              <a:t>	MAE: 0.75</a:t>
            </a:r>
          </a:p>
          <a:p>
            <a:r>
              <a:rPr lang="en-US" dirty="0"/>
              <a:t>Testing: CP Only</a:t>
            </a:r>
          </a:p>
          <a:p>
            <a:r>
              <a:rPr lang="en-US" dirty="0"/>
              <a:t>	 Accuracy: 33%</a:t>
            </a:r>
          </a:p>
          <a:p>
            <a:r>
              <a:rPr lang="en-US" dirty="0"/>
              <a:t>	MAE:  0.76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2B1B96-1157-98E6-1459-E612B6CE9FCC}"/>
              </a:ext>
            </a:extLst>
          </p:cNvPr>
          <p:cNvCxnSpPr/>
          <p:nvPr/>
        </p:nvCxnSpPr>
        <p:spPr>
          <a:xfrm>
            <a:off x="220980" y="4062869"/>
            <a:ext cx="11534697" cy="0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75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9BFA8-0555-79B4-B651-649883E68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02" y="281941"/>
            <a:ext cx="11327378" cy="532765"/>
          </a:xfrm>
        </p:spPr>
        <p:txBody>
          <a:bodyPr>
            <a:normAutofit/>
          </a:bodyPr>
          <a:lstStyle/>
          <a:p>
            <a:r>
              <a:rPr lang="en-US" sz="2800" dirty="0"/>
              <a:t>Phase variable on Normal Data		       Phase Variable on CP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4C6ADC-18E2-4018-933D-F4F45A2DA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82" y="814706"/>
            <a:ext cx="5147558" cy="29070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7E9521-8C52-326F-C422-02A9E4318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025" y="2139282"/>
            <a:ext cx="2280761" cy="1127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72F2CE-FCB6-D851-F2C7-24FE6497E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758" y="814706"/>
            <a:ext cx="2307401" cy="1127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23B91C-6400-5AFF-DCCC-522C4A069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542" y="814707"/>
            <a:ext cx="2161728" cy="1127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2D50D9-A780-5B6B-71A8-E48CD38B0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066" y="2132308"/>
            <a:ext cx="2307402" cy="1296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7F6AEC-576D-0D12-2865-8DB8CC8E1739}"/>
              </a:ext>
            </a:extLst>
          </p:cNvPr>
          <p:cNvSpPr txBox="1"/>
          <p:nvPr/>
        </p:nvSpPr>
        <p:spPr>
          <a:xfrm>
            <a:off x="7378386" y="1906089"/>
            <a:ext cx="117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011F1-A9F8-3CBD-5D37-18E7DFFB9FD3}"/>
              </a:ext>
            </a:extLst>
          </p:cNvPr>
          <p:cNvSpPr txBox="1"/>
          <p:nvPr/>
        </p:nvSpPr>
        <p:spPr>
          <a:xfrm>
            <a:off x="9914403" y="189892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Knees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C8B720-1E99-7F14-8E7C-4C8825DBEA22}"/>
              </a:ext>
            </a:extLst>
          </p:cNvPr>
          <p:cNvSpPr txBox="1"/>
          <p:nvPr/>
        </p:nvSpPr>
        <p:spPr>
          <a:xfrm>
            <a:off x="7378386" y="3396195"/>
            <a:ext cx="107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Ankles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7BEC36-42F1-FF7A-B6B9-BA0023E6D15A}"/>
              </a:ext>
            </a:extLst>
          </p:cNvPr>
          <p:cNvSpPr txBox="1"/>
          <p:nvPr/>
        </p:nvSpPr>
        <p:spPr>
          <a:xfrm>
            <a:off x="9984426" y="3352472"/>
            <a:ext cx="107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PV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C1CBBD-8860-E2C9-AC07-BD35D3AABB5E}"/>
              </a:ext>
            </a:extLst>
          </p:cNvPr>
          <p:cNvCxnSpPr/>
          <p:nvPr/>
        </p:nvCxnSpPr>
        <p:spPr>
          <a:xfrm>
            <a:off x="137160" y="3666467"/>
            <a:ext cx="121920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A21B7D-2470-60E3-8171-13715C05D4D9}"/>
              </a:ext>
            </a:extLst>
          </p:cNvPr>
          <p:cNvCxnSpPr>
            <a:cxnSpLocks/>
          </p:cNvCxnSpPr>
          <p:nvPr/>
        </p:nvCxnSpPr>
        <p:spPr>
          <a:xfrm>
            <a:off x="6096000" y="374650"/>
            <a:ext cx="0" cy="6416255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8CAA576F-5944-1380-A95D-E106AA99CE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4199" y="4287851"/>
            <a:ext cx="2114016" cy="11708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BAAE14F-62F1-33C2-CCB0-BD7994E21E1A}"/>
              </a:ext>
            </a:extLst>
          </p:cNvPr>
          <p:cNvSpPr txBox="1"/>
          <p:nvPr/>
        </p:nvSpPr>
        <p:spPr>
          <a:xfrm>
            <a:off x="830333" y="3820484"/>
            <a:ext cx="10805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Timestamps on Normal Data 		     Timestamps on CP Data</a:t>
            </a:r>
          </a:p>
          <a:p>
            <a:endParaRPr lang="en-US" sz="28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161AD76-9FB0-225C-492C-10D4E8DEC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8649" y="4341998"/>
            <a:ext cx="2186370" cy="11732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AF1EFB6-EF5E-C665-31F2-2A89442141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4600" y="5458690"/>
            <a:ext cx="2301052" cy="129669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2ADE3D4-5D10-8932-F9D8-40909C2EB4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0333" y="4250210"/>
            <a:ext cx="2110101" cy="11954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3B999FD-214A-FE4A-EE4E-E1D2FA8F56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7524" y="4256644"/>
            <a:ext cx="2287475" cy="11716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0565DD5-3090-84FB-865B-191A71A360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6981" y="5477420"/>
            <a:ext cx="2407212" cy="112718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78787C9-232C-8F03-88F2-9979F16095C4}"/>
              </a:ext>
            </a:extLst>
          </p:cNvPr>
          <p:cNvSpPr txBox="1"/>
          <p:nvPr/>
        </p:nvSpPr>
        <p:spPr>
          <a:xfrm>
            <a:off x="1430212" y="5178697"/>
            <a:ext cx="617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F18766-BA5F-EC95-BFF1-8810EC804F07}"/>
              </a:ext>
            </a:extLst>
          </p:cNvPr>
          <p:cNvSpPr txBox="1"/>
          <p:nvPr/>
        </p:nvSpPr>
        <p:spPr>
          <a:xfrm>
            <a:off x="3949065" y="5220369"/>
            <a:ext cx="617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Knees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4C428A-965D-66D9-6995-1F3C54CE39A8}"/>
              </a:ext>
            </a:extLst>
          </p:cNvPr>
          <p:cNvSpPr txBox="1"/>
          <p:nvPr/>
        </p:nvSpPr>
        <p:spPr>
          <a:xfrm>
            <a:off x="1480136" y="6498581"/>
            <a:ext cx="617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Ankles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185A4D-8CD1-9DF4-B4FA-D1085C74D27A}"/>
              </a:ext>
            </a:extLst>
          </p:cNvPr>
          <p:cNvSpPr txBox="1"/>
          <p:nvPr/>
        </p:nvSpPr>
        <p:spPr>
          <a:xfrm>
            <a:off x="7554663" y="6496133"/>
            <a:ext cx="617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Ankles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3138F0-5F61-2F9C-AF10-BA4090622F27}"/>
              </a:ext>
            </a:extLst>
          </p:cNvPr>
          <p:cNvSpPr txBox="1"/>
          <p:nvPr/>
        </p:nvSpPr>
        <p:spPr>
          <a:xfrm>
            <a:off x="7479030" y="5266030"/>
            <a:ext cx="4652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Hips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41EC2E-0B7D-CFC3-F4E2-0DD78BCBF87B}"/>
              </a:ext>
            </a:extLst>
          </p:cNvPr>
          <p:cNvSpPr txBox="1"/>
          <p:nvPr/>
        </p:nvSpPr>
        <p:spPr>
          <a:xfrm>
            <a:off x="10011534" y="5307782"/>
            <a:ext cx="1350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Knees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9EDA8-7802-0679-75ED-E10F4BA6B217}"/>
              </a:ext>
            </a:extLst>
          </p:cNvPr>
          <p:cNvSpPr txBox="1"/>
          <p:nvPr/>
        </p:nvSpPr>
        <p:spPr>
          <a:xfrm>
            <a:off x="5016657" y="25757"/>
            <a:ext cx="215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LSTM</a:t>
            </a:r>
          </a:p>
        </p:txBody>
      </p:sp>
    </p:spTree>
    <p:extLst>
      <p:ext uri="{BB962C8B-B14F-4D97-AF65-F5344CB8AC3E}">
        <p14:creationId xmlns:p14="http://schemas.microsoft.com/office/powerpoint/2010/main" val="149687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1603</TotalTime>
  <Words>1344</Words>
  <Application>Microsoft Macintosh PowerPoint</Application>
  <PresentationFormat>Widescreen</PresentationFormat>
  <Paragraphs>254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Courier New</vt:lpstr>
      <vt:lpstr>Wingdings</vt:lpstr>
      <vt:lpstr>office theme</vt:lpstr>
      <vt:lpstr>Progress Report </vt:lpstr>
      <vt:lpstr>Δεδομένα ΕΛΕΠΑΠ</vt:lpstr>
      <vt:lpstr>Δημιουργία του Phase Variable</vt:lpstr>
      <vt:lpstr>PowerPoint Presentation</vt:lpstr>
      <vt:lpstr>Δεδομένα με το Phase Variable</vt:lpstr>
      <vt:lpstr>PowerPoint Presentation</vt:lpstr>
      <vt:lpstr>Σύγκριση Phase Variable – Timestamps με LSTM και CNN</vt:lpstr>
      <vt:lpstr>   </vt:lpstr>
      <vt:lpstr>Phase variable on Normal Data         Phase Variable on CP Data</vt:lpstr>
      <vt:lpstr>Phase variable on Normal Data         Phase Variable on CP Data</vt:lpstr>
      <vt:lpstr>Visualization???</vt:lpstr>
      <vt:lpstr>   </vt:lpstr>
      <vt:lpstr>Δοκιμή Ορίων LSTM και CNN</vt:lpstr>
      <vt:lpstr>PowerPoint Presentation</vt:lpstr>
      <vt:lpstr>Limits LSTM</vt:lpstr>
      <vt:lpstr>Limits CNN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Ιωάννης Πουλακάκης</cp:lastModifiedBy>
  <cp:revision>64</cp:revision>
  <dcterms:created xsi:type="dcterms:W3CDTF">2025-02-23T18:42:00Z</dcterms:created>
  <dcterms:modified xsi:type="dcterms:W3CDTF">2025-05-26T05:53:47Z</dcterms:modified>
</cp:coreProperties>
</file>