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57" r:id="rId4"/>
    <p:sldId id="259" r:id="rId5"/>
    <p:sldId id="260" r:id="rId6"/>
    <p:sldId id="261" r:id="rId7"/>
    <p:sldId id="263" r:id="rId8"/>
    <p:sldId id="264" r:id="rId9"/>
    <p:sldId id="265" r:id="rId10"/>
    <p:sldId id="281" r:id="rId11"/>
    <p:sldId id="262" r:id="rId12"/>
    <p:sldId id="266" r:id="rId13"/>
    <p:sldId id="267" r:id="rId14"/>
    <p:sldId id="269" r:id="rId15"/>
    <p:sldId id="270" r:id="rId16"/>
    <p:sldId id="271" r:id="rId17"/>
    <p:sldId id="273" r:id="rId18"/>
    <p:sldId id="274" r:id="rId19"/>
    <p:sldId id="268" r:id="rId20"/>
    <p:sldId id="272"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2"/>
    <p:restoredTop sz="94761"/>
  </p:normalViewPr>
  <p:slideViewPr>
    <p:cSldViewPr snapToGrid="0" snapToObjects="1">
      <p:cViewPr varScale="1">
        <p:scale>
          <a:sx n="119" d="100"/>
          <a:sy n="119" d="100"/>
        </p:scale>
        <p:origin x="23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4C1DB-E8C8-3344-8B2F-9CC048EBEF64}" type="datetimeFigureOut">
              <a:rPr lang="en-US" smtClean="0"/>
              <a:t>8/15/17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087A0-5828-8944-900C-09B5C0ACFFFA}" type="slidenum">
              <a:rPr lang="en-US" smtClean="0"/>
              <a:t>‹#›</a:t>
            </a:fld>
            <a:endParaRPr lang="en-US"/>
          </a:p>
        </p:txBody>
      </p:sp>
    </p:spTree>
    <p:extLst>
      <p:ext uri="{BB962C8B-B14F-4D97-AF65-F5344CB8AC3E}">
        <p14:creationId xmlns:p14="http://schemas.microsoft.com/office/powerpoint/2010/main" val="111196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8/15/17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8/15/17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8/15/17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Quidditch</a:t>
            </a:r>
            <a:r>
              <a:rPr lang="en-US" dirty="0" smtClean="0"/>
              <a:t> Star</a:t>
            </a:r>
            <a:endParaRPr lang="en-US" dirty="0"/>
          </a:p>
        </p:txBody>
      </p:sp>
      <p:sp>
        <p:nvSpPr>
          <p:cNvPr id="3" name="Subtitle 2"/>
          <p:cNvSpPr>
            <a:spLocks noGrp="1"/>
          </p:cNvSpPr>
          <p:nvPr>
            <p:ph type="subTitle" idx="1"/>
          </p:nvPr>
        </p:nvSpPr>
        <p:spPr/>
        <p:txBody>
          <a:bodyPr/>
          <a:lstStyle/>
          <a:p>
            <a:pPr algn="ctr"/>
            <a:r>
              <a:rPr lang="en-US" dirty="0" smtClean="0"/>
              <a:t>A-star pathfinding in the world of wizards</a:t>
            </a:r>
            <a:endParaRPr lang="en-US" dirty="0"/>
          </a:p>
        </p:txBody>
      </p:sp>
    </p:spTree>
    <p:extLst>
      <p:ext uri="{BB962C8B-B14F-4D97-AF65-F5344CB8AC3E}">
        <p14:creationId xmlns:p14="http://schemas.microsoft.com/office/powerpoint/2010/main" val="1973722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a:t>
            </a:r>
          </a:p>
        </p:txBody>
      </p:sp>
      <p:sp>
        <p:nvSpPr>
          <p:cNvPr id="3" name="Content Placeholder 2"/>
          <p:cNvSpPr>
            <a:spLocks noGrp="1"/>
          </p:cNvSpPr>
          <p:nvPr>
            <p:ph idx="1"/>
          </p:nvPr>
        </p:nvSpPr>
        <p:spPr/>
        <p:txBody>
          <a:bodyPr/>
          <a:lstStyle/>
          <a:p>
            <a:r>
              <a:rPr lang="en-US" dirty="0"/>
              <a:t>A* search takes our previous BFS algorithm and mixes in guidance information known as a Heuristic.</a:t>
            </a:r>
          </a:p>
          <a:p>
            <a:r>
              <a:rPr lang="en-US" dirty="0"/>
              <a:t>In our new example, we are giving Harry information on how far he is from the goal.</a:t>
            </a:r>
          </a:p>
          <a:p>
            <a:r>
              <a:rPr lang="en-US" dirty="0"/>
              <a:t>Using this heuristic, Harry can prioritize what squares he searches by adding how far he would have to travel to how far away the square is from the goal</a:t>
            </a:r>
            <a:r>
              <a:rPr lang="en-US" dirty="0" smtClean="0"/>
              <a:t>.</a:t>
            </a:r>
            <a:endParaRPr lang="en-US" dirty="0"/>
          </a:p>
        </p:txBody>
      </p:sp>
    </p:spTree>
    <p:extLst>
      <p:ext uri="{BB962C8B-B14F-4D97-AF65-F5344CB8AC3E}">
        <p14:creationId xmlns:p14="http://schemas.microsoft.com/office/powerpoint/2010/main" val="611451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Search</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p:spPr>
      </p:pic>
      <p:sp>
        <p:nvSpPr>
          <p:cNvPr id="11" name="Text Placeholder 10"/>
          <p:cNvSpPr>
            <a:spLocks noGrp="1"/>
          </p:cNvSpPr>
          <p:nvPr>
            <p:ph type="body" sz="half" idx="2"/>
          </p:nvPr>
        </p:nvSpPr>
        <p:spPr/>
        <p:txBody>
          <a:bodyPr/>
          <a:lstStyle/>
          <a:p>
            <a:r>
              <a:rPr lang="en-US" dirty="0" smtClean="0"/>
              <a:t>A* search takes our previous BFS algorithm and mixes in guidance information known as a Heuristic.</a:t>
            </a:r>
          </a:p>
          <a:p>
            <a:r>
              <a:rPr lang="en-US" dirty="0" smtClean="0"/>
              <a:t>In our new example, we are giving Harry information on how far he is from the goal.</a:t>
            </a:r>
          </a:p>
          <a:p>
            <a:r>
              <a:rPr lang="en-US" dirty="0" smtClean="0"/>
              <a:t>Using this heuristic, Harry can prioritize what squares he searches by adding how far he would have to travel to how far away the square is from the goal.</a:t>
            </a:r>
            <a:endParaRPr lang="en-US" dirty="0"/>
          </a:p>
        </p:txBody>
      </p:sp>
      <p:sp>
        <p:nvSpPr>
          <p:cNvPr id="13" name="5-Point Star 12"/>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05069" y="1275694"/>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6213446" y="2069356"/>
            <a:ext cx="427272" cy="923330"/>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5385657" y="2069356"/>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7025410" y="1266965"/>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7032858" y="2073457"/>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400169" y="2880359"/>
            <a:ext cx="427272" cy="923330"/>
          </a:xfrm>
          <a:prstGeom prst="rect">
            <a:avLst/>
          </a:prstGeom>
          <a:noFill/>
        </p:spPr>
        <p:txBody>
          <a:bodyPr wrap="square" lIns="91440" tIns="45720" rIns="91440" bIns="45720">
            <a:spAutoFit/>
          </a:bodyPr>
          <a:lstStyle/>
          <a:p>
            <a:pPr algn="ctr"/>
            <a:r>
              <a:rPr lang="en-US" sz="5400">
                <a:ln w="0"/>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7849940" y="1266965"/>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425724" y="3735280"/>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5400169" y="4546283"/>
            <a:ext cx="427272" cy="923330"/>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213446" y="4575252"/>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7032858" y="371438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7032858" y="453770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7827141" y="3692312"/>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7849940" y="451867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8658285" y="369535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8663307" y="4531181"/>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9460968" y="3692312"/>
            <a:ext cx="427272" cy="923330"/>
          </a:xfrm>
          <a:prstGeom prst="rect">
            <a:avLst/>
          </a:prstGeom>
          <a:noFill/>
        </p:spPr>
        <p:txBody>
          <a:bodyPr wrap="square" lIns="91440" tIns="45720" rIns="91440" bIns="45720">
            <a:spAutoFit/>
          </a:bodyPr>
          <a:lstStyle/>
          <a:p>
            <a:pPr algn="ctr"/>
            <a:r>
              <a:rPr lang="en-US" sz="5400">
                <a:ln w="0"/>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9460968" y="451867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10321777" y="451867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0</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3" name="Group 2"/>
          <p:cNvGrpSpPr/>
          <p:nvPr/>
        </p:nvGrpSpPr>
        <p:grpSpPr>
          <a:xfrm>
            <a:off x="5186756" y="1351360"/>
            <a:ext cx="832207" cy="750013"/>
            <a:chOff x="5186756" y="1351360"/>
            <a:chExt cx="832207" cy="750013"/>
          </a:xfrm>
        </p:grpSpPr>
        <p:sp>
          <p:nvSpPr>
            <p:cNvPr id="39" name="Smiley Face 38"/>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ghtning Bolt 39"/>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p:cNvSpPr/>
          <p:nvPr/>
        </p:nvSpPr>
        <p:spPr>
          <a:xfrm>
            <a:off x="10292289" y="3710822"/>
            <a:ext cx="427272" cy="923330"/>
          </a:xfrm>
          <a:prstGeom prst="rect">
            <a:avLst/>
          </a:prstGeom>
          <a:noFill/>
        </p:spPr>
        <p:txBody>
          <a:bodyPr wrap="square" lIns="91440" tIns="45720" rIns="91440" bIns="45720">
            <a:spAutoFit/>
          </a:bodyPr>
          <a:lstStyle/>
          <a:p>
            <a:pPr algn="ctr"/>
            <a:r>
              <a:rPr lang="en-US" sz="5400">
                <a:ln w="0"/>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5" name="Rectangle 44"/>
          <p:cNvSpPr/>
          <p:nvPr/>
        </p:nvSpPr>
        <p:spPr>
          <a:xfrm>
            <a:off x="8660818" y="289907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p:cNvSpPr/>
          <p:nvPr/>
        </p:nvSpPr>
        <p:spPr>
          <a:xfrm>
            <a:off x="9476675" y="289907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a:xfrm>
            <a:off x="10317210" y="292288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p:cNvSpPr/>
          <p:nvPr/>
        </p:nvSpPr>
        <p:spPr>
          <a:xfrm>
            <a:off x="9484579" y="2089271"/>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9" name="Rectangle 48"/>
          <p:cNvSpPr/>
          <p:nvPr/>
        </p:nvSpPr>
        <p:spPr>
          <a:xfrm>
            <a:off x="10305668" y="2082864"/>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0" name="Rectangle 49"/>
          <p:cNvSpPr/>
          <p:nvPr/>
        </p:nvSpPr>
        <p:spPr>
          <a:xfrm>
            <a:off x="9467825" y="1282727"/>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1" name="Rectangle 50"/>
          <p:cNvSpPr/>
          <p:nvPr/>
        </p:nvSpPr>
        <p:spPr>
          <a:xfrm>
            <a:off x="10284378" y="1285294"/>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9406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 d(n) + h(n)</a:t>
            </a:r>
            <a:endParaRPr lang="en-US" sz="3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p:spPr>
      </p:pic>
      <p:sp>
        <p:nvSpPr>
          <p:cNvPr id="11" name="Text Placeholder 10"/>
          <p:cNvSpPr>
            <a:spLocks noGrp="1"/>
          </p:cNvSpPr>
          <p:nvPr>
            <p:ph type="body" sz="half" idx="2"/>
          </p:nvPr>
        </p:nvSpPr>
        <p:spPr/>
        <p:txBody>
          <a:bodyPr/>
          <a:lstStyle/>
          <a:p>
            <a:r>
              <a:rPr lang="en-US" dirty="0" smtClean="0"/>
              <a:t>Here you can see the scores for each square when we add the travel distance d(n) plus the heuristic h(n).</a:t>
            </a:r>
          </a:p>
          <a:p>
            <a:r>
              <a:rPr lang="en-US" dirty="0" smtClean="0"/>
              <a:t>Notice that Harry doesn’t bother searching the corners which are too far away from the goal to possibly work.</a:t>
            </a:r>
          </a:p>
          <a:p>
            <a:r>
              <a:rPr lang="en-US" dirty="0" smtClean="0"/>
              <a:t>The key here is that the better our heuristic, the tighter and faster our search will be.</a:t>
            </a:r>
          </a:p>
        </p:txBody>
      </p:sp>
      <p:sp>
        <p:nvSpPr>
          <p:cNvPr id="13" name="5-Point Star 12"/>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05069" y="1275694"/>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6213446"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5385657"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702541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7032858"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400169" y="288035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784994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425724"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213446" y="457525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7032858" y="371438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7032858" y="45377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7827141" y="3692312"/>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7849940" y="451867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8658285" y="369535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8663307" y="4531181"/>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9460968" y="3692312"/>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9460968" y="451867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10321777"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39" name="Straight Connector 38"/>
          <p:cNvCxnSpPr/>
          <p:nvPr/>
        </p:nvCxnSpPr>
        <p:spPr>
          <a:xfrm>
            <a:off x="5601902" y="2096644"/>
            <a:ext cx="9626" cy="130107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11528" y="3397718"/>
            <a:ext cx="1626670" cy="159779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38198" y="4995512"/>
            <a:ext cx="326296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671685" y="290776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p:cNvSpPr/>
          <p:nvPr/>
        </p:nvSpPr>
        <p:spPr>
          <a:xfrm>
            <a:off x="9487887" y="2906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a:xfrm>
            <a:off x="10287526" y="289526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p:cNvSpPr/>
          <p:nvPr/>
        </p:nvSpPr>
        <p:spPr>
          <a:xfrm>
            <a:off x="10284923"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3" name="Group 2"/>
          <p:cNvGrpSpPr/>
          <p:nvPr/>
        </p:nvGrpSpPr>
        <p:grpSpPr>
          <a:xfrm>
            <a:off x="5186756" y="1351360"/>
            <a:ext cx="832207" cy="750013"/>
            <a:chOff x="5186756" y="1351360"/>
            <a:chExt cx="832207" cy="750013"/>
          </a:xfrm>
        </p:grpSpPr>
        <p:sp>
          <p:nvSpPr>
            <p:cNvPr id="49" name="Smiley Face 48"/>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ghtning Bolt 49"/>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179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39 -3.7037E-7 L -0.00027 0.24722 L 0.13502 0.47963 L 0.39947 0.47685 " pathEditMode="relative" ptsTypes="AA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endParaRPr lang="en-US" dirty="0"/>
          </a:p>
        </p:txBody>
      </p:sp>
      <p:sp>
        <p:nvSpPr>
          <p:cNvPr id="3" name="Text Placeholder 2"/>
          <p:cNvSpPr>
            <a:spLocks noGrp="1"/>
          </p:cNvSpPr>
          <p:nvPr>
            <p:ph type="body" idx="1"/>
          </p:nvPr>
        </p:nvSpPr>
        <p:spPr/>
        <p:txBody>
          <a:bodyPr/>
          <a:lstStyle/>
          <a:p>
            <a:r>
              <a:rPr lang="en-US" dirty="0" smtClean="0"/>
              <a:t>OR what we’re here to do</a:t>
            </a:r>
            <a:endParaRPr lang="en-US" dirty="0"/>
          </a:p>
        </p:txBody>
      </p:sp>
    </p:spTree>
    <p:extLst>
      <p:ext uri="{BB962C8B-B14F-4D97-AF65-F5344CB8AC3E}">
        <p14:creationId xmlns:p14="http://schemas.microsoft.com/office/powerpoint/2010/main" val="883429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t>
            </a:r>
            <a:endParaRPr lang="en-US" dirty="0"/>
          </a:p>
        </p:txBody>
      </p:sp>
      <p:sp>
        <p:nvSpPr>
          <p:cNvPr id="3" name="Content Placeholder 2"/>
          <p:cNvSpPr>
            <a:spLocks noGrp="1"/>
          </p:cNvSpPr>
          <p:nvPr>
            <p:ph idx="1"/>
          </p:nvPr>
        </p:nvSpPr>
        <p:spPr>
          <a:xfrm>
            <a:off x="1097280" y="1845734"/>
            <a:ext cx="4456853" cy="4023360"/>
          </a:xfrm>
        </p:spPr>
        <p:txBody>
          <a:bodyPr/>
          <a:lstStyle/>
          <a:p>
            <a:r>
              <a:rPr lang="en-US" dirty="0" err="1" smtClean="0"/>
              <a:t>Quidditch</a:t>
            </a:r>
            <a:r>
              <a:rPr lang="en-US" dirty="0" smtClean="0"/>
              <a:t> Star is a series of time trials featuring the pathfinding skills of each team!</a:t>
            </a:r>
          </a:p>
          <a:p>
            <a:r>
              <a:rPr lang="en-US" dirty="0" smtClean="0"/>
              <a:t>The goal is for each team to help lead their </a:t>
            </a:r>
            <a:r>
              <a:rPr lang="en-US" dirty="0" err="1" smtClean="0"/>
              <a:t>blindfolder</a:t>
            </a:r>
            <a:r>
              <a:rPr lang="en-US" dirty="0" smtClean="0"/>
              <a:t> seeker across the pitch to capture the snitch, all the while dodging </a:t>
            </a:r>
            <a:r>
              <a:rPr lang="en-US" dirty="0" err="1" smtClean="0"/>
              <a:t>bludgers</a:t>
            </a:r>
            <a:r>
              <a:rPr lang="en-US" dirty="0"/>
              <a:t>.</a:t>
            </a:r>
            <a:endParaRPr lang="en-US" dirty="0" smtClean="0"/>
          </a:p>
          <a:p>
            <a:r>
              <a:rPr lang="en-US" dirty="0" smtClean="0"/>
              <a:t>The team whose seeker achieves the goal in the fastest time will be declared the winner!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866" y="2116667"/>
            <a:ext cx="3289300" cy="3302000"/>
          </a:xfrm>
          <a:prstGeom prst="rect">
            <a:avLst/>
          </a:prstGeom>
        </p:spPr>
      </p:pic>
    </p:spTree>
    <p:extLst>
      <p:ext uri="{BB962C8B-B14F-4D97-AF65-F5344CB8AC3E}">
        <p14:creationId xmlns:p14="http://schemas.microsoft.com/office/powerpoint/2010/main" val="185365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Details</a:t>
            </a:r>
            <a:endParaRPr lang="en-US" dirty="0"/>
          </a:p>
        </p:txBody>
      </p:sp>
      <p:sp>
        <p:nvSpPr>
          <p:cNvPr id="3" name="Content Placeholder 2"/>
          <p:cNvSpPr>
            <a:spLocks noGrp="1"/>
          </p:cNvSpPr>
          <p:nvPr>
            <p:ph idx="1"/>
          </p:nvPr>
        </p:nvSpPr>
        <p:spPr>
          <a:xfrm>
            <a:off x="1097280" y="1845734"/>
            <a:ext cx="4456853" cy="4023360"/>
          </a:xfrm>
        </p:spPr>
        <p:txBody>
          <a:bodyPr/>
          <a:lstStyle/>
          <a:p>
            <a:r>
              <a:rPr lang="en-US" dirty="0" smtClean="0"/>
              <a:t>During each round, the seeker will request a direction to fly from the team.  Teams will be able to answer with North, South, East, West or any of the composite diagonals (</a:t>
            </a:r>
            <a:r>
              <a:rPr lang="en-US" dirty="0" err="1" smtClean="0"/>
              <a:t>e.g</a:t>
            </a:r>
            <a:r>
              <a:rPr lang="en-US" dirty="0" smtClean="0"/>
              <a:t> NE)</a:t>
            </a:r>
            <a:endParaRPr lang="en-US" dirty="0"/>
          </a:p>
          <a:p>
            <a:r>
              <a:rPr lang="en-US" dirty="0" smtClean="0"/>
              <a:t>Note that both the </a:t>
            </a:r>
            <a:r>
              <a:rPr lang="en-US" dirty="0" err="1" smtClean="0"/>
              <a:t>bludgers</a:t>
            </a:r>
            <a:r>
              <a:rPr lang="en-US" dirty="0" smtClean="0"/>
              <a:t> and the borders of the pitch count as impassable terrain for the purposes of our game.  Directions that cause the seeker to collide with them will result in wasted time.</a:t>
            </a:r>
          </a:p>
          <a:p>
            <a:r>
              <a:rPr lang="en-US" dirty="0" smtClean="0"/>
              <a:t>There is a hard limit of 500 rounds beyond which the team will forfeit that trial!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866" y="2116667"/>
            <a:ext cx="3289300" cy="3302000"/>
          </a:xfrm>
          <a:prstGeom prst="rect">
            <a:avLst/>
          </a:prstGeom>
        </p:spPr>
      </p:pic>
      <p:cxnSp>
        <p:nvCxnSpPr>
          <p:cNvPr id="9" name="Straight Connector 8"/>
          <p:cNvCxnSpPr/>
          <p:nvPr/>
        </p:nvCxnSpPr>
        <p:spPr>
          <a:xfrm>
            <a:off x="7433733" y="2582333"/>
            <a:ext cx="0" cy="62653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33733" y="3175000"/>
            <a:ext cx="1879600" cy="18626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304867" y="5037667"/>
            <a:ext cx="626533" cy="84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781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Architecture</a:t>
            </a:r>
            <a:endParaRPr lang="en-US" dirty="0"/>
          </a:p>
        </p:txBody>
      </p:sp>
      <p:sp>
        <p:nvSpPr>
          <p:cNvPr id="3" name="Content Placeholder 2"/>
          <p:cNvSpPr>
            <a:spLocks noGrp="1"/>
          </p:cNvSpPr>
          <p:nvPr>
            <p:ph idx="1"/>
          </p:nvPr>
        </p:nvSpPr>
        <p:spPr>
          <a:xfrm>
            <a:off x="1097280" y="1845734"/>
            <a:ext cx="4456853" cy="4023360"/>
          </a:xfrm>
        </p:spPr>
        <p:txBody>
          <a:bodyPr/>
          <a:lstStyle/>
          <a:p>
            <a:r>
              <a:rPr lang="en-US" dirty="0" smtClean="0"/>
              <a:t>Each team will be responsible for creating a web micro-service with a single endpoint.</a:t>
            </a:r>
          </a:p>
          <a:p>
            <a:r>
              <a:rPr lang="en-US" dirty="0" smtClean="0"/>
              <a:t>That endpoint must accept a POST request with a JSON body and reply to that request with a JSON object indicating the team’s choice of action.</a:t>
            </a:r>
          </a:p>
          <a:p>
            <a:r>
              <a:rPr lang="en-US" dirty="0" smtClean="0"/>
              <a:t>Note: Teams will ONLY be responsible for creating the web service which will service requests from the client!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160" y="2082800"/>
            <a:ext cx="1433797" cy="1439333"/>
          </a:xfrm>
          <a:prstGeom prst="rect">
            <a:avLst/>
          </a:prstGeom>
          <a:ln w="228600" cap="sq" cmpd="thickThin">
            <a:solidFill>
              <a:srgbClr val="000000"/>
            </a:solidFill>
            <a:prstDash val="solid"/>
            <a:miter lim="800000"/>
          </a:ln>
          <a:effectLst>
            <a:innerShdw blurRad="76200">
              <a:srgbClr val="000000"/>
            </a:innerShdw>
          </a:effectLst>
        </p:spPr>
      </p:pic>
      <p:sp>
        <p:nvSpPr>
          <p:cNvPr id="5" name="Cloud 4"/>
          <p:cNvSpPr/>
          <p:nvPr/>
        </p:nvSpPr>
        <p:spPr>
          <a:xfrm>
            <a:off x="9118450" y="4412828"/>
            <a:ext cx="2336800" cy="1456266"/>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ysClr val="windowText" lastClr="000000"/>
                </a:solidFill>
              </a:rPr>
              <a:t>Reactive</a:t>
            </a:r>
          </a:p>
          <a:p>
            <a:pPr algn="ctr"/>
            <a:r>
              <a:rPr lang="en-US" dirty="0" smtClean="0">
                <a:solidFill>
                  <a:sysClr val="windowText" lastClr="000000"/>
                </a:solidFill>
              </a:rPr>
              <a:t>Action</a:t>
            </a:r>
          </a:p>
          <a:p>
            <a:pPr algn="ctr"/>
            <a:r>
              <a:rPr lang="en-US" dirty="0" smtClean="0">
                <a:solidFill>
                  <a:sysClr val="windowText" lastClr="000000"/>
                </a:solidFill>
              </a:rPr>
              <a:t>Server</a:t>
            </a:r>
            <a:endParaRPr lang="en-US" dirty="0">
              <a:solidFill>
                <a:sysClr val="windowText" lastClr="000000"/>
              </a:solidFill>
            </a:endParaRPr>
          </a:p>
        </p:txBody>
      </p:sp>
      <p:sp>
        <p:nvSpPr>
          <p:cNvPr id="6" name="TextBox 5"/>
          <p:cNvSpPr txBox="1"/>
          <p:nvPr/>
        </p:nvSpPr>
        <p:spPr>
          <a:xfrm>
            <a:off x="6238858" y="3682907"/>
            <a:ext cx="1168400" cy="369332"/>
          </a:xfrm>
          <a:prstGeom prst="rect">
            <a:avLst/>
          </a:prstGeom>
          <a:noFill/>
        </p:spPr>
        <p:txBody>
          <a:bodyPr wrap="square" rtlCol="0">
            <a:spAutoFit/>
          </a:bodyPr>
          <a:lstStyle/>
          <a:p>
            <a:r>
              <a:rPr lang="en-US" dirty="0" smtClean="0"/>
              <a:t>Q</a:t>
            </a:r>
            <a:r>
              <a:rPr lang="en-US" smtClean="0"/>
              <a:t>* Client</a:t>
            </a:r>
            <a:endParaRPr lang="en-US" dirty="0"/>
          </a:p>
        </p:txBody>
      </p:sp>
      <p:cxnSp>
        <p:nvCxnSpPr>
          <p:cNvPr id="10" name="Elbow Connector 9"/>
          <p:cNvCxnSpPr>
            <a:stCxn id="6" idx="2"/>
            <a:endCxn id="5" idx="2"/>
          </p:cNvCxnSpPr>
          <p:nvPr/>
        </p:nvCxnSpPr>
        <p:spPr>
          <a:xfrm rot="16200000" flipH="1">
            <a:off x="7430017" y="3445280"/>
            <a:ext cx="1088722" cy="23026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8" idx="3"/>
          </p:cNvCxnSpPr>
          <p:nvPr/>
        </p:nvCxnSpPr>
        <p:spPr>
          <a:xfrm rot="16200000" flipV="1">
            <a:off x="8066592" y="2275832"/>
            <a:ext cx="1693624" cy="2746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46412" y="5112063"/>
            <a:ext cx="1530321" cy="276999"/>
          </a:xfrm>
          <a:prstGeom prst="rect">
            <a:avLst/>
          </a:prstGeom>
          <a:noFill/>
        </p:spPr>
        <p:txBody>
          <a:bodyPr wrap="square" rtlCol="0">
            <a:spAutoFit/>
          </a:bodyPr>
          <a:lstStyle/>
          <a:p>
            <a:r>
              <a:rPr lang="en-US" sz="1200" smtClean="0"/>
              <a:t>1) Action </a:t>
            </a:r>
            <a:r>
              <a:rPr lang="en-US" sz="1200" dirty="0" smtClean="0"/>
              <a:t>Request</a:t>
            </a:r>
            <a:endParaRPr lang="en-US" sz="1200" dirty="0"/>
          </a:p>
        </p:txBody>
      </p:sp>
      <p:sp>
        <p:nvSpPr>
          <p:cNvPr id="21" name="TextBox 20"/>
          <p:cNvSpPr txBox="1"/>
          <p:nvPr/>
        </p:nvSpPr>
        <p:spPr>
          <a:xfrm>
            <a:off x="9251150" y="2525467"/>
            <a:ext cx="1485980" cy="276999"/>
          </a:xfrm>
          <a:prstGeom prst="rect">
            <a:avLst/>
          </a:prstGeom>
          <a:noFill/>
        </p:spPr>
        <p:txBody>
          <a:bodyPr wrap="square" rtlCol="0">
            <a:spAutoFit/>
          </a:bodyPr>
          <a:lstStyle/>
          <a:p>
            <a:r>
              <a:rPr lang="en-US" sz="1200" smtClean="0"/>
              <a:t>2) Action </a:t>
            </a:r>
            <a:r>
              <a:rPr lang="en-US" sz="1200" dirty="0" smtClean="0"/>
              <a:t>Response</a:t>
            </a:r>
            <a:endParaRPr lang="en-US" sz="1200" dirty="0"/>
          </a:p>
        </p:txBody>
      </p:sp>
    </p:spTree>
    <p:extLst>
      <p:ext uri="{BB962C8B-B14F-4D97-AF65-F5344CB8AC3E}">
        <p14:creationId xmlns:p14="http://schemas.microsoft.com/office/powerpoint/2010/main" val="1814158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Gritty Details</a:t>
            </a:r>
            <a:endParaRPr lang="en-US" dirty="0"/>
          </a:p>
        </p:txBody>
      </p:sp>
      <p:sp>
        <p:nvSpPr>
          <p:cNvPr id="3" name="Text Placeholder 2"/>
          <p:cNvSpPr>
            <a:spLocks noGrp="1"/>
          </p:cNvSpPr>
          <p:nvPr>
            <p:ph type="body" idx="1"/>
          </p:nvPr>
        </p:nvSpPr>
        <p:spPr/>
        <p:txBody>
          <a:bodyPr/>
          <a:lstStyle/>
          <a:p>
            <a:r>
              <a:rPr lang="en-US" dirty="0" smtClean="0"/>
              <a:t>OR technical stuff you’ll need</a:t>
            </a:r>
            <a:endParaRPr lang="en-US" dirty="0"/>
          </a:p>
        </p:txBody>
      </p:sp>
    </p:spTree>
    <p:extLst>
      <p:ext uri="{BB962C8B-B14F-4D97-AF65-F5344CB8AC3E}">
        <p14:creationId xmlns:p14="http://schemas.microsoft.com/office/powerpoint/2010/main" val="1234324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403365"/>
          </a:xfrm>
        </p:spPr>
        <p:txBody>
          <a:bodyPr/>
          <a:lstStyle/>
          <a:p>
            <a:pPr algn="ctr"/>
            <a:r>
              <a:rPr lang="en-US" dirty="0" smtClean="0"/>
              <a:t>POST Request</a:t>
            </a:r>
            <a:br>
              <a:rPr lang="en-US" dirty="0" smtClean="0"/>
            </a:br>
            <a:r>
              <a:rPr lang="en-US" dirty="0" smtClean="0"/>
              <a:t>JSON Schema</a:t>
            </a:r>
            <a:endParaRPr lang="en-US" dirty="0"/>
          </a:p>
        </p:txBody>
      </p:sp>
      <p:sp>
        <p:nvSpPr>
          <p:cNvPr id="3" name="Content Placeholder 2"/>
          <p:cNvSpPr>
            <a:spLocks noGrp="1"/>
          </p:cNvSpPr>
          <p:nvPr>
            <p:ph idx="1"/>
          </p:nvPr>
        </p:nvSpPr>
        <p:spPr/>
        <p:txBody>
          <a:bodyPr/>
          <a:lstStyle/>
          <a:p>
            <a:pPr marL="0" indent="0" algn="ctr">
              <a:buNone/>
            </a:pPr>
            <a:r>
              <a:rPr lang="en-US" u="sng" dirty="0" smtClean="0"/>
              <a:t>Schema</a:t>
            </a:r>
          </a:p>
          <a:p>
            <a:pPr marL="0" indent="0">
              <a:buNone/>
            </a:pPr>
            <a:r>
              <a:rPr lang="en-US" dirty="0" smtClean="0"/>
              <a:t>{</a:t>
            </a:r>
          </a:p>
          <a:p>
            <a:pPr marL="201168" lvl="1" indent="0">
              <a:buNone/>
            </a:pPr>
            <a:r>
              <a:rPr lang="en-US" dirty="0" smtClean="0"/>
              <a:t>“me”: string,</a:t>
            </a:r>
          </a:p>
          <a:p>
            <a:pPr marL="201168" lvl="1" indent="0">
              <a:buNone/>
            </a:pPr>
            <a:r>
              <a:rPr lang="en-US" dirty="0" smtClean="0"/>
              <a:t>“rows”: integer,</a:t>
            </a:r>
          </a:p>
          <a:p>
            <a:pPr marL="201168" lvl="1" indent="0">
              <a:buNone/>
            </a:pPr>
            <a:r>
              <a:rPr lang="en-US" dirty="0" smtClean="0"/>
              <a:t>“cols”: integer,</a:t>
            </a:r>
          </a:p>
          <a:p>
            <a:pPr marL="201168" lvl="1" indent="0">
              <a:buNone/>
            </a:pPr>
            <a:r>
              <a:rPr lang="en-US" dirty="0" smtClean="0"/>
              <a:t>“state”: [ strings</a:t>
            </a:r>
            <a:r>
              <a:rPr lang="mr-IN" dirty="0" smtClean="0"/>
              <a:t>…</a:t>
            </a:r>
            <a:r>
              <a:rPr lang="en-US" dirty="0" smtClean="0"/>
              <a:t> ]</a:t>
            </a:r>
          </a:p>
          <a:p>
            <a:pPr marL="0" indent="0">
              <a:buNone/>
            </a:pPr>
            <a:r>
              <a:rPr lang="en-US" dirty="0" smtClean="0"/>
              <a:t>}</a:t>
            </a:r>
          </a:p>
          <a:p>
            <a:pPr marL="0" indent="0" algn="ctr">
              <a:buNone/>
            </a:pPr>
            <a:r>
              <a:rPr lang="en-US" u="sng" dirty="0" smtClean="0"/>
              <a:t>Example</a:t>
            </a:r>
          </a:p>
          <a:p>
            <a:pPr marL="0" indent="0">
              <a:buNone/>
            </a:pPr>
            <a:r>
              <a:rPr lang="en-US" dirty="0"/>
              <a:t>{</a:t>
            </a:r>
          </a:p>
          <a:p>
            <a:pPr marL="201168" lvl="1" indent="0">
              <a:buNone/>
            </a:pPr>
            <a:r>
              <a:rPr lang="en-US" dirty="0" smtClean="0"/>
              <a:t>“me”: “P0”,</a:t>
            </a:r>
          </a:p>
          <a:p>
            <a:pPr marL="201168" lvl="1" indent="0">
              <a:buNone/>
            </a:pPr>
            <a:r>
              <a:rPr lang="en-US" dirty="0" smtClean="0"/>
              <a:t>“rows”: 3,</a:t>
            </a:r>
          </a:p>
          <a:p>
            <a:pPr marL="201168" lvl="1" indent="0">
              <a:buNone/>
            </a:pPr>
            <a:r>
              <a:rPr lang="en-US" dirty="0" smtClean="0"/>
              <a:t>“cols”: 3</a:t>
            </a:r>
            <a:endParaRPr lang="en-US" dirty="0"/>
          </a:p>
          <a:p>
            <a:pPr marL="201168" lvl="1" indent="0">
              <a:buNone/>
            </a:pPr>
            <a:r>
              <a:rPr lang="en-US" dirty="0" smtClean="0"/>
              <a:t>“state”: </a:t>
            </a:r>
            <a:r>
              <a:rPr lang="en-US" dirty="0"/>
              <a:t>[ </a:t>
            </a:r>
            <a:r>
              <a:rPr lang="en-US" dirty="0" smtClean="0"/>
              <a:t>“”,  ””, “P0”, “”, “BL”, “BL”, ”SN”, ””, ””]</a:t>
            </a:r>
            <a:endParaRPr lang="en-US" dirty="0"/>
          </a:p>
          <a:p>
            <a:pPr marL="0" indent="0">
              <a:buNone/>
            </a:pPr>
            <a:r>
              <a:rPr lang="en-US" dirty="0"/>
              <a:t>}</a:t>
            </a:r>
          </a:p>
        </p:txBody>
      </p:sp>
      <p:sp>
        <p:nvSpPr>
          <p:cNvPr id="4" name="Text Placeholder 3"/>
          <p:cNvSpPr>
            <a:spLocks noGrp="1"/>
          </p:cNvSpPr>
          <p:nvPr>
            <p:ph type="body" sz="half" idx="2"/>
          </p:nvPr>
        </p:nvSpPr>
        <p:spPr>
          <a:xfrm>
            <a:off x="457200" y="3120272"/>
            <a:ext cx="3200400" cy="3184932"/>
          </a:xfrm>
        </p:spPr>
        <p:txBody>
          <a:bodyPr/>
          <a:lstStyle/>
          <a:p>
            <a:r>
              <a:rPr lang="en-US" dirty="0" smtClean="0"/>
              <a:t>This schema reflects the structure of and information contained in the incoming POST request from the Q* client.</a:t>
            </a:r>
          </a:p>
          <a:p>
            <a:r>
              <a:rPr lang="en-US" dirty="0" smtClean="0"/>
              <a:t>Me refers to the string token which represents your team’s seeker.</a:t>
            </a:r>
          </a:p>
          <a:p>
            <a:r>
              <a:rPr lang="en-US" dirty="0" smtClean="0"/>
              <a:t>Rows and cols are the number of rows and columns in the matrix representing the game state.</a:t>
            </a:r>
          </a:p>
          <a:p>
            <a:r>
              <a:rPr lang="en-US" dirty="0" smtClean="0"/>
              <a:t>State is an array holding a row-major order matrix representing the game state.</a:t>
            </a:r>
          </a:p>
        </p:txBody>
      </p:sp>
    </p:spTree>
    <p:extLst>
      <p:ext uri="{BB962C8B-B14F-4D97-AF65-F5344CB8AC3E}">
        <p14:creationId xmlns:p14="http://schemas.microsoft.com/office/powerpoint/2010/main" val="261385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365657"/>
          </a:xfrm>
        </p:spPr>
        <p:txBody>
          <a:bodyPr/>
          <a:lstStyle/>
          <a:p>
            <a:pPr algn="ctr"/>
            <a:r>
              <a:rPr lang="en-US" dirty="0" smtClean="0"/>
              <a:t>POST Response</a:t>
            </a:r>
            <a:br>
              <a:rPr lang="en-US" dirty="0" smtClean="0"/>
            </a:br>
            <a:r>
              <a:rPr lang="en-US" dirty="0" smtClean="0"/>
              <a:t>JSON Schema</a:t>
            </a:r>
            <a:endParaRPr lang="en-US" dirty="0"/>
          </a:p>
        </p:txBody>
      </p:sp>
      <p:sp>
        <p:nvSpPr>
          <p:cNvPr id="3" name="Content Placeholder 2"/>
          <p:cNvSpPr>
            <a:spLocks noGrp="1"/>
          </p:cNvSpPr>
          <p:nvPr>
            <p:ph idx="1"/>
          </p:nvPr>
        </p:nvSpPr>
        <p:spPr/>
        <p:txBody>
          <a:bodyPr/>
          <a:lstStyle/>
          <a:p>
            <a:pPr marL="0" indent="0" algn="ctr">
              <a:buNone/>
            </a:pPr>
            <a:r>
              <a:rPr lang="en-US" u="sng" dirty="0" smtClean="0"/>
              <a:t>Schema</a:t>
            </a:r>
          </a:p>
          <a:p>
            <a:pPr marL="0" indent="0">
              <a:buNone/>
            </a:pPr>
            <a:r>
              <a:rPr lang="en-US" dirty="0" smtClean="0"/>
              <a:t>{</a:t>
            </a:r>
          </a:p>
          <a:p>
            <a:pPr marL="201168" lvl="1" indent="0">
              <a:buNone/>
            </a:pPr>
            <a:r>
              <a:rPr lang="en-US" dirty="0" smtClean="0"/>
              <a:t>“action”: string</a:t>
            </a:r>
          </a:p>
          <a:p>
            <a:pPr marL="0" indent="0">
              <a:buNone/>
            </a:pPr>
            <a:r>
              <a:rPr lang="en-US" dirty="0" smtClean="0"/>
              <a:t>}</a:t>
            </a:r>
          </a:p>
          <a:p>
            <a:pPr marL="0" indent="0" algn="ctr">
              <a:buNone/>
            </a:pPr>
            <a:r>
              <a:rPr lang="en-US" u="sng" dirty="0" smtClean="0"/>
              <a:t>Example</a:t>
            </a:r>
          </a:p>
          <a:p>
            <a:pPr marL="0" indent="0">
              <a:buNone/>
            </a:pPr>
            <a:r>
              <a:rPr lang="en-US" dirty="0"/>
              <a:t>{</a:t>
            </a:r>
          </a:p>
          <a:p>
            <a:pPr marL="201168" lvl="1" indent="0">
              <a:buNone/>
            </a:pPr>
            <a:r>
              <a:rPr lang="en-US" dirty="0" smtClean="0"/>
              <a:t>“action”: “SW”</a:t>
            </a:r>
          </a:p>
          <a:p>
            <a:pPr marL="0" indent="0">
              <a:buNone/>
            </a:pPr>
            <a:r>
              <a:rPr lang="en-US" dirty="0" smtClean="0"/>
              <a:t>}</a:t>
            </a:r>
            <a:endParaRPr lang="en-US" dirty="0"/>
          </a:p>
        </p:txBody>
      </p:sp>
      <p:sp>
        <p:nvSpPr>
          <p:cNvPr id="4" name="Text Placeholder 3"/>
          <p:cNvSpPr>
            <a:spLocks noGrp="1"/>
          </p:cNvSpPr>
          <p:nvPr>
            <p:ph type="body" sz="half" idx="2"/>
          </p:nvPr>
        </p:nvSpPr>
        <p:spPr>
          <a:xfrm>
            <a:off x="457200" y="2960016"/>
            <a:ext cx="3200400" cy="3345188"/>
          </a:xfrm>
        </p:spPr>
        <p:txBody>
          <a:bodyPr/>
          <a:lstStyle/>
          <a:p>
            <a:r>
              <a:rPr lang="en-US" dirty="0" smtClean="0"/>
              <a:t>The expected response from your team’s web service will be a simple JSON Object with a single key-value mapping representing the action to be taken by the seeker.</a:t>
            </a:r>
          </a:p>
          <a:p>
            <a:r>
              <a:rPr lang="en-US" dirty="0" smtClean="0"/>
              <a:t>Valid action values are: N, E, S, W, NE, NW, SE, SW</a:t>
            </a:r>
          </a:p>
        </p:txBody>
      </p:sp>
    </p:spTree>
    <p:extLst>
      <p:ext uri="{BB962C8B-B14F-4D97-AF65-F5344CB8AC3E}">
        <p14:creationId xmlns:p14="http://schemas.microsoft.com/office/powerpoint/2010/main" val="2126907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AI Pathfinding</a:t>
            </a:r>
            <a:endParaRPr lang="en-US" dirty="0"/>
          </a:p>
        </p:txBody>
      </p:sp>
      <p:sp>
        <p:nvSpPr>
          <p:cNvPr id="3" name="Text Placeholder 2"/>
          <p:cNvSpPr>
            <a:spLocks noGrp="1"/>
          </p:cNvSpPr>
          <p:nvPr>
            <p:ph type="body" idx="1"/>
          </p:nvPr>
        </p:nvSpPr>
        <p:spPr/>
        <p:txBody>
          <a:bodyPr/>
          <a:lstStyle/>
          <a:p>
            <a:r>
              <a:rPr lang="en-US" dirty="0" smtClean="0"/>
              <a:t>Or how VIDEO GAMES REALLY WORK</a:t>
            </a:r>
            <a:endParaRPr lang="en-US" dirty="0"/>
          </a:p>
        </p:txBody>
      </p:sp>
    </p:spTree>
    <p:extLst>
      <p:ext uri="{BB962C8B-B14F-4D97-AF65-F5344CB8AC3E}">
        <p14:creationId xmlns:p14="http://schemas.microsoft.com/office/powerpoint/2010/main" val="369452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Breadth</a:t>
            </a:r>
            <a:br>
              <a:rPr lang="en-US" dirty="0" smtClean="0"/>
            </a:br>
            <a:r>
              <a:rPr lang="en-US" dirty="0" smtClean="0"/>
              <a:t>First</a:t>
            </a:r>
            <a:br>
              <a:rPr lang="en-US" dirty="0" smtClean="0"/>
            </a:br>
            <a:r>
              <a:rPr lang="en-US" dirty="0" smtClean="0"/>
              <a:t>Search</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dirty="0" err="1" smtClean="0"/>
              <a:t>searchQueue</a:t>
            </a:r>
            <a:r>
              <a:rPr lang="en-US" dirty="0" smtClean="0"/>
              <a:t> &lt;- a queue containing only the search root</a:t>
            </a:r>
          </a:p>
          <a:p>
            <a:pPr marL="0" indent="0">
              <a:buNone/>
            </a:pPr>
            <a:r>
              <a:rPr lang="en-US" dirty="0" smtClean="0"/>
              <a:t>2) </a:t>
            </a:r>
            <a:r>
              <a:rPr lang="en-US" dirty="0" err="1" smtClean="0"/>
              <a:t>visitedSet</a:t>
            </a:r>
            <a:r>
              <a:rPr lang="en-US" dirty="0" smtClean="0"/>
              <a:t> &lt;- a set of visited nodes</a:t>
            </a:r>
          </a:p>
          <a:p>
            <a:pPr marL="0" indent="0">
              <a:buNone/>
            </a:pPr>
            <a:r>
              <a:rPr lang="en-US" dirty="0" smtClean="0"/>
              <a:t>3) While </a:t>
            </a:r>
            <a:r>
              <a:rPr lang="en-US" dirty="0" err="1" smtClean="0"/>
              <a:t>searchQueue</a:t>
            </a:r>
            <a:r>
              <a:rPr lang="en-US" dirty="0" smtClean="0"/>
              <a:t> is not empty:</a:t>
            </a:r>
          </a:p>
          <a:p>
            <a:pPr marL="201168" lvl="1" indent="0">
              <a:buNone/>
            </a:pPr>
            <a:r>
              <a:rPr lang="en-US" dirty="0"/>
              <a:t>4</a:t>
            </a:r>
            <a:r>
              <a:rPr lang="en-US" dirty="0" smtClean="0"/>
              <a:t>) </a:t>
            </a:r>
            <a:r>
              <a:rPr lang="en-US" dirty="0" err="1" smtClean="0"/>
              <a:t>currentPath</a:t>
            </a:r>
            <a:r>
              <a:rPr lang="en-US" dirty="0" smtClean="0"/>
              <a:t> &lt;- </a:t>
            </a:r>
            <a:r>
              <a:rPr lang="en-US" dirty="0" err="1"/>
              <a:t>d</a:t>
            </a:r>
            <a:r>
              <a:rPr lang="en-US" dirty="0" err="1" smtClean="0"/>
              <a:t>equeue</a:t>
            </a:r>
            <a:r>
              <a:rPr lang="en-US" dirty="0" smtClean="0"/>
              <a:t> the next path off </a:t>
            </a:r>
            <a:r>
              <a:rPr lang="en-US" dirty="0" err="1" smtClean="0"/>
              <a:t>searchQueue</a:t>
            </a:r>
            <a:r>
              <a:rPr lang="en-US" dirty="0" smtClean="0"/>
              <a:t>.</a:t>
            </a:r>
          </a:p>
          <a:p>
            <a:pPr marL="201168" lvl="1" indent="0">
              <a:buNone/>
            </a:pPr>
            <a:r>
              <a:rPr lang="en-US" dirty="0"/>
              <a:t>5</a:t>
            </a:r>
            <a:r>
              <a:rPr lang="en-US" dirty="0" smtClean="0"/>
              <a:t>) </a:t>
            </a:r>
            <a:r>
              <a:rPr lang="en-US" dirty="0" err="1" smtClean="0"/>
              <a:t>lastNode</a:t>
            </a:r>
            <a:r>
              <a:rPr lang="en-US" dirty="0" smtClean="0"/>
              <a:t> &lt;- find the last node in </a:t>
            </a:r>
            <a:r>
              <a:rPr lang="en-US" dirty="0" err="1" smtClean="0"/>
              <a:t>currentPath</a:t>
            </a:r>
            <a:endParaRPr lang="en-US" dirty="0" smtClean="0"/>
          </a:p>
          <a:p>
            <a:pPr marL="201168" lvl="1" indent="0">
              <a:buNone/>
            </a:pPr>
            <a:r>
              <a:rPr lang="en-US" dirty="0"/>
              <a:t>6</a:t>
            </a:r>
            <a:r>
              <a:rPr lang="en-US" dirty="0" smtClean="0"/>
              <a:t>) </a:t>
            </a:r>
            <a:r>
              <a:rPr lang="en-US" dirty="0" err="1" smtClean="0"/>
              <a:t>Foreach</a:t>
            </a:r>
            <a:r>
              <a:rPr lang="en-US" dirty="0" smtClean="0"/>
              <a:t> unvisited neighbor </a:t>
            </a:r>
            <a:r>
              <a:rPr lang="en-US" dirty="0" err="1" smtClean="0"/>
              <a:t>neighborNode</a:t>
            </a:r>
            <a:r>
              <a:rPr lang="en-US" dirty="0" smtClean="0"/>
              <a:t> of </a:t>
            </a:r>
            <a:r>
              <a:rPr lang="en-US" dirty="0" err="1" smtClean="0"/>
              <a:t>lastNode</a:t>
            </a:r>
            <a:r>
              <a:rPr lang="en-US" dirty="0" smtClean="0"/>
              <a:t>:</a:t>
            </a:r>
          </a:p>
          <a:p>
            <a:pPr marL="384048" lvl="2" indent="0">
              <a:buNone/>
            </a:pPr>
            <a:r>
              <a:rPr lang="en-US" dirty="0"/>
              <a:t>7</a:t>
            </a:r>
            <a:r>
              <a:rPr lang="en-US" dirty="0" smtClean="0"/>
              <a:t>) Add </a:t>
            </a:r>
            <a:r>
              <a:rPr lang="en-US" dirty="0" err="1" smtClean="0"/>
              <a:t>neighborNode</a:t>
            </a:r>
            <a:r>
              <a:rPr lang="en-US" dirty="0" smtClean="0"/>
              <a:t> to </a:t>
            </a:r>
            <a:r>
              <a:rPr lang="en-US" dirty="0" err="1" smtClean="0"/>
              <a:t>visitedSet</a:t>
            </a:r>
            <a:r>
              <a:rPr lang="en-US" dirty="0" smtClean="0"/>
              <a:t>.</a:t>
            </a:r>
          </a:p>
          <a:p>
            <a:pPr marL="384048" lvl="2" indent="0">
              <a:buNone/>
            </a:pPr>
            <a:r>
              <a:rPr lang="en-US" dirty="0"/>
              <a:t>8</a:t>
            </a:r>
            <a:r>
              <a:rPr lang="en-US" dirty="0" smtClean="0"/>
              <a:t>) </a:t>
            </a:r>
            <a:r>
              <a:rPr lang="en-US" dirty="0" err="1" smtClean="0"/>
              <a:t>newPath</a:t>
            </a:r>
            <a:r>
              <a:rPr lang="en-US" dirty="0" smtClean="0"/>
              <a:t> &lt;- append </a:t>
            </a:r>
            <a:r>
              <a:rPr lang="en-US" dirty="0" err="1" smtClean="0"/>
              <a:t>neighborNode</a:t>
            </a:r>
            <a:r>
              <a:rPr lang="en-US" dirty="0" smtClean="0"/>
              <a:t> to a copy of </a:t>
            </a:r>
            <a:r>
              <a:rPr lang="en-US" dirty="0" err="1" smtClean="0"/>
              <a:t>currentPath</a:t>
            </a:r>
            <a:r>
              <a:rPr lang="en-US" dirty="0" smtClean="0"/>
              <a:t>.</a:t>
            </a:r>
          </a:p>
          <a:p>
            <a:pPr marL="384048" lvl="2" indent="0">
              <a:buNone/>
            </a:pPr>
            <a:r>
              <a:rPr lang="en-US" dirty="0"/>
              <a:t>9</a:t>
            </a:r>
            <a:r>
              <a:rPr lang="en-US" dirty="0" smtClean="0"/>
              <a:t>) If </a:t>
            </a:r>
            <a:r>
              <a:rPr lang="en-US" dirty="0" err="1" smtClean="0"/>
              <a:t>neighborNode</a:t>
            </a:r>
            <a:r>
              <a:rPr lang="en-US" dirty="0" smtClean="0"/>
              <a:t> contains the goal:</a:t>
            </a:r>
          </a:p>
          <a:p>
            <a:pPr marL="566928" lvl="3" indent="0">
              <a:buNone/>
            </a:pPr>
            <a:r>
              <a:rPr lang="en-US" dirty="0" smtClean="0"/>
              <a:t>10) Return </a:t>
            </a:r>
            <a:r>
              <a:rPr lang="en-US" dirty="0" err="1" smtClean="0"/>
              <a:t>newPath</a:t>
            </a:r>
            <a:r>
              <a:rPr lang="en-US" dirty="0" smtClean="0"/>
              <a:t> as the shortest path to the goal.</a:t>
            </a:r>
          </a:p>
          <a:p>
            <a:pPr marL="384048" lvl="2" indent="0">
              <a:buNone/>
            </a:pPr>
            <a:r>
              <a:rPr lang="en-US" dirty="0" smtClean="0"/>
              <a:t>11) Else:</a:t>
            </a:r>
          </a:p>
          <a:p>
            <a:pPr marL="566928" lvl="3" indent="0">
              <a:buNone/>
            </a:pPr>
            <a:r>
              <a:rPr lang="en-US" dirty="0" smtClean="0"/>
              <a:t>12) </a:t>
            </a:r>
            <a:r>
              <a:rPr lang="en-US" dirty="0" err="1" smtClean="0"/>
              <a:t>Enqueue</a:t>
            </a:r>
            <a:r>
              <a:rPr lang="en-US" dirty="0" smtClean="0"/>
              <a:t> </a:t>
            </a:r>
            <a:r>
              <a:rPr lang="en-US" dirty="0" err="1" smtClean="0"/>
              <a:t>newPath</a:t>
            </a:r>
            <a:r>
              <a:rPr lang="en-US" dirty="0" smtClean="0"/>
              <a:t> into </a:t>
            </a:r>
            <a:r>
              <a:rPr lang="en-US" dirty="0" err="1" smtClean="0"/>
              <a:t>searchQueue</a:t>
            </a:r>
            <a:r>
              <a:rPr lang="en-US" dirty="0" smtClean="0"/>
              <a:t>.</a:t>
            </a:r>
          </a:p>
          <a:p>
            <a:pPr marL="0" indent="0">
              <a:buNone/>
            </a:pPr>
            <a:r>
              <a:rPr lang="en-US" dirty="0" smtClean="0"/>
              <a:t>13) If we reach this point then there is no path to the goal!</a:t>
            </a:r>
          </a:p>
          <a:p>
            <a:pPr marL="384048" lvl="2" indent="0">
              <a:buNone/>
            </a:pPr>
            <a:endParaRPr lang="en-US" dirty="0" smtClean="0"/>
          </a:p>
          <a:p>
            <a:pPr marL="384048" lvl="2" indent="0">
              <a:buNone/>
            </a:pPr>
            <a:endParaRPr lang="en-US" dirty="0" smtClean="0"/>
          </a:p>
        </p:txBody>
      </p:sp>
      <p:sp>
        <p:nvSpPr>
          <p:cNvPr id="4" name="Text Placeholder 3"/>
          <p:cNvSpPr>
            <a:spLocks noGrp="1"/>
          </p:cNvSpPr>
          <p:nvPr>
            <p:ph type="body" sz="half" idx="2"/>
          </p:nvPr>
        </p:nvSpPr>
        <p:spPr/>
        <p:txBody>
          <a:bodyPr/>
          <a:lstStyle/>
          <a:p>
            <a:r>
              <a:rPr lang="en-US" dirty="0" smtClean="0"/>
              <a:t>The following pseudocode is a high-level template for a basic BFS.</a:t>
            </a:r>
          </a:p>
          <a:p>
            <a:r>
              <a:rPr lang="en-US" dirty="0" smtClean="0"/>
              <a:t>&lt;- symbols are assignment statements</a:t>
            </a:r>
          </a:p>
          <a:p>
            <a:r>
              <a:rPr lang="en-US" dirty="0" smtClean="0"/>
              <a:t>For step 6 an unvisited neighbor would be a node that isn’t in </a:t>
            </a:r>
            <a:r>
              <a:rPr lang="en-US" dirty="0" err="1" smtClean="0"/>
              <a:t>visitedSet</a:t>
            </a:r>
            <a:r>
              <a:rPr lang="en-US" dirty="0" smtClean="0"/>
              <a:t>.</a:t>
            </a:r>
          </a:p>
          <a:p>
            <a:endParaRPr lang="en-US" dirty="0" smtClean="0"/>
          </a:p>
        </p:txBody>
      </p:sp>
    </p:spTree>
    <p:extLst>
      <p:ext uri="{BB962C8B-B14F-4D97-AF65-F5344CB8AC3E}">
        <p14:creationId xmlns:p14="http://schemas.microsoft.com/office/powerpoint/2010/main" val="619127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BFS Example</a:t>
            </a:r>
            <a:endParaRPr lang="en-US" dirty="0"/>
          </a:p>
        </p:txBody>
      </p:sp>
      <p:sp>
        <p:nvSpPr>
          <p:cNvPr id="3" name="Content Placeholder 2"/>
          <p:cNvSpPr>
            <a:spLocks noGrp="1"/>
          </p:cNvSpPr>
          <p:nvPr>
            <p:ph sz="half" idx="1"/>
          </p:nvPr>
        </p:nvSpPr>
        <p:spPr>
          <a:xfrm>
            <a:off x="5015060" y="1991065"/>
            <a:ext cx="2556551" cy="4023360"/>
          </a:xfrm>
        </p:spPr>
        <p:txBody>
          <a:bodyPr/>
          <a:lstStyle/>
          <a:p>
            <a:pPr marL="384048" lvl="2" indent="0">
              <a:buNone/>
            </a:pPr>
            <a:r>
              <a:rPr lang="en-US" dirty="0" err="1" smtClean="0"/>
              <a:t>searchQueue</a:t>
            </a:r>
            <a:r>
              <a:rPr lang="en-US" dirty="0" smtClean="0"/>
              <a:t> </a:t>
            </a:r>
            <a:r>
              <a:rPr lang="en-US" dirty="0"/>
              <a:t>= [</a:t>
            </a:r>
          </a:p>
          <a:p>
            <a:pPr marL="384048" lvl="2" indent="0">
              <a:buNone/>
            </a:pPr>
            <a:r>
              <a:rPr lang="en-US" dirty="0" smtClean="0"/>
              <a:t>[(</a:t>
            </a:r>
            <a:r>
              <a:rPr lang="en-US" dirty="0"/>
              <a:t>0,0</a:t>
            </a:r>
            <a:r>
              <a:rPr lang="en-US" dirty="0" smtClean="0"/>
              <a:t>)]</a:t>
            </a:r>
            <a:endParaRPr lang="en-US" dirty="0"/>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 </a:t>
            </a:r>
            <a:endParaRPr lang="en-US" dirty="0" smtClean="0"/>
          </a:p>
          <a:p>
            <a:pPr marL="384048" lvl="2" indent="0">
              <a:buNone/>
            </a:pPr>
            <a:r>
              <a:rPr lang="en-US" dirty="0" smtClean="0"/>
              <a:t>(0,0)</a:t>
            </a:r>
          </a:p>
          <a:p>
            <a:pPr marL="384048" lvl="2" indent="0">
              <a:buNone/>
            </a:pPr>
            <a:r>
              <a:rPr lang="en-US" dirty="0" smtClean="0"/>
              <a:t>]</a:t>
            </a:r>
          </a:p>
        </p:txBody>
      </p:sp>
      <p:sp>
        <p:nvSpPr>
          <p:cNvPr id="4" name="Content Placeholder 3"/>
          <p:cNvSpPr>
            <a:spLocks noGrp="1"/>
          </p:cNvSpPr>
          <p:nvPr>
            <p:ph sz="half" idx="2"/>
          </p:nvPr>
        </p:nvSpPr>
        <p:spPr>
          <a:xfrm>
            <a:off x="938912" y="1991065"/>
            <a:ext cx="3972454" cy="4023360"/>
          </a:xfrm>
        </p:spPr>
        <p:txBody>
          <a:bodyPr/>
          <a:lstStyle/>
          <a:p>
            <a:r>
              <a:rPr lang="en-US" dirty="0" smtClean="0"/>
              <a:t>Here’s an example of the initial state of the BFS search.</a:t>
            </a:r>
          </a:p>
          <a:p>
            <a:r>
              <a:rPr lang="en-US" dirty="0" smtClean="0"/>
              <a:t>The search root (0,0) is in both the </a:t>
            </a:r>
            <a:r>
              <a:rPr lang="en-US" dirty="0" err="1" smtClean="0"/>
              <a:t>searchQueue</a:t>
            </a:r>
            <a:r>
              <a:rPr lang="en-US" dirty="0" smtClean="0"/>
              <a:t> and the </a:t>
            </a:r>
            <a:r>
              <a:rPr lang="en-US" dirty="0" err="1" smtClean="0"/>
              <a:t>visitedSet</a:t>
            </a:r>
            <a:r>
              <a:rPr lang="en-US" dirty="0" smtClean="0"/>
              <a:t> because we don’t want to accidentally revisit it.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Tree>
    <p:extLst>
      <p:ext uri="{BB962C8B-B14F-4D97-AF65-F5344CB8AC3E}">
        <p14:creationId xmlns:p14="http://schemas.microsoft.com/office/powerpoint/2010/main" val="62001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BFS Example</a:t>
            </a:r>
            <a:endParaRPr lang="en-US" dirty="0"/>
          </a:p>
        </p:txBody>
      </p:sp>
      <p:sp>
        <p:nvSpPr>
          <p:cNvPr id="3" name="Content Placeholder 2"/>
          <p:cNvSpPr>
            <a:spLocks noGrp="1"/>
          </p:cNvSpPr>
          <p:nvPr>
            <p:ph sz="half" idx="1"/>
          </p:nvPr>
        </p:nvSpPr>
        <p:spPr>
          <a:xfrm>
            <a:off x="5407216" y="1991065"/>
            <a:ext cx="2164395" cy="4023360"/>
          </a:xfrm>
        </p:spPr>
        <p:txBody>
          <a:bodyPr/>
          <a:lstStyle/>
          <a:p>
            <a:pPr marL="384048" lvl="2" indent="0">
              <a:buNone/>
            </a:pPr>
            <a:r>
              <a:rPr lang="en-US" dirty="0" err="1" smtClean="0"/>
              <a:t>searchQueue</a:t>
            </a:r>
            <a:r>
              <a:rPr lang="en-US" dirty="0" smtClean="0"/>
              <a:t> </a:t>
            </a:r>
            <a:r>
              <a:rPr lang="en-US" dirty="0"/>
              <a:t>= </a:t>
            </a:r>
            <a:r>
              <a:rPr lang="en-US" dirty="0" smtClean="0"/>
              <a:t>[</a:t>
            </a:r>
          </a:p>
          <a:p>
            <a:pPr marL="384048" lvl="2" indent="0">
              <a:buNone/>
            </a:pPr>
            <a:r>
              <a:rPr lang="en-US" dirty="0" smtClean="0"/>
              <a:t>[[0,0),(1,1)],</a:t>
            </a:r>
          </a:p>
          <a:p>
            <a:pPr marL="384048" lvl="2" indent="0">
              <a:buNone/>
            </a:pPr>
            <a:r>
              <a:rPr lang="en-US" dirty="0" smtClean="0"/>
              <a:t>[(0,0),(1,0)]</a:t>
            </a:r>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a:t>
            </a:r>
            <a:r>
              <a:rPr lang="en-US" dirty="0" smtClean="0"/>
              <a:t>[</a:t>
            </a:r>
          </a:p>
          <a:p>
            <a:pPr marL="384048" lvl="2" indent="0">
              <a:buNone/>
            </a:pPr>
            <a:r>
              <a:rPr lang="en-US" dirty="0" smtClean="0"/>
              <a:t>(0,0),</a:t>
            </a:r>
          </a:p>
          <a:p>
            <a:pPr marL="384048" lvl="2" indent="0">
              <a:buNone/>
            </a:pPr>
            <a:r>
              <a:rPr lang="en-US" dirty="0" smtClean="0"/>
              <a:t>(0,1),</a:t>
            </a:r>
          </a:p>
          <a:p>
            <a:pPr marL="384048" lvl="2" indent="0">
              <a:buNone/>
            </a:pPr>
            <a:r>
              <a:rPr lang="en-US" dirty="0" smtClean="0"/>
              <a:t>(1,0),</a:t>
            </a:r>
          </a:p>
          <a:p>
            <a:pPr marL="384048" lvl="2" indent="0">
              <a:buNone/>
            </a:pPr>
            <a:r>
              <a:rPr lang="en-US" dirty="0" smtClean="0"/>
              <a:t>(1,1)</a:t>
            </a:r>
          </a:p>
          <a:p>
            <a:pPr marL="384048" lvl="2" indent="0">
              <a:buNone/>
            </a:pPr>
            <a:r>
              <a:rPr lang="en-US" dirty="0" smtClean="0"/>
              <a:t>]</a:t>
            </a:r>
          </a:p>
        </p:txBody>
      </p:sp>
      <p:sp>
        <p:nvSpPr>
          <p:cNvPr id="4" name="Content Placeholder 3"/>
          <p:cNvSpPr>
            <a:spLocks noGrp="1"/>
          </p:cNvSpPr>
          <p:nvPr>
            <p:ph sz="half" idx="2"/>
          </p:nvPr>
        </p:nvSpPr>
        <p:spPr>
          <a:xfrm>
            <a:off x="938911" y="1991065"/>
            <a:ext cx="4076149" cy="4023360"/>
          </a:xfrm>
        </p:spPr>
        <p:txBody>
          <a:bodyPr/>
          <a:lstStyle/>
          <a:p>
            <a:r>
              <a:rPr lang="en-US" dirty="0" smtClean="0"/>
              <a:t>In the first iteration we select the search root and then check all the neighbors.</a:t>
            </a:r>
          </a:p>
          <a:p>
            <a:r>
              <a:rPr lang="en-US" dirty="0"/>
              <a:t>The </a:t>
            </a:r>
            <a:r>
              <a:rPr lang="en-US" dirty="0" err="1"/>
              <a:t>bludger</a:t>
            </a:r>
            <a:r>
              <a:rPr lang="en-US" dirty="0"/>
              <a:t> can’t be used in a valid path; however, we still mark it as visited</a:t>
            </a:r>
            <a:r>
              <a:rPr lang="en-US" dirty="0" smtClean="0"/>
              <a:t>.</a:t>
            </a:r>
            <a:endParaRPr lang="en-US" dirty="0" smtClean="0"/>
          </a:p>
          <a:p>
            <a:r>
              <a:rPr lang="en-US" dirty="0" smtClean="0"/>
              <a:t>The end result state is two new paths in the </a:t>
            </a:r>
            <a:r>
              <a:rPr lang="en-US" dirty="0" err="1" smtClean="0"/>
              <a:t>searchQueue</a:t>
            </a:r>
            <a:r>
              <a:rPr lang="en-US" dirty="0"/>
              <a:t> </a:t>
            </a:r>
            <a:r>
              <a:rPr lang="en-US" dirty="0" smtClean="0"/>
              <a:t>and three new visited </a:t>
            </a:r>
            <a:r>
              <a:rPr lang="en-US" dirty="0" smtClean="0"/>
              <a:t>nodes.</a:t>
            </a:r>
          </a:p>
          <a:p>
            <a:r>
              <a:rPr lang="en-US" dirty="0"/>
              <a:t>N</a:t>
            </a:r>
            <a:r>
              <a:rPr lang="en-US" dirty="0" smtClean="0"/>
              <a:t>one of the searched nodes contain the snitch our algorithm will continue with the next queued path.</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
        <p:nvSpPr>
          <p:cNvPr id="6" name="Left Bracket 5"/>
          <p:cNvSpPr/>
          <p:nvPr/>
        </p:nvSpPr>
        <p:spPr>
          <a:xfrm>
            <a:off x="7956224" y="2318994"/>
            <a:ext cx="75414" cy="509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p:cNvSpPr/>
          <p:nvPr/>
        </p:nvSpPr>
        <p:spPr>
          <a:xfrm>
            <a:off x="8418135" y="2318994"/>
            <a:ext cx="84841" cy="52790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ame 8"/>
          <p:cNvSpPr/>
          <p:nvPr/>
        </p:nvSpPr>
        <p:spPr>
          <a:xfrm>
            <a:off x="7963767" y="2960016"/>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8600363" y="2960016"/>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8600362" y="2316812"/>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p:cNvSpPr/>
          <p:nvPr/>
        </p:nvSpPr>
        <p:spPr>
          <a:xfrm>
            <a:off x="8600362" y="2326239"/>
            <a:ext cx="539209" cy="5279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0951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a:t>
            </a:r>
            <a:br>
              <a:rPr lang="en-US" dirty="0" smtClean="0"/>
            </a:br>
            <a:r>
              <a:rPr lang="en-US" dirty="0" smtClean="0"/>
              <a:t>Search</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F0"/>
                </a:solidFill>
              </a:rPr>
              <a:t>1) </a:t>
            </a:r>
            <a:r>
              <a:rPr lang="en-US" dirty="0" err="1" smtClean="0">
                <a:solidFill>
                  <a:srgbClr val="00B0F0"/>
                </a:solidFill>
              </a:rPr>
              <a:t>searchQueue</a:t>
            </a:r>
            <a:r>
              <a:rPr lang="en-US" dirty="0" smtClean="0">
                <a:solidFill>
                  <a:srgbClr val="00B0F0"/>
                </a:solidFill>
              </a:rPr>
              <a:t> &lt;- a priority queue containing the root</a:t>
            </a:r>
          </a:p>
          <a:p>
            <a:pPr marL="0" indent="0">
              <a:buNone/>
            </a:pPr>
            <a:r>
              <a:rPr lang="en-US" dirty="0" smtClean="0"/>
              <a:t>2) </a:t>
            </a:r>
            <a:r>
              <a:rPr lang="en-US" dirty="0" err="1" smtClean="0"/>
              <a:t>visitedSet</a:t>
            </a:r>
            <a:r>
              <a:rPr lang="en-US" dirty="0" smtClean="0"/>
              <a:t> &lt;- a set of visited nodes</a:t>
            </a:r>
          </a:p>
          <a:p>
            <a:pPr marL="0" indent="0">
              <a:buNone/>
            </a:pPr>
            <a:r>
              <a:rPr lang="en-US" dirty="0" smtClean="0"/>
              <a:t>3) While </a:t>
            </a:r>
            <a:r>
              <a:rPr lang="en-US" dirty="0" err="1" smtClean="0"/>
              <a:t>searchQueue</a:t>
            </a:r>
            <a:r>
              <a:rPr lang="en-US" dirty="0" smtClean="0"/>
              <a:t> is not empty:</a:t>
            </a:r>
          </a:p>
          <a:p>
            <a:pPr marL="201168" lvl="1" indent="0">
              <a:buNone/>
            </a:pPr>
            <a:r>
              <a:rPr lang="en-US" dirty="0"/>
              <a:t>4</a:t>
            </a:r>
            <a:r>
              <a:rPr lang="en-US" dirty="0" smtClean="0"/>
              <a:t>) </a:t>
            </a:r>
            <a:r>
              <a:rPr lang="en-US" dirty="0" err="1" smtClean="0"/>
              <a:t>currentPath</a:t>
            </a:r>
            <a:r>
              <a:rPr lang="en-US" dirty="0" smtClean="0"/>
              <a:t> &lt;- </a:t>
            </a:r>
            <a:r>
              <a:rPr lang="en-US" dirty="0" err="1"/>
              <a:t>d</a:t>
            </a:r>
            <a:r>
              <a:rPr lang="en-US" dirty="0" err="1" smtClean="0"/>
              <a:t>equeue</a:t>
            </a:r>
            <a:r>
              <a:rPr lang="en-US" dirty="0" smtClean="0"/>
              <a:t> the next path off </a:t>
            </a:r>
            <a:r>
              <a:rPr lang="en-US" dirty="0" err="1" smtClean="0"/>
              <a:t>searchQueue</a:t>
            </a:r>
            <a:r>
              <a:rPr lang="en-US" dirty="0" smtClean="0"/>
              <a:t>.</a:t>
            </a:r>
          </a:p>
          <a:p>
            <a:pPr marL="201168" lvl="1" indent="0">
              <a:buNone/>
            </a:pPr>
            <a:r>
              <a:rPr lang="en-US" dirty="0"/>
              <a:t>5</a:t>
            </a:r>
            <a:r>
              <a:rPr lang="en-US" dirty="0" smtClean="0"/>
              <a:t>) </a:t>
            </a:r>
            <a:r>
              <a:rPr lang="en-US" dirty="0" err="1" smtClean="0"/>
              <a:t>lastNode</a:t>
            </a:r>
            <a:r>
              <a:rPr lang="en-US" dirty="0" smtClean="0"/>
              <a:t> &lt;- find the last node in </a:t>
            </a:r>
            <a:r>
              <a:rPr lang="en-US" dirty="0" err="1" smtClean="0"/>
              <a:t>currentPath</a:t>
            </a:r>
            <a:endParaRPr lang="en-US" dirty="0" smtClean="0"/>
          </a:p>
          <a:p>
            <a:pPr marL="201168" lvl="1" indent="0">
              <a:buNone/>
            </a:pPr>
            <a:r>
              <a:rPr lang="en-US" dirty="0"/>
              <a:t>6</a:t>
            </a:r>
            <a:r>
              <a:rPr lang="en-US" dirty="0" smtClean="0"/>
              <a:t>) </a:t>
            </a:r>
            <a:r>
              <a:rPr lang="en-US" dirty="0" err="1" smtClean="0"/>
              <a:t>Foreach</a:t>
            </a:r>
            <a:r>
              <a:rPr lang="en-US" dirty="0" smtClean="0"/>
              <a:t> unvisited neighbor </a:t>
            </a:r>
            <a:r>
              <a:rPr lang="en-US" dirty="0" err="1" smtClean="0"/>
              <a:t>neighborNode</a:t>
            </a:r>
            <a:r>
              <a:rPr lang="en-US" dirty="0" smtClean="0"/>
              <a:t> of </a:t>
            </a:r>
            <a:r>
              <a:rPr lang="en-US" dirty="0" err="1" smtClean="0"/>
              <a:t>lastNode</a:t>
            </a:r>
            <a:r>
              <a:rPr lang="en-US" dirty="0" smtClean="0"/>
              <a:t>:</a:t>
            </a:r>
          </a:p>
          <a:p>
            <a:pPr marL="384048" lvl="2" indent="0">
              <a:buNone/>
            </a:pPr>
            <a:r>
              <a:rPr lang="en-US" dirty="0"/>
              <a:t>7</a:t>
            </a:r>
            <a:r>
              <a:rPr lang="en-US" dirty="0" smtClean="0"/>
              <a:t>) Add </a:t>
            </a:r>
            <a:r>
              <a:rPr lang="en-US" dirty="0" err="1" smtClean="0"/>
              <a:t>neighborNode</a:t>
            </a:r>
            <a:r>
              <a:rPr lang="en-US" dirty="0" smtClean="0"/>
              <a:t> to </a:t>
            </a:r>
            <a:r>
              <a:rPr lang="en-US" dirty="0" err="1" smtClean="0"/>
              <a:t>visitedSet</a:t>
            </a:r>
            <a:r>
              <a:rPr lang="en-US" dirty="0" smtClean="0"/>
              <a:t>.</a:t>
            </a:r>
          </a:p>
          <a:p>
            <a:pPr marL="384048" lvl="2" indent="0">
              <a:buNone/>
            </a:pPr>
            <a:r>
              <a:rPr lang="en-US" dirty="0"/>
              <a:t>8</a:t>
            </a:r>
            <a:r>
              <a:rPr lang="en-US" dirty="0" smtClean="0"/>
              <a:t>) </a:t>
            </a:r>
            <a:r>
              <a:rPr lang="en-US" dirty="0" err="1" smtClean="0"/>
              <a:t>newPath</a:t>
            </a:r>
            <a:r>
              <a:rPr lang="en-US" dirty="0" smtClean="0"/>
              <a:t> &lt;- append </a:t>
            </a:r>
            <a:r>
              <a:rPr lang="en-US" dirty="0" err="1" smtClean="0"/>
              <a:t>neighborNode</a:t>
            </a:r>
            <a:r>
              <a:rPr lang="en-US" dirty="0" smtClean="0"/>
              <a:t> to a copy of </a:t>
            </a:r>
            <a:r>
              <a:rPr lang="en-US" dirty="0" err="1" smtClean="0"/>
              <a:t>currentPath</a:t>
            </a:r>
            <a:r>
              <a:rPr lang="en-US" dirty="0"/>
              <a:t>.</a:t>
            </a:r>
            <a:endParaRPr lang="en-US" dirty="0" smtClean="0"/>
          </a:p>
          <a:p>
            <a:pPr marL="384048" lvl="2" indent="0">
              <a:buNone/>
            </a:pPr>
            <a:r>
              <a:rPr lang="en-US" dirty="0"/>
              <a:t>9</a:t>
            </a:r>
            <a:r>
              <a:rPr lang="en-US" dirty="0" smtClean="0"/>
              <a:t>) If </a:t>
            </a:r>
            <a:r>
              <a:rPr lang="en-US" dirty="0" err="1" smtClean="0"/>
              <a:t>neighborNode</a:t>
            </a:r>
            <a:r>
              <a:rPr lang="en-US" dirty="0" smtClean="0"/>
              <a:t> contains the goal:</a:t>
            </a:r>
          </a:p>
          <a:p>
            <a:pPr marL="566928" lvl="3" indent="0">
              <a:buNone/>
            </a:pPr>
            <a:r>
              <a:rPr lang="en-US" dirty="0" smtClean="0"/>
              <a:t>10) Return </a:t>
            </a:r>
            <a:r>
              <a:rPr lang="en-US" dirty="0" err="1" smtClean="0"/>
              <a:t>newPath</a:t>
            </a:r>
            <a:r>
              <a:rPr lang="en-US" dirty="0" smtClean="0"/>
              <a:t> as the shortest path to the goal.</a:t>
            </a:r>
          </a:p>
          <a:p>
            <a:pPr marL="384048" lvl="2" indent="0">
              <a:buNone/>
            </a:pPr>
            <a:r>
              <a:rPr lang="en-US" dirty="0" smtClean="0"/>
              <a:t>11) Else:</a:t>
            </a:r>
          </a:p>
          <a:p>
            <a:pPr marL="566928" lvl="3" indent="0">
              <a:buNone/>
            </a:pPr>
            <a:r>
              <a:rPr lang="en-US" dirty="0" smtClean="0">
                <a:solidFill>
                  <a:srgbClr val="00B0F0"/>
                </a:solidFill>
              </a:rPr>
              <a:t>12) </a:t>
            </a:r>
            <a:r>
              <a:rPr lang="en-US" dirty="0" err="1" smtClean="0">
                <a:solidFill>
                  <a:srgbClr val="00B0F0"/>
                </a:solidFill>
              </a:rPr>
              <a:t>pathScore</a:t>
            </a:r>
            <a:r>
              <a:rPr lang="en-US" dirty="0" smtClean="0">
                <a:solidFill>
                  <a:srgbClr val="00B0F0"/>
                </a:solidFill>
              </a:rPr>
              <a:t> = d(</a:t>
            </a:r>
            <a:r>
              <a:rPr lang="en-US" dirty="0" err="1" smtClean="0">
                <a:solidFill>
                  <a:srgbClr val="00B0F0"/>
                </a:solidFill>
              </a:rPr>
              <a:t>newPath</a:t>
            </a:r>
            <a:r>
              <a:rPr lang="en-US" dirty="0" smtClean="0">
                <a:solidFill>
                  <a:srgbClr val="00B0F0"/>
                </a:solidFill>
              </a:rPr>
              <a:t>) + h(</a:t>
            </a:r>
            <a:r>
              <a:rPr lang="en-US" dirty="0" err="1" smtClean="0">
                <a:solidFill>
                  <a:srgbClr val="00B0F0"/>
                </a:solidFill>
              </a:rPr>
              <a:t>neighborNode</a:t>
            </a:r>
            <a:r>
              <a:rPr lang="en-US" dirty="0">
                <a:solidFill>
                  <a:srgbClr val="00B0F0"/>
                </a:solidFill>
              </a:rPr>
              <a:t>)</a:t>
            </a:r>
            <a:endParaRPr lang="en-US" dirty="0" smtClean="0">
              <a:solidFill>
                <a:srgbClr val="00B0F0"/>
              </a:solidFill>
            </a:endParaRPr>
          </a:p>
          <a:p>
            <a:pPr marL="566928" lvl="3" indent="0">
              <a:buNone/>
            </a:pPr>
            <a:r>
              <a:rPr lang="en-US" dirty="0" smtClean="0"/>
              <a:t>13) </a:t>
            </a:r>
            <a:r>
              <a:rPr lang="en-US" dirty="0" err="1" smtClean="0"/>
              <a:t>Enqueue</a:t>
            </a:r>
            <a:r>
              <a:rPr lang="en-US" dirty="0" smtClean="0"/>
              <a:t> </a:t>
            </a:r>
            <a:r>
              <a:rPr lang="en-US" dirty="0" err="1" smtClean="0"/>
              <a:t>newPath</a:t>
            </a:r>
            <a:r>
              <a:rPr lang="en-US" dirty="0" smtClean="0"/>
              <a:t> into </a:t>
            </a:r>
            <a:r>
              <a:rPr lang="en-US" dirty="0" err="1" smtClean="0"/>
              <a:t>searchQueue</a:t>
            </a:r>
            <a:r>
              <a:rPr lang="en-US" dirty="0"/>
              <a:t> </a:t>
            </a:r>
            <a:r>
              <a:rPr lang="en-US" dirty="0" smtClean="0"/>
              <a:t>with a priority of </a:t>
            </a:r>
            <a:r>
              <a:rPr lang="en-US" dirty="0" err="1" smtClean="0"/>
              <a:t>pathScore</a:t>
            </a:r>
            <a:endParaRPr lang="en-US" dirty="0" smtClean="0"/>
          </a:p>
          <a:p>
            <a:pPr marL="0" indent="0">
              <a:buNone/>
            </a:pPr>
            <a:r>
              <a:rPr lang="en-US" dirty="0" smtClean="0"/>
              <a:t>14) If we reach this point then there is no path to the goal!</a:t>
            </a:r>
          </a:p>
          <a:p>
            <a:pPr marL="384048" lvl="2" indent="0">
              <a:buNone/>
            </a:pPr>
            <a:endParaRPr lang="en-US" dirty="0" smtClean="0"/>
          </a:p>
          <a:p>
            <a:pPr marL="384048" lvl="2" indent="0">
              <a:buNone/>
            </a:pPr>
            <a:endParaRPr lang="en-US" dirty="0" smtClean="0"/>
          </a:p>
        </p:txBody>
      </p:sp>
      <p:sp>
        <p:nvSpPr>
          <p:cNvPr id="4" name="Text Placeholder 3"/>
          <p:cNvSpPr>
            <a:spLocks noGrp="1"/>
          </p:cNvSpPr>
          <p:nvPr>
            <p:ph type="body" sz="half" idx="2"/>
          </p:nvPr>
        </p:nvSpPr>
        <p:spPr/>
        <p:txBody>
          <a:bodyPr/>
          <a:lstStyle/>
          <a:p>
            <a:r>
              <a:rPr lang="en-US" dirty="0" smtClean="0"/>
              <a:t>The following pseudocode is a high-level template for a basic A* search.</a:t>
            </a:r>
          </a:p>
          <a:p>
            <a:r>
              <a:rPr lang="en-US" dirty="0" smtClean="0"/>
              <a:t>&lt;- symbols are assignment statements</a:t>
            </a:r>
          </a:p>
          <a:p>
            <a:r>
              <a:rPr lang="en-US" dirty="0" smtClean="0"/>
              <a:t>In the </a:t>
            </a:r>
            <a:r>
              <a:rPr lang="en-US" dirty="0" err="1" smtClean="0"/>
              <a:t>pathScore</a:t>
            </a:r>
            <a:r>
              <a:rPr lang="en-US" dirty="0" smtClean="0"/>
              <a:t> step:</a:t>
            </a:r>
          </a:p>
          <a:p>
            <a:r>
              <a:rPr lang="en-US" dirty="0" smtClean="0"/>
              <a:t>d(</a:t>
            </a:r>
            <a:r>
              <a:rPr lang="en-US" dirty="0" err="1" smtClean="0"/>
              <a:t>newPath</a:t>
            </a:r>
            <a:r>
              <a:rPr lang="en-US" dirty="0" smtClean="0"/>
              <a:t>) = is the length of </a:t>
            </a:r>
            <a:r>
              <a:rPr lang="en-US" dirty="0" err="1" smtClean="0"/>
              <a:t>newPath</a:t>
            </a:r>
            <a:endParaRPr lang="en-US" dirty="0" smtClean="0"/>
          </a:p>
          <a:p>
            <a:r>
              <a:rPr lang="en-US" dirty="0" smtClean="0"/>
              <a:t>h(</a:t>
            </a:r>
            <a:r>
              <a:rPr lang="en-US" dirty="0" err="1" smtClean="0"/>
              <a:t>neighborNode</a:t>
            </a:r>
            <a:r>
              <a:rPr lang="en-US" dirty="0" smtClean="0"/>
              <a:t>) = is the heuristic score of the </a:t>
            </a:r>
            <a:r>
              <a:rPr lang="en-US" dirty="0" err="1" smtClean="0"/>
              <a:t>neighborNode</a:t>
            </a:r>
            <a:endParaRPr lang="en-US" dirty="0" smtClean="0"/>
          </a:p>
          <a:p>
            <a:endParaRPr lang="en-US" dirty="0" smtClean="0"/>
          </a:p>
        </p:txBody>
      </p:sp>
    </p:spTree>
    <p:extLst>
      <p:ext uri="{BB962C8B-B14F-4D97-AF65-F5344CB8AC3E}">
        <p14:creationId xmlns:p14="http://schemas.microsoft.com/office/powerpoint/2010/main" val="825574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 Example</a:t>
            </a:r>
            <a:endParaRPr lang="en-US" dirty="0"/>
          </a:p>
        </p:txBody>
      </p:sp>
      <p:sp>
        <p:nvSpPr>
          <p:cNvPr id="3" name="Content Placeholder 2"/>
          <p:cNvSpPr>
            <a:spLocks noGrp="1"/>
          </p:cNvSpPr>
          <p:nvPr>
            <p:ph sz="half" idx="1"/>
          </p:nvPr>
        </p:nvSpPr>
        <p:spPr>
          <a:xfrm>
            <a:off x="5015060" y="1991065"/>
            <a:ext cx="2556551" cy="4023360"/>
          </a:xfrm>
        </p:spPr>
        <p:txBody>
          <a:bodyPr/>
          <a:lstStyle/>
          <a:p>
            <a:pPr marL="384048" lvl="2" indent="0">
              <a:buNone/>
            </a:pPr>
            <a:r>
              <a:rPr lang="en-US" dirty="0" err="1" smtClean="0"/>
              <a:t>searchQueue</a:t>
            </a:r>
            <a:r>
              <a:rPr lang="en-US" dirty="0" smtClean="0"/>
              <a:t> = [</a:t>
            </a:r>
          </a:p>
          <a:p>
            <a:pPr marL="384048" lvl="2" indent="0">
              <a:buNone/>
            </a:pPr>
            <a:r>
              <a:rPr lang="en-US" dirty="0" smtClean="0"/>
              <a:t>{ path: [(0,0)], score: 4 }</a:t>
            </a:r>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 </a:t>
            </a:r>
            <a:endParaRPr lang="en-US" dirty="0" smtClean="0"/>
          </a:p>
          <a:p>
            <a:pPr marL="384048" lvl="2" indent="0">
              <a:buNone/>
            </a:pPr>
            <a:r>
              <a:rPr lang="en-US" dirty="0" smtClean="0"/>
              <a:t>(0,0)</a:t>
            </a:r>
          </a:p>
          <a:p>
            <a:pPr marL="384048" lvl="2" indent="0">
              <a:buNone/>
            </a:pPr>
            <a:r>
              <a:rPr lang="en-US" dirty="0" smtClean="0"/>
              <a:t>]</a:t>
            </a:r>
          </a:p>
        </p:txBody>
      </p:sp>
      <p:sp>
        <p:nvSpPr>
          <p:cNvPr id="4" name="Content Placeholder 3"/>
          <p:cNvSpPr>
            <a:spLocks noGrp="1"/>
          </p:cNvSpPr>
          <p:nvPr>
            <p:ph sz="half" idx="2"/>
          </p:nvPr>
        </p:nvSpPr>
        <p:spPr>
          <a:xfrm>
            <a:off x="938912" y="1991065"/>
            <a:ext cx="3972454" cy="4023360"/>
          </a:xfrm>
        </p:spPr>
        <p:txBody>
          <a:bodyPr/>
          <a:lstStyle/>
          <a:p>
            <a:r>
              <a:rPr lang="en-US" dirty="0" smtClean="0"/>
              <a:t>Here’s an example of the initial state of the A* search.</a:t>
            </a:r>
          </a:p>
          <a:p>
            <a:r>
              <a:rPr lang="en-US" dirty="0" smtClean="0"/>
              <a:t>The search root (0,0) is again in both the </a:t>
            </a:r>
            <a:r>
              <a:rPr lang="en-US" dirty="0" err="1" smtClean="0"/>
              <a:t>searchQueue</a:t>
            </a:r>
            <a:r>
              <a:rPr lang="en-US" dirty="0" smtClean="0"/>
              <a:t> and the </a:t>
            </a:r>
            <a:r>
              <a:rPr lang="en-US" dirty="0" err="1" smtClean="0"/>
              <a:t>visitedSet</a:t>
            </a:r>
            <a:r>
              <a:rPr lang="en-US" dirty="0" smtClean="0"/>
              <a:t>, though this time it has an attached score used by the priority queue.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Tree>
    <p:extLst>
      <p:ext uri="{BB962C8B-B14F-4D97-AF65-F5344CB8AC3E}">
        <p14:creationId xmlns:p14="http://schemas.microsoft.com/office/powerpoint/2010/main" val="1136416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 Example</a:t>
            </a:r>
            <a:endParaRPr lang="en-US" dirty="0"/>
          </a:p>
        </p:txBody>
      </p:sp>
      <p:sp>
        <p:nvSpPr>
          <p:cNvPr id="3" name="Content Placeholder 2"/>
          <p:cNvSpPr>
            <a:spLocks noGrp="1"/>
          </p:cNvSpPr>
          <p:nvPr>
            <p:ph sz="half" idx="1"/>
          </p:nvPr>
        </p:nvSpPr>
        <p:spPr>
          <a:xfrm>
            <a:off x="4665134" y="1991065"/>
            <a:ext cx="2906478" cy="4023360"/>
          </a:xfrm>
        </p:spPr>
        <p:txBody>
          <a:bodyPr>
            <a:normAutofit lnSpcReduction="10000"/>
          </a:bodyPr>
          <a:lstStyle/>
          <a:p>
            <a:pPr marL="384048" lvl="2" indent="0">
              <a:buNone/>
            </a:pPr>
            <a:r>
              <a:rPr lang="en-US" dirty="0" err="1"/>
              <a:t>searchQueue</a:t>
            </a:r>
            <a:r>
              <a:rPr lang="en-US" dirty="0"/>
              <a:t> = </a:t>
            </a:r>
            <a:r>
              <a:rPr lang="en-US" dirty="0" smtClean="0"/>
              <a:t>[</a:t>
            </a:r>
          </a:p>
          <a:p>
            <a:pPr marL="384048" lvl="2" indent="0">
              <a:buNone/>
            </a:pPr>
            <a:r>
              <a:rPr lang="en-US" dirty="0"/>
              <a:t>{ path: [(0,0),(1,1)], score: 4 </a:t>
            </a:r>
            <a:r>
              <a:rPr lang="en-US" dirty="0" smtClean="0"/>
              <a:t>},</a:t>
            </a:r>
          </a:p>
          <a:p>
            <a:pPr marL="384048" lvl="2" indent="0">
              <a:buNone/>
            </a:pPr>
            <a:r>
              <a:rPr lang="en-US" dirty="0" smtClean="0"/>
              <a:t>{ </a:t>
            </a:r>
            <a:r>
              <a:rPr lang="en-US" dirty="0"/>
              <a:t>path: [(0,0</a:t>
            </a:r>
            <a:r>
              <a:rPr lang="en-US" dirty="0" smtClean="0"/>
              <a:t>),(1,0)], score: 5 },</a:t>
            </a:r>
            <a:endParaRPr lang="en-US" dirty="0"/>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a:t>
            </a:r>
            <a:r>
              <a:rPr lang="en-US" dirty="0" smtClean="0"/>
              <a:t>[</a:t>
            </a:r>
          </a:p>
          <a:p>
            <a:pPr marL="384048" lvl="2" indent="0">
              <a:buNone/>
            </a:pPr>
            <a:r>
              <a:rPr lang="en-US" dirty="0" smtClean="0"/>
              <a:t>(0,0),</a:t>
            </a:r>
          </a:p>
          <a:p>
            <a:pPr marL="384048" lvl="2" indent="0">
              <a:buNone/>
            </a:pPr>
            <a:r>
              <a:rPr lang="en-US" dirty="0" smtClean="0"/>
              <a:t>(0,1),</a:t>
            </a:r>
          </a:p>
          <a:p>
            <a:pPr marL="384048" lvl="2" indent="0">
              <a:buNone/>
            </a:pPr>
            <a:r>
              <a:rPr lang="en-US" dirty="0" smtClean="0"/>
              <a:t>(1,0),</a:t>
            </a:r>
          </a:p>
          <a:p>
            <a:pPr marL="384048" lvl="2" indent="0">
              <a:buNone/>
            </a:pPr>
            <a:r>
              <a:rPr lang="en-US" dirty="0" smtClean="0"/>
              <a:t>(1,1)</a:t>
            </a:r>
          </a:p>
          <a:p>
            <a:pPr marL="384048" lvl="2" indent="0">
              <a:buNone/>
            </a:pPr>
            <a:r>
              <a:rPr lang="en-US" dirty="0" smtClean="0"/>
              <a:t>]</a:t>
            </a:r>
          </a:p>
        </p:txBody>
      </p:sp>
      <p:sp>
        <p:nvSpPr>
          <p:cNvPr id="4" name="Content Placeholder 3"/>
          <p:cNvSpPr>
            <a:spLocks noGrp="1"/>
          </p:cNvSpPr>
          <p:nvPr>
            <p:ph sz="half" idx="2"/>
          </p:nvPr>
        </p:nvSpPr>
        <p:spPr>
          <a:xfrm>
            <a:off x="938912" y="1991065"/>
            <a:ext cx="3726222" cy="4119280"/>
          </a:xfrm>
        </p:spPr>
        <p:txBody>
          <a:bodyPr>
            <a:normAutofit lnSpcReduction="10000"/>
          </a:bodyPr>
          <a:lstStyle/>
          <a:p>
            <a:r>
              <a:rPr lang="en-US" dirty="0" smtClean="0"/>
              <a:t>In the first iteration we select the search root and then check all the neighbors</a:t>
            </a:r>
            <a:r>
              <a:rPr lang="en-US" dirty="0" smtClean="0"/>
              <a:t>.</a:t>
            </a:r>
            <a:endParaRPr lang="en-US" dirty="0" smtClean="0"/>
          </a:p>
          <a:p>
            <a:r>
              <a:rPr lang="en-US" dirty="0" smtClean="0"/>
              <a:t>The end result state is again two new paths in the </a:t>
            </a:r>
            <a:r>
              <a:rPr lang="en-US" dirty="0" err="1" smtClean="0"/>
              <a:t>searchQueue</a:t>
            </a:r>
            <a:r>
              <a:rPr lang="en-US" dirty="0"/>
              <a:t> </a:t>
            </a:r>
            <a:r>
              <a:rPr lang="en-US" dirty="0" smtClean="0"/>
              <a:t>and three new visited nodes.</a:t>
            </a:r>
          </a:p>
          <a:p>
            <a:r>
              <a:rPr lang="en-US" dirty="0"/>
              <a:t>None of the searched nodes contain the snitch our algorithm will continue with the next queued </a:t>
            </a:r>
            <a:r>
              <a:rPr lang="en-US" dirty="0" smtClean="0"/>
              <a:t>path by priority.</a:t>
            </a:r>
            <a:endParaRPr lang="en-US" dirty="0"/>
          </a:p>
          <a:p>
            <a:r>
              <a:rPr lang="en-US" dirty="0" smtClean="0"/>
              <a:t>Note that lower scores are better.  Essentially: </a:t>
            </a:r>
          </a:p>
          <a:p>
            <a:r>
              <a:rPr lang="en-US" dirty="0" smtClean="0"/>
              <a:t>A*(n) </a:t>
            </a:r>
            <a:r>
              <a:rPr lang="en-US" smtClean="0"/>
              <a:t>= min(</a:t>
            </a:r>
            <a:r>
              <a:rPr lang="en-US" smtClean="0"/>
              <a:t>A</a:t>
            </a:r>
            <a:r>
              <a:rPr lang="en-US" dirty="0" smtClean="0"/>
              <a:t>*(</a:t>
            </a:r>
            <a:r>
              <a:rPr lang="en-US" smtClean="0"/>
              <a:t>n-1)</a:t>
            </a:r>
            <a:r>
              <a:rPr lang="en-US" smtClean="0"/>
              <a:t>)</a:t>
            </a: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
        <p:nvSpPr>
          <p:cNvPr id="6" name="Left Bracket 5"/>
          <p:cNvSpPr/>
          <p:nvPr/>
        </p:nvSpPr>
        <p:spPr>
          <a:xfrm>
            <a:off x="7956224" y="2318994"/>
            <a:ext cx="75414" cy="509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p:cNvSpPr/>
          <p:nvPr/>
        </p:nvSpPr>
        <p:spPr>
          <a:xfrm>
            <a:off x="8418135" y="2318994"/>
            <a:ext cx="84841" cy="52790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ame 8"/>
          <p:cNvSpPr/>
          <p:nvPr/>
        </p:nvSpPr>
        <p:spPr>
          <a:xfrm>
            <a:off x="7963767" y="2960016"/>
            <a:ext cx="539209" cy="54675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0" name="Frame 9"/>
          <p:cNvSpPr/>
          <p:nvPr/>
        </p:nvSpPr>
        <p:spPr>
          <a:xfrm>
            <a:off x="8600363" y="2960016"/>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p:nvPr/>
        </p:nvSpPr>
        <p:spPr>
          <a:xfrm>
            <a:off x="8600363" y="2326239"/>
            <a:ext cx="539209" cy="5279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8601991" y="2309566"/>
            <a:ext cx="539209" cy="54675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quot;No&quot; Symbol 12"/>
          <p:cNvSpPr/>
          <p:nvPr/>
        </p:nvSpPr>
        <p:spPr>
          <a:xfrm>
            <a:off x="8600363" y="2326239"/>
            <a:ext cx="539209" cy="5279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63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Luck!</a:t>
            </a:r>
            <a:endParaRPr lang="en-US" dirty="0"/>
          </a:p>
        </p:txBody>
      </p:sp>
      <p:sp>
        <p:nvSpPr>
          <p:cNvPr id="3" name="Text Placeholder 2"/>
          <p:cNvSpPr>
            <a:spLocks noGrp="1"/>
          </p:cNvSpPr>
          <p:nvPr>
            <p:ph type="body" idx="1"/>
          </p:nvPr>
        </p:nvSpPr>
        <p:spPr/>
        <p:txBody>
          <a:bodyPr/>
          <a:lstStyle/>
          <a:p>
            <a:r>
              <a:rPr lang="en-US" dirty="0" smtClean="0"/>
              <a:t>From Lee Painton and Robert Corey</a:t>
            </a:r>
            <a:endParaRPr lang="en-US" dirty="0"/>
          </a:p>
        </p:txBody>
      </p:sp>
    </p:spTree>
    <p:extLst>
      <p:ext uri="{BB962C8B-B14F-4D97-AF65-F5344CB8AC3E}">
        <p14:creationId xmlns:p14="http://schemas.microsoft.com/office/powerpoint/2010/main" val="2045128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Harry Potter needs </a:t>
            </a:r>
            <a:r>
              <a:rPr lang="en-US" dirty="0"/>
              <a:t>to get from some starting point to an end goal in the best way possible</a:t>
            </a:r>
            <a:r>
              <a:rPr lang="en-US" dirty="0" smtClean="0"/>
              <a:t>.</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Rectangle 3"/>
          <p:cNvSpPr/>
          <p:nvPr/>
        </p:nvSpPr>
        <p:spPr>
          <a:xfrm>
            <a:off x="1726059" y="2661007"/>
            <a:ext cx="3873358" cy="2979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4448711" y="4545004"/>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1859623" y="2794571"/>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40869" y="2661007"/>
            <a:ext cx="3873358" cy="29795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9168146" y="4545004"/>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6" idx="6"/>
          </p:cNvCxnSpPr>
          <p:nvPr/>
        </p:nvCxnSpPr>
        <p:spPr>
          <a:xfrm>
            <a:off x="2691830" y="3169578"/>
            <a:ext cx="2275726" cy="197777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47440" y="3451434"/>
            <a:ext cx="2339551" cy="159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Lightning Bolt 7"/>
          <p:cNvSpPr/>
          <p:nvPr/>
        </p:nvSpPr>
        <p:spPr>
          <a:xfrm>
            <a:off x="2220692" y="2811258"/>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6637107" y="2811258"/>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p:cNvSpPr/>
          <p:nvPr/>
        </p:nvSpPr>
        <p:spPr>
          <a:xfrm>
            <a:off x="6998176" y="2827945"/>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11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7" name="Text Placeholder 6"/>
          <p:cNvSpPr>
            <a:spLocks noGrp="1"/>
          </p:cNvSpPr>
          <p:nvPr>
            <p:ph type="body" sz="half" idx="4294967295"/>
          </p:nvPr>
        </p:nvSpPr>
        <p:spPr>
          <a:xfrm>
            <a:off x="1302249" y="1905553"/>
            <a:ext cx="3200400" cy="3379787"/>
          </a:xfrm>
        </p:spPr>
        <p:txBody>
          <a:bodyPr/>
          <a:lstStyle/>
          <a:p>
            <a:pPr lvl="0"/>
            <a:r>
              <a:rPr lang="en-US" dirty="0"/>
              <a:t>The travel </a:t>
            </a:r>
            <a:r>
              <a:rPr lang="en-US" dirty="0" smtClean="0"/>
              <a:t>area might </a:t>
            </a:r>
            <a:r>
              <a:rPr lang="en-US" dirty="0"/>
              <a:t>have obstacles and a complex structure that makes simple </a:t>
            </a:r>
            <a:r>
              <a:rPr lang="en-US" dirty="0" smtClean="0"/>
              <a:t>straight paths </a:t>
            </a:r>
            <a:r>
              <a:rPr lang="en-US" dirty="0"/>
              <a:t>inefficient or outright </a:t>
            </a:r>
            <a:r>
              <a:rPr lang="en-US" dirty="0" smtClean="0"/>
              <a:t>wrong.</a:t>
            </a:r>
          </a:p>
          <a:p>
            <a:pPr lvl="0"/>
            <a:r>
              <a:rPr lang="en-US" dirty="0" smtClean="0"/>
              <a:t>Harry can easily spend forever wandering around in this maze before finding the goal!</a:t>
            </a:r>
          </a:p>
        </p:txBody>
      </p:sp>
      <p:sp>
        <p:nvSpPr>
          <p:cNvPr id="4" name="Rectangle 3"/>
          <p:cNvSpPr/>
          <p:nvPr/>
        </p:nvSpPr>
        <p:spPr>
          <a:xfrm>
            <a:off x="5533776" y="2186856"/>
            <a:ext cx="3873358" cy="2979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8256428" y="4070853"/>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800904" y="2197130"/>
            <a:ext cx="3349375" cy="2732926"/>
          </a:xfrm>
          <a:custGeom>
            <a:avLst/>
            <a:gdLst>
              <a:gd name="connsiteX0" fmla="*/ 996593 w 3349375"/>
              <a:gd name="connsiteY0" fmla="*/ 0 h 2732926"/>
              <a:gd name="connsiteX1" fmla="*/ 996593 w 3349375"/>
              <a:gd name="connsiteY1" fmla="*/ 503434 h 2732926"/>
              <a:gd name="connsiteX2" fmla="*/ 3328826 w 3349375"/>
              <a:gd name="connsiteY2" fmla="*/ 482885 h 2732926"/>
              <a:gd name="connsiteX3" fmla="*/ 3349375 w 3349375"/>
              <a:gd name="connsiteY3" fmla="*/ 1715784 h 2732926"/>
              <a:gd name="connsiteX4" fmla="*/ 3349375 w 3349375"/>
              <a:gd name="connsiteY4" fmla="*/ 1715784 h 2732926"/>
              <a:gd name="connsiteX5" fmla="*/ 2332233 w 3349375"/>
              <a:gd name="connsiteY5" fmla="*/ 1746607 h 2732926"/>
              <a:gd name="connsiteX6" fmla="*/ 2321959 w 3349375"/>
              <a:gd name="connsiteY6" fmla="*/ 2732926 h 2732926"/>
              <a:gd name="connsiteX7" fmla="*/ 0 w 3349375"/>
              <a:gd name="connsiteY7" fmla="*/ 2712377 h 2732926"/>
              <a:gd name="connsiteX8" fmla="*/ 0 w 3349375"/>
              <a:gd name="connsiteY8" fmla="*/ 1304818 h 2732926"/>
              <a:gd name="connsiteX9" fmla="*/ 1746606 w 3349375"/>
              <a:gd name="connsiteY9" fmla="*/ 1315092 h 2732926"/>
              <a:gd name="connsiteX10" fmla="*/ 1736332 w 3349375"/>
              <a:gd name="connsiteY10" fmla="*/ 1643865 h 2732926"/>
              <a:gd name="connsiteX11" fmla="*/ 287676 w 3349375"/>
              <a:gd name="connsiteY11" fmla="*/ 1613043 h 2732926"/>
              <a:gd name="connsiteX12" fmla="*/ 287676 w 3349375"/>
              <a:gd name="connsiteY12" fmla="*/ 2424701 h 2732926"/>
              <a:gd name="connsiteX13" fmla="*/ 2075379 w 3349375"/>
              <a:gd name="connsiteY13" fmla="*/ 2445249 h 2732926"/>
              <a:gd name="connsiteX14" fmla="*/ 2085653 w 3349375"/>
              <a:gd name="connsiteY14" fmla="*/ 1541123 h 2732926"/>
              <a:gd name="connsiteX15" fmla="*/ 3164440 w 3349375"/>
              <a:gd name="connsiteY15" fmla="*/ 1510301 h 2732926"/>
              <a:gd name="connsiteX16" fmla="*/ 3154166 w 3349375"/>
              <a:gd name="connsiteY16" fmla="*/ 667820 h 2732926"/>
              <a:gd name="connsiteX17" fmla="*/ 821932 w 3349375"/>
              <a:gd name="connsiteY17" fmla="*/ 678094 h 2732926"/>
              <a:gd name="connsiteX18" fmla="*/ 821932 w 3349375"/>
              <a:gd name="connsiteY18" fmla="*/ 0 h 2732926"/>
              <a:gd name="connsiteX19" fmla="*/ 996593 w 3349375"/>
              <a:gd name="connsiteY19" fmla="*/ 0 h 27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49375" h="2732926">
                <a:moveTo>
                  <a:pt x="996593" y="0"/>
                </a:moveTo>
                <a:lnTo>
                  <a:pt x="996593" y="503434"/>
                </a:lnTo>
                <a:lnTo>
                  <a:pt x="3328826" y="482885"/>
                </a:lnTo>
                <a:lnTo>
                  <a:pt x="3349375" y="1715784"/>
                </a:lnTo>
                <a:lnTo>
                  <a:pt x="3349375" y="1715784"/>
                </a:lnTo>
                <a:lnTo>
                  <a:pt x="2332233" y="1746607"/>
                </a:lnTo>
                <a:lnTo>
                  <a:pt x="2321959" y="2732926"/>
                </a:lnTo>
                <a:lnTo>
                  <a:pt x="0" y="2712377"/>
                </a:lnTo>
                <a:lnTo>
                  <a:pt x="0" y="1304818"/>
                </a:lnTo>
                <a:lnTo>
                  <a:pt x="1746606" y="1315092"/>
                </a:lnTo>
                <a:lnTo>
                  <a:pt x="1736332" y="1643865"/>
                </a:lnTo>
                <a:lnTo>
                  <a:pt x="287676" y="1613043"/>
                </a:lnTo>
                <a:lnTo>
                  <a:pt x="287676" y="2424701"/>
                </a:lnTo>
                <a:lnTo>
                  <a:pt x="2075379" y="2445249"/>
                </a:lnTo>
                <a:lnTo>
                  <a:pt x="2085653" y="1541123"/>
                </a:lnTo>
                <a:lnTo>
                  <a:pt x="3164440" y="1510301"/>
                </a:lnTo>
                <a:lnTo>
                  <a:pt x="3154166" y="667820"/>
                </a:lnTo>
                <a:lnTo>
                  <a:pt x="821932" y="678094"/>
                </a:lnTo>
                <a:lnTo>
                  <a:pt x="821932" y="0"/>
                </a:lnTo>
                <a:lnTo>
                  <a:pt x="99659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377673" y="2960596"/>
            <a:ext cx="2515752" cy="63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quot;No&quot; Symbol 13"/>
          <p:cNvSpPr/>
          <p:nvPr/>
        </p:nvSpPr>
        <p:spPr>
          <a:xfrm>
            <a:off x="8749587" y="3491674"/>
            <a:ext cx="308224" cy="29795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Arrow Connector 15"/>
          <p:cNvCxnSpPr>
            <a:endCxn id="8" idx="13"/>
          </p:cNvCxnSpPr>
          <p:nvPr/>
        </p:nvCxnSpPr>
        <p:spPr>
          <a:xfrm>
            <a:off x="7701622" y="3304188"/>
            <a:ext cx="174661" cy="133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quot;No&quot; Symbol 19"/>
          <p:cNvSpPr/>
          <p:nvPr/>
        </p:nvSpPr>
        <p:spPr>
          <a:xfrm>
            <a:off x="7701622" y="4425311"/>
            <a:ext cx="308224" cy="29795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Smiley Face 16"/>
          <p:cNvSpPr/>
          <p:nvPr/>
        </p:nvSpPr>
        <p:spPr>
          <a:xfrm>
            <a:off x="5657065" y="2349284"/>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ghtning Bolt 17"/>
          <p:cNvSpPr/>
          <p:nvPr/>
        </p:nvSpPr>
        <p:spPr>
          <a:xfrm>
            <a:off x="6018134" y="2365971"/>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530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 (BFS)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p:spPr>
      </p:pic>
      <p:sp>
        <p:nvSpPr>
          <p:cNvPr id="11" name="Text Placeholder 10"/>
          <p:cNvSpPr>
            <a:spLocks noGrp="1"/>
          </p:cNvSpPr>
          <p:nvPr>
            <p:ph type="body" sz="half" idx="2"/>
          </p:nvPr>
        </p:nvSpPr>
        <p:spPr/>
        <p:txBody>
          <a:bodyPr/>
          <a:lstStyle/>
          <a:p>
            <a:r>
              <a:rPr lang="en-US" dirty="0" smtClean="0"/>
              <a:t>Harry needs to search the space for the best path first before running off.  The most systematic and consistent way to do this is with a Breadth First Search.</a:t>
            </a:r>
            <a:br>
              <a:rPr lang="en-US" dirty="0" smtClean="0"/>
            </a:br>
            <a:r>
              <a:rPr lang="en-US" dirty="0" smtClean="0"/>
              <a:t/>
            </a:r>
            <a:br>
              <a:rPr lang="en-US" dirty="0" smtClean="0"/>
            </a:br>
            <a:r>
              <a:rPr lang="en-US" dirty="0" smtClean="0"/>
              <a:t>In a BFS, we search the maze in layers until we find a path to the goal.</a:t>
            </a:r>
            <a:endParaRPr lang="en-US" dirty="0"/>
          </a:p>
        </p:txBody>
      </p:sp>
      <p:sp>
        <p:nvSpPr>
          <p:cNvPr id="13" name="5-Point Star 12"/>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05069"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6213446"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5385657"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702541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7032858"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400169" y="288035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784994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425724"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5400169" y="454628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213446" y="4575252"/>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7032858" y="371438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7032858" y="45377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7827141"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7849940"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8658285" y="369535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8663307" y="4531181"/>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9" name="Rectangle 38"/>
          <p:cNvSpPr/>
          <p:nvPr/>
        </p:nvSpPr>
        <p:spPr>
          <a:xfrm>
            <a:off x="8665395" y="29148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9452669" y="292128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1" name="Rectangle 40"/>
          <p:cNvSpPr/>
          <p:nvPr/>
        </p:nvSpPr>
        <p:spPr>
          <a:xfrm>
            <a:off x="9460968" y="20908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9460968"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9460968"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10321777"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p:cNvSpPr/>
          <p:nvPr/>
        </p:nvSpPr>
        <p:spPr>
          <a:xfrm>
            <a:off x="10305667" y="36857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a:xfrm>
            <a:off x="10305667" y="287531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p:cNvSpPr/>
          <p:nvPr/>
        </p:nvSpPr>
        <p:spPr>
          <a:xfrm>
            <a:off x="10284293"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9" name="Rectangle 48"/>
          <p:cNvSpPr/>
          <p:nvPr/>
        </p:nvSpPr>
        <p:spPr>
          <a:xfrm>
            <a:off x="10289701"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0" name="Rectangle 49"/>
          <p:cNvSpPr/>
          <p:nvPr/>
        </p:nvSpPr>
        <p:spPr>
          <a:xfrm>
            <a:off x="9481632"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5" name="Smiley Face 44"/>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ghtning Bolt 50"/>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35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50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50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50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50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50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50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50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50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50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6" grpId="0"/>
      <p:bldP spid="47" grpId="0"/>
      <p:bldP spid="48"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 (BFS)</a:t>
            </a:r>
            <a:endParaRPr lang="en-US" dirty="0"/>
          </a:p>
        </p:txBody>
      </p:sp>
      <p:sp>
        <p:nvSpPr>
          <p:cNvPr id="11" name="Text Placeholder 10"/>
          <p:cNvSpPr>
            <a:spLocks noGrp="1"/>
          </p:cNvSpPr>
          <p:nvPr>
            <p:ph type="body" sz="half" idx="2"/>
          </p:nvPr>
        </p:nvSpPr>
        <p:spPr/>
        <p:txBody>
          <a:bodyPr/>
          <a:lstStyle/>
          <a:p>
            <a:r>
              <a:rPr lang="en-US" dirty="0" smtClean="0"/>
              <a:t>The systematic and layered nature of the search ensures that Harry can find the shortest path to the goal.</a:t>
            </a:r>
          </a:p>
          <a:p>
            <a:r>
              <a:rPr lang="en-US" dirty="0" smtClean="0"/>
              <a:t>In fact, unless there’s no way to get to the goal, BFS guarantees us that it will eventually find the shortest path to get there.  An entire branch of AI is founded on this simple idea.</a:t>
            </a:r>
            <a:br>
              <a:rPr lang="en-US" dirty="0" smtClean="0"/>
            </a:br>
            <a:r>
              <a:rPr lang="en-US" dirty="0" smtClean="0"/>
              <a:t/>
            </a:r>
            <a:br>
              <a:rPr lang="en-US" dirty="0" smtClean="0"/>
            </a:br>
            <a:r>
              <a:rPr lang="en-US" dirty="0" smtClean="0"/>
              <a:t>Congratulations, you’re now an AI researcher!</a:t>
            </a:r>
            <a:endParaRPr lang="en-US" dirty="0"/>
          </a:p>
        </p:txBody>
      </p:sp>
      <p:sp>
        <p:nvSpPr>
          <p:cNvPr id="5" name="Content Placeholder 4"/>
          <p:cNvSpPr>
            <a:spLocks noGrp="1"/>
          </p:cNvSpPr>
          <p:nvPr>
            <p:ph idx="1"/>
          </p:nvPr>
        </p:nvSpPr>
        <p:spPr/>
        <p:txBody>
          <a:bodyPr/>
          <a:lstStyle/>
          <a:p>
            <a:endParaRPr lang="en-US" dirty="0"/>
          </a:p>
        </p:txBody>
      </p:sp>
      <p:pic>
        <p:nvPicPr>
          <p:cNvPr id="4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a:prstGeom prst="rect">
            <a:avLst/>
          </a:prstGeom>
        </p:spPr>
      </p:pic>
      <p:sp>
        <p:nvSpPr>
          <p:cNvPr id="52" name="5-Point Star 51"/>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205069"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0" name="Rectangle 59"/>
          <p:cNvSpPr/>
          <p:nvPr/>
        </p:nvSpPr>
        <p:spPr>
          <a:xfrm>
            <a:off x="6213446"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1" name="Rectangle 60"/>
          <p:cNvSpPr/>
          <p:nvPr/>
        </p:nvSpPr>
        <p:spPr>
          <a:xfrm>
            <a:off x="5385657"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2" name="Rectangle 61"/>
          <p:cNvSpPr/>
          <p:nvPr/>
        </p:nvSpPr>
        <p:spPr>
          <a:xfrm>
            <a:off x="702541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3" name="Rectangle 62"/>
          <p:cNvSpPr/>
          <p:nvPr/>
        </p:nvSpPr>
        <p:spPr>
          <a:xfrm>
            <a:off x="7032858"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4" name="Rectangle 63"/>
          <p:cNvSpPr/>
          <p:nvPr/>
        </p:nvSpPr>
        <p:spPr>
          <a:xfrm>
            <a:off x="5400169" y="288035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5" name="Rectangle 64"/>
          <p:cNvSpPr/>
          <p:nvPr/>
        </p:nvSpPr>
        <p:spPr>
          <a:xfrm>
            <a:off x="784994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6" name="Rectangle 65"/>
          <p:cNvSpPr/>
          <p:nvPr/>
        </p:nvSpPr>
        <p:spPr>
          <a:xfrm>
            <a:off x="5425724" y="3735280"/>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7" name="Rectangle 66"/>
          <p:cNvSpPr/>
          <p:nvPr/>
        </p:nvSpPr>
        <p:spPr>
          <a:xfrm>
            <a:off x="5400169" y="4546283"/>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8" name="Rectangle 67"/>
          <p:cNvSpPr/>
          <p:nvPr/>
        </p:nvSpPr>
        <p:spPr>
          <a:xfrm>
            <a:off x="6213446" y="4575252"/>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9" name="Rectangle 68"/>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0" name="Rectangle 69"/>
          <p:cNvSpPr/>
          <p:nvPr/>
        </p:nvSpPr>
        <p:spPr>
          <a:xfrm>
            <a:off x="7032858" y="371438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1" name="Rectangle 70"/>
          <p:cNvSpPr/>
          <p:nvPr/>
        </p:nvSpPr>
        <p:spPr>
          <a:xfrm>
            <a:off x="7032858" y="45377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2" name="Rectangle 71"/>
          <p:cNvSpPr/>
          <p:nvPr/>
        </p:nvSpPr>
        <p:spPr>
          <a:xfrm>
            <a:off x="7827141"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3" name="Rectangle 72"/>
          <p:cNvSpPr/>
          <p:nvPr/>
        </p:nvSpPr>
        <p:spPr>
          <a:xfrm>
            <a:off x="7849940"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4" name="Rectangle 73"/>
          <p:cNvSpPr/>
          <p:nvPr/>
        </p:nvSpPr>
        <p:spPr>
          <a:xfrm>
            <a:off x="8658285" y="369535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5" name="Rectangle 74"/>
          <p:cNvSpPr/>
          <p:nvPr/>
        </p:nvSpPr>
        <p:spPr>
          <a:xfrm>
            <a:off x="8663307" y="4531181"/>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6" name="Rectangle 75"/>
          <p:cNvSpPr/>
          <p:nvPr/>
        </p:nvSpPr>
        <p:spPr>
          <a:xfrm>
            <a:off x="8665395" y="29148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p:cNvSpPr/>
          <p:nvPr/>
        </p:nvSpPr>
        <p:spPr>
          <a:xfrm>
            <a:off x="9452669" y="292128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8" name="Rectangle 77"/>
          <p:cNvSpPr/>
          <p:nvPr/>
        </p:nvSpPr>
        <p:spPr>
          <a:xfrm>
            <a:off x="9460968" y="20908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9" name="Rectangle 78"/>
          <p:cNvSpPr/>
          <p:nvPr/>
        </p:nvSpPr>
        <p:spPr>
          <a:xfrm>
            <a:off x="9460968"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0" name="Rectangle 79"/>
          <p:cNvSpPr/>
          <p:nvPr/>
        </p:nvSpPr>
        <p:spPr>
          <a:xfrm>
            <a:off x="9460968"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1" name="Rectangle 80"/>
          <p:cNvSpPr/>
          <p:nvPr/>
        </p:nvSpPr>
        <p:spPr>
          <a:xfrm>
            <a:off x="10321777"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2" name="Rectangle 81"/>
          <p:cNvSpPr/>
          <p:nvPr/>
        </p:nvSpPr>
        <p:spPr>
          <a:xfrm>
            <a:off x="10305667" y="36857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3" name="Rectangle 82"/>
          <p:cNvSpPr/>
          <p:nvPr/>
        </p:nvSpPr>
        <p:spPr>
          <a:xfrm>
            <a:off x="10305667" y="287531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4" name="Rectangle 83"/>
          <p:cNvSpPr/>
          <p:nvPr/>
        </p:nvSpPr>
        <p:spPr>
          <a:xfrm>
            <a:off x="10284293"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5" name="Rectangle 84"/>
          <p:cNvSpPr/>
          <p:nvPr/>
        </p:nvSpPr>
        <p:spPr>
          <a:xfrm>
            <a:off x="10289701"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6" name="Rectangle 85"/>
          <p:cNvSpPr/>
          <p:nvPr/>
        </p:nvSpPr>
        <p:spPr>
          <a:xfrm>
            <a:off x="9481632"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14" name="Straight Connector 13"/>
          <p:cNvCxnSpPr/>
          <p:nvPr/>
        </p:nvCxnSpPr>
        <p:spPr>
          <a:xfrm flipH="1">
            <a:off x="5601902" y="2096644"/>
            <a:ext cx="0" cy="205768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601902" y="4154324"/>
            <a:ext cx="856650" cy="84118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458552" y="4995512"/>
            <a:ext cx="4052236"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186756" y="1351360"/>
            <a:ext cx="832207" cy="750013"/>
            <a:chOff x="5186756" y="1351360"/>
            <a:chExt cx="832207" cy="750013"/>
          </a:xfrm>
        </p:grpSpPr>
        <p:sp>
          <p:nvSpPr>
            <p:cNvPr id="46" name="Smiley Face 45"/>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Lightning Bolt 46"/>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68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875E-6 -2.96296E-6 L -0.00222 0.35047 L 0.07122 0.47431 L 0.40299 0.47153 " pathEditMode="relative" ptsTypes="AA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Pathfinding</a:t>
            </a:r>
            <a:endParaRPr lang="en-US" dirty="0"/>
          </a:p>
        </p:txBody>
      </p:sp>
      <p:sp>
        <p:nvSpPr>
          <p:cNvPr id="3" name="Text Placeholder 2"/>
          <p:cNvSpPr>
            <a:spLocks noGrp="1"/>
          </p:cNvSpPr>
          <p:nvPr>
            <p:ph type="body" idx="1"/>
          </p:nvPr>
        </p:nvSpPr>
        <p:spPr/>
        <p:txBody>
          <a:bodyPr/>
          <a:lstStyle/>
          <a:p>
            <a:r>
              <a:rPr lang="en-US" dirty="0" smtClean="0"/>
              <a:t>or stuff to ignore if you’re still confused</a:t>
            </a:r>
            <a:endParaRPr lang="en-US" dirty="0"/>
          </a:p>
        </p:txBody>
      </p:sp>
    </p:spTree>
    <p:extLst>
      <p:ext uri="{BB962C8B-B14F-4D97-AF65-F5344CB8AC3E}">
        <p14:creationId xmlns:p14="http://schemas.microsoft.com/office/powerpoint/2010/main" val="761192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Problem</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BFS might guarantee us it will find the fastest path, but if the map is big and open then Harry will spend a huge amount of time searching over space which doesn’t contain a useful path.</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14" name="Rectangle 13"/>
          <p:cNvSpPr/>
          <p:nvPr/>
        </p:nvSpPr>
        <p:spPr>
          <a:xfrm>
            <a:off x="3697669" y="2754141"/>
            <a:ext cx="3873358" cy="2979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6424946" y="4638138"/>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604240" y="3544568"/>
            <a:ext cx="2339551" cy="159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3759200" y="2836333"/>
            <a:ext cx="2997200" cy="2794000"/>
          </a:xfrm>
          <a:custGeom>
            <a:avLst/>
            <a:gdLst>
              <a:gd name="connsiteX0" fmla="*/ 262467 w 2997200"/>
              <a:gd name="connsiteY0" fmla="*/ 812800 h 2794000"/>
              <a:gd name="connsiteX1" fmla="*/ 203200 w 2997200"/>
              <a:gd name="connsiteY1" fmla="*/ 897467 h 2794000"/>
              <a:gd name="connsiteX2" fmla="*/ 186267 w 2997200"/>
              <a:gd name="connsiteY2" fmla="*/ 948267 h 2794000"/>
              <a:gd name="connsiteX3" fmla="*/ 194733 w 2997200"/>
              <a:gd name="connsiteY3" fmla="*/ 990600 h 2794000"/>
              <a:gd name="connsiteX4" fmla="*/ 211667 w 2997200"/>
              <a:gd name="connsiteY4" fmla="*/ 1007534 h 2794000"/>
              <a:gd name="connsiteX5" fmla="*/ 262467 w 2997200"/>
              <a:gd name="connsiteY5" fmla="*/ 1024467 h 2794000"/>
              <a:gd name="connsiteX6" fmla="*/ 364067 w 2997200"/>
              <a:gd name="connsiteY6" fmla="*/ 1041400 h 2794000"/>
              <a:gd name="connsiteX7" fmla="*/ 508000 w 2997200"/>
              <a:gd name="connsiteY7" fmla="*/ 1032934 h 2794000"/>
              <a:gd name="connsiteX8" fmla="*/ 584200 w 2997200"/>
              <a:gd name="connsiteY8" fmla="*/ 1016000 h 2794000"/>
              <a:gd name="connsiteX9" fmla="*/ 635000 w 2997200"/>
              <a:gd name="connsiteY9" fmla="*/ 999067 h 2794000"/>
              <a:gd name="connsiteX10" fmla="*/ 677333 w 2997200"/>
              <a:gd name="connsiteY10" fmla="*/ 990600 h 2794000"/>
              <a:gd name="connsiteX11" fmla="*/ 711200 w 2997200"/>
              <a:gd name="connsiteY11" fmla="*/ 982134 h 2794000"/>
              <a:gd name="connsiteX12" fmla="*/ 770467 w 2997200"/>
              <a:gd name="connsiteY12" fmla="*/ 973667 h 2794000"/>
              <a:gd name="connsiteX13" fmla="*/ 846667 w 2997200"/>
              <a:gd name="connsiteY13" fmla="*/ 948267 h 2794000"/>
              <a:gd name="connsiteX14" fmla="*/ 872067 w 2997200"/>
              <a:gd name="connsiteY14" fmla="*/ 939800 h 2794000"/>
              <a:gd name="connsiteX15" fmla="*/ 897467 w 2997200"/>
              <a:gd name="connsiteY15" fmla="*/ 922867 h 2794000"/>
              <a:gd name="connsiteX16" fmla="*/ 939800 w 2997200"/>
              <a:gd name="connsiteY16" fmla="*/ 872067 h 2794000"/>
              <a:gd name="connsiteX17" fmla="*/ 973667 w 2997200"/>
              <a:gd name="connsiteY17" fmla="*/ 855134 h 2794000"/>
              <a:gd name="connsiteX18" fmla="*/ 1016000 w 2997200"/>
              <a:gd name="connsiteY18" fmla="*/ 821267 h 2794000"/>
              <a:gd name="connsiteX19" fmla="*/ 1041400 w 2997200"/>
              <a:gd name="connsiteY19" fmla="*/ 795867 h 2794000"/>
              <a:gd name="connsiteX20" fmla="*/ 1066800 w 2997200"/>
              <a:gd name="connsiteY20" fmla="*/ 778934 h 2794000"/>
              <a:gd name="connsiteX21" fmla="*/ 1092200 w 2997200"/>
              <a:gd name="connsiteY21" fmla="*/ 753534 h 2794000"/>
              <a:gd name="connsiteX22" fmla="*/ 1117600 w 2997200"/>
              <a:gd name="connsiteY22" fmla="*/ 736600 h 2794000"/>
              <a:gd name="connsiteX23" fmla="*/ 1176867 w 2997200"/>
              <a:gd name="connsiteY23" fmla="*/ 677334 h 2794000"/>
              <a:gd name="connsiteX24" fmla="*/ 1202267 w 2997200"/>
              <a:gd name="connsiteY24" fmla="*/ 651934 h 2794000"/>
              <a:gd name="connsiteX25" fmla="*/ 1244600 w 2997200"/>
              <a:gd name="connsiteY25" fmla="*/ 567267 h 2794000"/>
              <a:gd name="connsiteX26" fmla="*/ 1261533 w 2997200"/>
              <a:gd name="connsiteY26" fmla="*/ 516467 h 2794000"/>
              <a:gd name="connsiteX27" fmla="*/ 1270000 w 2997200"/>
              <a:gd name="connsiteY27" fmla="*/ 84667 h 2794000"/>
              <a:gd name="connsiteX28" fmla="*/ 1286933 w 2997200"/>
              <a:gd name="connsiteY28" fmla="*/ 59267 h 2794000"/>
              <a:gd name="connsiteX29" fmla="*/ 1320800 w 2997200"/>
              <a:gd name="connsiteY29" fmla="*/ 25400 h 2794000"/>
              <a:gd name="connsiteX30" fmla="*/ 1439333 w 2997200"/>
              <a:gd name="connsiteY30" fmla="*/ 33867 h 2794000"/>
              <a:gd name="connsiteX31" fmla="*/ 1481667 w 2997200"/>
              <a:gd name="connsiteY31" fmla="*/ 50800 h 2794000"/>
              <a:gd name="connsiteX32" fmla="*/ 1515533 w 2997200"/>
              <a:gd name="connsiteY32" fmla="*/ 59267 h 2794000"/>
              <a:gd name="connsiteX33" fmla="*/ 1600200 w 2997200"/>
              <a:gd name="connsiteY33" fmla="*/ 76200 h 2794000"/>
              <a:gd name="connsiteX34" fmla="*/ 1608667 w 2997200"/>
              <a:gd name="connsiteY34" fmla="*/ 101600 h 2794000"/>
              <a:gd name="connsiteX35" fmla="*/ 1600200 w 2997200"/>
              <a:gd name="connsiteY35" fmla="*/ 127000 h 2794000"/>
              <a:gd name="connsiteX36" fmla="*/ 1591733 w 2997200"/>
              <a:gd name="connsiteY36" fmla="*/ 169334 h 2794000"/>
              <a:gd name="connsiteX37" fmla="*/ 1583267 w 2997200"/>
              <a:gd name="connsiteY37" fmla="*/ 237067 h 2794000"/>
              <a:gd name="connsiteX38" fmla="*/ 1574800 w 2997200"/>
              <a:gd name="connsiteY38" fmla="*/ 372534 h 2794000"/>
              <a:gd name="connsiteX39" fmla="*/ 1557867 w 2997200"/>
              <a:gd name="connsiteY39" fmla="*/ 499534 h 2794000"/>
              <a:gd name="connsiteX40" fmla="*/ 1540933 w 2997200"/>
              <a:gd name="connsiteY40" fmla="*/ 558800 h 2794000"/>
              <a:gd name="connsiteX41" fmla="*/ 1532467 w 2997200"/>
              <a:gd name="connsiteY41" fmla="*/ 592667 h 2794000"/>
              <a:gd name="connsiteX42" fmla="*/ 1456267 w 2997200"/>
              <a:gd name="connsiteY42" fmla="*/ 702734 h 2794000"/>
              <a:gd name="connsiteX43" fmla="*/ 1439333 w 2997200"/>
              <a:gd name="connsiteY43" fmla="*/ 728134 h 2794000"/>
              <a:gd name="connsiteX44" fmla="*/ 1413933 w 2997200"/>
              <a:gd name="connsiteY44" fmla="*/ 745067 h 2794000"/>
              <a:gd name="connsiteX45" fmla="*/ 1354667 w 2997200"/>
              <a:gd name="connsiteY45" fmla="*/ 804334 h 2794000"/>
              <a:gd name="connsiteX46" fmla="*/ 1337733 w 2997200"/>
              <a:gd name="connsiteY46" fmla="*/ 821267 h 2794000"/>
              <a:gd name="connsiteX47" fmla="*/ 1312333 w 2997200"/>
              <a:gd name="connsiteY47" fmla="*/ 838200 h 2794000"/>
              <a:gd name="connsiteX48" fmla="*/ 1270000 w 2997200"/>
              <a:gd name="connsiteY48" fmla="*/ 880534 h 2794000"/>
              <a:gd name="connsiteX49" fmla="*/ 1244600 w 2997200"/>
              <a:gd name="connsiteY49" fmla="*/ 905934 h 2794000"/>
              <a:gd name="connsiteX50" fmla="*/ 1193800 w 2997200"/>
              <a:gd name="connsiteY50" fmla="*/ 939800 h 2794000"/>
              <a:gd name="connsiteX51" fmla="*/ 1168400 w 2997200"/>
              <a:gd name="connsiteY51" fmla="*/ 956734 h 2794000"/>
              <a:gd name="connsiteX52" fmla="*/ 1134533 w 2997200"/>
              <a:gd name="connsiteY52" fmla="*/ 973667 h 2794000"/>
              <a:gd name="connsiteX53" fmla="*/ 1058333 w 2997200"/>
              <a:gd name="connsiteY53" fmla="*/ 1007534 h 2794000"/>
              <a:gd name="connsiteX54" fmla="*/ 990600 w 2997200"/>
              <a:gd name="connsiteY54" fmla="*/ 1041400 h 2794000"/>
              <a:gd name="connsiteX55" fmla="*/ 922867 w 2997200"/>
              <a:gd name="connsiteY55" fmla="*/ 1058334 h 2794000"/>
              <a:gd name="connsiteX56" fmla="*/ 753533 w 2997200"/>
              <a:gd name="connsiteY56" fmla="*/ 1075267 h 2794000"/>
              <a:gd name="connsiteX57" fmla="*/ 702733 w 2997200"/>
              <a:gd name="connsiteY57" fmla="*/ 1092200 h 2794000"/>
              <a:gd name="connsiteX58" fmla="*/ 668867 w 2997200"/>
              <a:gd name="connsiteY58" fmla="*/ 1100667 h 2794000"/>
              <a:gd name="connsiteX59" fmla="*/ 635000 w 2997200"/>
              <a:gd name="connsiteY59" fmla="*/ 1117600 h 2794000"/>
              <a:gd name="connsiteX60" fmla="*/ 609600 w 2997200"/>
              <a:gd name="connsiteY60" fmla="*/ 1126067 h 2794000"/>
              <a:gd name="connsiteX61" fmla="*/ 584200 w 2997200"/>
              <a:gd name="connsiteY61" fmla="*/ 1143000 h 2794000"/>
              <a:gd name="connsiteX62" fmla="*/ 499533 w 2997200"/>
              <a:gd name="connsiteY62" fmla="*/ 1168400 h 2794000"/>
              <a:gd name="connsiteX63" fmla="*/ 270933 w 2997200"/>
              <a:gd name="connsiteY63" fmla="*/ 1185334 h 2794000"/>
              <a:gd name="connsiteX64" fmla="*/ 177800 w 2997200"/>
              <a:gd name="connsiteY64" fmla="*/ 1202267 h 2794000"/>
              <a:gd name="connsiteX65" fmla="*/ 152400 w 2997200"/>
              <a:gd name="connsiteY65" fmla="*/ 1219200 h 2794000"/>
              <a:gd name="connsiteX66" fmla="*/ 118533 w 2997200"/>
              <a:gd name="connsiteY66" fmla="*/ 1253067 h 2794000"/>
              <a:gd name="connsiteX67" fmla="*/ 110067 w 2997200"/>
              <a:gd name="connsiteY67" fmla="*/ 1278467 h 2794000"/>
              <a:gd name="connsiteX68" fmla="*/ 93133 w 2997200"/>
              <a:gd name="connsiteY68" fmla="*/ 1303867 h 2794000"/>
              <a:gd name="connsiteX69" fmla="*/ 84667 w 2997200"/>
              <a:gd name="connsiteY69" fmla="*/ 1337734 h 2794000"/>
              <a:gd name="connsiteX70" fmla="*/ 76200 w 2997200"/>
              <a:gd name="connsiteY70" fmla="*/ 1363134 h 2794000"/>
              <a:gd name="connsiteX71" fmla="*/ 84667 w 2997200"/>
              <a:gd name="connsiteY71" fmla="*/ 1447800 h 2794000"/>
              <a:gd name="connsiteX72" fmla="*/ 110067 w 2997200"/>
              <a:gd name="connsiteY72" fmla="*/ 1490134 h 2794000"/>
              <a:gd name="connsiteX73" fmla="*/ 135467 w 2997200"/>
              <a:gd name="connsiteY73" fmla="*/ 1498600 h 2794000"/>
              <a:gd name="connsiteX74" fmla="*/ 254000 w 2997200"/>
              <a:gd name="connsiteY74" fmla="*/ 1507067 h 2794000"/>
              <a:gd name="connsiteX75" fmla="*/ 533400 w 2997200"/>
              <a:gd name="connsiteY75" fmla="*/ 1498600 h 2794000"/>
              <a:gd name="connsiteX76" fmla="*/ 694267 w 2997200"/>
              <a:gd name="connsiteY76" fmla="*/ 1490134 h 2794000"/>
              <a:gd name="connsiteX77" fmla="*/ 880533 w 2997200"/>
              <a:gd name="connsiteY77" fmla="*/ 1481667 h 2794000"/>
              <a:gd name="connsiteX78" fmla="*/ 931333 w 2997200"/>
              <a:gd name="connsiteY78" fmla="*/ 1473200 h 2794000"/>
              <a:gd name="connsiteX79" fmla="*/ 965200 w 2997200"/>
              <a:gd name="connsiteY79" fmla="*/ 1464734 h 2794000"/>
              <a:gd name="connsiteX80" fmla="*/ 1032933 w 2997200"/>
              <a:gd name="connsiteY80" fmla="*/ 1456267 h 2794000"/>
              <a:gd name="connsiteX81" fmla="*/ 1134533 w 2997200"/>
              <a:gd name="connsiteY81" fmla="*/ 1430867 h 2794000"/>
              <a:gd name="connsiteX82" fmla="*/ 1176867 w 2997200"/>
              <a:gd name="connsiteY82" fmla="*/ 1397000 h 2794000"/>
              <a:gd name="connsiteX83" fmla="*/ 1210733 w 2997200"/>
              <a:gd name="connsiteY83" fmla="*/ 1346200 h 2794000"/>
              <a:gd name="connsiteX84" fmla="*/ 1253067 w 2997200"/>
              <a:gd name="connsiteY84" fmla="*/ 1303867 h 2794000"/>
              <a:gd name="connsiteX85" fmla="*/ 1270000 w 2997200"/>
              <a:gd name="connsiteY85" fmla="*/ 1278467 h 2794000"/>
              <a:gd name="connsiteX86" fmla="*/ 1286933 w 2997200"/>
              <a:gd name="connsiteY86" fmla="*/ 1244600 h 2794000"/>
              <a:gd name="connsiteX87" fmla="*/ 1329267 w 2997200"/>
              <a:gd name="connsiteY87" fmla="*/ 1210734 h 2794000"/>
              <a:gd name="connsiteX88" fmla="*/ 1337733 w 2997200"/>
              <a:gd name="connsiteY88" fmla="*/ 1185334 h 2794000"/>
              <a:gd name="connsiteX89" fmla="*/ 1363133 w 2997200"/>
              <a:gd name="connsiteY89" fmla="*/ 1168400 h 2794000"/>
              <a:gd name="connsiteX90" fmla="*/ 1380067 w 2997200"/>
              <a:gd name="connsiteY90" fmla="*/ 1151467 h 2794000"/>
              <a:gd name="connsiteX91" fmla="*/ 1405467 w 2997200"/>
              <a:gd name="connsiteY91" fmla="*/ 1117600 h 2794000"/>
              <a:gd name="connsiteX92" fmla="*/ 1456267 w 2997200"/>
              <a:gd name="connsiteY92" fmla="*/ 1083734 h 2794000"/>
              <a:gd name="connsiteX93" fmla="*/ 1481667 w 2997200"/>
              <a:gd name="connsiteY93" fmla="*/ 1066800 h 2794000"/>
              <a:gd name="connsiteX94" fmla="*/ 1524000 w 2997200"/>
              <a:gd name="connsiteY94" fmla="*/ 1024467 h 2794000"/>
              <a:gd name="connsiteX95" fmla="*/ 1583267 w 2997200"/>
              <a:gd name="connsiteY95" fmla="*/ 965200 h 2794000"/>
              <a:gd name="connsiteX96" fmla="*/ 1608667 w 2997200"/>
              <a:gd name="connsiteY96" fmla="*/ 939800 h 2794000"/>
              <a:gd name="connsiteX97" fmla="*/ 1634067 w 2997200"/>
              <a:gd name="connsiteY97" fmla="*/ 905934 h 2794000"/>
              <a:gd name="connsiteX98" fmla="*/ 1651000 w 2997200"/>
              <a:gd name="connsiteY98" fmla="*/ 880534 h 2794000"/>
              <a:gd name="connsiteX99" fmla="*/ 1701800 w 2997200"/>
              <a:gd name="connsiteY99" fmla="*/ 812800 h 2794000"/>
              <a:gd name="connsiteX100" fmla="*/ 1727200 w 2997200"/>
              <a:gd name="connsiteY100" fmla="*/ 787400 h 2794000"/>
              <a:gd name="connsiteX101" fmla="*/ 1778000 w 2997200"/>
              <a:gd name="connsiteY101" fmla="*/ 702734 h 2794000"/>
              <a:gd name="connsiteX102" fmla="*/ 1811867 w 2997200"/>
              <a:gd name="connsiteY102" fmla="*/ 626534 h 2794000"/>
              <a:gd name="connsiteX103" fmla="*/ 1820333 w 2997200"/>
              <a:gd name="connsiteY103" fmla="*/ 601134 h 2794000"/>
              <a:gd name="connsiteX104" fmla="*/ 1837267 w 2997200"/>
              <a:gd name="connsiteY104" fmla="*/ 533400 h 2794000"/>
              <a:gd name="connsiteX105" fmla="*/ 1845733 w 2997200"/>
              <a:gd name="connsiteY105" fmla="*/ 118534 h 2794000"/>
              <a:gd name="connsiteX106" fmla="*/ 1879600 w 2997200"/>
              <a:gd name="connsiteY106" fmla="*/ 0 h 2794000"/>
              <a:gd name="connsiteX107" fmla="*/ 2040467 w 2997200"/>
              <a:gd name="connsiteY107" fmla="*/ 16934 h 2794000"/>
              <a:gd name="connsiteX108" fmla="*/ 2065867 w 2997200"/>
              <a:gd name="connsiteY108" fmla="*/ 33867 h 2794000"/>
              <a:gd name="connsiteX109" fmla="*/ 2091267 w 2997200"/>
              <a:gd name="connsiteY109" fmla="*/ 67734 h 2794000"/>
              <a:gd name="connsiteX110" fmla="*/ 2099733 w 2997200"/>
              <a:gd name="connsiteY110" fmla="*/ 110067 h 2794000"/>
              <a:gd name="connsiteX111" fmla="*/ 2091267 w 2997200"/>
              <a:gd name="connsiteY111" fmla="*/ 440267 h 2794000"/>
              <a:gd name="connsiteX112" fmla="*/ 2065867 w 2997200"/>
              <a:gd name="connsiteY112" fmla="*/ 533400 h 2794000"/>
              <a:gd name="connsiteX113" fmla="*/ 2048933 w 2997200"/>
              <a:gd name="connsiteY113" fmla="*/ 609600 h 2794000"/>
              <a:gd name="connsiteX114" fmla="*/ 2040467 w 2997200"/>
              <a:gd name="connsiteY114" fmla="*/ 643467 h 2794000"/>
              <a:gd name="connsiteX115" fmla="*/ 2023533 w 2997200"/>
              <a:gd name="connsiteY115" fmla="*/ 702734 h 2794000"/>
              <a:gd name="connsiteX116" fmla="*/ 1998133 w 2997200"/>
              <a:gd name="connsiteY116" fmla="*/ 863600 h 2794000"/>
              <a:gd name="connsiteX117" fmla="*/ 1989667 w 2997200"/>
              <a:gd name="connsiteY117" fmla="*/ 897467 h 2794000"/>
              <a:gd name="connsiteX118" fmla="*/ 1981200 w 2997200"/>
              <a:gd name="connsiteY118" fmla="*/ 939800 h 2794000"/>
              <a:gd name="connsiteX119" fmla="*/ 1972733 w 2997200"/>
              <a:gd name="connsiteY119" fmla="*/ 965200 h 2794000"/>
              <a:gd name="connsiteX120" fmla="*/ 1947333 w 2997200"/>
              <a:gd name="connsiteY120" fmla="*/ 1041400 h 2794000"/>
              <a:gd name="connsiteX121" fmla="*/ 1930400 w 2997200"/>
              <a:gd name="connsiteY121" fmla="*/ 1066800 h 2794000"/>
              <a:gd name="connsiteX122" fmla="*/ 1913467 w 2997200"/>
              <a:gd name="connsiteY122" fmla="*/ 1100667 h 2794000"/>
              <a:gd name="connsiteX123" fmla="*/ 1888067 w 2997200"/>
              <a:gd name="connsiteY123" fmla="*/ 1126067 h 2794000"/>
              <a:gd name="connsiteX124" fmla="*/ 1845733 w 2997200"/>
              <a:gd name="connsiteY124" fmla="*/ 1176867 h 2794000"/>
              <a:gd name="connsiteX125" fmla="*/ 1803400 w 2997200"/>
              <a:gd name="connsiteY125" fmla="*/ 1253067 h 2794000"/>
              <a:gd name="connsiteX126" fmla="*/ 1778000 w 2997200"/>
              <a:gd name="connsiteY126" fmla="*/ 1278467 h 2794000"/>
              <a:gd name="connsiteX127" fmla="*/ 1735667 w 2997200"/>
              <a:gd name="connsiteY127" fmla="*/ 1320800 h 2794000"/>
              <a:gd name="connsiteX128" fmla="*/ 1701800 w 2997200"/>
              <a:gd name="connsiteY128" fmla="*/ 1371600 h 2794000"/>
              <a:gd name="connsiteX129" fmla="*/ 1684867 w 2997200"/>
              <a:gd name="connsiteY129" fmla="*/ 1397000 h 2794000"/>
              <a:gd name="connsiteX130" fmla="*/ 1667933 w 2997200"/>
              <a:gd name="connsiteY130" fmla="*/ 1413934 h 2794000"/>
              <a:gd name="connsiteX131" fmla="*/ 1651000 w 2997200"/>
              <a:gd name="connsiteY131" fmla="*/ 1439334 h 2794000"/>
              <a:gd name="connsiteX132" fmla="*/ 1625600 w 2997200"/>
              <a:gd name="connsiteY132" fmla="*/ 1456267 h 2794000"/>
              <a:gd name="connsiteX133" fmla="*/ 1549400 w 2997200"/>
              <a:gd name="connsiteY133" fmla="*/ 1515534 h 2794000"/>
              <a:gd name="connsiteX134" fmla="*/ 1490133 w 2997200"/>
              <a:gd name="connsiteY134" fmla="*/ 1540934 h 2794000"/>
              <a:gd name="connsiteX135" fmla="*/ 1439333 w 2997200"/>
              <a:gd name="connsiteY135" fmla="*/ 1557867 h 2794000"/>
              <a:gd name="connsiteX136" fmla="*/ 1397000 w 2997200"/>
              <a:gd name="connsiteY136" fmla="*/ 1574800 h 2794000"/>
              <a:gd name="connsiteX137" fmla="*/ 1329267 w 2997200"/>
              <a:gd name="connsiteY137" fmla="*/ 1608667 h 2794000"/>
              <a:gd name="connsiteX138" fmla="*/ 1210733 w 2997200"/>
              <a:gd name="connsiteY138" fmla="*/ 1634067 h 2794000"/>
              <a:gd name="connsiteX139" fmla="*/ 1126067 w 2997200"/>
              <a:gd name="connsiteY139" fmla="*/ 1667934 h 2794000"/>
              <a:gd name="connsiteX140" fmla="*/ 1083733 w 2997200"/>
              <a:gd name="connsiteY140" fmla="*/ 1676400 h 2794000"/>
              <a:gd name="connsiteX141" fmla="*/ 948267 w 2997200"/>
              <a:gd name="connsiteY141" fmla="*/ 1701800 h 2794000"/>
              <a:gd name="connsiteX142" fmla="*/ 855133 w 2997200"/>
              <a:gd name="connsiteY142" fmla="*/ 1710267 h 2794000"/>
              <a:gd name="connsiteX143" fmla="*/ 829733 w 2997200"/>
              <a:gd name="connsiteY143" fmla="*/ 1718734 h 2794000"/>
              <a:gd name="connsiteX144" fmla="*/ 778933 w 2997200"/>
              <a:gd name="connsiteY144" fmla="*/ 1727200 h 2794000"/>
              <a:gd name="connsiteX145" fmla="*/ 118533 w 2997200"/>
              <a:gd name="connsiteY145" fmla="*/ 1735667 h 2794000"/>
              <a:gd name="connsiteX146" fmla="*/ 76200 w 2997200"/>
              <a:gd name="connsiteY146" fmla="*/ 1794934 h 2794000"/>
              <a:gd name="connsiteX147" fmla="*/ 67733 w 2997200"/>
              <a:gd name="connsiteY147" fmla="*/ 1820334 h 2794000"/>
              <a:gd name="connsiteX148" fmla="*/ 84667 w 2997200"/>
              <a:gd name="connsiteY148" fmla="*/ 1896534 h 2794000"/>
              <a:gd name="connsiteX149" fmla="*/ 101600 w 2997200"/>
              <a:gd name="connsiteY149" fmla="*/ 1921934 h 2794000"/>
              <a:gd name="connsiteX150" fmla="*/ 177800 w 2997200"/>
              <a:gd name="connsiteY150" fmla="*/ 1955800 h 2794000"/>
              <a:gd name="connsiteX151" fmla="*/ 313267 w 2997200"/>
              <a:gd name="connsiteY151" fmla="*/ 1972734 h 2794000"/>
              <a:gd name="connsiteX152" fmla="*/ 863600 w 2997200"/>
              <a:gd name="connsiteY152" fmla="*/ 1964267 h 2794000"/>
              <a:gd name="connsiteX153" fmla="*/ 1151467 w 2997200"/>
              <a:gd name="connsiteY153" fmla="*/ 1947334 h 2794000"/>
              <a:gd name="connsiteX154" fmla="*/ 1303867 w 2997200"/>
              <a:gd name="connsiteY154" fmla="*/ 1930400 h 2794000"/>
              <a:gd name="connsiteX155" fmla="*/ 1346200 w 2997200"/>
              <a:gd name="connsiteY155" fmla="*/ 1921934 h 2794000"/>
              <a:gd name="connsiteX156" fmla="*/ 1439333 w 2997200"/>
              <a:gd name="connsiteY156" fmla="*/ 1905000 h 2794000"/>
              <a:gd name="connsiteX157" fmla="*/ 1507067 w 2997200"/>
              <a:gd name="connsiteY157" fmla="*/ 1888067 h 2794000"/>
              <a:gd name="connsiteX158" fmla="*/ 1540933 w 2997200"/>
              <a:gd name="connsiteY158" fmla="*/ 1879600 h 2794000"/>
              <a:gd name="connsiteX159" fmla="*/ 1566333 w 2997200"/>
              <a:gd name="connsiteY159" fmla="*/ 1871134 h 2794000"/>
              <a:gd name="connsiteX160" fmla="*/ 1625600 w 2997200"/>
              <a:gd name="connsiteY160" fmla="*/ 1854200 h 2794000"/>
              <a:gd name="connsiteX161" fmla="*/ 1659467 w 2997200"/>
              <a:gd name="connsiteY161" fmla="*/ 1837267 h 2794000"/>
              <a:gd name="connsiteX162" fmla="*/ 1684867 w 2997200"/>
              <a:gd name="connsiteY162" fmla="*/ 1828800 h 2794000"/>
              <a:gd name="connsiteX163" fmla="*/ 1735667 w 2997200"/>
              <a:gd name="connsiteY163" fmla="*/ 1794934 h 2794000"/>
              <a:gd name="connsiteX164" fmla="*/ 1752600 w 2997200"/>
              <a:gd name="connsiteY164" fmla="*/ 1769534 h 2794000"/>
              <a:gd name="connsiteX165" fmla="*/ 1778000 w 2997200"/>
              <a:gd name="connsiteY165" fmla="*/ 1752600 h 2794000"/>
              <a:gd name="connsiteX166" fmla="*/ 1803400 w 2997200"/>
              <a:gd name="connsiteY166" fmla="*/ 1727200 h 2794000"/>
              <a:gd name="connsiteX167" fmla="*/ 1837267 w 2997200"/>
              <a:gd name="connsiteY167" fmla="*/ 1676400 h 2794000"/>
              <a:gd name="connsiteX168" fmla="*/ 1871133 w 2997200"/>
              <a:gd name="connsiteY168" fmla="*/ 1625600 h 2794000"/>
              <a:gd name="connsiteX169" fmla="*/ 1888067 w 2997200"/>
              <a:gd name="connsiteY169" fmla="*/ 1608667 h 2794000"/>
              <a:gd name="connsiteX170" fmla="*/ 1913467 w 2997200"/>
              <a:gd name="connsiteY170" fmla="*/ 1557867 h 2794000"/>
              <a:gd name="connsiteX171" fmla="*/ 1938867 w 2997200"/>
              <a:gd name="connsiteY171" fmla="*/ 1532467 h 2794000"/>
              <a:gd name="connsiteX172" fmla="*/ 1981200 w 2997200"/>
              <a:gd name="connsiteY172" fmla="*/ 1481667 h 2794000"/>
              <a:gd name="connsiteX173" fmla="*/ 1998133 w 2997200"/>
              <a:gd name="connsiteY173" fmla="*/ 1447800 h 2794000"/>
              <a:gd name="connsiteX174" fmla="*/ 2040467 w 2997200"/>
              <a:gd name="connsiteY174" fmla="*/ 1397000 h 2794000"/>
              <a:gd name="connsiteX175" fmla="*/ 2065867 w 2997200"/>
              <a:gd name="connsiteY175" fmla="*/ 1363134 h 2794000"/>
              <a:gd name="connsiteX176" fmla="*/ 2099733 w 2997200"/>
              <a:gd name="connsiteY176" fmla="*/ 1312334 h 2794000"/>
              <a:gd name="connsiteX177" fmla="*/ 2150533 w 2997200"/>
              <a:gd name="connsiteY177" fmla="*/ 1253067 h 2794000"/>
              <a:gd name="connsiteX178" fmla="*/ 2184400 w 2997200"/>
              <a:gd name="connsiteY178" fmla="*/ 1193800 h 2794000"/>
              <a:gd name="connsiteX179" fmla="*/ 2192867 w 2997200"/>
              <a:gd name="connsiteY179" fmla="*/ 1168400 h 2794000"/>
              <a:gd name="connsiteX180" fmla="*/ 2226733 w 2997200"/>
              <a:gd name="connsiteY180" fmla="*/ 1117600 h 2794000"/>
              <a:gd name="connsiteX181" fmla="*/ 2235200 w 2997200"/>
              <a:gd name="connsiteY181" fmla="*/ 1092200 h 2794000"/>
              <a:gd name="connsiteX182" fmla="*/ 2260600 w 2997200"/>
              <a:gd name="connsiteY182" fmla="*/ 1066800 h 2794000"/>
              <a:gd name="connsiteX183" fmla="*/ 2277533 w 2997200"/>
              <a:gd name="connsiteY183" fmla="*/ 1016000 h 2794000"/>
              <a:gd name="connsiteX184" fmla="*/ 2286000 w 2997200"/>
              <a:gd name="connsiteY184" fmla="*/ 982134 h 2794000"/>
              <a:gd name="connsiteX185" fmla="*/ 2311400 w 2997200"/>
              <a:gd name="connsiteY185" fmla="*/ 838200 h 2794000"/>
              <a:gd name="connsiteX186" fmla="*/ 2319867 w 2997200"/>
              <a:gd name="connsiteY186" fmla="*/ 787400 h 2794000"/>
              <a:gd name="connsiteX187" fmla="*/ 2328333 w 2997200"/>
              <a:gd name="connsiteY187" fmla="*/ 736600 h 2794000"/>
              <a:gd name="connsiteX188" fmla="*/ 2319867 w 2997200"/>
              <a:gd name="connsiteY188" fmla="*/ 431800 h 2794000"/>
              <a:gd name="connsiteX189" fmla="*/ 2311400 w 2997200"/>
              <a:gd name="connsiteY189" fmla="*/ 347134 h 2794000"/>
              <a:gd name="connsiteX190" fmla="*/ 2302933 w 2997200"/>
              <a:gd name="connsiteY190" fmla="*/ 127000 h 2794000"/>
              <a:gd name="connsiteX191" fmla="*/ 2311400 w 2997200"/>
              <a:gd name="connsiteY191" fmla="*/ 33867 h 2794000"/>
              <a:gd name="connsiteX192" fmla="*/ 2328333 w 2997200"/>
              <a:gd name="connsiteY192" fmla="*/ 8467 h 2794000"/>
              <a:gd name="connsiteX193" fmla="*/ 2455333 w 2997200"/>
              <a:gd name="connsiteY193" fmla="*/ 16934 h 2794000"/>
              <a:gd name="connsiteX194" fmla="*/ 2489200 w 2997200"/>
              <a:gd name="connsiteY194" fmla="*/ 25400 h 2794000"/>
              <a:gd name="connsiteX195" fmla="*/ 2506133 w 2997200"/>
              <a:gd name="connsiteY195" fmla="*/ 143934 h 2794000"/>
              <a:gd name="connsiteX196" fmla="*/ 2514600 w 2997200"/>
              <a:gd name="connsiteY196" fmla="*/ 194734 h 2794000"/>
              <a:gd name="connsiteX197" fmla="*/ 2523067 w 2997200"/>
              <a:gd name="connsiteY197" fmla="*/ 465667 h 2794000"/>
              <a:gd name="connsiteX198" fmla="*/ 2514600 w 2997200"/>
              <a:gd name="connsiteY198" fmla="*/ 1016000 h 2794000"/>
              <a:gd name="connsiteX199" fmla="*/ 2497667 w 2997200"/>
              <a:gd name="connsiteY199" fmla="*/ 1083734 h 2794000"/>
              <a:gd name="connsiteX200" fmla="*/ 2472267 w 2997200"/>
              <a:gd name="connsiteY200" fmla="*/ 1117600 h 2794000"/>
              <a:gd name="connsiteX201" fmla="*/ 2446867 w 2997200"/>
              <a:gd name="connsiteY201" fmla="*/ 1176867 h 2794000"/>
              <a:gd name="connsiteX202" fmla="*/ 2429933 w 2997200"/>
              <a:gd name="connsiteY202" fmla="*/ 1202267 h 2794000"/>
              <a:gd name="connsiteX203" fmla="*/ 2413000 w 2997200"/>
              <a:gd name="connsiteY203" fmla="*/ 1253067 h 2794000"/>
              <a:gd name="connsiteX204" fmla="*/ 2404533 w 2997200"/>
              <a:gd name="connsiteY204" fmla="*/ 1278467 h 2794000"/>
              <a:gd name="connsiteX205" fmla="*/ 2387600 w 2997200"/>
              <a:gd name="connsiteY205" fmla="*/ 1312334 h 2794000"/>
              <a:gd name="connsiteX206" fmla="*/ 2370667 w 2997200"/>
              <a:gd name="connsiteY206" fmla="*/ 1388534 h 2794000"/>
              <a:gd name="connsiteX207" fmla="*/ 2362200 w 2997200"/>
              <a:gd name="connsiteY207" fmla="*/ 1422400 h 2794000"/>
              <a:gd name="connsiteX208" fmla="*/ 2345267 w 2997200"/>
              <a:gd name="connsiteY208" fmla="*/ 1456267 h 2794000"/>
              <a:gd name="connsiteX209" fmla="*/ 2336800 w 2997200"/>
              <a:gd name="connsiteY209" fmla="*/ 1481667 h 2794000"/>
              <a:gd name="connsiteX210" fmla="*/ 2319867 w 2997200"/>
              <a:gd name="connsiteY210" fmla="*/ 1515534 h 2794000"/>
              <a:gd name="connsiteX211" fmla="*/ 2311400 w 2997200"/>
              <a:gd name="connsiteY211" fmla="*/ 1549400 h 2794000"/>
              <a:gd name="connsiteX212" fmla="*/ 2294467 w 2997200"/>
              <a:gd name="connsiteY212" fmla="*/ 1574800 h 2794000"/>
              <a:gd name="connsiteX213" fmla="*/ 2286000 w 2997200"/>
              <a:gd name="connsiteY213" fmla="*/ 1600200 h 2794000"/>
              <a:gd name="connsiteX214" fmla="*/ 2269067 w 2997200"/>
              <a:gd name="connsiteY214" fmla="*/ 1625600 h 2794000"/>
              <a:gd name="connsiteX215" fmla="*/ 2252133 w 2997200"/>
              <a:gd name="connsiteY215" fmla="*/ 1676400 h 2794000"/>
              <a:gd name="connsiteX216" fmla="*/ 2235200 w 2997200"/>
              <a:gd name="connsiteY216" fmla="*/ 1701800 h 2794000"/>
              <a:gd name="connsiteX217" fmla="*/ 2218267 w 2997200"/>
              <a:gd name="connsiteY217" fmla="*/ 1718734 h 2794000"/>
              <a:gd name="connsiteX218" fmla="*/ 2201333 w 2997200"/>
              <a:gd name="connsiteY218" fmla="*/ 1752600 h 2794000"/>
              <a:gd name="connsiteX219" fmla="*/ 2159000 w 2997200"/>
              <a:gd name="connsiteY219" fmla="*/ 1794934 h 2794000"/>
              <a:gd name="connsiteX220" fmla="*/ 2099733 w 2997200"/>
              <a:gd name="connsiteY220" fmla="*/ 1862667 h 2794000"/>
              <a:gd name="connsiteX221" fmla="*/ 2074333 w 2997200"/>
              <a:gd name="connsiteY221" fmla="*/ 1888067 h 2794000"/>
              <a:gd name="connsiteX222" fmla="*/ 2048933 w 2997200"/>
              <a:gd name="connsiteY222" fmla="*/ 1913467 h 2794000"/>
              <a:gd name="connsiteX223" fmla="*/ 1998133 w 2997200"/>
              <a:gd name="connsiteY223" fmla="*/ 1947334 h 2794000"/>
              <a:gd name="connsiteX224" fmla="*/ 1972733 w 2997200"/>
              <a:gd name="connsiteY224" fmla="*/ 1964267 h 2794000"/>
              <a:gd name="connsiteX225" fmla="*/ 1947333 w 2997200"/>
              <a:gd name="connsiteY225" fmla="*/ 1981200 h 2794000"/>
              <a:gd name="connsiteX226" fmla="*/ 1896533 w 2997200"/>
              <a:gd name="connsiteY226" fmla="*/ 2006600 h 2794000"/>
              <a:gd name="connsiteX227" fmla="*/ 1828800 w 2997200"/>
              <a:gd name="connsiteY227" fmla="*/ 2023534 h 2794000"/>
              <a:gd name="connsiteX228" fmla="*/ 1778000 w 2997200"/>
              <a:gd name="connsiteY228" fmla="*/ 2040467 h 2794000"/>
              <a:gd name="connsiteX229" fmla="*/ 1752600 w 2997200"/>
              <a:gd name="connsiteY229" fmla="*/ 2048934 h 2794000"/>
              <a:gd name="connsiteX230" fmla="*/ 1710267 w 2997200"/>
              <a:gd name="connsiteY230" fmla="*/ 2065867 h 2794000"/>
              <a:gd name="connsiteX231" fmla="*/ 1667933 w 2997200"/>
              <a:gd name="connsiteY231" fmla="*/ 2074334 h 2794000"/>
              <a:gd name="connsiteX232" fmla="*/ 1549400 w 2997200"/>
              <a:gd name="connsiteY232" fmla="*/ 2091267 h 2794000"/>
              <a:gd name="connsiteX233" fmla="*/ 1456267 w 2997200"/>
              <a:gd name="connsiteY233" fmla="*/ 2108200 h 2794000"/>
              <a:gd name="connsiteX234" fmla="*/ 1405467 w 2997200"/>
              <a:gd name="connsiteY234" fmla="*/ 2125134 h 2794000"/>
              <a:gd name="connsiteX235" fmla="*/ 1337733 w 2997200"/>
              <a:gd name="connsiteY235" fmla="*/ 2133600 h 2794000"/>
              <a:gd name="connsiteX236" fmla="*/ 1286933 w 2997200"/>
              <a:gd name="connsiteY236" fmla="*/ 2142067 h 2794000"/>
              <a:gd name="connsiteX237" fmla="*/ 1143000 w 2997200"/>
              <a:gd name="connsiteY237" fmla="*/ 2150534 h 2794000"/>
              <a:gd name="connsiteX238" fmla="*/ 1058333 w 2997200"/>
              <a:gd name="connsiteY238" fmla="*/ 2159000 h 2794000"/>
              <a:gd name="connsiteX239" fmla="*/ 829733 w 2997200"/>
              <a:gd name="connsiteY239" fmla="*/ 2167467 h 2794000"/>
              <a:gd name="connsiteX240" fmla="*/ 389467 w 2997200"/>
              <a:gd name="connsiteY240" fmla="*/ 2159000 h 2794000"/>
              <a:gd name="connsiteX241" fmla="*/ 143933 w 2997200"/>
              <a:gd name="connsiteY241" fmla="*/ 2175934 h 2794000"/>
              <a:gd name="connsiteX242" fmla="*/ 101600 w 2997200"/>
              <a:gd name="connsiteY242" fmla="*/ 2201334 h 2794000"/>
              <a:gd name="connsiteX243" fmla="*/ 67733 w 2997200"/>
              <a:gd name="connsiteY243" fmla="*/ 2252134 h 2794000"/>
              <a:gd name="connsiteX244" fmla="*/ 50800 w 2997200"/>
              <a:gd name="connsiteY244" fmla="*/ 2328334 h 2794000"/>
              <a:gd name="connsiteX245" fmla="*/ 59267 w 2997200"/>
              <a:gd name="connsiteY245" fmla="*/ 2362200 h 2794000"/>
              <a:gd name="connsiteX246" fmla="*/ 67733 w 2997200"/>
              <a:gd name="connsiteY246" fmla="*/ 2421467 h 2794000"/>
              <a:gd name="connsiteX247" fmla="*/ 118533 w 2997200"/>
              <a:gd name="connsiteY247" fmla="*/ 2438400 h 2794000"/>
              <a:gd name="connsiteX248" fmla="*/ 355600 w 2997200"/>
              <a:gd name="connsiteY248" fmla="*/ 2429934 h 2794000"/>
              <a:gd name="connsiteX249" fmla="*/ 719667 w 2997200"/>
              <a:gd name="connsiteY249" fmla="*/ 2404534 h 2794000"/>
              <a:gd name="connsiteX250" fmla="*/ 1100667 w 2997200"/>
              <a:gd name="connsiteY250" fmla="*/ 2396067 h 2794000"/>
              <a:gd name="connsiteX251" fmla="*/ 1253067 w 2997200"/>
              <a:gd name="connsiteY251" fmla="*/ 2387600 h 2794000"/>
              <a:gd name="connsiteX252" fmla="*/ 1286933 w 2997200"/>
              <a:gd name="connsiteY252" fmla="*/ 2379134 h 2794000"/>
              <a:gd name="connsiteX253" fmla="*/ 1329267 w 2997200"/>
              <a:gd name="connsiteY253" fmla="*/ 2370667 h 2794000"/>
              <a:gd name="connsiteX254" fmla="*/ 1388533 w 2997200"/>
              <a:gd name="connsiteY254" fmla="*/ 2353734 h 2794000"/>
              <a:gd name="connsiteX255" fmla="*/ 1532467 w 2997200"/>
              <a:gd name="connsiteY255" fmla="*/ 2345267 h 2794000"/>
              <a:gd name="connsiteX256" fmla="*/ 1600200 w 2997200"/>
              <a:gd name="connsiteY256" fmla="*/ 2336800 h 2794000"/>
              <a:gd name="connsiteX257" fmla="*/ 1634067 w 2997200"/>
              <a:gd name="connsiteY257" fmla="*/ 2328334 h 2794000"/>
              <a:gd name="connsiteX258" fmla="*/ 1769533 w 2997200"/>
              <a:gd name="connsiteY258" fmla="*/ 2319867 h 2794000"/>
              <a:gd name="connsiteX259" fmla="*/ 1930400 w 2997200"/>
              <a:gd name="connsiteY259" fmla="*/ 2302934 h 2794000"/>
              <a:gd name="connsiteX260" fmla="*/ 1964267 w 2997200"/>
              <a:gd name="connsiteY260" fmla="*/ 2294467 h 2794000"/>
              <a:gd name="connsiteX261" fmla="*/ 1989667 w 2997200"/>
              <a:gd name="connsiteY261" fmla="*/ 2277534 h 2794000"/>
              <a:gd name="connsiteX262" fmla="*/ 2015067 w 2997200"/>
              <a:gd name="connsiteY262" fmla="*/ 2269067 h 2794000"/>
              <a:gd name="connsiteX263" fmla="*/ 2048933 w 2997200"/>
              <a:gd name="connsiteY263" fmla="*/ 2252134 h 2794000"/>
              <a:gd name="connsiteX264" fmla="*/ 2091267 w 2997200"/>
              <a:gd name="connsiteY264" fmla="*/ 2218267 h 2794000"/>
              <a:gd name="connsiteX265" fmla="*/ 2150533 w 2997200"/>
              <a:gd name="connsiteY265" fmla="*/ 2159000 h 2794000"/>
              <a:gd name="connsiteX266" fmla="*/ 2192867 w 2997200"/>
              <a:gd name="connsiteY266" fmla="*/ 2125134 h 2794000"/>
              <a:gd name="connsiteX267" fmla="*/ 2218267 w 2997200"/>
              <a:gd name="connsiteY267" fmla="*/ 2099734 h 2794000"/>
              <a:gd name="connsiteX268" fmla="*/ 2252133 w 2997200"/>
              <a:gd name="connsiteY268" fmla="*/ 2082800 h 2794000"/>
              <a:gd name="connsiteX269" fmla="*/ 2269067 w 2997200"/>
              <a:gd name="connsiteY269" fmla="*/ 2065867 h 2794000"/>
              <a:gd name="connsiteX270" fmla="*/ 2294467 w 2997200"/>
              <a:gd name="connsiteY270" fmla="*/ 2048934 h 2794000"/>
              <a:gd name="connsiteX271" fmla="*/ 2319867 w 2997200"/>
              <a:gd name="connsiteY271" fmla="*/ 1989667 h 2794000"/>
              <a:gd name="connsiteX272" fmla="*/ 2345267 w 2997200"/>
              <a:gd name="connsiteY272" fmla="*/ 1964267 h 2794000"/>
              <a:gd name="connsiteX273" fmla="*/ 2396067 w 2997200"/>
              <a:gd name="connsiteY273" fmla="*/ 1896534 h 2794000"/>
              <a:gd name="connsiteX274" fmla="*/ 2413000 w 2997200"/>
              <a:gd name="connsiteY274" fmla="*/ 1871134 h 2794000"/>
              <a:gd name="connsiteX275" fmla="*/ 2438400 w 2997200"/>
              <a:gd name="connsiteY275" fmla="*/ 1845734 h 2794000"/>
              <a:gd name="connsiteX276" fmla="*/ 2463800 w 2997200"/>
              <a:gd name="connsiteY276" fmla="*/ 1811867 h 2794000"/>
              <a:gd name="connsiteX277" fmla="*/ 2472267 w 2997200"/>
              <a:gd name="connsiteY277" fmla="*/ 1786467 h 2794000"/>
              <a:gd name="connsiteX278" fmla="*/ 2497667 w 2997200"/>
              <a:gd name="connsiteY278" fmla="*/ 1752600 h 2794000"/>
              <a:gd name="connsiteX279" fmla="*/ 2531533 w 2997200"/>
              <a:gd name="connsiteY279" fmla="*/ 1701800 h 2794000"/>
              <a:gd name="connsiteX280" fmla="*/ 2548467 w 2997200"/>
              <a:gd name="connsiteY280" fmla="*/ 1676400 h 2794000"/>
              <a:gd name="connsiteX281" fmla="*/ 2565400 w 2997200"/>
              <a:gd name="connsiteY281" fmla="*/ 1642534 h 2794000"/>
              <a:gd name="connsiteX282" fmla="*/ 2582333 w 2997200"/>
              <a:gd name="connsiteY282" fmla="*/ 1617134 h 2794000"/>
              <a:gd name="connsiteX283" fmla="*/ 2624667 w 2997200"/>
              <a:gd name="connsiteY283" fmla="*/ 1524000 h 2794000"/>
              <a:gd name="connsiteX284" fmla="*/ 2641600 w 2997200"/>
              <a:gd name="connsiteY284" fmla="*/ 1498600 h 2794000"/>
              <a:gd name="connsiteX285" fmla="*/ 2650067 w 2997200"/>
              <a:gd name="connsiteY285" fmla="*/ 1473200 h 2794000"/>
              <a:gd name="connsiteX286" fmla="*/ 2667000 w 2997200"/>
              <a:gd name="connsiteY286" fmla="*/ 1439334 h 2794000"/>
              <a:gd name="connsiteX287" fmla="*/ 2683933 w 2997200"/>
              <a:gd name="connsiteY287" fmla="*/ 1388534 h 2794000"/>
              <a:gd name="connsiteX288" fmla="*/ 2692400 w 2997200"/>
              <a:gd name="connsiteY288" fmla="*/ 1363134 h 2794000"/>
              <a:gd name="connsiteX289" fmla="*/ 2700867 w 2997200"/>
              <a:gd name="connsiteY289" fmla="*/ 1329267 h 2794000"/>
              <a:gd name="connsiteX290" fmla="*/ 2709333 w 2997200"/>
              <a:gd name="connsiteY290" fmla="*/ 1303867 h 2794000"/>
              <a:gd name="connsiteX291" fmla="*/ 2726267 w 2997200"/>
              <a:gd name="connsiteY291" fmla="*/ 1210734 h 2794000"/>
              <a:gd name="connsiteX292" fmla="*/ 2743200 w 2997200"/>
              <a:gd name="connsiteY292" fmla="*/ 1092200 h 2794000"/>
              <a:gd name="connsiteX293" fmla="*/ 2751667 w 2997200"/>
              <a:gd name="connsiteY293" fmla="*/ 1032934 h 2794000"/>
              <a:gd name="connsiteX294" fmla="*/ 2760133 w 2997200"/>
              <a:gd name="connsiteY294" fmla="*/ 948267 h 2794000"/>
              <a:gd name="connsiteX295" fmla="*/ 2768600 w 2997200"/>
              <a:gd name="connsiteY295" fmla="*/ 728134 h 2794000"/>
              <a:gd name="connsiteX296" fmla="*/ 2751667 w 2997200"/>
              <a:gd name="connsiteY296" fmla="*/ 355600 h 2794000"/>
              <a:gd name="connsiteX297" fmla="*/ 2760133 w 2997200"/>
              <a:gd name="connsiteY297" fmla="*/ 76200 h 2794000"/>
              <a:gd name="connsiteX298" fmla="*/ 2777067 w 2997200"/>
              <a:gd name="connsiteY298" fmla="*/ 16934 h 2794000"/>
              <a:gd name="connsiteX299" fmla="*/ 2802467 w 2997200"/>
              <a:gd name="connsiteY299" fmla="*/ 8467 h 2794000"/>
              <a:gd name="connsiteX300" fmla="*/ 2912533 w 2997200"/>
              <a:gd name="connsiteY300" fmla="*/ 33867 h 2794000"/>
              <a:gd name="connsiteX301" fmla="*/ 2946400 w 2997200"/>
              <a:gd name="connsiteY301" fmla="*/ 76200 h 2794000"/>
              <a:gd name="connsiteX302" fmla="*/ 2971800 w 2997200"/>
              <a:gd name="connsiteY302" fmla="*/ 118534 h 2794000"/>
              <a:gd name="connsiteX303" fmla="*/ 2980267 w 2997200"/>
              <a:gd name="connsiteY303" fmla="*/ 169334 h 2794000"/>
              <a:gd name="connsiteX304" fmla="*/ 2997200 w 2997200"/>
              <a:gd name="connsiteY304" fmla="*/ 414867 h 2794000"/>
              <a:gd name="connsiteX305" fmla="*/ 2997200 w 2997200"/>
              <a:gd name="connsiteY305" fmla="*/ 889000 h 2794000"/>
              <a:gd name="connsiteX306" fmla="*/ 2980267 w 2997200"/>
              <a:gd name="connsiteY306" fmla="*/ 1109134 h 2794000"/>
              <a:gd name="connsiteX307" fmla="*/ 2971800 w 2997200"/>
              <a:gd name="connsiteY307" fmla="*/ 1168400 h 2794000"/>
              <a:gd name="connsiteX308" fmla="*/ 2963333 w 2997200"/>
              <a:gd name="connsiteY308" fmla="*/ 1202267 h 2794000"/>
              <a:gd name="connsiteX309" fmla="*/ 2946400 w 2997200"/>
              <a:gd name="connsiteY309" fmla="*/ 1303867 h 2794000"/>
              <a:gd name="connsiteX310" fmla="*/ 2937933 w 2997200"/>
              <a:gd name="connsiteY310" fmla="*/ 1329267 h 2794000"/>
              <a:gd name="connsiteX311" fmla="*/ 2929467 w 2997200"/>
              <a:gd name="connsiteY311" fmla="*/ 1371600 h 2794000"/>
              <a:gd name="connsiteX312" fmla="*/ 2904067 w 2997200"/>
              <a:gd name="connsiteY312" fmla="*/ 1464734 h 2794000"/>
              <a:gd name="connsiteX313" fmla="*/ 2878667 w 2997200"/>
              <a:gd name="connsiteY313" fmla="*/ 1557867 h 2794000"/>
              <a:gd name="connsiteX314" fmla="*/ 2870200 w 2997200"/>
              <a:gd name="connsiteY314" fmla="*/ 1583267 h 2794000"/>
              <a:gd name="connsiteX315" fmla="*/ 2853267 w 2997200"/>
              <a:gd name="connsiteY315" fmla="*/ 1608667 h 2794000"/>
              <a:gd name="connsiteX316" fmla="*/ 2844800 w 2997200"/>
              <a:gd name="connsiteY316" fmla="*/ 1642534 h 2794000"/>
              <a:gd name="connsiteX317" fmla="*/ 2819400 w 2997200"/>
              <a:gd name="connsiteY317" fmla="*/ 1727200 h 2794000"/>
              <a:gd name="connsiteX318" fmla="*/ 2785533 w 2997200"/>
              <a:gd name="connsiteY318" fmla="*/ 1879600 h 2794000"/>
              <a:gd name="connsiteX319" fmla="*/ 2777067 w 2997200"/>
              <a:gd name="connsiteY319" fmla="*/ 1905000 h 2794000"/>
              <a:gd name="connsiteX320" fmla="*/ 2760133 w 2997200"/>
              <a:gd name="connsiteY320" fmla="*/ 1938867 h 2794000"/>
              <a:gd name="connsiteX321" fmla="*/ 2717800 w 2997200"/>
              <a:gd name="connsiteY321" fmla="*/ 1998134 h 2794000"/>
              <a:gd name="connsiteX322" fmla="*/ 2700867 w 2997200"/>
              <a:gd name="connsiteY322" fmla="*/ 2023534 h 2794000"/>
              <a:gd name="connsiteX323" fmla="*/ 2683933 w 2997200"/>
              <a:gd name="connsiteY323" fmla="*/ 2040467 h 2794000"/>
              <a:gd name="connsiteX324" fmla="*/ 2650067 w 2997200"/>
              <a:gd name="connsiteY324" fmla="*/ 2091267 h 2794000"/>
              <a:gd name="connsiteX325" fmla="*/ 2633133 w 2997200"/>
              <a:gd name="connsiteY325" fmla="*/ 2108200 h 2794000"/>
              <a:gd name="connsiteX326" fmla="*/ 2616200 w 2997200"/>
              <a:gd name="connsiteY326" fmla="*/ 2133600 h 2794000"/>
              <a:gd name="connsiteX327" fmla="*/ 2582333 w 2997200"/>
              <a:gd name="connsiteY327" fmla="*/ 2159000 h 2794000"/>
              <a:gd name="connsiteX328" fmla="*/ 2540000 w 2997200"/>
              <a:gd name="connsiteY328" fmla="*/ 2201334 h 2794000"/>
              <a:gd name="connsiteX329" fmla="*/ 2472267 w 2997200"/>
              <a:gd name="connsiteY329" fmla="*/ 2243667 h 2794000"/>
              <a:gd name="connsiteX330" fmla="*/ 2404533 w 2997200"/>
              <a:gd name="connsiteY330" fmla="*/ 2277534 h 2794000"/>
              <a:gd name="connsiteX331" fmla="*/ 2379133 w 2997200"/>
              <a:gd name="connsiteY331" fmla="*/ 2294467 h 2794000"/>
              <a:gd name="connsiteX332" fmla="*/ 2328333 w 2997200"/>
              <a:gd name="connsiteY332" fmla="*/ 2311400 h 2794000"/>
              <a:gd name="connsiteX333" fmla="*/ 2260600 w 2997200"/>
              <a:gd name="connsiteY333" fmla="*/ 2345267 h 2794000"/>
              <a:gd name="connsiteX334" fmla="*/ 2235200 w 2997200"/>
              <a:gd name="connsiteY334" fmla="*/ 2362200 h 2794000"/>
              <a:gd name="connsiteX335" fmla="*/ 2209800 w 2997200"/>
              <a:gd name="connsiteY335" fmla="*/ 2370667 h 2794000"/>
              <a:gd name="connsiteX336" fmla="*/ 2142067 w 2997200"/>
              <a:gd name="connsiteY336" fmla="*/ 2396067 h 2794000"/>
              <a:gd name="connsiteX337" fmla="*/ 2108200 w 2997200"/>
              <a:gd name="connsiteY337" fmla="*/ 2404534 h 2794000"/>
              <a:gd name="connsiteX338" fmla="*/ 2082800 w 2997200"/>
              <a:gd name="connsiteY338" fmla="*/ 2413000 h 2794000"/>
              <a:gd name="connsiteX339" fmla="*/ 1989667 w 2997200"/>
              <a:gd name="connsiteY339" fmla="*/ 2429934 h 2794000"/>
              <a:gd name="connsiteX340" fmla="*/ 1955800 w 2997200"/>
              <a:gd name="connsiteY340" fmla="*/ 2438400 h 2794000"/>
              <a:gd name="connsiteX341" fmla="*/ 1913467 w 2997200"/>
              <a:gd name="connsiteY341" fmla="*/ 2446867 h 2794000"/>
              <a:gd name="connsiteX342" fmla="*/ 1854200 w 2997200"/>
              <a:gd name="connsiteY342" fmla="*/ 2463800 h 2794000"/>
              <a:gd name="connsiteX343" fmla="*/ 1820333 w 2997200"/>
              <a:gd name="connsiteY343" fmla="*/ 2472267 h 2794000"/>
              <a:gd name="connsiteX344" fmla="*/ 1710267 w 2997200"/>
              <a:gd name="connsiteY344" fmla="*/ 2489200 h 2794000"/>
              <a:gd name="connsiteX345" fmla="*/ 1667933 w 2997200"/>
              <a:gd name="connsiteY345" fmla="*/ 2497667 h 2794000"/>
              <a:gd name="connsiteX346" fmla="*/ 1286933 w 2997200"/>
              <a:gd name="connsiteY346" fmla="*/ 2514600 h 2794000"/>
              <a:gd name="connsiteX347" fmla="*/ 1168400 w 2997200"/>
              <a:gd name="connsiteY347" fmla="*/ 2523067 h 2794000"/>
              <a:gd name="connsiteX348" fmla="*/ 1058333 w 2997200"/>
              <a:gd name="connsiteY348" fmla="*/ 2540000 h 2794000"/>
              <a:gd name="connsiteX349" fmla="*/ 973667 w 2997200"/>
              <a:gd name="connsiteY349" fmla="*/ 2548467 h 2794000"/>
              <a:gd name="connsiteX350" fmla="*/ 863600 w 2997200"/>
              <a:gd name="connsiteY350" fmla="*/ 2573867 h 2794000"/>
              <a:gd name="connsiteX351" fmla="*/ 829733 w 2997200"/>
              <a:gd name="connsiteY351" fmla="*/ 2582334 h 2794000"/>
              <a:gd name="connsiteX352" fmla="*/ 499533 w 2997200"/>
              <a:gd name="connsiteY352" fmla="*/ 2590800 h 2794000"/>
              <a:gd name="connsiteX353" fmla="*/ 59267 w 2997200"/>
              <a:gd name="connsiteY353" fmla="*/ 2599267 h 2794000"/>
              <a:gd name="connsiteX354" fmla="*/ 0 w 2997200"/>
              <a:gd name="connsiteY354" fmla="*/ 2641600 h 2794000"/>
              <a:gd name="connsiteX355" fmla="*/ 16933 w 2997200"/>
              <a:gd name="connsiteY355" fmla="*/ 2717800 h 2794000"/>
              <a:gd name="connsiteX356" fmla="*/ 59267 w 2997200"/>
              <a:gd name="connsiteY356" fmla="*/ 2751667 h 2794000"/>
              <a:gd name="connsiteX357" fmla="*/ 110067 w 2997200"/>
              <a:gd name="connsiteY357" fmla="*/ 2768600 h 2794000"/>
              <a:gd name="connsiteX358" fmla="*/ 169333 w 2997200"/>
              <a:gd name="connsiteY358" fmla="*/ 2785534 h 2794000"/>
              <a:gd name="connsiteX359" fmla="*/ 296333 w 2997200"/>
              <a:gd name="connsiteY359" fmla="*/ 2794000 h 2794000"/>
              <a:gd name="connsiteX360" fmla="*/ 406400 w 2997200"/>
              <a:gd name="connsiteY360" fmla="*/ 2785534 h 2794000"/>
              <a:gd name="connsiteX361" fmla="*/ 889000 w 2997200"/>
              <a:gd name="connsiteY361" fmla="*/ 2768600 h 2794000"/>
              <a:gd name="connsiteX362" fmla="*/ 990600 w 2997200"/>
              <a:gd name="connsiteY362" fmla="*/ 2760134 h 2794000"/>
              <a:gd name="connsiteX363" fmla="*/ 1388533 w 2997200"/>
              <a:gd name="connsiteY363" fmla="*/ 2743200 h 2794000"/>
              <a:gd name="connsiteX364" fmla="*/ 1515533 w 2997200"/>
              <a:gd name="connsiteY364" fmla="*/ 2734734 h 2794000"/>
              <a:gd name="connsiteX365" fmla="*/ 1651000 w 2997200"/>
              <a:gd name="connsiteY365" fmla="*/ 2709334 h 2794000"/>
              <a:gd name="connsiteX366" fmla="*/ 1693333 w 2997200"/>
              <a:gd name="connsiteY366" fmla="*/ 2700867 h 2794000"/>
              <a:gd name="connsiteX367" fmla="*/ 1718733 w 2997200"/>
              <a:gd name="connsiteY367" fmla="*/ 2692400 h 2794000"/>
              <a:gd name="connsiteX368" fmla="*/ 1811867 w 2997200"/>
              <a:gd name="connsiteY368" fmla="*/ 2683934 h 2794000"/>
              <a:gd name="connsiteX369" fmla="*/ 1913467 w 2997200"/>
              <a:gd name="connsiteY369" fmla="*/ 2683934 h 2794000"/>
              <a:gd name="connsiteX370" fmla="*/ 2226733 w 2997200"/>
              <a:gd name="connsiteY370" fmla="*/ 2675467 h 2794000"/>
              <a:gd name="connsiteX371" fmla="*/ 2345267 w 2997200"/>
              <a:gd name="connsiteY371" fmla="*/ 2667000 h 2794000"/>
              <a:gd name="connsiteX372" fmla="*/ 2489200 w 2997200"/>
              <a:gd name="connsiteY372" fmla="*/ 2641600 h 2794000"/>
              <a:gd name="connsiteX373" fmla="*/ 2540000 w 2997200"/>
              <a:gd name="connsiteY373" fmla="*/ 2633134 h 2794000"/>
              <a:gd name="connsiteX374" fmla="*/ 2590800 w 2997200"/>
              <a:gd name="connsiteY374" fmla="*/ 2616200 h 2794000"/>
              <a:gd name="connsiteX375" fmla="*/ 2616200 w 2997200"/>
              <a:gd name="connsiteY375" fmla="*/ 2607734 h 2794000"/>
              <a:gd name="connsiteX376" fmla="*/ 2667000 w 2997200"/>
              <a:gd name="connsiteY376" fmla="*/ 2573867 h 2794000"/>
              <a:gd name="connsiteX377" fmla="*/ 2692400 w 2997200"/>
              <a:gd name="connsiteY377" fmla="*/ 2556934 h 2794000"/>
              <a:gd name="connsiteX378" fmla="*/ 2726267 w 2997200"/>
              <a:gd name="connsiteY378" fmla="*/ 2523067 h 2794000"/>
              <a:gd name="connsiteX379" fmla="*/ 2751667 w 2997200"/>
              <a:gd name="connsiteY379" fmla="*/ 2497667 h 2794000"/>
              <a:gd name="connsiteX380" fmla="*/ 2810933 w 2997200"/>
              <a:gd name="connsiteY380" fmla="*/ 2463800 h 2794000"/>
              <a:gd name="connsiteX381" fmla="*/ 2853267 w 2997200"/>
              <a:gd name="connsiteY381" fmla="*/ 2446867 h 27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Lst>
            <a:rect l="l" t="t" r="r" b="b"/>
            <a:pathLst>
              <a:path w="2997200" h="2794000">
                <a:moveTo>
                  <a:pt x="262467" y="812800"/>
                </a:moveTo>
                <a:cubicBezTo>
                  <a:pt x="250876" y="828255"/>
                  <a:pt x="207369" y="884961"/>
                  <a:pt x="203200" y="897467"/>
                </a:cubicBezTo>
                <a:lnTo>
                  <a:pt x="186267" y="948267"/>
                </a:lnTo>
                <a:cubicBezTo>
                  <a:pt x="189089" y="962378"/>
                  <a:pt x="189064" y="977373"/>
                  <a:pt x="194733" y="990600"/>
                </a:cubicBezTo>
                <a:cubicBezTo>
                  <a:pt x="197878" y="997937"/>
                  <a:pt x="204527" y="1003964"/>
                  <a:pt x="211667" y="1007534"/>
                </a:cubicBezTo>
                <a:cubicBezTo>
                  <a:pt x="227632" y="1015516"/>
                  <a:pt x="245151" y="1020138"/>
                  <a:pt x="262467" y="1024467"/>
                </a:cubicBezTo>
                <a:cubicBezTo>
                  <a:pt x="318407" y="1038453"/>
                  <a:pt x="284787" y="1031491"/>
                  <a:pt x="364067" y="1041400"/>
                </a:cubicBezTo>
                <a:cubicBezTo>
                  <a:pt x="412045" y="1038578"/>
                  <a:pt x="460137" y="1037285"/>
                  <a:pt x="508000" y="1032934"/>
                </a:cubicBezTo>
                <a:cubicBezTo>
                  <a:pt x="519559" y="1031883"/>
                  <a:pt x="570483" y="1020115"/>
                  <a:pt x="584200" y="1016000"/>
                </a:cubicBezTo>
                <a:cubicBezTo>
                  <a:pt x="601297" y="1010871"/>
                  <a:pt x="617497" y="1002568"/>
                  <a:pt x="635000" y="999067"/>
                </a:cubicBezTo>
                <a:cubicBezTo>
                  <a:pt x="649111" y="996245"/>
                  <a:pt x="663285" y="993722"/>
                  <a:pt x="677333" y="990600"/>
                </a:cubicBezTo>
                <a:cubicBezTo>
                  <a:pt x="688692" y="988076"/>
                  <a:pt x="699751" y="984216"/>
                  <a:pt x="711200" y="982134"/>
                </a:cubicBezTo>
                <a:cubicBezTo>
                  <a:pt x="730834" y="978564"/>
                  <a:pt x="750711" y="976489"/>
                  <a:pt x="770467" y="973667"/>
                </a:cubicBezTo>
                <a:lnTo>
                  <a:pt x="846667" y="948267"/>
                </a:lnTo>
                <a:cubicBezTo>
                  <a:pt x="855134" y="945445"/>
                  <a:pt x="864641" y="944750"/>
                  <a:pt x="872067" y="939800"/>
                </a:cubicBezTo>
                <a:lnTo>
                  <a:pt x="897467" y="922867"/>
                </a:lnTo>
                <a:cubicBezTo>
                  <a:pt x="910969" y="902614"/>
                  <a:pt x="919057" y="886883"/>
                  <a:pt x="939800" y="872067"/>
                </a:cubicBezTo>
                <a:cubicBezTo>
                  <a:pt x="950071" y="864731"/>
                  <a:pt x="962378" y="860778"/>
                  <a:pt x="973667" y="855134"/>
                </a:cubicBezTo>
                <a:cubicBezTo>
                  <a:pt x="1022922" y="805876"/>
                  <a:pt x="951928" y="874660"/>
                  <a:pt x="1016000" y="821267"/>
                </a:cubicBezTo>
                <a:cubicBezTo>
                  <a:pt x="1025198" y="813602"/>
                  <a:pt x="1032202" y="803532"/>
                  <a:pt x="1041400" y="795867"/>
                </a:cubicBezTo>
                <a:cubicBezTo>
                  <a:pt x="1049217" y="789353"/>
                  <a:pt x="1058983" y="785448"/>
                  <a:pt x="1066800" y="778934"/>
                </a:cubicBezTo>
                <a:cubicBezTo>
                  <a:pt x="1075998" y="771269"/>
                  <a:pt x="1083002" y="761199"/>
                  <a:pt x="1092200" y="753534"/>
                </a:cubicBezTo>
                <a:cubicBezTo>
                  <a:pt x="1100017" y="747020"/>
                  <a:pt x="1110036" y="743407"/>
                  <a:pt x="1117600" y="736600"/>
                </a:cubicBezTo>
                <a:cubicBezTo>
                  <a:pt x="1138367" y="717910"/>
                  <a:pt x="1157111" y="697089"/>
                  <a:pt x="1176867" y="677334"/>
                </a:cubicBezTo>
                <a:cubicBezTo>
                  <a:pt x="1185334" y="668867"/>
                  <a:pt x="1196107" y="662201"/>
                  <a:pt x="1202267" y="651934"/>
                </a:cubicBezTo>
                <a:cubicBezTo>
                  <a:pt x="1229728" y="606166"/>
                  <a:pt x="1226874" y="616016"/>
                  <a:pt x="1244600" y="567267"/>
                </a:cubicBezTo>
                <a:cubicBezTo>
                  <a:pt x="1250700" y="550492"/>
                  <a:pt x="1261533" y="516467"/>
                  <a:pt x="1261533" y="516467"/>
                </a:cubicBezTo>
                <a:cubicBezTo>
                  <a:pt x="1264355" y="372534"/>
                  <a:pt x="1262014" y="228406"/>
                  <a:pt x="1270000" y="84667"/>
                </a:cubicBezTo>
                <a:cubicBezTo>
                  <a:pt x="1270564" y="74507"/>
                  <a:pt x="1280311" y="66993"/>
                  <a:pt x="1286933" y="59267"/>
                </a:cubicBezTo>
                <a:cubicBezTo>
                  <a:pt x="1297323" y="47145"/>
                  <a:pt x="1320800" y="25400"/>
                  <a:pt x="1320800" y="25400"/>
                </a:cubicBezTo>
                <a:cubicBezTo>
                  <a:pt x="1360311" y="28222"/>
                  <a:pt x="1400206" y="27689"/>
                  <a:pt x="1439333" y="33867"/>
                </a:cubicBezTo>
                <a:cubicBezTo>
                  <a:pt x="1454345" y="36237"/>
                  <a:pt x="1467249" y="45994"/>
                  <a:pt x="1481667" y="50800"/>
                </a:cubicBezTo>
                <a:cubicBezTo>
                  <a:pt x="1492706" y="54480"/>
                  <a:pt x="1504155" y="56829"/>
                  <a:pt x="1515533" y="59267"/>
                </a:cubicBezTo>
                <a:cubicBezTo>
                  <a:pt x="1543675" y="65298"/>
                  <a:pt x="1600200" y="76200"/>
                  <a:pt x="1600200" y="76200"/>
                </a:cubicBezTo>
                <a:cubicBezTo>
                  <a:pt x="1603022" y="84667"/>
                  <a:pt x="1608667" y="92675"/>
                  <a:pt x="1608667" y="101600"/>
                </a:cubicBezTo>
                <a:cubicBezTo>
                  <a:pt x="1608667" y="110525"/>
                  <a:pt x="1602365" y="118342"/>
                  <a:pt x="1600200" y="127000"/>
                </a:cubicBezTo>
                <a:cubicBezTo>
                  <a:pt x="1596710" y="140961"/>
                  <a:pt x="1593921" y="155111"/>
                  <a:pt x="1591733" y="169334"/>
                </a:cubicBezTo>
                <a:cubicBezTo>
                  <a:pt x="1588273" y="191823"/>
                  <a:pt x="1585157" y="214392"/>
                  <a:pt x="1583267" y="237067"/>
                </a:cubicBezTo>
                <a:cubicBezTo>
                  <a:pt x="1579510" y="282155"/>
                  <a:pt x="1578557" y="327447"/>
                  <a:pt x="1574800" y="372534"/>
                </a:cubicBezTo>
                <a:cubicBezTo>
                  <a:pt x="1573667" y="386127"/>
                  <a:pt x="1560947" y="482594"/>
                  <a:pt x="1557867" y="499534"/>
                </a:cubicBezTo>
                <a:cubicBezTo>
                  <a:pt x="1551250" y="535929"/>
                  <a:pt x="1550001" y="527062"/>
                  <a:pt x="1540933" y="558800"/>
                </a:cubicBezTo>
                <a:cubicBezTo>
                  <a:pt x="1537736" y="569989"/>
                  <a:pt x="1537193" y="582034"/>
                  <a:pt x="1532467" y="592667"/>
                </a:cubicBezTo>
                <a:cubicBezTo>
                  <a:pt x="1515737" y="630310"/>
                  <a:pt x="1477168" y="671383"/>
                  <a:pt x="1456267" y="702734"/>
                </a:cubicBezTo>
                <a:cubicBezTo>
                  <a:pt x="1450622" y="711201"/>
                  <a:pt x="1446528" y="720939"/>
                  <a:pt x="1439333" y="728134"/>
                </a:cubicBezTo>
                <a:cubicBezTo>
                  <a:pt x="1432138" y="735329"/>
                  <a:pt x="1421496" y="738260"/>
                  <a:pt x="1413933" y="745067"/>
                </a:cubicBezTo>
                <a:cubicBezTo>
                  <a:pt x="1393167" y="763757"/>
                  <a:pt x="1374423" y="784578"/>
                  <a:pt x="1354667" y="804334"/>
                </a:cubicBezTo>
                <a:cubicBezTo>
                  <a:pt x="1349022" y="809979"/>
                  <a:pt x="1344375" y="816839"/>
                  <a:pt x="1337733" y="821267"/>
                </a:cubicBezTo>
                <a:cubicBezTo>
                  <a:pt x="1329266" y="826911"/>
                  <a:pt x="1319991" y="831499"/>
                  <a:pt x="1312333" y="838200"/>
                </a:cubicBezTo>
                <a:cubicBezTo>
                  <a:pt x="1297314" y="851341"/>
                  <a:pt x="1284111" y="866423"/>
                  <a:pt x="1270000" y="880534"/>
                </a:cubicBezTo>
                <a:cubicBezTo>
                  <a:pt x="1261533" y="889001"/>
                  <a:pt x="1254563" y="899292"/>
                  <a:pt x="1244600" y="905934"/>
                </a:cubicBezTo>
                <a:lnTo>
                  <a:pt x="1193800" y="939800"/>
                </a:lnTo>
                <a:cubicBezTo>
                  <a:pt x="1185333" y="945445"/>
                  <a:pt x="1177502" y="952183"/>
                  <a:pt x="1168400" y="956734"/>
                </a:cubicBezTo>
                <a:cubicBezTo>
                  <a:pt x="1157111" y="962378"/>
                  <a:pt x="1146134" y="968695"/>
                  <a:pt x="1134533" y="973667"/>
                </a:cubicBezTo>
                <a:cubicBezTo>
                  <a:pt x="1066625" y="1002770"/>
                  <a:pt x="1169188" y="947067"/>
                  <a:pt x="1058333" y="1007534"/>
                </a:cubicBezTo>
                <a:cubicBezTo>
                  <a:pt x="1015147" y="1031090"/>
                  <a:pt x="1027924" y="1031221"/>
                  <a:pt x="990600" y="1041400"/>
                </a:cubicBezTo>
                <a:cubicBezTo>
                  <a:pt x="968147" y="1047523"/>
                  <a:pt x="946071" y="1056549"/>
                  <a:pt x="922867" y="1058334"/>
                </a:cubicBezTo>
                <a:cubicBezTo>
                  <a:pt x="792903" y="1068330"/>
                  <a:pt x="849228" y="1061596"/>
                  <a:pt x="753533" y="1075267"/>
                </a:cubicBezTo>
                <a:cubicBezTo>
                  <a:pt x="736600" y="1080911"/>
                  <a:pt x="720049" y="1087871"/>
                  <a:pt x="702733" y="1092200"/>
                </a:cubicBezTo>
                <a:cubicBezTo>
                  <a:pt x="691444" y="1095022"/>
                  <a:pt x="679762" y="1096581"/>
                  <a:pt x="668867" y="1100667"/>
                </a:cubicBezTo>
                <a:cubicBezTo>
                  <a:pt x="657049" y="1105099"/>
                  <a:pt x="646601" y="1112628"/>
                  <a:pt x="635000" y="1117600"/>
                </a:cubicBezTo>
                <a:cubicBezTo>
                  <a:pt x="626797" y="1121116"/>
                  <a:pt x="617582" y="1122076"/>
                  <a:pt x="609600" y="1126067"/>
                </a:cubicBezTo>
                <a:cubicBezTo>
                  <a:pt x="600499" y="1130618"/>
                  <a:pt x="593499" y="1138867"/>
                  <a:pt x="584200" y="1143000"/>
                </a:cubicBezTo>
                <a:cubicBezTo>
                  <a:pt x="570641" y="1149026"/>
                  <a:pt x="519241" y="1165115"/>
                  <a:pt x="499533" y="1168400"/>
                </a:cubicBezTo>
                <a:cubicBezTo>
                  <a:pt x="422728" y="1181201"/>
                  <a:pt x="350190" y="1181162"/>
                  <a:pt x="270933" y="1185334"/>
                </a:cubicBezTo>
                <a:cubicBezTo>
                  <a:pt x="257194" y="1187297"/>
                  <a:pt x="197763" y="1193712"/>
                  <a:pt x="177800" y="1202267"/>
                </a:cubicBezTo>
                <a:cubicBezTo>
                  <a:pt x="168447" y="1206275"/>
                  <a:pt x="160126" y="1212578"/>
                  <a:pt x="152400" y="1219200"/>
                </a:cubicBezTo>
                <a:cubicBezTo>
                  <a:pt x="140278" y="1229590"/>
                  <a:pt x="118533" y="1253067"/>
                  <a:pt x="118533" y="1253067"/>
                </a:cubicBezTo>
                <a:cubicBezTo>
                  <a:pt x="115711" y="1261534"/>
                  <a:pt x="114058" y="1270485"/>
                  <a:pt x="110067" y="1278467"/>
                </a:cubicBezTo>
                <a:cubicBezTo>
                  <a:pt x="105516" y="1287569"/>
                  <a:pt x="97141" y="1294514"/>
                  <a:pt x="93133" y="1303867"/>
                </a:cubicBezTo>
                <a:cubicBezTo>
                  <a:pt x="88549" y="1314563"/>
                  <a:pt x="87864" y="1326545"/>
                  <a:pt x="84667" y="1337734"/>
                </a:cubicBezTo>
                <a:cubicBezTo>
                  <a:pt x="82215" y="1346315"/>
                  <a:pt x="79022" y="1354667"/>
                  <a:pt x="76200" y="1363134"/>
                </a:cubicBezTo>
                <a:cubicBezTo>
                  <a:pt x="79022" y="1391356"/>
                  <a:pt x="80354" y="1419767"/>
                  <a:pt x="84667" y="1447800"/>
                </a:cubicBezTo>
                <a:cubicBezTo>
                  <a:pt x="87376" y="1465410"/>
                  <a:pt x="94230" y="1480632"/>
                  <a:pt x="110067" y="1490134"/>
                </a:cubicBezTo>
                <a:cubicBezTo>
                  <a:pt x="117720" y="1494726"/>
                  <a:pt x="126604" y="1497557"/>
                  <a:pt x="135467" y="1498600"/>
                </a:cubicBezTo>
                <a:cubicBezTo>
                  <a:pt x="174807" y="1503228"/>
                  <a:pt x="214489" y="1504245"/>
                  <a:pt x="254000" y="1507067"/>
                </a:cubicBezTo>
                <a:lnTo>
                  <a:pt x="533400" y="1498600"/>
                </a:lnTo>
                <a:cubicBezTo>
                  <a:pt x="587057" y="1496536"/>
                  <a:pt x="640634" y="1492750"/>
                  <a:pt x="694267" y="1490134"/>
                </a:cubicBezTo>
                <a:lnTo>
                  <a:pt x="880533" y="1481667"/>
                </a:lnTo>
                <a:cubicBezTo>
                  <a:pt x="897466" y="1478845"/>
                  <a:pt x="914499" y="1476567"/>
                  <a:pt x="931333" y="1473200"/>
                </a:cubicBezTo>
                <a:cubicBezTo>
                  <a:pt x="942743" y="1470918"/>
                  <a:pt x="953722" y="1466647"/>
                  <a:pt x="965200" y="1464734"/>
                </a:cubicBezTo>
                <a:cubicBezTo>
                  <a:pt x="987644" y="1460993"/>
                  <a:pt x="1010621" y="1460729"/>
                  <a:pt x="1032933" y="1456267"/>
                </a:cubicBezTo>
                <a:cubicBezTo>
                  <a:pt x="1067164" y="1449421"/>
                  <a:pt x="1134533" y="1430867"/>
                  <a:pt x="1134533" y="1430867"/>
                </a:cubicBezTo>
                <a:cubicBezTo>
                  <a:pt x="1151196" y="1419758"/>
                  <a:pt x="1164802" y="1413086"/>
                  <a:pt x="1176867" y="1397000"/>
                </a:cubicBezTo>
                <a:cubicBezTo>
                  <a:pt x="1189078" y="1380719"/>
                  <a:pt x="1196342" y="1360590"/>
                  <a:pt x="1210733" y="1346200"/>
                </a:cubicBezTo>
                <a:cubicBezTo>
                  <a:pt x="1224844" y="1332089"/>
                  <a:pt x="1241997" y="1320472"/>
                  <a:pt x="1253067" y="1303867"/>
                </a:cubicBezTo>
                <a:cubicBezTo>
                  <a:pt x="1258711" y="1295400"/>
                  <a:pt x="1264952" y="1287302"/>
                  <a:pt x="1270000" y="1278467"/>
                </a:cubicBezTo>
                <a:cubicBezTo>
                  <a:pt x="1276262" y="1267508"/>
                  <a:pt x="1279932" y="1255102"/>
                  <a:pt x="1286933" y="1244600"/>
                </a:cubicBezTo>
                <a:cubicBezTo>
                  <a:pt x="1296583" y="1230124"/>
                  <a:pt x="1315682" y="1219791"/>
                  <a:pt x="1329267" y="1210734"/>
                </a:cubicBezTo>
                <a:cubicBezTo>
                  <a:pt x="1332089" y="1202267"/>
                  <a:pt x="1332158" y="1192303"/>
                  <a:pt x="1337733" y="1185334"/>
                </a:cubicBezTo>
                <a:cubicBezTo>
                  <a:pt x="1344090" y="1177388"/>
                  <a:pt x="1355187" y="1174757"/>
                  <a:pt x="1363133" y="1168400"/>
                </a:cubicBezTo>
                <a:cubicBezTo>
                  <a:pt x="1369366" y="1163413"/>
                  <a:pt x="1374957" y="1157599"/>
                  <a:pt x="1380067" y="1151467"/>
                </a:cubicBezTo>
                <a:cubicBezTo>
                  <a:pt x="1389101" y="1140627"/>
                  <a:pt x="1394920" y="1126975"/>
                  <a:pt x="1405467" y="1117600"/>
                </a:cubicBezTo>
                <a:cubicBezTo>
                  <a:pt x="1420678" y="1104079"/>
                  <a:pt x="1439334" y="1095023"/>
                  <a:pt x="1456267" y="1083734"/>
                </a:cubicBezTo>
                <a:lnTo>
                  <a:pt x="1481667" y="1066800"/>
                </a:lnTo>
                <a:cubicBezTo>
                  <a:pt x="1517415" y="1013178"/>
                  <a:pt x="1476963" y="1066800"/>
                  <a:pt x="1524000" y="1024467"/>
                </a:cubicBezTo>
                <a:cubicBezTo>
                  <a:pt x="1544767" y="1005777"/>
                  <a:pt x="1563511" y="984956"/>
                  <a:pt x="1583267" y="965200"/>
                </a:cubicBezTo>
                <a:cubicBezTo>
                  <a:pt x="1591734" y="956733"/>
                  <a:pt x="1601483" y="949379"/>
                  <a:pt x="1608667" y="939800"/>
                </a:cubicBezTo>
                <a:cubicBezTo>
                  <a:pt x="1617134" y="928511"/>
                  <a:pt x="1625865" y="917417"/>
                  <a:pt x="1634067" y="905934"/>
                </a:cubicBezTo>
                <a:cubicBezTo>
                  <a:pt x="1639981" y="897654"/>
                  <a:pt x="1645015" y="888763"/>
                  <a:pt x="1651000" y="880534"/>
                </a:cubicBezTo>
                <a:cubicBezTo>
                  <a:pt x="1667599" y="857709"/>
                  <a:pt x="1681844" y="832756"/>
                  <a:pt x="1701800" y="812800"/>
                </a:cubicBezTo>
                <a:cubicBezTo>
                  <a:pt x="1710267" y="804333"/>
                  <a:pt x="1720384" y="797245"/>
                  <a:pt x="1727200" y="787400"/>
                </a:cubicBezTo>
                <a:cubicBezTo>
                  <a:pt x="1745934" y="760340"/>
                  <a:pt x="1767592" y="733957"/>
                  <a:pt x="1778000" y="702734"/>
                </a:cubicBezTo>
                <a:cubicBezTo>
                  <a:pt x="1798151" y="642280"/>
                  <a:pt x="1785032" y="666785"/>
                  <a:pt x="1811867" y="626534"/>
                </a:cubicBezTo>
                <a:cubicBezTo>
                  <a:pt x="1814689" y="618067"/>
                  <a:pt x="1817985" y="609744"/>
                  <a:pt x="1820333" y="601134"/>
                </a:cubicBezTo>
                <a:cubicBezTo>
                  <a:pt x="1826456" y="578681"/>
                  <a:pt x="1837267" y="533400"/>
                  <a:pt x="1837267" y="533400"/>
                </a:cubicBezTo>
                <a:cubicBezTo>
                  <a:pt x="1840089" y="395111"/>
                  <a:pt x="1841274" y="256780"/>
                  <a:pt x="1845733" y="118534"/>
                </a:cubicBezTo>
                <a:cubicBezTo>
                  <a:pt x="1849513" y="1359"/>
                  <a:pt x="1820594" y="19669"/>
                  <a:pt x="1879600" y="0"/>
                </a:cubicBezTo>
                <a:cubicBezTo>
                  <a:pt x="1883238" y="243"/>
                  <a:pt x="2002458" y="645"/>
                  <a:pt x="2040467" y="16934"/>
                </a:cubicBezTo>
                <a:cubicBezTo>
                  <a:pt x="2049820" y="20942"/>
                  <a:pt x="2057400" y="28223"/>
                  <a:pt x="2065867" y="33867"/>
                </a:cubicBezTo>
                <a:cubicBezTo>
                  <a:pt x="2074334" y="45156"/>
                  <a:pt x="2085536" y="54839"/>
                  <a:pt x="2091267" y="67734"/>
                </a:cubicBezTo>
                <a:cubicBezTo>
                  <a:pt x="2097111" y="80884"/>
                  <a:pt x="2099733" y="95677"/>
                  <a:pt x="2099733" y="110067"/>
                </a:cubicBezTo>
                <a:cubicBezTo>
                  <a:pt x="2099733" y="220170"/>
                  <a:pt x="2098281" y="330388"/>
                  <a:pt x="2091267" y="440267"/>
                </a:cubicBezTo>
                <a:cubicBezTo>
                  <a:pt x="2088787" y="479118"/>
                  <a:pt x="2075319" y="500317"/>
                  <a:pt x="2065867" y="533400"/>
                </a:cubicBezTo>
                <a:cubicBezTo>
                  <a:pt x="2055543" y="569536"/>
                  <a:pt x="2057663" y="570315"/>
                  <a:pt x="2048933" y="609600"/>
                </a:cubicBezTo>
                <a:cubicBezTo>
                  <a:pt x="2046409" y="620959"/>
                  <a:pt x="2043664" y="632278"/>
                  <a:pt x="2040467" y="643467"/>
                </a:cubicBezTo>
                <a:cubicBezTo>
                  <a:pt x="2029707" y="681129"/>
                  <a:pt x="2032357" y="658615"/>
                  <a:pt x="2023533" y="702734"/>
                </a:cubicBezTo>
                <a:cubicBezTo>
                  <a:pt x="2012880" y="756001"/>
                  <a:pt x="2008786" y="810333"/>
                  <a:pt x="1998133" y="863600"/>
                </a:cubicBezTo>
                <a:cubicBezTo>
                  <a:pt x="1995851" y="875010"/>
                  <a:pt x="1992191" y="886108"/>
                  <a:pt x="1989667" y="897467"/>
                </a:cubicBezTo>
                <a:cubicBezTo>
                  <a:pt x="1986545" y="911515"/>
                  <a:pt x="1984690" y="925839"/>
                  <a:pt x="1981200" y="939800"/>
                </a:cubicBezTo>
                <a:cubicBezTo>
                  <a:pt x="1979035" y="948458"/>
                  <a:pt x="1975185" y="956619"/>
                  <a:pt x="1972733" y="965200"/>
                </a:cubicBezTo>
                <a:cubicBezTo>
                  <a:pt x="1961952" y="1002934"/>
                  <a:pt x="1966798" y="1002470"/>
                  <a:pt x="1947333" y="1041400"/>
                </a:cubicBezTo>
                <a:cubicBezTo>
                  <a:pt x="1942782" y="1050501"/>
                  <a:pt x="1935448" y="1057965"/>
                  <a:pt x="1930400" y="1066800"/>
                </a:cubicBezTo>
                <a:cubicBezTo>
                  <a:pt x="1924138" y="1077759"/>
                  <a:pt x="1920803" y="1090396"/>
                  <a:pt x="1913467" y="1100667"/>
                </a:cubicBezTo>
                <a:cubicBezTo>
                  <a:pt x="1906508" y="1110410"/>
                  <a:pt x="1895732" y="1116869"/>
                  <a:pt x="1888067" y="1126067"/>
                </a:cubicBezTo>
                <a:cubicBezTo>
                  <a:pt x="1829128" y="1196792"/>
                  <a:pt x="1919939" y="1102661"/>
                  <a:pt x="1845733" y="1176867"/>
                </a:cubicBezTo>
                <a:cubicBezTo>
                  <a:pt x="1835087" y="1208808"/>
                  <a:pt x="1832515" y="1223952"/>
                  <a:pt x="1803400" y="1253067"/>
                </a:cubicBezTo>
                <a:cubicBezTo>
                  <a:pt x="1794933" y="1261534"/>
                  <a:pt x="1785665" y="1269269"/>
                  <a:pt x="1778000" y="1278467"/>
                </a:cubicBezTo>
                <a:cubicBezTo>
                  <a:pt x="1742723" y="1320800"/>
                  <a:pt x="1782234" y="1289756"/>
                  <a:pt x="1735667" y="1320800"/>
                </a:cubicBezTo>
                <a:lnTo>
                  <a:pt x="1701800" y="1371600"/>
                </a:lnTo>
                <a:cubicBezTo>
                  <a:pt x="1696156" y="1380067"/>
                  <a:pt x="1692062" y="1389805"/>
                  <a:pt x="1684867" y="1397000"/>
                </a:cubicBezTo>
                <a:cubicBezTo>
                  <a:pt x="1679222" y="1402645"/>
                  <a:pt x="1672920" y="1407700"/>
                  <a:pt x="1667933" y="1413934"/>
                </a:cubicBezTo>
                <a:cubicBezTo>
                  <a:pt x="1661576" y="1421880"/>
                  <a:pt x="1658195" y="1432139"/>
                  <a:pt x="1651000" y="1439334"/>
                </a:cubicBezTo>
                <a:cubicBezTo>
                  <a:pt x="1643805" y="1446529"/>
                  <a:pt x="1633417" y="1449753"/>
                  <a:pt x="1625600" y="1456267"/>
                </a:cubicBezTo>
                <a:cubicBezTo>
                  <a:pt x="1596380" y="1480617"/>
                  <a:pt x="1592196" y="1501270"/>
                  <a:pt x="1549400" y="1515534"/>
                </a:cubicBezTo>
                <a:cubicBezTo>
                  <a:pt x="1467653" y="1542781"/>
                  <a:pt x="1594737" y="1499092"/>
                  <a:pt x="1490133" y="1540934"/>
                </a:cubicBezTo>
                <a:cubicBezTo>
                  <a:pt x="1473560" y="1547563"/>
                  <a:pt x="1455906" y="1551238"/>
                  <a:pt x="1439333" y="1557867"/>
                </a:cubicBezTo>
                <a:lnTo>
                  <a:pt x="1397000" y="1574800"/>
                </a:lnTo>
                <a:cubicBezTo>
                  <a:pt x="1370346" y="1601455"/>
                  <a:pt x="1381155" y="1595695"/>
                  <a:pt x="1329267" y="1608667"/>
                </a:cubicBezTo>
                <a:cubicBezTo>
                  <a:pt x="1244879" y="1629763"/>
                  <a:pt x="1284489" y="1621774"/>
                  <a:pt x="1210733" y="1634067"/>
                </a:cubicBezTo>
                <a:cubicBezTo>
                  <a:pt x="1180633" y="1649117"/>
                  <a:pt x="1160936" y="1660961"/>
                  <a:pt x="1126067" y="1667934"/>
                </a:cubicBezTo>
                <a:cubicBezTo>
                  <a:pt x="1111956" y="1670756"/>
                  <a:pt x="1097781" y="1673278"/>
                  <a:pt x="1083733" y="1676400"/>
                </a:cubicBezTo>
                <a:cubicBezTo>
                  <a:pt x="1024447" y="1689574"/>
                  <a:pt x="1038069" y="1693636"/>
                  <a:pt x="948267" y="1701800"/>
                </a:cubicBezTo>
                <a:lnTo>
                  <a:pt x="855133" y="1710267"/>
                </a:lnTo>
                <a:cubicBezTo>
                  <a:pt x="846666" y="1713089"/>
                  <a:pt x="838445" y="1716798"/>
                  <a:pt x="829733" y="1718734"/>
                </a:cubicBezTo>
                <a:cubicBezTo>
                  <a:pt x="812975" y="1722458"/>
                  <a:pt x="796095" y="1726791"/>
                  <a:pt x="778933" y="1727200"/>
                </a:cubicBezTo>
                <a:cubicBezTo>
                  <a:pt x="558844" y="1732440"/>
                  <a:pt x="338666" y="1732845"/>
                  <a:pt x="118533" y="1735667"/>
                </a:cubicBezTo>
                <a:cubicBezTo>
                  <a:pt x="76200" y="1749779"/>
                  <a:pt x="95956" y="1735667"/>
                  <a:pt x="76200" y="1794934"/>
                </a:cubicBezTo>
                <a:lnTo>
                  <a:pt x="67733" y="1820334"/>
                </a:lnTo>
                <a:cubicBezTo>
                  <a:pt x="70985" y="1839848"/>
                  <a:pt x="74245" y="1875690"/>
                  <a:pt x="84667" y="1896534"/>
                </a:cubicBezTo>
                <a:cubicBezTo>
                  <a:pt x="89218" y="1905635"/>
                  <a:pt x="94405" y="1914739"/>
                  <a:pt x="101600" y="1921934"/>
                </a:cubicBezTo>
                <a:cubicBezTo>
                  <a:pt x="121725" y="1942059"/>
                  <a:pt x="152650" y="1947417"/>
                  <a:pt x="177800" y="1955800"/>
                </a:cubicBezTo>
                <a:cubicBezTo>
                  <a:pt x="238112" y="1975904"/>
                  <a:pt x="194289" y="1963582"/>
                  <a:pt x="313267" y="1972734"/>
                </a:cubicBezTo>
                <a:lnTo>
                  <a:pt x="863600" y="1964267"/>
                </a:lnTo>
                <a:cubicBezTo>
                  <a:pt x="930132" y="1962683"/>
                  <a:pt x="1078903" y="1952171"/>
                  <a:pt x="1151467" y="1947334"/>
                </a:cubicBezTo>
                <a:cubicBezTo>
                  <a:pt x="1248591" y="1927908"/>
                  <a:pt x="1131613" y="1949539"/>
                  <a:pt x="1303867" y="1930400"/>
                </a:cubicBezTo>
                <a:cubicBezTo>
                  <a:pt x="1318169" y="1928811"/>
                  <a:pt x="1332042" y="1924508"/>
                  <a:pt x="1346200" y="1921934"/>
                </a:cubicBezTo>
                <a:cubicBezTo>
                  <a:pt x="1386949" y="1914525"/>
                  <a:pt x="1400490" y="1913964"/>
                  <a:pt x="1439333" y="1905000"/>
                </a:cubicBezTo>
                <a:cubicBezTo>
                  <a:pt x="1462010" y="1899767"/>
                  <a:pt x="1484489" y="1893711"/>
                  <a:pt x="1507067" y="1888067"/>
                </a:cubicBezTo>
                <a:cubicBezTo>
                  <a:pt x="1518356" y="1885245"/>
                  <a:pt x="1529894" y="1883279"/>
                  <a:pt x="1540933" y="1879600"/>
                </a:cubicBezTo>
                <a:cubicBezTo>
                  <a:pt x="1549400" y="1876778"/>
                  <a:pt x="1557752" y="1873586"/>
                  <a:pt x="1566333" y="1871134"/>
                </a:cubicBezTo>
                <a:cubicBezTo>
                  <a:pt x="1587817" y="1864996"/>
                  <a:pt x="1605299" y="1862901"/>
                  <a:pt x="1625600" y="1854200"/>
                </a:cubicBezTo>
                <a:cubicBezTo>
                  <a:pt x="1637201" y="1849228"/>
                  <a:pt x="1647866" y="1842239"/>
                  <a:pt x="1659467" y="1837267"/>
                </a:cubicBezTo>
                <a:cubicBezTo>
                  <a:pt x="1667670" y="1833751"/>
                  <a:pt x="1677065" y="1833134"/>
                  <a:pt x="1684867" y="1828800"/>
                </a:cubicBezTo>
                <a:cubicBezTo>
                  <a:pt x="1702657" y="1818917"/>
                  <a:pt x="1735667" y="1794934"/>
                  <a:pt x="1735667" y="1794934"/>
                </a:cubicBezTo>
                <a:cubicBezTo>
                  <a:pt x="1741311" y="1786467"/>
                  <a:pt x="1745405" y="1776729"/>
                  <a:pt x="1752600" y="1769534"/>
                </a:cubicBezTo>
                <a:cubicBezTo>
                  <a:pt x="1759795" y="1762339"/>
                  <a:pt x="1770183" y="1759114"/>
                  <a:pt x="1778000" y="1752600"/>
                </a:cubicBezTo>
                <a:cubicBezTo>
                  <a:pt x="1787198" y="1744935"/>
                  <a:pt x="1794933" y="1735667"/>
                  <a:pt x="1803400" y="1727200"/>
                </a:cubicBezTo>
                <a:cubicBezTo>
                  <a:pt x="1819593" y="1678622"/>
                  <a:pt x="1800271" y="1723967"/>
                  <a:pt x="1837267" y="1676400"/>
                </a:cubicBezTo>
                <a:cubicBezTo>
                  <a:pt x="1849761" y="1660336"/>
                  <a:pt x="1856742" y="1639990"/>
                  <a:pt x="1871133" y="1625600"/>
                </a:cubicBezTo>
                <a:cubicBezTo>
                  <a:pt x="1876778" y="1619956"/>
                  <a:pt x="1883080" y="1614900"/>
                  <a:pt x="1888067" y="1608667"/>
                </a:cubicBezTo>
                <a:cubicBezTo>
                  <a:pt x="1967992" y="1508763"/>
                  <a:pt x="1850876" y="1651752"/>
                  <a:pt x="1913467" y="1557867"/>
                </a:cubicBezTo>
                <a:cubicBezTo>
                  <a:pt x="1920109" y="1547904"/>
                  <a:pt x="1931202" y="1541665"/>
                  <a:pt x="1938867" y="1532467"/>
                </a:cubicBezTo>
                <a:cubicBezTo>
                  <a:pt x="1997804" y="1461741"/>
                  <a:pt x="1906993" y="1555874"/>
                  <a:pt x="1981200" y="1481667"/>
                </a:cubicBezTo>
                <a:cubicBezTo>
                  <a:pt x="1986844" y="1470378"/>
                  <a:pt x="1991444" y="1458503"/>
                  <a:pt x="1998133" y="1447800"/>
                </a:cubicBezTo>
                <a:cubicBezTo>
                  <a:pt x="2031977" y="1393649"/>
                  <a:pt x="2011488" y="1431775"/>
                  <a:pt x="2040467" y="1397000"/>
                </a:cubicBezTo>
                <a:cubicBezTo>
                  <a:pt x="2049501" y="1386160"/>
                  <a:pt x="2057775" y="1374694"/>
                  <a:pt x="2065867" y="1363134"/>
                </a:cubicBezTo>
                <a:cubicBezTo>
                  <a:pt x="2077538" y="1346462"/>
                  <a:pt x="2085343" y="1326724"/>
                  <a:pt x="2099733" y="1312334"/>
                </a:cubicBezTo>
                <a:cubicBezTo>
                  <a:pt x="2125155" y="1286912"/>
                  <a:pt x="2121391" y="1291923"/>
                  <a:pt x="2150533" y="1253067"/>
                </a:cubicBezTo>
                <a:cubicBezTo>
                  <a:pt x="2164708" y="1234167"/>
                  <a:pt x="2175023" y="1215680"/>
                  <a:pt x="2184400" y="1193800"/>
                </a:cubicBezTo>
                <a:cubicBezTo>
                  <a:pt x="2187916" y="1185597"/>
                  <a:pt x="2188533" y="1176202"/>
                  <a:pt x="2192867" y="1168400"/>
                </a:cubicBezTo>
                <a:cubicBezTo>
                  <a:pt x="2202750" y="1150610"/>
                  <a:pt x="2220297" y="1136907"/>
                  <a:pt x="2226733" y="1117600"/>
                </a:cubicBezTo>
                <a:cubicBezTo>
                  <a:pt x="2229555" y="1109133"/>
                  <a:pt x="2230249" y="1099626"/>
                  <a:pt x="2235200" y="1092200"/>
                </a:cubicBezTo>
                <a:cubicBezTo>
                  <a:pt x="2241842" y="1082237"/>
                  <a:pt x="2252133" y="1075267"/>
                  <a:pt x="2260600" y="1066800"/>
                </a:cubicBezTo>
                <a:cubicBezTo>
                  <a:pt x="2266244" y="1049867"/>
                  <a:pt x="2273204" y="1033316"/>
                  <a:pt x="2277533" y="1016000"/>
                </a:cubicBezTo>
                <a:cubicBezTo>
                  <a:pt x="2280355" y="1004711"/>
                  <a:pt x="2283476" y="993493"/>
                  <a:pt x="2286000" y="982134"/>
                </a:cubicBezTo>
                <a:cubicBezTo>
                  <a:pt x="2296134" y="936531"/>
                  <a:pt x="2304188" y="881470"/>
                  <a:pt x="2311400" y="838200"/>
                </a:cubicBezTo>
                <a:lnTo>
                  <a:pt x="2319867" y="787400"/>
                </a:lnTo>
                <a:lnTo>
                  <a:pt x="2328333" y="736600"/>
                </a:lnTo>
                <a:cubicBezTo>
                  <a:pt x="2325511" y="635000"/>
                  <a:pt x="2324282" y="533343"/>
                  <a:pt x="2319867" y="431800"/>
                </a:cubicBezTo>
                <a:cubicBezTo>
                  <a:pt x="2318635" y="403464"/>
                  <a:pt x="2312973" y="375453"/>
                  <a:pt x="2311400" y="347134"/>
                </a:cubicBezTo>
                <a:cubicBezTo>
                  <a:pt x="2307327" y="273815"/>
                  <a:pt x="2305755" y="200378"/>
                  <a:pt x="2302933" y="127000"/>
                </a:cubicBezTo>
                <a:cubicBezTo>
                  <a:pt x="2305755" y="95956"/>
                  <a:pt x="2304868" y="64347"/>
                  <a:pt x="2311400" y="33867"/>
                </a:cubicBezTo>
                <a:cubicBezTo>
                  <a:pt x="2313532" y="23917"/>
                  <a:pt x="2318227" y="9656"/>
                  <a:pt x="2328333" y="8467"/>
                </a:cubicBezTo>
                <a:cubicBezTo>
                  <a:pt x="2370470" y="3510"/>
                  <a:pt x="2413000" y="14112"/>
                  <a:pt x="2455333" y="16934"/>
                </a:cubicBezTo>
                <a:cubicBezTo>
                  <a:pt x="2466622" y="19756"/>
                  <a:pt x="2484878" y="14596"/>
                  <a:pt x="2489200" y="25400"/>
                </a:cubicBezTo>
                <a:cubicBezTo>
                  <a:pt x="2504023" y="62458"/>
                  <a:pt x="2499571" y="104565"/>
                  <a:pt x="2506133" y="143934"/>
                </a:cubicBezTo>
                <a:lnTo>
                  <a:pt x="2514600" y="194734"/>
                </a:lnTo>
                <a:cubicBezTo>
                  <a:pt x="2517422" y="285045"/>
                  <a:pt x="2523067" y="375312"/>
                  <a:pt x="2523067" y="465667"/>
                </a:cubicBezTo>
                <a:cubicBezTo>
                  <a:pt x="2523067" y="649133"/>
                  <a:pt x="2522133" y="832689"/>
                  <a:pt x="2514600" y="1016000"/>
                </a:cubicBezTo>
                <a:cubicBezTo>
                  <a:pt x="2513644" y="1039253"/>
                  <a:pt x="2511631" y="1065116"/>
                  <a:pt x="2497667" y="1083734"/>
                </a:cubicBezTo>
                <a:cubicBezTo>
                  <a:pt x="2489200" y="1095023"/>
                  <a:pt x="2479746" y="1105634"/>
                  <a:pt x="2472267" y="1117600"/>
                </a:cubicBezTo>
                <a:cubicBezTo>
                  <a:pt x="2428214" y="1188083"/>
                  <a:pt x="2475677" y="1119246"/>
                  <a:pt x="2446867" y="1176867"/>
                </a:cubicBezTo>
                <a:cubicBezTo>
                  <a:pt x="2442316" y="1185969"/>
                  <a:pt x="2435578" y="1193800"/>
                  <a:pt x="2429933" y="1202267"/>
                </a:cubicBezTo>
                <a:lnTo>
                  <a:pt x="2413000" y="1253067"/>
                </a:lnTo>
                <a:cubicBezTo>
                  <a:pt x="2410178" y="1261534"/>
                  <a:pt x="2408524" y="1270484"/>
                  <a:pt x="2404533" y="1278467"/>
                </a:cubicBezTo>
                <a:lnTo>
                  <a:pt x="2387600" y="1312334"/>
                </a:lnTo>
                <a:cubicBezTo>
                  <a:pt x="2372322" y="1403998"/>
                  <a:pt x="2387339" y="1330181"/>
                  <a:pt x="2370667" y="1388534"/>
                </a:cubicBezTo>
                <a:cubicBezTo>
                  <a:pt x="2367470" y="1399722"/>
                  <a:pt x="2366286" y="1411505"/>
                  <a:pt x="2362200" y="1422400"/>
                </a:cubicBezTo>
                <a:cubicBezTo>
                  <a:pt x="2357768" y="1434218"/>
                  <a:pt x="2350239" y="1444666"/>
                  <a:pt x="2345267" y="1456267"/>
                </a:cubicBezTo>
                <a:cubicBezTo>
                  <a:pt x="2341751" y="1464470"/>
                  <a:pt x="2340316" y="1473464"/>
                  <a:pt x="2336800" y="1481667"/>
                </a:cubicBezTo>
                <a:cubicBezTo>
                  <a:pt x="2331828" y="1493268"/>
                  <a:pt x="2324299" y="1503716"/>
                  <a:pt x="2319867" y="1515534"/>
                </a:cubicBezTo>
                <a:cubicBezTo>
                  <a:pt x="2315781" y="1526429"/>
                  <a:pt x="2315984" y="1538705"/>
                  <a:pt x="2311400" y="1549400"/>
                </a:cubicBezTo>
                <a:cubicBezTo>
                  <a:pt x="2307392" y="1558753"/>
                  <a:pt x="2299018" y="1565699"/>
                  <a:pt x="2294467" y="1574800"/>
                </a:cubicBezTo>
                <a:cubicBezTo>
                  <a:pt x="2290476" y="1582782"/>
                  <a:pt x="2289991" y="1592218"/>
                  <a:pt x="2286000" y="1600200"/>
                </a:cubicBezTo>
                <a:cubicBezTo>
                  <a:pt x="2281449" y="1609301"/>
                  <a:pt x="2273200" y="1616301"/>
                  <a:pt x="2269067" y="1625600"/>
                </a:cubicBezTo>
                <a:cubicBezTo>
                  <a:pt x="2261818" y="1641911"/>
                  <a:pt x="2262034" y="1661548"/>
                  <a:pt x="2252133" y="1676400"/>
                </a:cubicBezTo>
                <a:cubicBezTo>
                  <a:pt x="2246489" y="1684867"/>
                  <a:pt x="2241557" y="1693854"/>
                  <a:pt x="2235200" y="1701800"/>
                </a:cubicBezTo>
                <a:cubicBezTo>
                  <a:pt x="2230213" y="1708033"/>
                  <a:pt x="2222695" y="1712092"/>
                  <a:pt x="2218267" y="1718734"/>
                </a:cubicBezTo>
                <a:cubicBezTo>
                  <a:pt x="2211266" y="1729235"/>
                  <a:pt x="2209082" y="1742637"/>
                  <a:pt x="2201333" y="1752600"/>
                </a:cubicBezTo>
                <a:cubicBezTo>
                  <a:pt x="2189081" y="1768352"/>
                  <a:pt x="2170974" y="1778969"/>
                  <a:pt x="2159000" y="1794934"/>
                </a:cubicBezTo>
                <a:cubicBezTo>
                  <a:pt x="2124021" y="1841572"/>
                  <a:pt x="2143578" y="1818822"/>
                  <a:pt x="2099733" y="1862667"/>
                </a:cubicBezTo>
                <a:lnTo>
                  <a:pt x="2074333" y="1888067"/>
                </a:lnTo>
                <a:cubicBezTo>
                  <a:pt x="2065866" y="1896534"/>
                  <a:pt x="2058896" y="1906825"/>
                  <a:pt x="2048933" y="1913467"/>
                </a:cubicBezTo>
                <a:lnTo>
                  <a:pt x="1998133" y="1947334"/>
                </a:lnTo>
                <a:lnTo>
                  <a:pt x="1972733" y="1964267"/>
                </a:lnTo>
                <a:cubicBezTo>
                  <a:pt x="1964266" y="1969911"/>
                  <a:pt x="1956986" y="1977982"/>
                  <a:pt x="1947333" y="1981200"/>
                </a:cubicBezTo>
                <a:cubicBezTo>
                  <a:pt x="1883489" y="2002482"/>
                  <a:pt x="1962185" y="1973774"/>
                  <a:pt x="1896533" y="2006600"/>
                </a:cubicBezTo>
                <a:cubicBezTo>
                  <a:pt x="1875980" y="2016876"/>
                  <a:pt x="1850056" y="2017737"/>
                  <a:pt x="1828800" y="2023534"/>
                </a:cubicBezTo>
                <a:cubicBezTo>
                  <a:pt x="1811580" y="2028230"/>
                  <a:pt x="1794933" y="2034823"/>
                  <a:pt x="1778000" y="2040467"/>
                </a:cubicBezTo>
                <a:cubicBezTo>
                  <a:pt x="1769533" y="2043289"/>
                  <a:pt x="1760886" y="2045619"/>
                  <a:pt x="1752600" y="2048934"/>
                </a:cubicBezTo>
                <a:cubicBezTo>
                  <a:pt x="1738489" y="2054578"/>
                  <a:pt x="1724824" y="2061500"/>
                  <a:pt x="1710267" y="2065867"/>
                </a:cubicBezTo>
                <a:cubicBezTo>
                  <a:pt x="1696483" y="2070002"/>
                  <a:pt x="1681981" y="2071212"/>
                  <a:pt x="1667933" y="2074334"/>
                </a:cubicBezTo>
                <a:cubicBezTo>
                  <a:pt x="1592604" y="2091073"/>
                  <a:pt x="1679639" y="2078243"/>
                  <a:pt x="1549400" y="2091267"/>
                </a:cubicBezTo>
                <a:cubicBezTo>
                  <a:pt x="1479884" y="2114440"/>
                  <a:pt x="1590298" y="2079479"/>
                  <a:pt x="1456267" y="2108200"/>
                </a:cubicBezTo>
                <a:cubicBezTo>
                  <a:pt x="1438814" y="2111940"/>
                  <a:pt x="1423179" y="2122920"/>
                  <a:pt x="1405467" y="2125134"/>
                </a:cubicBezTo>
                <a:lnTo>
                  <a:pt x="1337733" y="2133600"/>
                </a:lnTo>
                <a:cubicBezTo>
                  <a:pt x="1320739" y="2136028"/>
                  <a:pt x="1304035" y="2140580"/>
                  <a:pt x="1286933" y="2142067"/>
                </a:cubicBezTo>
                <a:cubicBezTo>
                  <a:pt x="1239053" y="2146231"/>
                  <a:pt x="1190929" y="2146984"/>
                  <a:pt x="1143000" y="2150534"/>
                </a:cubicBezTo>
                <a:cubicBezTo>
                  <a:pt x="1114714" y="2152629"/>
                  <a:pt x="1086655" y="2157469"/>
                  <a:pt x="1058333" y="2159000"/>
                </a:cubicBezTo>
                <a:cubicBezTo>
                  <a:pt x="982192" y="2163116"/>
                  <a:pt x="905933" y="2164645"/>
                  <a:pt x="829733" y="2167467"/>
                </a:cubicBezTo>
                <a:lnTo>
                  <a:pt x="389467" y="2159000"/>
                </a:lnTo>
                <a:cubicBezTo>
                  <a:pt x="299850" y="2159000"/>
                  <a:pt x="229434" y="2167384"/>
                  <a:pt x="143933" y="2175934"/>
                </a:cubicBezTo>
                <a:cubicBezTo>
                  <a:pt x="119621" y="2184037"/>
                  <a:pt x="117097" y="2180671"/>
                  <a:pt x="101600" y="2201334"/>
                </a:cubicBezTo>
                <a:cubicBezTo>
                  <a:pt x="89389" y="2217615"/>
                  <a:pt x="67733" y="2252134"/>
                  <a:pt x="67733" y="2252134"/>
                </a:cubicBezTo>
                <a:cubicBezTo>
                  <a:pt x="59003" y="2278325"/>
                  <a:pt x="50800" y="2298536"/>
                  <a:pt x="50800" y="2328334"/>
                </a:cubicBezTo>
                <a:cubicBezTo>
                  <a:pt x="50800" y="2339970"/>
                  <a:pt x="57185" y="2350752"/>
                  <a:pt x="59267" y="2362200"/>
                </a:cubicBezTo>
                <a:cubicBezTo>
                  <a:pt x="62837" y="2381834"/>
                  <a:pt x="55481" y="2405714"/>
                  <a:pt x="67733" y="2421467"/>
                </a:cubicBezTo>
                <a:cubicBezTo>
                  <a:pt x="78691" y="2435556"/>
                  <a:pt x="118533" y="2438400"/>
                  <a:pt x="118533" y="2438400"/>
                </a:cubicBezTo>
                <a:lnTo>
                  <a:pt x="355600" y="2429934"/>
                </a:lnTo>
                <a:cubicBezTo>
                  <a:pt x="545621" y="2420665"/>
                  <a:pt x="439676" y="2410756"/>
                  <a:pt x="719667" y="2404534"/>
                </a:cubicBezTo>
                <a:lnTo>
                  <a:pt x="1100667" y="2396067"/>
                </a:lnTo>
                <a:cubicBezTo>
                  <a:pt x="1151467" y="2393245"/>
                  <a:pt x="1202398" y="2392206"/>
                  <a:pt x="1253067" y="2387600"/>
                </a:cubicBezTo>
                <a:cubicBezTo>
                  <a:pt x="1264655" y="2386547"/>
                  <a:pt x="1275574" y="2381658"/>
                  <a:pt x="1286933" y="2379134"/>
                </a:cubicBezTo>
                <a:cubicBezTo>
                  <a:pt x="1300981" y="2376012"/>
                  <a:pt x="1315306" y="2374157"/>
                  <a:pt x="1329267" y="2370667"/>
                </a:cubicBezTo>
                <a:cubicBezTo>
                  <a:pt x="1352716" y="2364805"/>
                  <a:pt x="1362945" y="2356171"/>
                  <a:pt x="1388533" y="2353734"/>
                </a:cubicBezTo>
                <a:cubicBezTo>
                  <a:pt x="1436377" y="2349177"/>
                  <a:pt x="1484489" y="2348089"/>
                  <a:pt x="1532467" y="2345267"/>
                </a:cubicBezTo>
                <a:cubicBezTo>
                  <a:pt x="1555045" y="2342445"/>
                  <a:pt x="1577756" y="2340541"/>
                  <a:pt x="1600200" y="2336800"/>
                </a:cubicBezTo>
                <a:cubicBezTo>
                  <a:pt x="1611678" y="2334887"/>
                  <a:pt x="1622488" y="2329492"/>
                  <a:pt x="1634067" y="2328334"/>
                </a:cubicBezTo>
                <a:cubicBezTo>
                  <a:pt x="1679086" y="2323832"/>
                  <a:pt x="1724405" y="2323091"/>
                  <a:pt x="1769533" y="2319867"/>
                </a:cubicBezTo>
                <a:cubicBezTo>
                  <a:pt x="1822061" y="2316115"/>
                  <a:pt x="1877985" y="2312464"/>
                  <a:pt x="1930400" y="2302934"/>
                </a:cubicBezTo>
                <a:cubicBezTo>
                  <a:pt x="1941849" y="2300852"/>
                  <a:pt x="1952978" y="2297289"/>
                  <a:pt x="1964267" y="2294467"/>
                </a:cubicBezTo>
                <a:cubicBezTo>
                  <a:pt x="1972734" y="2288823"/>
                  <a:pt x="1980566" y="2282085"/>
                  <a:pt x="1989667" y="2277534"/>
                </a:cubicBezTo>
                <a:cubicBezTo>
                  <a:pt x="1997649" y="2273543"/>
                  <a:pt x="2006864" y="2272583"/>
                  <a:pt x="2015067" y="2269067"/>
                </a:cubicBezTo>
                <a:cubicBezTo>
                  <a:pt x="2026668" y="2264095"/>
                  <a:pt x="2037975" y="2258396"/>
                  <a:pt x="2048933" y="2252134"/>
                </a:cubicBezTo>
                <a:cubicBezTo>
                  <a:pt x="2073852" y="2237894"/>
                  <a:pt x="2072725" y="2236808"/>
                  <a:pt x="2091267" y="2218267"/>
                </a:cubicBezTo>
                <a:cubicBezTo>
                  <a:pt x="2110422" y="2160797"/>
                  <a:pt x="2082606" y="2226923"/>
                  <a:pt x="2150533" y="2159000"/>
                </a:cubicBezTo>
                <a:cubicBezTo>
                  <a:pt x="2199807" y="2109728"/>
                  <a:pt x="2128772" y="2178546"/>
                  <a:pt x="2192867" y="2125134"/>
                </a:cubicBezTo>
                <a:cubicBezTo>
                  <a:pt x="2202065" y="2117469"/>
                  <a:pt x="2208524" y="2106694"/>
                  <a:pt x="2218267" y="2099734"/>
                </a:cubicBezTo>
                <a:cubicBezTo>
                  <a:pt x="2228537" y="2092398"/>
                  <a:pt x="2241632" y="2089801"/>
                  <a:pt x="2252133" y="2082800"/>
                </a:cubicBezTo>
                <a:cubicBezTo>
                  <a:pt x="2258775" y="2078372"/>
                  <a:pt x="2262834" y="2070854"/>
                  <a:pt x="2269067" y="2065867"/>
                </a:cubicBezTo>
                <a:cubicBezTo>
                  <a:pt x="2277013" y="2059510"/>
                  <a:pt x="2286000" y="2054578"/>
                  <a:pt x="2294467" y="2048934"/>
                </a:cubicBezTo>
                <a:cubicBezTo>
                  <a:pt x="2301377" y="2028203"/>
                  <a:pt x="2306787" y="2007979"/>
                  <a:pt x="2319867" y="1989667"/>
                </a:cubicBezTo>
                <a:cubicBezTo>
                  <a:pt x="2326827" y="1979924"/>
                  <a:pt x="2337685" y="1973534"/>
                  <a:pt x="2345267" y="1964267"/>
                </a:cubicBezTo>
                <a:cubicBezTo>
                  <a:pt x="2363138" y="1942424"/>
                  <a:pt x="2380412" y="1920016"/>
                  <a:pt x="2396067" y="1896534"/>
                </a:cubicBezTo>
                <a:cubicBezTo>
                  <a:pt x="2401711" y="1888067"/>
                  <a:pt x="2406486" y="1878951"/>
                  <a:pt x="2413000" y="1871134"/>
                </a:cubicBezTo>
                <a:cubicBezTo>
                  <a:pt x="2420665" y="1861936"/>
                  <a:pt x="2430608" y="1854825"/>
                  <a:pt x="2438400" y="1845734"/>
                </a:cubicBezTo>
                <a:cubicBezTo>
                  <a:pt x="2447583" y="1835020"/>
                  <a:pt x="2455333" y="1823156"/>
                  <a:pt x="2463800" y="1811867"/>
                </a:cubicBezTo>
                <a:cubicBezTo>
                  <a:pt x="2466622" y="1803400"/>
                  <a:pt x="2467839" y="1794216"/>
                  <a:pt x="2472267" y="1786467"/>
                </a:cubicBezTo>
                <a:cubicBezTo>
                  <a:pt x="2479268" y="1774215"/>
                  <a:pt x="2489575" y="1764160"/>
                  <a:pt x="2497667" y="1752600"/>
                </a:cubicBezTo>
                <a:cubicBezTo>
                  <a:pt x="2509338" y="1735928"/>
                  <a:pt x="2520244" y="1718733"/>
                  <a:pt x="2531533" y="1701800"/>
                </a:cubicBezTo>
                <a:cubicBezTo>
                  <a:pt x="2537178" y="1693333"/>
                  <a:pt x="2543916" y="1685502"/>
                  <a:pt x="2548467" y="1676400"/>
                </a:cubicBezTo>
                <a:cubicBezTo>
                  <a:pt x="2554111" y="1665111"/>
                  <a:pt x="2559138" y="1653492"/>
                  <a:pt x="2565400" y="1642534"/>
                </a:cubicBezTo>
                <a:cubicBezTo>
                  <a:pt x="2570448" y="1633699"/>
                  <a:pt x="2577782" y="1626235"/>
                  <a:pt x="2582333" y="1617134"/>
                </a:cubicBezTo>
                <a:cubicBezTo>
                  <a:pt x="2618296" y="1545209"/>
                  <a:pt x="2531618" y="1663577"/>
                  <a:pt x="2624667" y="1524000"/>
                </a:cubicBezTo>
                <a:cubicBezTo>
                  <a:pt x="2630311" y="1515533"/>
                  <a:pt x="2637049" y="1507701"/>
                  <a:pt x="2641600" y="1498600"/>
                </a:cubicBezTo>
                <a:cubicBezTo>
                  <a:pt x="2645591" y="1490618"/>
                  <a:pt x="2646551" y="1481403"/>
                  <a:pt x="2650067" y="1473200"/>
                </a:cubicBezTo>
                <a:cubicBezTo>
                  <a:pt x="2655039" y="1461599"/>
                  <a:pt x="2662313" y="1451052"/>
                  <a:pt x="2667000" y="1439334"/>
                </a:cubicBezTo>
                <a:cubicBezTo>
                  <a:pt x="2673629" y="1422761"/>
                  <a:pt x="2678289" y="1405467"/>
                  <a:pt x="2683933" y="1388534"/>
                </a:cubicBezTo>
                <a:cubicBezTo>
                  <a:pt x="2686755" y="1380067"/>
                  <a:pt x="2690235" y="1371792"/>
                  <a:pt x="2692400" y="1363134"/>
                </a:cubicBezTo>
                <a:cubicBezTo>
                  <a:pt x="2695222" y="1351845"/>
                  <a:pt x="2697670" y="1340456"/>
                  <a:pt x="2700867" y="1329267"/>
                </a:cubicBezTo>
                <a:cubicBezTo>
                  <a:pt x="2703319" y="1320686"/>
                  <a:pt x="2707169" y="1312525"/>
                  <a:pt x="2709333" y="1303867"/>
                </a:cubicBezTo>
                <a:cubicBezTo>
                  <a:pt x="2714459" y="1283362"/>
                  <a:pt x="2723436" y="1229608"/>
                  <a:pt x="2726267" y="1210734"/>
                </a:cubicBezTo>
                <a:cubicBezTo>
                  <a:pt x="2732188" y="1171263"/>
                  <a:pt x="2737556" y="1131711"/>
                  <a:pt x="2743200" y="1092200"/>
                </a:cubicBezTo>
                <a:cubicBezTo>
                  <a:pt x="2746022" y="1072445"/>
                  <a:pt x="2749681" y="1052791"/>
                  <a:pt x="2751667" y="1032934"/>
                </a:cubicBezTo>
                <a:lnTo>
                  <a:pt x="2760133" y="948267"/>
                </a:lnTo>
                <a:cubicBezTo>
                  <a:pt x="2762955" y="874889"/>
                  <a:pt x="2768600" y="801566"/>
                  <a:pt x="2768600" y="728134"/>
                </a:cubicBezTo>
                <a:cubicBezTo>
                  <a:pt x="2768600" y="489033"/>
                  <a:pt x="2768666" y="508606"/>
                  <a:pt x="2751667" y="355600"/>
                </a:cubicBezTo>
                <a:cubicBezTo>
                  <a:pt x="2754489" y="262467"/>
                  <a:pt x="2755104" y="169240"/>
                  <a:pt x="2760133" y="76200"/>
                </a:cubicBezTo>
                <a:cubicBezTo>
                  <a:pt x="2760146" y="75967"/>
                  <a:pt x="2773065" y="20936"/>
                  <a:pt x="2777067" y="16934"/>
                </a:cubicBezTo>
                <a:cubicBezTo>
                  <a:pt x="2783378" y="10623"/>
                  <a:pt x="2794000" y="11289"/>
                  <a:pt x="2802467" y="8467"/>
                </a:cubicBezTo>
                <a:cubicBezTo>
                  <a:pt x="2895884" y="27150"/>
                  <a:pt x="2859829" y="16298"/>
                  <a:pt x="2912533" y="33867"/>
                </a:cubicBezTo>
                <a:cubicBezTo>
                  <a:pt x="2928285" y="49618"/>
                  <a:pt x="2935718" y="54837"/>
                  <a:pt x="2946400" y="76200"/>
                </a:cubicBezTo>
                <a:cubicBezTo>
                  <a:pt x="2968382" y="120164"/>
                  <a:pt x="2938726" y="85458"/>
                  <a:pt x="2971800" y="118534"/>
                </a:cubicBezTo>
                <a:cubicBezTo>
                  <a:pt x="2974622" y="135467"/>
                  <a:pt x="2978801" y="152230"/>
                  <a:pt x="2980267" y="169334"/>
                </a:cubicBezTo>
                <a:cubicBezTo>
                  <a:pt x="2987273" y="251073"/>
                  <a:pt x="2997200" y="414867"/>
                  <a:pt x="2997200" y="414867"/>
                </a:cubicBezTo>
                <a:cubicBezTo>
                  <a:pt x="2977409" y="870039"/>
                  <a:pt x="2997200" y="304662"/>
                  <a:pt x="2997200" y="889000"/>
                </a:cubicBezTo>
                <a:cubicBezTo>
                  <a:pt x="2997200" y="974610"/>
                  <a:pt x="2990692" y="1030944"/>
                  <a:pt x="2980267" y="1109134"/>
                </a:cubicBezTo>
                <a:cubicBezTo>
                  <a:pt x="2977630" y="1128915"/>
                  <a:pt x="2975370" y="1148766"/>
                  <a:pt x="2971800" y="1168400"/>
                </a:cubicBezTo>
                <a:cubicBezTo>
                  <a:pt x="2969718" y="1179849"/>
                  <a:pt x="2965477" y="1190830"/>
                  <a:pt x="2963333" y="1202267"/>
                </a:cubicBezTo>
                <a:cubicBezTo>
                  <a:pt x="2957006" y="1236013"/>
                  <a:pt x="2957258" y="1271295"/>
                  <a:pt x="2946400" y="1303867"/>
                </a:cubicBezTo>
                <a:cubicBezTo>
                  <a:pt x="2943578" y="1312334"/>
                  <a:pt x="2940098" y="1320609"/>
                  <a:pt x="2937933" y="1329267"/>
                </a:cubicBezTo>
                <a:cubicBezTo>
                  <a:pt x="2934443" y="1343228"/>
                  <a:pt x="2932957" y="1357639"/>
                  <a:pt x="2929467" y="1371600"/>
                </a:cubicBezTo>
                <a:cubicBezTo>
                  <a:pt x="2905129" y="1468953"/>
                  <a:pt x="2945359" y="1258284"/>
                  <a:pt x="2904067" y="1464734"/>
                </a:cubicBezTo>
                <a:cubicBezTo>
                  <a:pt x="2892100" y="1524567"/>
                  <a:pt x="2900150" y="1493418"/>
                  <a:pt x="2878667" y="1557867"/>
                </a:cubicBezTo>
                <a:cubicBezTo>
                  <a:pt x="2875845" y="1566334"/>
                  <a:pt x="2875150" y="1575841"/>
                  <a:pt x="2870200" y="1583267"/>
                </a:cubicBezTo>
                <a:lnTo>
                  <a:pt x="2853267" y="1608667"/>
                </a:lnTo>
                <a:cubicBezTo>
                  <a:pt x="2850445" y="1619956"/>
                  <a:pt x="2848144" y="1631388"/>
                  <a:pt x="2844800" y="1642534"/>
                </a:cubicBezTo>
                <a:cubicBezTo>
                  <a:pt x="2828853" y="1695692"/>
                  <a:pt x="2829155" y="1681677"/>
                  <a:pt x="2819400" y="1727200"/>
                </a:cubicBezTo>
                <a:cubicBezTo>
                  <a:pt x="2811342" y="1764805"/>
                  <a:pt x="2798581" y="1840453"/>
                  <a:pt x="2785533" y="1879600"/>
                </a:cubicBezTo>
                <a:cubicBezTo>
                  <a:pt x="2782711" y="1888067"/>
                  <a:pt x="2780583" y="1896797"/>
                  <a:pt x="2777067" y="1905000"/>
                </a:cubicBezTo>
                <a:cubicBezTo>
                  <a:pt x="2772095" y="1916601"/>
                  <a:pt x="2766395" y="1927908"/>
                  <a:pt x="2760133" y="1938867"/>
                </a:cubicBezTo>
                <a:cubicBezTo>
                  <a:pt x="2748729" y="1958823"/>
                  <a:pt x="2730783" y="1979958"/>
                  <a:pt x="2717800" y="1998134"/>
                </a:cubicBezTo>
                <a:cubicBezTo>
                  <a:pt x="2711886" y="2006414"/>
                  <a:pt x="2707224" y="2015588"/>
                  <a:pt x="2700867" y="2023534"/>
                </a:cubicBezTo>
                <a:cubicBezTo>
                  <a:pt x="2695880" y="2029767"/>
                  <a:pt x="2688723" y="2034081"/>
                  <a:pt x="2683933" y="2040467"/>
                </a:cubicBezTo>
                <a:cubicBezTo>
                  <a:pt x="2671722" y="2056748"/>
                  <a:pt x="2664458" y="2076877"/>
                  <a:pt x="2650067" y="2091267"/>
                </a:cubicBezTo>
                <a:cubicBezTo>
                  <a:pt x="2644422" y="2096911"/>
                  <a:pt x="2638120" y="2101967"/>
                  <a:pt x="2633133" y="2108200"/>
                </a:cubicBezTo>
                <a:cubicBezTo>
                  <a:pt x="2626776" y="2116146"/>
                  <a:pt x="2623395" y="2126405"/>
                  <a:pt x="2616200" y="2133600"/>
                </a:cubicBezTo>
                <a:cubicBezTo>
                  <a:pt x="2606222" y="2143578"/>
                  <a:pt x="2592880" y="2149625"/>
                  <a:pt x="2582333" y="2159000"/>
                </a:cubicBezTo>
                <a:cubicBezTo>
                  <a:pt x="2567418" y="2172258"/>
                  <a:pt x="2556923" y="2190757"/>
                  <a:pt x="2540000" y="2201334"/>
                </a:cubicBezTo>
                <a:cubicBezTo>
                  <a:pt x="2517422" y="2215445"/>
                  <a:pt x="2496081" y="2231760"/>
                  <a:pt x="2472267" y="2243667"/>
                </a:cubicBezTo>
                <a:cubicBezTo>
                  <a:pt x="2449689" y="2254956"/>
                  <a:pt x="2425537" y="2263532"/>
                  <a:pt x="2404533" y="2277534"/>
                </a:cubicBezTo>
                <a:cubicBezTo>
                  <a:pt x="2396066" y="2283178"/>
                  <a:pt x="2388432" y="2290334"/>
                  <a:pt x="2379133" y="2294467"/>
                </a:cubicBezTo>
                <a:cubicBezTo>
                  <a:pt x="2362822" y="2301716"/>
                  <a:pt x="2344298" y="2303417"/>
                  <a:pt x="2328333" y="2311400"/>
                </a:cubicBezTo>
                <a:cubicBezTo>
                  <a:pt x="2305755" y="2322689"/>
                  <a:pt x="2281603" y="2331265"/>
                  <a:pt x="2260600" y="2345267"/>
                </a:cubicBezTo>
                <a:cubicBezTo>
                  <a:pt x="2252133" y="2350911"/>
                  <a:pt x="2244301" y="2357649"/>
                  <a:pt x="2235200" y="2362200"/>
                </a:cubicBezTo>
                <a:cubicBezTo>
                  <a:pt x="2227218" y="2366191"/>
                  <a:pt x="2218156" y="2367533"/>
                  <a:pt x="2209800" y="2370667"/>
                </a:cubicBezTo>
                <a:cubicBezTo>
                  <a:pt x="2181179" y="2381400"/>
                  <a:pt x="2168967" y="2388381"/>
                  <a:pt x="2142067" y="2396067"/>
                </a:cubicBezTo>
                <a:cubicBezTo>
                  <a:pt x="2130878" y="2399264"/>
                  <a:pt x="2119389" y="2401337"/>
                  <a:pt x="2108200" y="2404534"/>
                </a:cubicBezTo>
                <a:cubicBezTo>
                  <a:pt x="2099619" y="2406986"/>
                  <a:pt x="2091458" y="2410836"/>
                  <a:pt x="2082800" y="2413000"/>
                </a:cubicBezTo>
                <a:cubicBezTo>
                  <a:pt x="2046474" y="2422081"/>
                  <a:pt x="2027414" y="2422385"/>
                  <a:pt x="1989667" y="2429934"/>
                </a:cubicBezTo>
                <a:cubicBezTo>
                  <a:pt x="1978257" y="2432216"/>
                  <a:pt x="1967159" y="2435876"/>
                  <a:pt x="1955800" y="2438400"/>
                </a:cubicBezTo>
                <a:cubicBezTo>
                  <a:pt x="1941752" y="2441522"/>
                  <a:pt x="1927515" y="2443745"/>
                  <a:pt x="1913467" y="2446867"/>
                </a:cubicBezTo>
                <a:cubicBezTo>
                  <a:pt x="1853922" y="2460100"/>
                  <a:pt x="1903693" y="2449659"/>
                  <a:pt x="1854200" y="2463800"/>
                </a:cubicBezTo>
                <a:cubicBezTo>
                  <a:pt x="1843011" y="2466997"/>
                  <a:pt x="1831692" y="2469743"/>
                  <a:pt x="1820333" y="2472267"/>
                </a:cubicBezTo>
                <a:cubicBezTo>
                  <a:pt x="1754811" y="2486828"/>
                  <a:pt x="1793667" y="2476369"/>
                  <a:pt x="1710267" y="2489200"/>
                </a:cubicBezTo>
                <a:cubicBezTo>
                  <a:pt x="1696044" y="2491388"/>
                  <a:pt x="1682278" y="2496519"/>
                  <a:pt x="1667933" y="2497667"/>
                </a:cubicBezTo>
                <a:cubicBezTo>
                  <a:pt x="1594300" y="2503558"/>
                  <a:pt x="1347382" y="2511500"/>
                  <a:pt x="1286933" y="2514600"/>
                </a:cubicBezTo>
                <a:cubicBezTo>
                  <a:pt x="1247373" y="2516629"/>
                  <a:pt x="1207911" y="2520245"/>
                  <a:pt x="1168400" y="2523067"/>
                </a:cubicBezTo>
                <a:cubicBezTo>
                  <a:pt x="1131634" y="2529195"/>
                  <a:pt x="1095397" y="2535640"/>
                  <a:pt x="1058333" y="2540000"/>
                </a:cubicBezTo>
                <a:cubicBezTo>
                  <a:pt x="1030164" y="2543314"/>
                  <a:pt x="1001889" y="2545645"/>
                  <a:pt x="973667" y="2548467"/>
                </a:cubicBezTo>
                <a:cubicBezTo>
                  <a:pt x="864810" y="2579568"/>
                  <a:pt x="962309" y="2554125"/>
                  <a:pt x="863600" y="2573867"/>
                </a:cubicBezTo>
                <a:cubicBezTo>
                  <a:pt x="852190" y="2576149"/>
                  <a:pt x="841357" y="2581793"/>
                  <a:pt x="829733" y="2582334"/>
                </a:cubicBezTo>
                <a:cubicBezTo>
                  <a:pt x="719749" y="2587449"/>
                  <a:pt x="609609" y="2588381"/>
                  <a:pt x="499533" y="2590800"/>
                </a:cubicBezTo>
                <a:lnTo>
                  <a:pt x="59267" y="2599267"/>
                </a:lnTo>
                <a:cubicBezTo>
                  <a:pt x="0" y="2619022"/>
                  <a:pt x="14112" y="2599267"/>
                  <a:pt x="0" y="2641600"/>
                </a:cubicBezTo>
                <a:cubicBezTo>
                  <a:pt x="890" y="2646049"/>
                  <a:pt x="12949" y="2709832"/>
                  <a:pt x="16933" y="2717800"/>
                </a:cubicBezTo>
                <a:cubicBezTo>
                  <a:pt x="21960" y="2727854"/>
                  <a:pt x="51575" y="2748248"/>
                  <a:pt x="59267" y="2751667"/>
                </a:cubicBezTo>
                <a:cubicBezTo>
                  <a:pt x="75578" y="2758916"/>
                  <a:pt x="93134" y="2762956"/>
                  <a:pt x="110067" y="2768600"/>
                </a:cubicBezTo>
                <a:cubicBezTo>
                  <a:pt x="125808" y="2773847"/>
                  <a:pt x="153795" y="2783898"/>
                  <a:pt x="169333" y="2785534"/>
                </a:cubicBezTo>
                <a:cubicBezTo>
                  <a:pt x="211527" y="2789975"/>
                  <a:pt x="254000" y="2791178"/>
                  <a:pt x="296333" y="2794000"/>
                </a:cubicBezTo>
                <a:cubicBezTo>
                  <a:pt x="333022" y="2791178"/>
                  <a:pt x="369651" y="2787419"/>
                  <a:pt x="406400" y="2785534"/>
                </a:cubicBezTo>
                <a:cubicBezTo>
                  <a:pt x="506723" y="2780389"/>
                  <a:pt x="800228" y="2771464"/>
                  <a:pt x="889000" y="2768600"/>
                </a:cubicBezTo>
                <a:cubicBezTo>
                  <a:pt x="922867" y="2765778"/>
                  <a:pt x="956660" y="2761860"/>
                  <a:pt x="990600" y="2760134"/>
                </a:cubicBezTo>
                <a:cubicBezTo>
                  <a:pt x="1123193" y="2753392"/>
                  <a:pt x="1256063" y="2752031"/>
                  <a:pt x="1388533" y="2743200"/>
                </a:cubicBezTo>
                <a:lnTo>
                  <a:pt x="1515533" y="2734734"/>
                </a:lnTo>
                <a:cubicBezTo>
                  <a:pt x="1594714" y="2721537"/>
                  <a:pt x="1549514" y="2729631"/>
                  <a:pt x="1651000" y="2709334"/>
                </a:cubicBezTo>
                <a:cubicBezTo>
                  <a:pt x="1665111" y="2706512"/>
                  <a:pt x="1679681" y="2705418"/>
                  <a:pt x="1693333" y="2700867"/>
                </a:cubicBezTo>
                <a:cubicBezTo>
                  <a:pt x="1701800" y="2698045"/>
                  <a:pt x="1709898" y="2693662"/>
                  <a:pt x="1718733" y="2692400"/>
                </a:cubicBezTo>
                <a:cubicBezTo>
                  <a:pt x="1749592" y="2687992"/>
                  <a:pt x="1780822" y="2686756"/>
                  <a:pt x="1811867" y="2683934"/>
                </a:cubicBezTo>
                <a:cubicBezTo>
                  <a:pt x="1894803" y="2700520"/>
                  <a:pt x="1810784" y="2688601"/>
                  <a:pt x="1913467" y="2683934"/>
                </a:cubicBezTo>
                <a:cubicBezTo>
                  <a:pt x="2017819" y="2679191"/>
                  <a:pt x="2122311" y="2678289"/>
                  <a:pt x="2226733" y="2675467"/>
                </a:cubicBezTo>
                <a:cubicBezTo>
                  <a:pt x="2266244" y="2672645"/>
                  <a:pt x="2305833" y="2670756"/>
                  <a:pt x="2345267" y="2667000"/>
                </a:cubicBezTo>
                <a:cubicBezTo>
                  <a:pt x="2408273" y="2661000"/>
                  <a:pt x="2420663" y="2653022"/>
                  <a:pt x="2489200" y="2641600"/>
                </a:cubicBezTo>
                <a:lnTo>
                  <a:pt x="2540000" y="2633134"/>
                </a:lnTo>
                <a:lnTo>
                  <a:pt x="2590800" y="2616200"/>
                </a:lnTo>
                <a:lnTo>
                  <a:pt x="2616200" y="2607734"/>
                </a:lnTo>
                <a:lnTo>
                  <a:pt x="2667000" y="2573867"/>
                </a:lnTo>
                <a:cubicBezTo>
                  <a:pt x="2675467" y="2568223"/>
                  <a:pt x="2685205" y="2564129"/>
                  <a:pt x="2692400" y="2556934"/>
                </a:cubicBezTo>
                <a:lnTo>
                  <a:pt x="2726267" y="2523067"/>
                </a:lnTo>
                <a:cubicBezTo>
                  <a:pt x="2734734" y="2514600"/>
                  <a:pt x="2741704" y="2504309"/>
                  <a:pt x="2751667" y="2497667"/>
                </a:cubicBezTo>
                <a:cubicBezTo>
                  <a:pt x="2777172" y="2480664"/>
                  <a:pt x="2780861" y="2476688"/>
                  <a:pt x="2810933" y="2463800"/>
                </a:cubicBezTo>
                <a:cubicBezTo>
                  <a:pt x="2884186" y="2432405"/>
                  <a:pt x="2798746" y="2474128"/>
                  <a:pt x="2853267" y="24468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3840554" y="3034113"/>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p:cNvSpPr/>
          <p:nvPr/>
        </p:nvSpPr>
        <p:spPr>
          <a:xfrm>
            <a:off x="4201623" y="3034113"/>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93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Alternative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What we’d ideally like instead is for Harry to do a directed search, one which sticks close to the likely path based on some kind of guiding information.</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14" name="Rectangle 13"/>
          <p:cNvSpPr/>
          <p:nvPr/>
        </p:nvSpPr>
        <p:spPr>
          <a:xfrm>
            <a:off x="3697669" y="2754141"/>
            <a:ext cx="3873358" cy="29795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6424946" y="4638138"/>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604240" y="3544568"/>
            <a:ext cx="2339551" cy="159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4487333" y="3454400"/>
            <a:ext cx="2235200" cy="1566333"/>
          </a:xfrm>
          <a:custGeom>
            <a:avLst/>
            <a:gdLst>
              <a:gd name="connsiteX0" fmla="*/ 0 w 2235200"/>
              <a:gd name="connsiteY0" fmla="*/ 262467 h 1566333"/>
              <a:gd name="connsiteX1" fmla="*/ 33867 w 2235200"/>
              <a:gd name="connsiteY1" fmla="*/ 287867 h 1566333"/>
              <a:gd name="connsiteX2" fmla="*/ 59267 w 2235200"/>
              <a:gd name="connsiteY2" fmla="*/ 279400 h 1566333"/>
              <a:gd name="connsiteX3" fmla="*/ 93134 w 2235200"/>
              <a:gd name="connsiteY3" fmla="*/ 270933 h 1566333"/>
              <a:gd name="connsiteX4" fmla="*/ 143934 w 2235200"/>
              <a:gd name="connsiteY4" fmla="*/ 254000 h 1566333"/>
              <a:gd name="connsiteX5" fmla="*/ 203200 w 2235200"/>
              <a:gd name="connsiteY5" fmla="*/ 237067 h 1566333"/>
              <a:gd name="connsiteX6" fmla="*/ 245534 w 2235200"/>
              <a:gd name="connsiteY6" fmla="*/ 194733 h 1566333"/>
              <a:gd name="connsiteX7" fmla="*/ 279400 w 2235200"/>
              <a:gd name="connsiteY7" fmla="*/ 118533 h 1566333"/>
              <a:gd name="connsiteX8" fmla="*/ 304800 w 2235200"/>
              <a:gd name="connsiteY8" fmla="*/ 33867 h 1566333"/>
              <a:gd name="connsiteX9" fmla="*/ 347134 w 2235200"/>
              <a:gd name="connsiteY9" fmla="*/ 0 h 1566333"/>
              <a:gd name="connsiteX10" fmla="*/ 448734 w 2235200"/>
              <a:gd name="connsiteY10" fmla="*/ 25400 h 1566333"/>
              <a:gd name="connsiteX11" fmla="*/ 465667 w 2235200"/>
              <a:gd name="connsiteY11" fmla="*/ 50800 h 1566333"/>
              <a:gd name="connsiteX12" fmla="*/ 448734 w 2235200"/>
              <a:gd name="connsiteY12" fmla="*/ 220133 h 1566333"/>
              <a:gd name="connsiteX13" fmla="*/ 414867 w 2235200"/>
              <a:gd name="connsiteY13" fmla="*/ 262467 h 1566333"/>
              <a:gd name="connsiteX14" fmla="*/ 364067 w 2235200"/>
              <a:gd name="connsiteY14" fmla="*/ 296333 h 1566333"/>
              <a:gd name="connsiteX15" fmla="*/ 296334 w 2235200"/>
              <a:gd name="connsiteY15" fmla="*/ 381000 h 1566333"/>
              <a:gd name="connsiteX16" fmla="*/ 262467 w 2235200"/>
              <a:gd name="connsiteY16" fmla="*/ 431800 h 1566333"/>
              <a:gd name="connsiteX17" fmla="*/ 254000 w 2235200"/>
              <a:gd name="connsiteY17" fmla="*/ 457200 h 1566333"/>
              <a:gd name="connsiteX18" fmla="*/ 262467 w 2235200"/>
              <a:gd name="connsiteY18" fmla="*/ 524933 h 1566333"/>
              <a:gd name="connsiteX19" fmla="*/ 304800 w 2235200"/>
              <a:gd name="connsiteY19" fmla="*/ 550333 h 1566333"/>
              <a:gd name="connsiteX20" fmla="*/ 431800 w 2235200"/>
              <a:gd name="connsiteY20" fmla="*/ 575733 h 1566333"/>
              <a:gd name="connsiteX21" fmla="*/ 465667 w 2235200"/>
              <a:gd name="connsiteY21" fmla="*/ 567267 h 1566333"/>
              <a:gd name="connsiteX22" fmla="*/ 516467 w 2235200"/>
              <a:gd name="connsiteY22" fmla="*/ 558800 h 1566333"/>
              <a:gd name="connsiteX23" fmla="*/ 533400 w 2235200"/>
              <a:gd name="connsiteY23" fmla="*/ 533400 h 1566333"/>
              <a:gd name="connsiteX24" fmla="*/ 567267 w 2235200"/>
              <a:gd name="connsiteY24" fmla="*/ 499533 h 1566333"/>
              <a:gd name="connsiteX25" fmla="*/ 609600 w 2235200"/>
              <a:gd name="connsiteY25" fmla="*/ 431800 h 1566333"/>
              <a:gd name="connsiteX26" fmla="*/ 626534 w 2235200"/>
              <a:gd name="connsiteY26" fmla="*/ 321733 h 1566333"/>
              <a:gd name="connsiteX27" fmla="*/ 660400 w 2235200"/>
              <a:gd name="connsiteY27" fmla="*/ 270933 h 1566333"/>
              <a:gd name="connsiteX28" fmla="*/ 719667 w 2235200"/>
              <a:gd name="connsiteY28" fmla="*/ 254000 h 1566333"/>
              <a:gd name="connsiteX29" fmla="*/ 770467 w 2235200"/>
              <a:gd name="connsiteY29" fmla="*/ 279400 h 1566333"/>
              <a:gd name="connsiteX30" fmla="*/ 812800 w 2235200"/>
              <a:gd name="connsiteY30" fmla="*/ 296333 h 1566333"/>
              <a:gd name="connsiteX31" fmla="*/ 872067 w 2235200"/>
              <a:gd name="connsiteY31" fmla="*/ 338667 h 1566333"/>
              <a:gd name="connsiteX32" fmla="*/ 990600 w 2235200"/>
              <a:gd name="connsiteY32" fmla="*/ 397933 h 1566333"/>
              <a:gd name="connsiteX33" fmla="*/ 1041400 w 2235200"/>
              <a:gd name="connsiteY33" fmla="*/ 423333 h 1566333"/>
              <a:gd name="connsiteX34" fmla="*/ 1066800 w 2235200"/>
              <a:gd name="connsiteY34" fmla="*/ 448733 h 1566333"/>
              <a:gd name="connsiteX35" fmla="*/ 1066800 w 2235200"/>
              <a:gd name="connsiteY35" fmla="*/ 508000 h 1566333"/>
              <a:gd name="connsiteX36" fmla="*/ 1016000 w 2235200"/>
              <a:gd name="connsiteY36" fmla="*/ 541867 h 1566333"/>
              <a:gd name="connsiteX37" fmla="*/ 956734 w 2235200"/>
              <a:gd name="connsiteY37" fmla="*/ 584200 h 1566333"/>
              <a:gd name="connsiteX38" fmla="*/ 931334 w 2235200"/>
              <a:gd name="connsiteY38" fmla="*/ 601133 h 1566333"/>
              <a:gd name="connsiteX39" fmla="*/ 905934 w 2235200"/>
              <a:gd name="connsiteY39" fmla="*/ 609600 h 1566333"/>
              <a:gd name="connsiteX40" fmla="*/ 863600 w 2235200"/>
              <a:gd name="connsiteY40" fmla="*/ 643467 h 1566333"/>
              <a:gd name="connsiteX41" fmla="*/ 812800 w 2235200"/>
              <a:gd name="connsiteY41" fmla="*/ 685800 h 1566333"/>
              <a:gd name="connsiteX42" fmla="*/ 795867 w 2235200"/>
              <a:gd name="connsiteY42" fmla="*/ 745067 h 1566333"/>
              <a:gd name="connsiteX43" fmla="*/ 804334 w 2235200"/>
              <a:gd name="connsiteY43" fmla="*/ 778933 h 1566333"/>
              <a:gd name="connsiteX44" fmla="*/ 821267 w 2235200"/>
              <a:gd name="connsiteY44" fmla="*/ 846667 h 1566333"/>
              <a:gd name="connsiteX45" fmla="*/ 846667 w 2235200"/>
              <a:gd name="connsiteY45" fmla="*/ 863600 h 1566333"/>
              <a:gd name="connsiteX46" fmla="*/ 948267 w 2235200"/>
              <a:gd name="connsiteY46" fmla="*/ 855133 h 1566333"/>
              <a:gd name="connsiteX47" fmla="*/ 1007534 w 2235200"/>
              <a:gd name="connsiteY47" fmla="*/ 829733 h 1566333"/>
              <a:gd name="connsiteX48" fmla="*/ 1032934 w 2235200"/>
              <a:gd name="connsiteY48" fmla="*/ 821267 h 1566333"/>
              <a:gd name="connsiteX49" fmla="*/ 1058334 w 2235200"/>
              <a:gd name="connsiteY49" fmla="*/ 804333 h 1566333"/>
              <a:gd name="connsiteX50" fmla="*/ 1083734 w 2235200"/>
              <a:gd name="connsiteY50" fmla="*/ 795867 h 1566333"/>
              <a:gd name="connsiteX51" fmla="*/ 1126067 w 2235200"/>
              <a:gd name="connsiteY51" fmla="*/ 762000 h 1566333"/>
              <a:gd name="connsiteX52" fmla="*/ 1168400 w 2235200"/>
              <a:gd name="connsiteY52" fmla="*/ 753533 h 1566333"/>
              <a:gd name="connsiteX53" fmla="*/ 1278467 w 2235200"/>
              <a:gd name="connsiteY53" fmla="*/ 736600 h 1566333"/>
              <a:gd name="connsiteX54" fmla="*/ 1320800 w 2235200"/>
              <a:gd name="connsiteY54" fmla="*/ 745067 h 1566333"/>
              <a:gd name="connsiteX55" fmla="*/ 1329267 w 2235200"/>
              <a:gd name="connsiteY55" fmla="*/ 804333 h 1566333"/>
              <a:gd name="connsiteX56" fmla="*/ 1303867 w 2235200"/>
              <a:gd name="connsiteY56" fmla="*/ 914400 h 1566333"/>
              <a:gd name="connsiteX57" fmla="*/ 1295400 w 2235200"/>
              <a:gd name="connsiteY57" fmla="*/ 939800 h 1566333"/>
              <a:gd name="connsiteX58" fmla="*/ 1261534 w 2235200"/>
              <a:gd name="connsiteY58" fmla="*/ 990600 h 1566333"/>
              <a:gd name="connsiteX59" fmla="*/ 1244600 w 2235200"/>
              <a:gd name="connsiteY59" fmla="*/ 1016000 h 1566333"/>
              <a:gd name="connsiteX60" fmla="*/ 1227667 w 2235200"/>
              <a:gd name="connsiteY60" fmla="*/ 1066800 h 1566333"/>
              <a:gd name="connsiteX61" fmla="*/ 1236134 w 2235200"/>
              <a:gd name="connsiteY61" fmla="*/ 1092200 h 1566333"/>
              <a:gd name="connsiteX62" fmla="*/ 1261534 w 2235200"/>
              <a:gd name="connsiteY62" fmla="*/ 1117600 h 1566333"/>
              <a:gd name="connsiteX63" fmla="*/ 1354667 w 2235200"/>
              <a:gd name="connsiteY63" fmla="*/ 1134533 h 1566333"/>
              <a:gd name="connsiteX64" fmla="*/ 1388534 w 2235200"/>
              <a:gd name="connsiteY64" fmla="*/ 1143000 h 1566333"/>
              <a:gd name="connsiteX65" fmla="*/ 1490134 w 2235200"/>
              <a:gd name="connsiteY65" fmla="*/ 1126067 h 1566333"/>
              <a:gd name="connsiteX66" fmla="*/ 1540934 w 2235200"/>
              <a:gd name="connsiteY66" fmla="*/ 1075267 h 1566333"/>
              <a:gd name="connsiteX67" fmla="*/ 1557867 w 2235200"/>
              <a:gd name="connsiteY67" fmla="*/ 1049867 h 1566333"/>
              <a:gd name="connsiteX68" fmla="*/ 1583267 w 2235200"/>
              <a:gd name="connsiteY68" fmla="*/ 1032933 h 1566333"/>
              <a:gd name="connsiteX69" fmla="*/ 1634067 w 2235200"/>
              <a:gd name="connsiteY69" fmla="*/ 982133 h 1566333"/>
              <a:gd name="connsiteX70" fmla="*/ 1659467 w 2235200"/>
              <a:gd name="connsiteY70" fmla="*/ 956733 h 1566333"/>
              <a:gd name="connsiteX71" fmla="*/ 1718734 w 2235200"/>
              <a:gd name="connsiteY71" fmla="*/ 939800 h 1566333"/>
              <a:gd name="connsiteX72" fmla="*/ 1735667 w 2235200"/>
              <a:gd name="connsiteY72" fmla="*/ 965200 h 1566333"/>
              <a:gd name="connsiteX73" fmla="*/ 1744134 w 2235200"/>
              <a:gd name="connsiteY73" fmla="*/ 999067 h 1566333"/>
              <a:gd name="connsiteX74" fmla="*/ 1752600 w 2235200"/>
              <a:gd name="connsiteY74" fmla="*/ 1024467 h 1566333"/>
              <a:gd name="connsiteX75" fmla="*/ 1769534 w 2235200"/>
              <a:gd name="connsiteY75" fmla="*/ 1083733 h 1566333"/>
              <a:gd name="connsiteX76" fmla="*/ 1752600 w 2235200"/>
              <a:gd name="connsiteY76" fmla="*/ 1134533 h 1566333"/>
              <a:gd name="connsiteX77" fmla="*/ 1718734 w 2235200"/>
              <a:gd name="connsiteY77" fmla="*/ 1176867 h 1566333"/>
              <a:gd name="connsiteX78" fmla="*/ 1701800 w 2235200"/>
              <a:gd name="connsiteY78" fmla="*/ 1193800 h 1566333"/>
              <a:gd name="connsiteX79" fmla="*/ 1667934 w 2235200"/>
              <a:gd name="connsiteY79" fmla="*/ 1244600 h 1566333"/>
              <a:gd name="connsiteX80" fmla="*/ 1634067 w 2235200"/>
              <a:gd name="connsiteY80" fmla="*/ 1286933 h 1566333"/>
              <a:gd name="connsiteX81" fmla="*/ 1625600 w 2235200"/>
              <a:gd name="connsiteY81" fmla="*/ 1312333 h 1566333"/>
              <a:gd name="connsiteX82" fmla="*/ 1608667 w 2235200"/>
              <a:gd name="connsiteY82" fmla="*/ 1337733 h 1566333"/>
              <a:gd name="connsiteX83" fmla="*/ 1600200 w 2235200"/>
              <a:gd name="connsiteY83" fmla="*/ 1363133 h 1566333"/>
              <a:gd name="connsiteX84" fmla="*/ 1583267 w 2235200"/>
              <a:gd name="connsiteY84" fmla="*/ 1447800 h 1566333"/>
              <a:gd name="connsiteX85" fmla="*/ 1591734 w 2235200"/>
              <a:gd name="connsiteY85" fmla="*/ 1549400 h 1566333"/>
              <a:gd name="connsiteX86" fmla="*/ 1617134 w 2235200"/>
              <a:gd name="connsiteY86" fmla="*/ 1566333 h 1566333"/>
              <a:gd name="connsiteX87" fmla="*/ 1752600 w 2235200"/>
              <a:gd name="connsiteY87" fmla="*/ 1557867 h 1566333"/>
              <a:gd name="connsiteX88" fmla="*/ 1803400 w 2235200"/>
              <a:gd name="connsiteY88" fmla="*/ 1540933 h 1566333"/>
              <a:gd name="connsiteX89" fmla="*/ 1879600 w 2235200"/>
              <a:gd name="connsiteY89" fmla="*/ 1507067 h 1566333"/>
              <a:gd name="connsiteX90" fmla="*/ 1905000 w 2235200"/>
              <a:gd name="connsiteY90" fmla="*/ 1490133 h 1566333"/>
              <a:gd name="connsiteX91" fmla="*/ 1930400 w 2235200"/>
              <a:gd name="connsiteY91" fmla="*/ 1413933 h 1566333"/>
              <a:gd name="connsiteX92" fmla="*/ 1938867 w 2235200"/>
              <a:gd name="connsiteY92" fmla="*/ 1388533 h 1566333"/>
              <a:gd name="connsiteX93" fmla="*/ 1947334 w 2235200"/>
              <a:gd name="connsiteY93" fmla="*/ 1354667 h 1566333"/>
              <a:gd name="connsiteX94" fmla="*/ 2006600 w 2235200"/>
              <a:gd name="connsiteY94" fmla="*/ 1286933 h 1566333"/>
              <a:gd name="connsiteX95" fmla="*/ 2023534 w 2235200"/>
              <a:gd name="connsiteY95" fmla="*/ 1270000 h 1566333"/>
              <a:gd name="connsiteX96" fmla="*/ 2048934 w 2235200"/>
              <a:gd name="connsiteY96" fmla="*/ 1244600 h 1566333"/>
              <a:gd name="connsiteX97" fmla="*/ 2074334 w 2235200"/>
              <a:gd name="connsiteY97" fmla="*/ 1227667 h 1566333"/>
              <a:gd name="connsiteX98" fmla="*/ 2125134 w 2235200"/>
              <a:gd name="connsiteY98" fmla="*/ 1236133 h 1566333"/>
              <a:gd name="connsiteX99" fmla="*/ 2167467 w 2235200"/>
              <a:gd name="connsiteY99" fmla="*/ 1278467 h 1566333"/>
              <a:gd name="connsiteX100" fmla="*/ 2192867 w 2235200"/>
              <a:gd name="connsiteY100" fmla="*/ 1380067 h 1566333"/>
              <a:gd name="connsiteX101" fmla="*/ 2209800 w 2235200"/>
              <a:gd name="connsiteY101" fmla="*/ 1524000 h 1566333"/>
              <a:gd name="connsiteX102" fmla="*/ 2218267 w 2235200"/>
              <a:gd name="connsiteY102" fmla="*/ 1549400 h 1566333"/>
              <a:gd name="connsiteX103" fmla="*/ 2235200 w 2235200"/>
              <a:gd name="connsiteY103" fmla="*/ 1566333 h 156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235200" h="1566333">
                <a:moveTo>
                  <a:pt x="0" y="262467"/>
                </a:moveTo>
                <a:cubicBezTo>
                  <a:pt x="11289" y="270934"/>
                  <a:pt x="20299" y="283990"/>
                  <a:pt x="33867" y="287867"/>
                </a:cubicBezTo>
                <a:cubicBezTo>
                  <a:pt x="42448" y="290319"/>
                  <a:pt x="50686" y="281852"/>
                  <a:pt x="59267" y="279400"/>
                </a:cubicBezTo>
                <a:cubicBezTo>
                  <a:pt x="70456" y="276203"/>
                  <a:pt x="81988" y="274277"/>
                  <a:pt x="93134" y="270933"/>
                </a:cubicBezTo>
                <a:cubicBezTo>
                  <a:pt x="110231" y="265804"/>
                  <a:pt x="126618" y="258329"/>
                  <a:pt x="143934" y="254000"/>
                </a:cubicBezTo>
                <a:cubicBezTo>
                  <a:pt x="186458" y="243368"/>
                  <a:pt x="166761" y="249212"/>
                  <a:pt x="203200" y="237067"/>
                </a:cubicBezTo>
                <a:cubicBezTo>
                  <a:pt x="217311" y="222956"/>
                  <a:pt x="239223" y="213665"/>
                  <a:pt x="245534" y="194733"/>
                </a:cubicBezTo>
                <a:cubicBezTo>
                  <a:pt x="265685" y="134280"/>
                  <a:pt x="252566" y="158785"/>
                  <a:pt x="279400" y="118533"/>
                </a:cubicBezTo>
                <a:cubicBezTo>
                  <a:pt x="283237" y="103186"/>
                  <a:pt x="297931" y="40736"/>
                  <a:pt x="304800" y="33867"/>
                </a:cubicBezTo>
                <a:cubicBezTo>
                  <a:pt x="328929" y="9738"/>
                  <a:pt x="315092" y="21361"/>
                  <a:pt x="347134" y="0"/>
                </a:cubicBezTo>
                <a:cubicBezTo>
                  <a:pt x="411166" y="6404"/>
                  <a:pt x="419787" y="-10784"/>
                  <a:pt x="448734" y="25400"/>
                </a:cubicBezTo>
                <a:cubicBezTo>
                  <a:pt x="455091" y="33346"/>
                  <a:pt x="460023" y="42333"/>
                  <a:pt x="465667" y="50800"/>
                </a:cubicBezTo>
                <a:cubicBezTo>
                  <a:pt x="465608" y="51689"/>
                  <a:pt x="462344" y="183841"/>
                  <a:pt x="448734" y="220133"/>
                </a:cubicBezTo>
                <a:cubicBezTo>
                  <a:pt x="444388" y="231721"/>
                  <a:pt x="425646" y="254382"/>
                  <a:pt x="414867" y="262467"/>
                </a:cubicBezTo>
                <a:cubicBezTo>
                  <a:pt x="398586" y="274678"/>
                  <a:pt x="378457" y="281943"/>
                  <a:pt x="364067" y="296333"/>
                </a:cubicBezTo>
                <a:cubicBezTo>
                  <a:pt x="315808" y="344592"/>
                  <a:pt x="339058" y="316914"/>
                  <a:pt x="296334" y="381000"/>
                </a:cubicBezTo>
                <a:lnTo>
                  <a:pt x="262467" y="431800"/>
                </a:lnTo>
                <a:lnTo>
                  <a:pt x="254000" y="457200"/>
                </a:lnTo>
                <a:cubicBezTo>
                  <a:pt x="256822" y="479778"/>
                  <a:pt x="255929" y="503139"/>
                  <a:pt x="262467" y="524933"/>
                </a:cubicBezTo>
                <a:cubicBezTo>
                  <a:pt x="267455" y="541558"/>
                  <a:pt x="292237" y="546744"/>
                  <a:pt x="304800" y="550333"/>
                </a:cubicBezTo>
                <a:cubicBezTo>
                  <a:pt x="346377" y="562212"/>
                  <a:pt x="389241" y="568640"/>
                  <a:pt x="431800" y="575733"/>
                </a:cubicBezTo>
                <a:cubicBezTo>
                  <a:pt x="443089" y="572911"/>
                  <a:pt x="454257" y="569549"/>
                  <a:pt x="465667" y="567267"/>
                </a:cubicBezTo>
                <a:cubicBezTo>
                  <a:pt x="482501" y="563900"/>
                  <a:pt x="501112" y="566477"/>
                  <a:pt x="516467" y="558800"/>
                </a:cubicBezTo>
                <a:cubicBezTo>
                  <a:pt x="525568" y="554249"/>
                  <a:pt x="526778" y="541126"/>
                  <a:pt x="533400" y="533400"/>
                </a:cubicBezTo>
                <a:cubicBezTo>
                  <a:pt x="543790" y="521278"/>
                  <a:pt x="557688" y="512305"/>
                  <a:pt x="567267" y="499533"/>
                </a:cubicBezTo>
                <a:cubicBezTo>
                  <a:pt x="600240" y="455570"/>
                  <a:pt x="586357" y="478288"/>
                  <a:pt x="609600" y="431800"/>
                </a:cubicBezTo>
                <a:cubicBezTo>
                  <a:pt x="609983" y="428736"/>
                  <a:pt x="619846" y="336446"/>
                  <a:pt x="626534" y="321733"/>
                </a:cubicBezTo>
                <a:cubicBezTo>
                  <a:pt x="634955" y="303206"/>
                  <a:pt x="641093" y="277368"/>
                  <a:pt x="660400" y="270933"/>
                </a:cubicBezTo>
                <a:cubicBezTo>
                  <a:pt x="696839" y="258787"/>
                  <a:pt x="677142" y="264632"/>
                  <a:pt x="719667" y="254000"/>
                </a:cubicBezTo>
                <a:cubicBezTo>
                  <a:pt x="736600" y="262467"/>
                  <a:pt x="753232" y="271566"/>
                  <a:pt x="770467" y="279400"/>
                </a:cubicBezTo>
                <a:cubicBezTo>
                  <a:pt x="784303" y="285689"/>
                  <a:pt x="799672" y="288675"/>
                  <a:pt x="812800" y="296333"/>
                </a:cubicBezTo>
                <a:cubicBezTo>
                  <a:pt x="833771" y="308566"/>
                  <a:pt x="850988" y="326622"/>
                  <a:pt x="872067" y="338667"/>
                </a:cubicBezTo>
                <a:cubicBezTo>
                  <a:pt x="910421" y="360584"/>
                  <a:pt x="951089" y="378178"/>
                  <a:pt x="990600" y="397933"/>
                </a:cubicBezTo>
                <a:cubicBezTo>
                  <a:pt x="1007533" y="406400"/>
                  <a:pt x="1028013" y="409946"/>
                  <a:pt x="1041400" y="423333"/>
                </a:cubicBezTo>
                <a:lnTo>
                  <a:pt x="1066800" y="448733"/>
                </a:lnTo>
                <a:cubicBezTo>
                  <a:pt x="1073324" y="468303"/>
                  <a:pt x="1084764" y="487470"/>
                  <a:pt x="1066800" y="508000"/>
                </a:cubicBezTo>
                <a:cubicBezTo>
                  <a:pt x="1053399" y="523316"/>
                  <a:pt x="1032933" y="530578"/>
                  <a:pt x="1016000" y="541867"/>
                </a:cubicBezTo>
                <a:cubicBezTo>
                  <a:pt x="956123" y="581785"/>
                  <a:pt x="1030269" y="531675"/>
                  <a:pt x="956734" y="584200"/>
                </a:cubicBezTo>
                <a:cubicBezTo>
                  <a:pt x="948454" y="590114"/>
                  <a:pt x="940435" y="596582"/>
                  <a:pt x="931334" y="601133"/>
                </a:cubicBezTo>
                <a:cubicBezTo>
                  <a:pt x="923352" y="605124"/>
                  <a:pt x="914401" y="606778"/>
                  <a:pt x="905934" y="609600"/>
                </a:cubicBezTo>
                <a:cubicBezTo>
                  <a:pt x="856660" y="658871"/>
                  <a:pt x="927695" y="590054"/>
                  <a:pt x="863600" y="643467"/>
                </a:cubicBezTo>
                <a:cubicBezTo>
                  <a:pt x="798417" y="697787"/>
                  <a:pt x="875857" y="643763"/>
                  <a:pt x="812800" y="685800"/>
                </a:cubicBezTo>
                <a:cubicBezTo>
                  <a:pt x="808808" y="697776"/>
                  <a:pt x="795867" y="734439"/>
                  <a:pt x="795867" y="745067"/>
                </a:cubicBezTo>
                <a:cubicBezTo>
                  <a:pt x="795867" y="756703"/>
                  <a:pt x="801810" y="767574"/>
                  <a:pt x="804334" y="778933"/>
                </a:cubicBezTo>
                <a:cubicBezTo>
                  <a:pt x="804821" y="781125"/>
                  <a:pt x="814283" y="837937"/>
                  <a:pt x="821267" y="846667"/>
                </a:cubicBezTo>
                <a:cubicBezTo>
                  <a:pt x="827624" y="854613"/>
                  <a:pt x="838200" y="857956"/>
                  <a:pt x="846667" y="863600"/>
                </a:cubicBezTo>
                <a:cubicBezTo>
                  <a:pt x="880534" y="860778"/>
                  <a:pt x="914581" y="859624"/>
                  <a:pt x="948267" y="855133"/>
                </a:cubicBezTo>
                <a:cubicBezTo>
                  <a:pt x="967487" y="852570"/>
                  <a:pt x="991359" y="836665"/>
                  <a:pt x="1007534" y="829733"/>
                </a:cubicBezTo>
                <a:cubicBezTo>
                  <a:pt x="1015737" y="826217"/>
                  <a:pt x="1024467" y="824089"/>
                  <a:pt x="1032934" y="821267"/>
                </a:cubicBezTo>
                <a:cubicBezTo>
                  <a:pt x="1041401" y="815622"/>
                  <a:pt x="1049232" y="808884"/>
                  <a:pt x="1058334" y="804333"/>
                </a:cubicBezTo>
                <a:cubicBezTo>
                  <a:pt x="1066316" y="800342"/>
                  <a:pt x="1076081" y="800459"/>
                  <a:pt x="1083734" y="795867"/>
                </a:cubicBezTo>
                <a:cubicBezTo>
                  <a:pt x="1118180" y="775199"/>
                  <a:pt x="1080873" y="778948"/>
                  <a:pt x="1126067" y="762000"/>
                </a:cubicBezTo>
                <a:cubicBezTo>
                  <a:pt x="1139541" y="756947"/>
                  <a:pt x="1154177" y="755721"/>
                  <a:pt x="1168400" y="753533"/>
                </a:cubicBezTo>
                <a:cubicBezTo>
                  <a:pt x="1301671" y="733030"/>
                  <a:pt x="1181405" y="756013"/>
                  <a:pt x="1278467" y="736600"/>
                </a:cubicBezTo>
                <a:cubicBezTo>
                  <a:pt x="1292578" y="739422"/>
                  <a:pt x="1312166" y="733555"/>
                  <a:pt x="1320800" y="745067"/>
                </a:cubicBezTo>
                <a:cubicBezTo>
                  <a:pt x="1332774" y="761032"/>
                  <a:pt x="1329267" y="784377"/>
                  <a:pt x="1329267" y="804333"/>
                </a:cubicBezTo>
                <a:cubicBezTo>
                  <a:pt x="1329267" y="848294"/>
                  <a:pt x="1317280" y="874162"/>
                  <a:pt x="1303867" y="914400"/>
                </a:cubicBezTo>
                <a:cubicBezTo>
                  <a:pt x="1301045" y="922867"/>
                  <a:pt x="1300350" y="932374"/>
                  <a:pt x="1295400" y="939800"/>
                </a:cubicBezTo>
                <a:lnTo>
                  <a:pt x="1261534" y="990600"/>
                </a:lnTo>
                <a:lnTo>
                  <a:pt x="1244600" y="1016000"/>
                </a:lnTo>
                <a:cubicBezTo>
                  <a:pt x="1238956" y="1032933"/>
                  <a:pt x="1222022" y="1049867"/>
                  <a:pt x="1227667" y="1066800"/>
                </a:cubicBezTo>
                <a:cubicBezTo>
                  <a:pt x="1230489" y="1075267"/>
                  <a:pt x="1231183" y="1084774"/>
                  <a:pt x="1236134" y="1092200"/>
                </a:cubicBezTo>
                <a:cubicBezTo>
                  <a:pt x="1242776" y="1102163"/>
                  <a:pt x="1251571" y="1110958"/>
                  <a:pt x="1261534" y="1117600"/>
                </a:cubicBezTo>
                <a:cubicBezTo>
                  <a:pt x="1279607" y="1129649"/>
                  <a:pt x="1351791" y="1134174"/>
                  <a:pt x="1354667" y="1134533"/>
                </a:cubicBezTo>
                <a:cubicBezTo>
                  <a:pt x="1365956" y="1137355"/>
                  <a:pt x="1376898" y="1143000"/>
                  <a:pt x="1388534" y="1143000"/>
                </a:cubicBezTo>
                <a:cubicBezTo>
                  <a:pt x="1445244" y="1143000"/>
                  <a:pt x="1450393" y="1139313"/>
                  <a:pt x="1490134" y="1126067"/>
                </a:cubicBezTo>
                <a:cubicBezTo>
                  <a:pt x="1507067" y="1109134"/>
                  <a:pt x="1527651" y="1095193"/>
                  <a:pt x="1540934" y="1075267"/>
                </a:cubicBezTo>
                <a:cubicBezTo>
                  <a:pt x="1546578" y="1066800"/>
                  <a:pt x="1550672" y="1057062"/>
                  <a:pt x="1557867" y="1049867"/>
                </a:cubicBezTo>
                <a:cubicBezTo>
                  <a:pt x="1565062" y="1042672"/>
                  <a:pt x="1575662" y="1039693"/>
                  <a:pt x="1583267" y="1032933"/>
                </a:cubicBezTo>
                <a:cubicBezTo>
                  <a:pt x="1601165" y="1017023"/>
                  <a:pt x="1617134" y="999066"/>
                  <a:pt x="1634067" y="982133"/>
                </a:cubicBezTo>
                <a:cubicBezTo>
                  <a:pt x="1642534" y="973666"/>
                  <a:pt x="1647851" y="959637"/>
                  <a:pt x="1659467" y="956733"/>
                </a:cubicBezTo>
                <a:cubicBezTo>
                  <a:pt x="1701992" y="946103"/>
                  <a:pt x="1682295" y="951947"/>
                  <a:pt x="1718734" y="939800"/>
                </a:cubicBezTo>
                <a:cubicBezTo>
                  <a:pt x="1724378" y="948267"/>
                  <a:pt x="1731659" y="955847"/>
                  <a:pt x="1735667" y="965200"/>
                </a:cubicBezTo>
                <a:cubicBezTo>
                  <a:pt x="1740251" y="975896"/>
                  <a:pt x="1740937" y="987878"/>
                  <a:pt x="1744134" y="999067"/>
                </a:cubicBezTo>
                <a:cubicBezTo>
                  <a:pt x="1746586" y="1007648"/>
                  <a:pt x="1750148" y="1015886"/>
                  <a:pt x="1752600" y="1024467"/>
                </a:cubicBezTo>
                <a:cubicBezTo>
                  <a:pt x="1773855" y="1098859"/>
                  <a:pt x="1749240" y="1022852"/>
                  <a:pt x="1769534" y="1083733"/>
                </a:cubicBezTo>
                <a:cubicBezTo>
                  <a:pt x="1763889" y="1100666"/>
                  <a:pt x="1765221" y="1121911"/>
                  <a:pt x="1752600" y="1134533"/>
                </a:cubicBezTo>
                <a:cubicBezTo>
                  <a:pt x="1711706" y="1175429"/>
                  <a:pt x="1761467" y="1123452"/>
                  <a:pt x="1718734" y="1176867"/>
                </a:cubicBezTo>
                <a:cubicBezTo>
                  <a:pt x="1713747" y="1183100"/>
                  <a:pt x="1706590" y="1187414"/>
                  <a:pt x="1701800" y="1193800"/>
                </a:cubicBezTo>
                <a:cubicBezTo>
                  <a:pt x="1689589" y="1210081"/>
                  <a:pt x="1682325" y="1230210"/>
                  <a:pt x="1667934" y="1244600"/>
                </a:cubicBezTo>
                <a:cubicBezTo>
                  <a:pt x="1652182" y="1260351"/>
                  <a:pt x="1644749" y="1265570"/>
                  <a:pt x="1634067" y="1286933"/>
                </a:cubicBezTo>
                <a:cubicBezTo>
                  <a:pt x="1630076" y="1294915"/>
                  <a:pt x="1629591" y="1304351"/>
                  <a:pt x="1625600" y="1312333"/>
                </a:cubicBezTo>
                <a:cubicBezTo>
                  <a:pt x="1621049" y="1321434"/>
                  <a:pt x="1613218" y="1328632"/>
                  <a:pt x="1608667" y="1337733"/>
                </a:cubicBezTo>
                <a:cubicBezTo>
                  <a:pt x="1604676" y="1345715"/>
                  <a:pt x="1602652" y="1354552"/>
                  <a:pt x="1600200" y="1363133"/>
                </a:cubicBezTo>
                <a:cubicBezTo>
                  <a:pt x="1590098" y="1398490"/>
                  <a:pt x="1589918" y="1407894"/>
                  <a:pt x="1583267" y="1447800"/>
                </a:cubicBezTo>
                <a:cubicBezTo>
                  <a:pt x="1586089" y="1481667"/>
                  <a:pt x="1582398" y="1516724"/>
                  <a:pt x="1591734" y="1549400"/>
                </a:cubicBezTo>
                <a:cubicBezTo>
                  <a:pt x="1594529" y="1559184"/>
                  <a:pt x="1606972" y="1565798"/>
                  <a:pt x="1617134" y="1566333"/>
                </a:cubicBezTo>
                <a:lnTo>
                  <a:pt x="1752600" y="1557867"/>
                </a:lnTo>
                <a:cubicBezTo>
                  <a:pt x="1769533" y="1552222"/>
                  <a:pt x="1786827" y="1547562"/>
                  <a:pt x="1803400" y="1540933"/>
                </a:cubicBezTo>
                <a:cubicBezTo>
                  <a:pt x="1833639" y="1528838"/>
                  <a:pt x="1851915" y="1522887"/>
                  <a:pt x="1879600" y="1507067"/>
                </a:cubicBezTo>
                <a:cubicBezTo>
                  <a:pt x="1888435" y="1502018"/>
                  <a:pt x="1896533" y="1495778"/>
                  <a:pt x="1905000" y="1490133"/>
                </a:cubicBezTo>
                <a:lnTo>
                  <a:pt x="1930400" y="1413933"/>
                </a:lnTo>
                <a:cubicBezTo>
                  <a:pt x="1933222" y="1405466"/>
                  <a:pt x="1936702" y="1397191"/>
                  <a:pt x="1938867" y="1388533"/>
                </a:cubicBezTo>
                <a:cubicBezTo>
                  <a:pt x="1941689" y="1377244"/>
                  <a:pt x="1942750" y="1365362"/>
                  <a:pt x="1947334" y="1354667"/>
                </a:cubicBezTo>
                <a:cubicBezTo>
                  <a:pt x="1957835" y="1330164"/>
                  <a:pt x="1991395" y="1302138"/>
                  <a:pt x="2006600" y="1286933"/>
                </a:cubicBezTo>
                <a:lnTo>
                  <a:pt x="2023534" y="1270000"/>
                </a:lnTo>
                <a:cubicBezTo>
                  <a:pt x="2032001" y="1261533"/>
                  <a:pt x="2038971" y="1251242"/>
                  <a:pt x="2048934" y="1244600"/>
                </a:cubicBezTo>
                <a:lnTo>
                  <a:pt x="2074334" y="1227667"/>
                </a:lnTo>
                <a:cubicBezTo>
                  <a:pt x="2091267" y="1230489"/>
                  <a:pt x="2108848" y="1230704"/>
                  <a:pt x="2125134" y="1236133"/>
                </a:cubicBezTo>
                <a:cubicBezTo>
                  <a:pt x="2144276" y="1242514"/>
                  <a:pt x="2159614" y="1260798"/>
                  <a:pt x="2167467" y="1278467"/>
                </a:cubicBezTo>
                <a:cubicBezTo>
                  <a:pt x="2185356" y="1318718"/>
                  <a:pt x="2185767" y="1337470"/>
                  <a:pt x="2192867" y="1380067"/>
                </a:cubicBezTo>
                <a:cubicBezTo>
                  <a:pt x="2199331" y="1464089"/>
                  <a:pt x="2193326" y="1466339"/>
                  <a:pt x="2209800" y="1524000"/>
                </a:cubicBezTo>
                <a:cubicBezTo>
                  <a:pt x="2212252" y="1532581"/>
                  <a:pt x="2213675" y="1541747"/>
                  <a:pt x="2218267" y="1549400"/>
                </a:cubicBezTo>
                <a:cubicBezTo>
                  <a:pt x="2222374" y="1556245"/>
                  <a:pt x="2229556" y="1560689"/>
                  <a:pt x="2235200" y="15663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3936587" y="3000932"/>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p:cNvSpPr/>
          <p:nvPr/>
        </p:nvSpPr>
        <p:spPr>
          <a:xfrm>
            <a:off x="4297656" y="3000932"/>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109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574</TotalTime>
  <Words>1715</Words>
  <Application>Microsoft Macintosh PowerPoint</Application>
  <PresentationFormat>Widescreen</PresentationFormat>
  <Paragraphs>285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Mangal</vt:lpstr>
      <vt:lpstr>Retrospect</vt:lpstr>
      <vt:lpstr>Quidditch Star</vt:lpstr>
      <vt:lpstr>Intro to AI Pathfinding</vt:lpstr>
      <vt:lpstr>The Problem</vt:lpstr>
      <vt:lpstr>Caveat</vt:lpstr>
      <vt:lpstr>Breadth First Search (BFS)</vt:lpstr>
      <vt:lpstr>Breadth First Search (BFS)</vt:lpstr>
      <vt:lpstr>Practical Pathfinding</vt:lpstr>
      <vt:lpstr>Another Problem</vt:lpstr>
      <vt:lpstr>An Alternative</vt:lpstr>
      <vt:lpstr>A* Search</vt:lpstr>
      <vt:lpstr>A* Search</vt:lpstr>
      <vt:lpstr>A(n) = d(n) + h(n)</vt:lpstr>
      <vt:lpstr>The Game</vt:lpstr>
      <vt:lpstr>Q*</vt:lpstr>
      <vt:lpstr>Further Details</vt:lpstr>
      <vt:lpstr>Solution Architecture</vt:lpstr>
      <vt:lpstr>Gritty Details</vt:lpstr>
      <vt:lpstr>POST Request JSON Schema</vt:lpstr>
      <vt:lpstr>POST Response JSON Schema</vt:lpstr>
      <vt:lpstr>Breadth First Search</vt:lpstr>
      <vt:lpstr>Quick BFS Example</vt:lpstr>
      <vt:lpstr>Quick BFS Example</vt:lpstr>
      <vt:lpstr>A* Search</vt:lpstr>
      <vt:lpstr>Quick A* Example</vt:lpstr>
      <vt:lpstr>Quick A* Example</vt:lpstr>
      <vt:lpstr>Good Luck!</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Quidditch Star</dc:title>
  <dc:creator>Painton, Lee(GE Digital)</dc:creator>
  <cp:lastModifiedBy>Painton, Lee(GE Digital)</cp:lastModifiedBy>
  <cp:revision>65</cp:revision>
  <dcterms:created xsi:type="dcterms:W3CDTF">2017-08-09T20:26:40Z</dcterms:created>
  <dcterms:modified xsi:type="dcterms:W3CDTF">2017-08-15T14:03:12Z</dcterms:modified>
</cp:coreProperties>
</file>