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ppt/webextensions/webextension2.xml" ContentType="application/vnd.ms-office.webextension+xml"/>
  <Override PartName="/ppt/notesSlides/notesSlide8.xml" ContentType="application/vnd.openxmlformats-officedocument.presentationml.notesSlide+xml"/>
  <Override PartName="/ppt/webextensions/webextension3.xml" ContentType="application/vnd.ms-office.webextension+xml"/>
  <Override PartName="/ppt/notesSlides/notesSlide9.xml" ContentType="application/vnd.openxmlformats-officedocument.presentationml.notesSlide+xml"/>
  <Override PartName="/ppt/webextensions/webextension4.xml" ContentType="application/vnd.ms-office.webextension+xml"/>
  <Override PartName="/ppt/notesSlides/notesSlide10.xml" ContentType="application/vnd.openxmlformats-officedocument.presentationml.notesSlide+xml"/>
  <Override PartName="/ppt/webextensions/webextension5.xml" ContentType="application/vnd.ms-office.webextension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257" r:id="rId3"/>
    <p:sldId id="259" r:id="rId4"/>
    <p:sldId id="263" r:id="rId5"/>
    <p:sldId id="269" r:id="rId6"/>
    <p:sldId id="270" r:id="rId7"/>
    <p:sldId id="271" r:id="rId8"/>
    <p:sldId id="272" r:id="rId9"/>
    <p:sldId id="265" r:id="rId10"/>
    <p:sldId id="273" r:id="rId11"/>
    <p:sldId id="266" r:id="rId12"/>
    <p:sldId id="267" r:id="rId13"/>
    <p:sldId id="262" r:id="rId14"/>
    <p:sldId id="260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48"/>
  </p:normalViewPr>
  <p:slideViewPr>
    <p:cSldViewPr snapToGrid="0" snapToObjects="1">
      <p:cViewPr varScale="1">
        <p:scale>
          <a:sx n="105" d="100"/>
          <a:sy n="105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944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5230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922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897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797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7617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312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475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78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82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54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1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5.xm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.xm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2.xm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3.xm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4.xm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 smtClean="0">
                <a:solidFill>
                  <a:srgbClr val="1E3DB4"/>
                </a:solidFill>
              </a:rPr>
              <a:t>Practice 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#4: Transfer Learning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/>
            </a:r>
            <a:br>
              <a:rPr kumimoji="1" lang="en-US" altLang="ko-KR" sz="3600" b="1" dirty="0" smtClean="0">
                <a:solidFill>
                  <a:srgbClr val="1E3DB4"/>
                </a:solidFill>
              </a:rPr>
            </a:br>
            <a:r>
              <a:rPr kumimoji="1" lang="en-US" altLang="ko-KR" sz="2400" b="1" dirty="0" err="1" smtClean="0">
                <a:solidFill>
                  <a:srgbClr val="1E3DB4"/>
                </a:solidFill>
              </a:rPr>
              <a:t>Finetuning</a:t>
            </a:r>
            <a:r>
              <a:rPr kumimoji="1" lang="en-US" altLang="ko-KR" sz="2400" b="1" dirty="0" smtClean="0">
                <a:solidFill>
                  <a:srgbClr val="1E3DB4"/>
                </a:solidFill>
              </a:rPr>
              <a:t>, Pre-trained model as feature extractor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</a:t>
            </a:r>
            <a:r>
              <a:rPr kumimoji="1" lang="en-US" altLang="ko-KR" sz="2400" b="1" dirty="0" smtClean="0"/>
              <a:t>Jun-</a:t>
            </a:r>
            <a:r>
              <a:rPr kumimoji="1" lang="en-US" altLang="ko-KR" sz="2400" b="1" dirty="0" err="1" smtClean="0"/>
              <a:t>Sik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Choi &amp; </a:t>
            </a:r>
            <a:r>
              <a:rPr kumimoji="1" lang="en-US" altLang="ko-KR" sz="2400" b="1" dirty="0" err="1" smtClean="0"/>
              <a:t>Jee-Seok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 smtClean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 smtClean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 smtClean="0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September </a:t>
            </a:r>
            <a:r>
              <a:rPr kumimoji="1" lang="en-US" altLang="ko-KR" sz="1800" dirty="0" smtClean="0"/>
              <a:t>20</a:t>
            </a:r>
            <a:r>
              <a:rPr kumimoji="1" lang="en-US" altLang="ko-KR" sz="1800" dirty="0" smtClean="0"/>
              <a:t>, </a:t>
            </a:r>
            <a:r>
              <a:rPr kumimoji="1" lang="en-US" altLang="ko-KR" sz="1800" dirty="0" smtClean="0"/>
              <a:t>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86266" y="960168"/>
            <a:ext cx="5100934" cy="5251561"/>
          </a:xfrm>
        </p:spPr>
        <p:txBody>
          <a:bodyPr>
            <a:normAutofit/>
          </a:bodyPr>
          <a:lstStyle/>
          <a:p>
            <a:r>
              <a:rPr kumimoji="1" lang="en-US" altLang="ko-KR" sz="1800" dirty="0" smtClean="0"/>
              <a:t>2.1</a:t>
            </a:r>
            <a:r>
              <a:rPr kumimoji="1" lang="en-US" altLang="ko-KR" sz="1800" dirty="0"/>
              <a:t> </a:t>
            </a:r>
            <a:r>
              <a:rPr lang="pl-PL" altLang="ko-KR" sz="1800" dirty="0" err="1" smtClean="0"/>
              <a:t>Copy</a:t>
            </a:r>
            <a:r>
              <a:rPr lang="pl-PL" altLang="ko-KR" sz="1800" dirty="0"/>
              <a:t> </a:t>
            </a:r>
            <a:r>
              <a:rPr lang="pl-PL" altLang="ko-KR" sz="1800" dirty="0" err="1"/>
              <a:t>parameter</a:t>
            </a:r>
            <a:r>
              <a:rPr lang="pl-PL" altLang="ko-KR" sz="1800" dirty="0"/>
              <a:t> from </a:t>
            </a:r>
            <a:r>
              <a:rPr lang="pl-PL" altLang="ko-KR" sz="1800" dirty="0" smtClean="0"/>
              <a:t/>
            </a:r>
            <a:br>
              <a:rPr lang="pl-PL" altLang="ko-KR" sz="1800" dirty="0" smtClean="0"/>
            </a:br>
            <a:r>
              <a:rPr lang="pl-PL" altLang="ko-KR" sz="1800" dirty="0" smtClean="0"/>
              <a:t>'./</a:t>
            </a:r>
            <a:r>
              <a:rPr lang="pl-PL" altLang="ko-KR" sz="1800" dirty="0"/>
              <a:t>data/</a:t>
            </a:r>
            <a:r>
              <a:rPr lang="pl-PL" altLang="ko-KR" sz="1800" dirty="0" err="1"/>
              <a:t>models</a:t>
            </a:r>
            <a:r>
              <a:rPr lang="pl-PL" altLang="ko-KR" sz="1800" dirty="0"/>
              <a:t>/resnet18-5c106cde.pth' </a:t>
            </a:r>
            <a:r>
              <a:rPr lang="pl-PL" altLang="ko-KR" sz="1800" dirty="0" smtClean="0"/>
              <a:t/>
            </a:r>
            <a:br>
              <a:rPr lang="pl-PL" altLang="ko-KR" sz="1800" dirty="0" smtClean="0"/>
            </a:br>
            <a:r>
              <a:rPr lang="pl-PL" altLang="ko-KR" sz="1800" dirty="0" smtClean="0"/>
              <a:t>to </a:t>
            </a:r>
            <a:r>
              <a:rPr lang="pl-PL" altLang="ko-KR" sz="1800" dirty="0" err="1" smtClean="0"/>
              <a:t>model_ft</a:t>
            </a:r>
            <a:endParaRPr lang="pl-PL" altLang="ko-KR" sz="1800" dirty="0" smtClean="0"/>
          </a:p>
          <a:p>
            <a:endParaRPr lang="pl-PL" altLang="ko-KR" sz="1800" dirty="0"/>
          </a:p>
          <a:p>
            <a:r>
              <a:rPr lang="pl-PL" altLang="ko-KR" sz="1800" dirty="0" smtClean="0"/>
              <a:t>2.2 </a:t>
            </a:r>
            <a:r>
              <a:rPr lang="pl-PL" altLang="ko-KR" sz="1800" dirty="0" err="1" smtClean="0"/>
              <a:t>Define</a:t>
            </a:r>
            <a:r>
              <a:rPr lang="pl-PL" altLang="ko-KR" sz="1800" dirty="0" smtClean="0"/>
              <a:t> SGD </a:t>
            </a:r>
            <a:r>
              <a:rPr lang="pl-PL" altLang="ko-KR" sz="1800" dirty="0" err="1" smtClean="0"/>
              <a:t>Optimizer</a:t>
            </a:r>
            <a:endParaRPr lang="pl-PL" altLang="ko-KR" sz="18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/>
            </p:nvGraphicFramePr>
            <p:xfrm>
              <a:off x="395416" y="1029878"/>
              <a:ext cx="6176072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6176072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73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Finetuning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&amp; evaluation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18 layer </a:t>
            </a:r>
            <a:r>
              <a:rPr kumimoji="1" lang="en-US" altLang="ko-KR" dirty="0" err="1" smtClean="0"/>
              <a:t>ResNet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210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Pre-trained Model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18 layer </a:t>
            </a:r>
            <a:r>
              <a:rPr kumimoji="1" lang="en-US" altLang="ko-KR" smtClean="0"/>
              <a:t>ResNet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440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3306" y="2476553"/>
            <a:ext cx="10515600" cy="1124606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 anchor="ctr" anchorCtr="1">
            <a:noAutofit/>
          </a:bodyPr>
          <a:lstStyle/>
          <a:p>
            <a:pPr lvl="0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4000" b="1" dirty="0" smtClean="0">
                <a:solidFill>
                  <a:srgbClr val="222581"/>
                </a:solidFill>
              </a:rPr>
              <a:t>Pre-trained 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model as a feature extractor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dd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err="1" smtClean="0"/>
              <a:t>dd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 smtClean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 smtClean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2667985"/>
            <a:ext cx="11491784" cy="1882994"/>
          </a:xfrm>
        </p:spPr>
        <p:txBody>
          <a:bodyPr/>
          <a:lstStyle/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Fine-tuning pre-trained </a:t>
            </a:r>
            <a:r>
              <a:rPr kumimoji="1" lang="en-US" altLang="ko-KR" b="1" dirty="0">
                <a:solidFill>
                  <a:srgbClr val="222581"/>
                </a:solidFill>
              </a:rPr>
              <a:t>m</a:t>
            </a:r>
            <a:r>
              <a:rPr kumimoji="1" lang="en-US" altLang="ko-KR" b="1" dirty="0" smtClean="0">
                <a:solidFill>
                  <a:srgbClr val="222581"/>
                </a:solidFill>
              </a:rPr>
              <a:t>odel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Pre-trained model as a feature extractor</a:t>
            </a:r>
            <a:endParaRPr kumimoji="1" lang="en-US" altLang="ko-KR" b="1" dirty="0" smtClean="0">
              <a:solidFill>
                <a:srgbClr val="222581"/>
              </a:solidFill>
            </a:endParaRP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kumimoji="1" lang="en-US" altLang="ko-KR" sz="4000" b="1" dirty="0">
                <a:solidFill>
                  <a:srgbClr val="222581"/>
                </a:solidFill>
              </a:rPr>
              <a:t>F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ine-tuning pre-trained model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Pre-trained Model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18 layer </a:t>
            </a:r>
            <a:r>
              <a:rPr kumimoji="1" lang="en-US" altLang="ko-KR" dirty="0" err="1" smtClean="0"/>
              <a:t>ResNet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02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torchvision.transforms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840260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Torchvision</a:t>
            </a:r>
            <a:r>
              <a:rPr kumimoji="1" lang="en-US" altLang="ko-KR" dirty="0" smtClean="0"/>
              <a:t> provides simple ways to transform images and tensors.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Compose</a:t>
            </a:r>
            <a:r>
              <a:rPr kumimoji="1" lang="en-US" altLang="ko-KR" sz="2000" dirty="0" smtClean="0"/>
              <a:t> : Composes transforms together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Scale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Rescale the input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to the given size.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CenterCrop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Crops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at the center.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RandomCrop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at a random location.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RandomSizedCrop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to random size and aspect ratio.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Pad</a:t>
            </a:r>
            <a:r>
              <a:rPr kumimoji="1" lang="en-US" altLang="ko-KR" sz="2000" dirty="0" smtClean="0"/>
              <a:t> </a:t>
            </a:r>
            <a:r>
              <a:rPr kumimoji="1" lang="en-US" altLang="ko-KR" sz="2000" dirty="0"/>
              <a:t>: Pad the given </a:t>
            </a:r>
            <a:r>
              <a:rPr kumimoji="1" lang="en-US" altLang="ko-KR" sz="2000" dirty="0" err="1"/>
              <a:t>PIL.Image</a:t>
            </a:r>
            <a:r>
              <a:rPr kumimoji="1" lang="en-US" altLang="ko-KR" sz="2000" dirty="0"/>
              <a:t> on all sides with the given “pad” value</a:t>
            </a:r>
            <a:r>
              <a:rPr kumimoji="1" lang="en-US" altLang="ko-KR" sz="2000" dirty="0" smtClean="0"/>
              <a:t>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Normalize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Normalize an tensor image with mean and standard deviation.</a:t>
            </a:r>
            <a:endParaRPr kumimoji="1" lang="en-US" altLang="ko-KR" sz="2000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ToTensor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Convert a 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 or </a:t>
            </a:r>
            <a:r>
              <a:rPr lang="en-US" altLang="ko-KR" sz="2000" dirty="0" err="1"/>
              <a:t>numpy.ndarray</a:t>
            </a:r>
            <a:r>
              <a:rPr lang="en-US" altLang="ko-KR" sz="2000" dirty="0"/>
              <a:t> to tensor.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ToPILImage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Convert a tensor to PIL </a:t>
            </a:r>
            <a:r>
              <a:rPr lang="en-US" altLang="ko-KR" sz="2000" dirty="0" smtClean="0"/>
              <a:t>Image.</a:t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/>
              </a:rPr>
              <a:t> You can apply several transformations together to given dataset using </a:t>
            </a:r>
            <a:r>
              <a:rPr lang="en-US" altLang="ko-KR" sz="2000" b="1" dirty="0" smtClean="0">
                <a:sym typeface="Wingdings"/>
              </a:rPr>
              <a:t>Compose</a:t>
            </a:r>
            <a:endParaRPr kumimoji="1" lang="en-US" altLang="ko-KR" sz="2000" b="1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7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#1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36293"/>
            <a:ext cx="11582400" cy="601165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000" dirty="0" smtClean="0"/>
              <a:t>Apply transforms (Scale, </a:t>
            </a:r>
            <a:r>
              <a:rPr kumimoji="1" lang="en-US" altLang="ko-KR" sz="2000" dirty="0" err="1" smtClean="0"/>
              <a:t>Centorcrop</a:t>
            </a:r>
            <a:r>
              <a:rPr kumimoji="1" lang="en-US" altLang="ko-KR" sz="2000" dirty="0" smtClean="0"/>
              <a:t>, </a:t>
            </a:r>
            <a:r>
              <a:rPr kumimoji="1" lang="en-US" altLang="ko-KR" sz="2000" dirty="0" err="1" smtClean="0"/>
              <a:t>ToTensor</a:t>
            </a:r>
            <a:r>
              <a:rPr kumimoji="1" lang="en-US" altLang="ko-KR" sz="2000" dirty="0" smtClean="0"/>
              <a:t>, Normalize) to 'Validation' Dataset</a:t>
            </a:r>
            <a:endParaRPr kumimoji="1" lang="ko-KR" altLang="en-US" sz="1600" b="1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추가 기능 5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173798"/>
                  </p:ext>
                </p:extLst>
              </p:nvPr>
            </p:nvGraphicFramePr>
            <p:xfrm>
              <a:off x="395416" y="1537458"/>
              <a:ext cx="6224840" cy="449484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6" name="추가 기능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537458"/>
                <a:ext cx="6224840" cy="449484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텍스트 상자 7"/>
          <p:cNvSpPr txBox="1"/>
          <p:nvPr/>
        </p:nvSpPr>
        <p:spPr>
          <a:xfrm>
            <a:off x="6827485" y="1957864"/>
            <a:ext cx="46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Scale Image to size 256 x 256 x 3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err="1" smtClean="0"/>
              <a:t>Centercrop</a:t>
            </a:r>
            <a:r>
              <a:rPr kumimoji="1" lang="en-US" altLang="ko-KR" dirty="0" smtClean="0"/>
              <a:t> Image to size 224 x 224 x 3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Transform Image to Tensor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Normalize Tensor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Mean : [</a:t>
            </a:r>
            <a:r>
              <a:rPr kumimoji="1" lang="pt-BR" altLang="ko-KR" dirty="0"/>
              <a:t>0.485, 0.456, 0.406</a:t>
            </a:r>
            <a:r>
              <a:rPr kumimoji="1" lang="pt-BR" altLang="ko-KR" dirty="0" smtClean="0"/>
              <a:t>]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pt-BR" altLang="ko-KR" dirty="0" err="1" smtClean="0"/>
              <a:t>Std</a:t>
            </a:r>
            <a:r>
              <a:rPr kumimoji="1" lang="pt-BR" altLang="ko-KR" dirty="0"/>
              <a:t> : [0.229, 0.224, 0.225</a:t>
            </a:r>
            <a:r>
              <a:rPr kumimoji="1" lang="pt-BR" altLang="ko-KR" dirty="0" smtClean="0"/>
              <a:t>]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51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36293"/>
            <a:ext cx="11582400" cy="601165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000" dirty="0" smtClean="0"/>
              <a:t>Apply transforms (Scale, </a:t>
            </a:r>
            <a:r>
              <a:rPr kumimoji="1" lang="en-US" altLang="ko-KR" sz="2000" dirty="0" err="1" smtClean="0"/>
              <a:t>Centorcrop</a:t>
            </a:r>
            <a:r>
              <a:rPr kumimoji="1" lang="en-US" altLang="ko-KR" sz="2000" dirty="0" smtClean="0"/>
              <a:t>, </a:t>
            </a:r>
            <a:r>
              <a:rPr kumimoji="1" lang="en-US" altLang="ko-KR" sz="2000" dirty="0" err="1" smtClean="0"/>
              <a:t>ToTensor</a:t>
            </a:r>
            <a:r>
              <a:rPr kumimoji="1" lang="en-US" altLang="ko-KR" sz="2000" dirty="0" smtClean="0"/>
              <a:t>, Normalize) to 'Validation' Dataset</a:t>
            </a:r>
            <a:endParaRPr kumimoji="1" lang="ko-KR" altLang="en-US" sz="1600" b="1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추가 기능 5" title="Code Presenter Pro"/>
              <p:cNvGraphicFramePr>
                <a:graphicFrameLocks noGrp="1"/>
              </p:cNvGraphicFramePr>
              <p:nvPr/>
            </p:nvGraphicFramePr>
            <p:xfrm>
              <a:off x="395416" y="1537458"/>
              <a:ext cx="6224840" cy="449484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6" name="추가 기능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537458"/>
                <a:ext cx="6224840" cy="449484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텍스트 상자 7"/>
          <p:cNvSpPr txBox="1"/>
          <p:nvPr/>
        </p:nvSpPr>
        <p:spPr>
          <a:xfrm>
            <a:off x="6827485" y="1957864"/>
            <a:ext cx="46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Scale Image to size 256 x 256 x 3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err="1" smtClean="0"/>
              <a:t>Centercrop</a:t>
            </a:r>
            <a:r>
              <a:rPr kumimoji="1" lang="en-US" altLang="ko-KR" dirty="0" smtClean="0"/>
              <a:t> Image to size 224 x 224 x 3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Transform Image to Tensor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Normalize Tensor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Mean : [</a:t>
            </a:r>
            <a:r>
              <a:rPr kumimoji="1" lang="pt-BR" altLang="ko-KR" dirty="0"/>
              <a:t>0.485, 0.456, 0.406</a:t>
            </a:r>
            <a:r>
              <a:rPr kumimoji="1" lang="pt-BR" altLang="ko-KR" dirty="0" smtClean="0"/>
              <a:t>]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pt-BR" altLang="ko-KR" dirty="0" err="1" smtClean="0"/>
              <a:t>Std</a:t>
            </a:r>
            <a:r>
              <a:rPr kumimoji="1" lang="pt-BR" altLang="ko-KR" dirty="0"/>
              <a:t> : [0.229, 0.224, 0.225</a:t>
            </a:r>
            <a:r>
              <a:rPr kumimoji="1" lang="pt-BR" altLang="ko-KR" dirty="0" smtClean="0"/>
              <a:t>]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91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Load and modify model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72525"/>
            <a:ext cx="11686856" cy="2246163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err="1" smtClean="0"/>
              <a:t>load_state_dict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state_dict</a:t>
            </a:r>
            <a:r>
              <a:rPr kumimoji="1" lang="en-US" altLang="ko-KR" dirty="0" smtClean="0"/>
              <a:t>)</a:t>
            </a:r>
            <a:endParaRPr kumimoji="1" lang="en-US" altLang="ko-KR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Copies parameters and buffers from </a:t>
            </a:r>
            <a:r>
              <a:rPr lang="en-US" altLang="ko-KR" b="1" dirty="0" err="1" smtClean="0"/>
              <a:t>state_dict</a:t>
            </a:r>
            <a:r>
              <a:rPr lang="en-US" altLang="ko-KR" dirty="0"/>
              <a:t> into this module and its descendants. </a:t>
            </a:r>
            <a:endParaRPr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The </a:t>
            </a:r>
            <a:r>
              <a:rPr lang="en-US" altLang="ko-KR" dirty="0"/>
              <a:t>keys of </a:t>
            </a:r>
            <a:r>
              <a:rPr lang="en-US" altLang="ko-KR" b="1" dirty="0"/>
              <a:t> </a:t>
            </a:r>
            <a:r>
              <a:rPr lang="en-US" altLang="ko-KR" b="1" dirty="0" err="1"/>
              <a:t>state_dict</a:t>
            </a:r>
            <a:r>
              <a:rPr lang="en-US" altLang="ko-KR" b="1" dirty="0"/>
              <a:t> </a:t>
            </a:r>
            <a:r>
              <a:rPr lang="en-US" altLang="ko-KR" dirty="0"/>
              <a:t> must exactly match the keys returned by this module’s 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state_dict</a:t>
            </a:r>
            <a:r>
              <a:rPr lang="en-US" altLang="ko-KR" b="1" dirty="0" smtClean="0"/>
              <a:t>()</a:t>
            </a:r>
            <a:r>
              <a:rPr lang="en-US" altLang="ko-KR" dirty="0"/>
              <a:t> function.</a:t>
            </a:r>
            <a:endParaRPr kumimoji="1" lang="en-US" altLang="ko-KR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60172"/>
                  </p:ext>
                </p:extLst>
              </p:nvPr>
            </p:nvGraphicFramePr>
            <p:xfrm>
              <a:off x="620268" y="3218688"/>
              <a:ext cx="4280916" cy="313766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268" y="3218688"/>
                <a:ext cx="4280916" cy="3137662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텍스트 상자 10"/>
          <p:cNvSpPr txBox="1"/>
          <p:nvPr/>
        </p:nvSpPr>
        <p:spPr>
          <a:xfrm>
            <a:off x="5126036" y="4599656"/>
            <a:ext cx="5271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smtClean="0">
                <a:sym typeface="Wingdings"/>
              </a:rPr>
              <a:t> loaded model is an </a:t>
            </a:r>
            <a:r>
              <a:rPr kumimoji="1" lang="en-US" altLang="ko-KR" sz="2000" b="1" dirty="0" smtClean="0">
                <a:sym typeface="Wingdings"/>
              </a:rPr>
              <a:t>Ordered Dictionary</a:t>
            </a:r>
            <a:r>
              <a:rPr kumimoji="1" lang="en-US" altLang="ko-KR" sz="2000" dirty="0" smtClean="0">
                <a:sym typeface="Wingdings"/>
              </a:rPr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32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#2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86266" y="960168"/>
            <a:ext cx="5100934" cy="5251561"/>
          </a:xfrm>
        </p:spPr>
        <p:txBody>
          <a:bodyPr>
            <a:normAutofit/>
          </a:bodyPr>
          <a:lstStyle/>
          <a:p>
            <a:r>
              <a:rPr kumimoji="1" lang="en-US" altLang="ko-KR" sz="1800" dirty="0" smtClean="0"/>
              <a:t>2.1</a:t>
            </a:r>
            <a:r>
              <a:rPr kumimoji="1" lang="en-US" altLang="ko-KR" sz="1800" dirty="0"/>
              <a:t> </a:t>
            </a:r>
            <a:r>
              <a:rPr lang="pl-PL" altLang="ko-KR" sz="1800" dirty="0" err="1" smtClean="0"/>
              <a:t>Copy</a:t>
            </a:r>
            <a:r>
              <a:rPr lang="pl-PL" altLang="ko-KR" sz="1800" dirty="0"/>
              <a:t> </a:t>
            </a:r>
            <a:r>
              <a:rPr lang="pl-PL" altLang="ko-KR" sz="1800" dirty="0" err="1"/>
              <a:t>parameter</a:t>
            </a:r>
            <a:r>
              <a:rPr lang="pl-PL" altLang="ko-KR" sz="1800" dirty="0"/>
              <a:t> from </a:t>
            </a:r>
            <a:r>
              <a:rPr lang="pl-PL" altLang="ko-KR" sz="1800" dirty="0" smtClean="0"/>
              <a:t/>
            </a:r>
            <a:br>
              <a:rPr lang="pl-PL" altLang="ko-KR" sz="1800" dirty="0" smtClean="0"/>
            </a:br>
            <a:r>
              <a:rPr lang="pl-PL" altLang="ko-KR" sz="1800" dirty="0" smtClean="0"/>
              <a:t>'./</a:t>
            </a:r>
            <a:r>
              <a:rPr lang="pl-PL" altLang="ko-KR" sz="1800" dirty="0"/>
              <a:t>data/</a:t>
            </a:r>
            <a:r>
              <a:rPr lang="pl-PL" altLang="ko-KR" sz="1800" dirty="0" err="1"/>
              <a:t>models</a:t>
            </a:r>
            <a:r>
              <a:rPr lang="pl-PL" altLang="ko-KR" sz="1800" dirty="0"/>
              <a:t>/resnet18-5c106cde.pth' </a:t>
            </a:r>
            <a:r>
              <a:rPr lang="pl-PL" altLang="ko-KR" sz="1800" dirty="0" smtClean="0"/>
              <a:t/>
            </a:r>
            <a:br>
              <a:rPr lang="pl-PL" altLang="ko-KR" sz="1800" dirty="0" smtClean="0"/>
            </a:br>
            <a:r>
              <a:rPr lang="pl-PL" altLang="ko-KR" sz="1800" dirty="0" smtClean="0"/>
              <a:t>to </a:t>
            </a:r>
            <a:r>
              <a:rPr lang="pl-PL" altLang="ko-KR" sz="1800" dirty="0" err="1" smtClean="0"/>
              <a:t>model_ft</a:t>
            </a:r>
            <a:endParaRPr lang="pl-PL" altLang="ko-KR" sz="1800" dirty="0" smtClean="0"/>
          </a:p>
          <a:p>
            <a:endParaRPr lang="pl-PL" altLang="ko-KR" sz="1800" dirty="0"/>
          </a:p>
          <a:p>
            <a:r>
              <a:rPr lang="pl-PL" altLang="ko-KR" sz="1800" dirty="0" smtClean="0"/>
              <a:t>2.2 </a:t>
            </a:r>
            <a:r>
              <a:rPr lang="pl-PL" altLang="ko-KR" sz="1800" dirty="0" err="1" smtClean="0"/>
              <a:t>Define</a:t>
            </a:r>
            <a:r>
              <a:rPr lang="pl-PL" altLang="ko-KR" sz="1800" dirty="0" smtClean="0"/>
              <a:t> SGD </a:t>
            </a:r>
            <a:r>
              <a:rPr lang="pl-PL" altLang="ko-KR" sz="1800" dirty="0" err="1" smtClean="0"/>
              <a:t>Optimizer</a:t>
            </a:r>
            <a:endParaRPr lang="pl-PL" altLang="ko-KR" sz="18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40562"/>
                  </p:ext>
                </p:extLst>
              </p:nvPr>
            </p:nvGraphicFramePr>
            <p:xfrm>
              <a:off x="395416" y="1029878"/>
              <a:ext cx="6176072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6176072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37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F9B8D2E7-D35C-134B-A2EC-AF8A510E1EC0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    # Define data transformer\n    data_transforms = {\n        # Transformation for training dataset\n        'train': transforms.Compose([\n            transforms.RandomSizedCrop(224),\n            transforms.RandomHorizontalFlip(),\n            transforms.ToTensor(),\n            transforms.Normalize([0.485, 0.456, 0.406],\n [0.229, 0.224, 0.225])\n        ]),\n    '''*** TASK 1 ***\n    Apply transforms (Scale, Centorcrop, ToTensor, Normalize) to       \n'Validation' Dataset\n    '''\n        # Transformation for validation dataset\n    }&quot;,&quot;ctags&quot;:{&quot;data_transforms&quot;:[{&quot;linenum&quot;:&quot;2&quot;,&quot;signature&quot;:&quot;data_transforms = {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D300BAF-DE07-E74B-A79D-EFCEE5392976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    # Define data transformer\n    data_transforms = {\n        # Transformation for training dataset\n        'train': transforms.Compose([\n            transforms.RandomSizedCrop(224),\n            transforms.RandomHorizontalFlip(),\n            transforms.ToTensor(),\n            transforms.Normalize([0.485, 0.456, 0.406],\n [0.229, 0.224, 0.225])\n        ]),\n    '''*** TASK 1 ***\n    Apply transforms (Scale, Centorcrop, ToTensor, Normalize) to       \n'Validation' Dataset\n    '''\n        # Transformation for validation dataset\n        'val': transforms.Compose([\n            transforms.Scale(256),\n            transforms.CenterCrop(224),\n            transforms.ToTensor(),\n            transforms.Normalize([0.485, 0.456, 0.406], [0.229, 0.224, 0.225])\n        ]),\n    }&quot;,&quot;ctags&quot;:{&quot;data_transforms&quot;:[{&quot;linenum&quot;:&quot;2&quot;,&quot;signature&quot;:&quot;data_transforms = {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A4F083C-80D6-E346-A5E4-D7D7BEC0064A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import torch\n\nresnet = torch.load(‘./data/models/resnet18-5c106cde.pth’)\n\ntype(resnet)\n\n&gt;&gt; collections.OrderedDict&quot;,&quot;ctags&quot;:{&quot;resnet&quot;:[{&quot;linenum&quot;:&quot;3&quot;,&quot;signature&quot;:&quot;resnet = torch.load(‘./data/models/resnet18-5c106cde.pth’)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5706EEA6-6642-C745-B222-4B852651DA4A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# Pretrain된 18 layer residual network를 로드\n    model_ft = torchvision.models.resnet18()\n    \n    '''***TASK #2***\n    Copy parameter from \n    './data/models/resnet18-5c106cde.pth' to\n    model_ft\n    '''\n    # model_ft = \n    # 마지막 레이어의 입력 feature 수\n    print(\&quot;Original Fully connected layer of resnet18 (Last layer):\&quot;, model_ft.fc)\n    num_ftrs = model_ft.fc.in_features\n    \n    # 마지막 레이어를 타겟 task에 맞게 수정\n    model_ft.fc = nn.Linear(num_ftrs, 2)\n    print(\&quot;Modified Fully connected layer of resnet18 (Last layer):\&quot;, model_ft.fc)\n\n    if use_gpu:\n        model_ft = model_ft.cuda()\n    \n    # Loss function 설정\n    criterion = nn.CrossEntropyLoss()\n\n    '''***TASK #2***\ndefine SGD Optimizer (learning rate=0.001, momentum=0.9)\n    '''\n    # 모델의 Optimizer 설정\n    #optimizer_ft = \n    &quot;,&quot;ctags&quot;:{&quot;criterion&quot;:[{&quot;linenum&quot;:&quot;22&quot;,&quot;signature&quot;:&quot;criterion = nn.CrossEntropyLoss()&quot;}],&quot;model_ft&quot;:[{&quot;linenum&quot;:&quot;19&quot;,&quot;signature&quot;:&quot;model_ft = model_ft.cuda()&quot;},{&quot;linenum&quot;:&quot;2&quot;,&quot;signature&quot;:&quot;model_ft = torchvision.models.resnet18()&quot;}],&quot;num_ftrs&quot;:[{&quot;linenum&quot;:&quot;12&quot;,&quot;signature&quot;:&quot;num_ftrs = model_ft.fc.in_features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6CB8FCA5-DDB4-1A42-9457-141F4BA290B5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# Pretrain된 18 layer residual network를 로드\n    model_ft = torchvision.models.resnet18()\n    \n    '''***TASK #2***\n    Copy parameter from \n    './data/models/resnet18-5c106cde.pth' to\n    model_ft\n    '''\n    # model_ft = \n    # 마지막 레이어의 입력 feature 수\n    print(\&quot;Original Fully connected layer of resnet18 (Last layer):\&quot;, model_ft.fc)\n    num_ftrs = model_ft.fc.in_features\n    \n    # 마지막 레이어를 타겟 task에 맞게 수정\n    model_ft.fc = nn.Linear(num_ftrs, 2)\n    print(\&quot;Modified Fully connected layer of resnet18 (Last layer):\&quot;, model_ft.fc)\n\n    if use_gpu:\n        model_ft = model_ft.cuda()\n    \n    # Loss function 설정\n    criterion = nn.CrossEntropyLoss()\n\n    '''***TASK #2***\ndefine SGD Optimizer (learning rate=0.001, momentum=0.9)\n    '''\n    # 모델의 Optimizer 설정\n    #optimizer_ft = \n    &quot;,&quot;ctags&quot;:{&quot;criterion&quot;:[{&quot;linenum&quot;:&quot;22&quot;,&quot;signature&quot;:&quot;criterion = nn.CrossEntropyLoss()&quot;}],&quot;model_ft&quot;:[{&quot;linenum&quot;:&quot;19&quot;,&quot;signature&quot;:&quot;model_ft = model_ft.cuda()&quot;},{&quot;linenum&quot;:&quot;2&quot;,&quot;signature&quot;:&quot;model_ft = torchvision.models.resnet18()&quot;}],&quot;num_ftrs&quot;:[{&quot;linenum&quot;:&quot;12&quot;,&quot;signature&quot;:&quot;num_ftrs = model_ft.fc.in_features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485</Words>
  <Application>Microsoft Macintosh PowerPoint</Application>
  <PresentationFormat>와이드스크린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Britannic Bold</vt:lpstr>
      <vt:lpstr>Cooper Black</vt:lpstr>
      <vt:lpstr>Courier</vt:lpstr>
      <vt:lpstr>Wingdings</vt:lpstr>
      <vt:lpstr>Arial</vt:lpstr>
      <vt:lpstr>Office 테마</vt:lpstr>
      <vt:lpstr>Practice #4: Transfer Learning Finetuning, Pre-trained model as feature extractor</vt:lpstr>
      <vt:lpstr>Contents</vt:lpstr>
      <vt:lpstr>Fine-tuning pre-trained model</vt:lpstr>
      <vt:lpstr>Pre-trained Model</vt:lpstr>
      <vt:lpstr>torchvision.transforms</vt:lpstr>
      <vt:lpstr>Task #1</vt:lpstr>
      <vt:lpstr>Answer</vt:lpstr>
      <vt:lpstr>Load and modify model</vt:lpstr>
      <vt:lpstr>Task #2</vt:lpstr>
      <vt:lpstr>Answer</vt:lpstr>
      <vt:lpstr>Finetuning &amp; evaluation</vt:lpstr>
      <vt:lpstr>Pre-trained Model</vt:lpstr>
      <vt:lpstr>Pre-trained model as a feature extractor</vt:lpstr>
      <vt:lpstr>dd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22</cp:revision>
  <dcterms:created xsi:type="dcterms:W3CDTF">2017-09-15T18:10:08Z</dcterms:created>
  <dcterms:modified xsi:type="dcterms:W3CDTF">2017-09-17T05:17:21Z</dcterms:modified>
</cp:coreProperties>
</file>