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webextensions/webextension4.xml" ContentType="application/vnd.ms-office.webextension+xml"/>
  <Override PartName="/ppt/notesSlides/notesSlide11.xml" ContentType="application/vnd.openxmlformats-officedocument.presentationml.notesSlide+xml"/>
  <Override PartName="/ppt/webextensions/webextension5.xml" ContentType="application/vnd.ms-office.webextension+xml"/>
  <Override PartName="/ppt/notesSlides/notesSlide12.xml" ContentType="application/vnd.openxmlformats-officedocument.presentationml.notesSlide+xml"/>
  <Override PartName="/ppt/webextensions/webextension6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7.xml" ContentType="application/vnd.ms-office.webextension+xml"/>
  <Override PartName="/ppt/notesSlides/notesSlide16.xml" ContentType="application/vnd.openxmlformats-officedocument.presentationml.notesSlide+xml"/>
  <Override PartName="/ppt/webextensions/webextension8.xml" ContentType="application/vnd.ms-office.webextensio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9.xml" ContentType="application/vnd.ms-office.webextension+xml"/>
  <Override PartName="/ppt/notesSlides/notesSlide21.xml" ContentType="application/vnd.openxmlformats-officedocument.presentationml.notesSlide+xml"/>
  <Override PartName="/ppt/webextensions/webextension10.xml" ContentType="application/vnd.ms-office.webextension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74" r:id="rId12"/>
    <p:sldId id="275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3690"/>
  </p:normalViewPr>
  <p:slideViewPr>
    <p:cSldViewPr snapToGrid="0" snapToObjects="1">
      <p:cViewPr varScale="1">
        <p:scale>
          <a:sx n="61" d="100"/>
          <a:sy n="61" d="100"/>
        </p:scale>
        <p:origin x="22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0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3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87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AKA. Adaline (Adaptive Linear) Neural Network, LMS (Least Mean Squares) algorithm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47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22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91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데이터를 한번에 보기 </a:t>
            </a:r>
            <a:r>
              <a:rPr kumimoji="1" lang="ko-KR" altLang="en-US" dirty="0" err="1"/>
              <a:t>힘듬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anose="05000000000000000000" pitchFamily="2" charset="2"/>
              </a:rPr>
              <a:t></a:t>
            </a:r>
            <a:r>
              <a:rPr kumimoji="1" lang="ko-KR" altLang="en-US" dirty="0">
                <a:sym typeface="Wingdings" panose="05000000000000000000" pitchFamily="2" charset="2"/>
              </a:rPr>
              <a:t> 크기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ym typeface="Wingdings" panose="05000000000000000000" pitchFamily="2" charset="2"/>
              </a:rPr>
              <a:t>시간</a:t>
            </a:r>
            <a:r>
              <a:rPr kumimoji="1" lang="en-US" altLang="ko-KR" dirty="0">
                <a:sym typeface="Wingdings" panose="05000000000000000000" pitchFamily="2" charset="2"/>
              </a:rPr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914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4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11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18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65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13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5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6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70.png"/><Relationship Id="rId5" Type="http://schemas.openxmlformats.org/officeDocument/2006/relationships/image" Target="../media/image1.png"/><Relationship Id="rId6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 #1: Perceptron Learning</a:t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Gradient-Descent Methods (Batch, Stochastic, Mini-batch)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18,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2431"/>
                  </p:ext>
                </p:extLst>
              </p:nvPr>
            </p:nvGraphicFramePr>
            <p:xfrm>
              <a:off x="722253" y="2519464"/>
              <a:ext cx="10631547" cy="37987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2519464"/>
                <a:ext cx="10631547" cy="3798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(3)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600" y="1439996"/>
              <a:ext cx="10794999" cy="49163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6"/>
                <a:ext cx="10794999" cy="4916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DD7F7E2-7C5D-0148-8C5C-97491D46B68B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6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Widrow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-Hoff’s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2">
                <a:extLst>
                  <a:ext uri="{FF2B5EF4-FFF2-40B4-BE49-F238E27FC236}">
                    <a16:creationId xmlns="" xmlns:a16="http://schemas.microsoft.com/office/drawing/2014/main" id="{2AA06069-1A27-4819-9847-1FF3B81C3D40}"/>
                  </a:ext>
                </a:extLst>
              </p:cNvPr>
              <p:cNvSpPr txBox="1"/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Also known as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Adaline (Adaptive Linear) Neural Network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LMS (Least Mean Squares) algorithm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b="1" dirty="0"/>
                  <a:t>Error function: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4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C.f. Rosenblatt,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Linear activation (</a:t>
                </a:r>
                <a:r>
                  <a:rPr kumimoji="1" lang="en-US" altLang="ko-KR" sz="2400" dirty="0" err="1"/>
                  <a:t>Widrow</a:t>
                </a:r>
                <a:r>
                  <a:rPr kumimoji="1" lang="en-US" altLang="ko-KR" sz="2400" dirty="0"/>
                  <a:t>-Hoff) vs. Step function (Rosenblatt)</a:t>
                </a:r>
              </a:p>
            </p:txBody>
          </p:sp>
        </mc:Choice>
        <mc:Fallback xmlns="">
          <p:sp>
            <p:nvSpPr>
              <p:cNvPr id="8" name="텍스트 상자 2">
                <a:extLst>
                  <a:ext uri="{FF2B5EF4-FFF2-40B4-BE49-F238E27FC236}">
                    <a16:creationId xmlns:a16="http://schemas.microsoft.com/office/drawing/2014/main" id="{2AA06069-1A27-4819-9847-1FF3B81C3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blipFill>
                <a:blip r:embed="rId4"/>
                <a:stretch>
                  <a:fillRect l="-743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1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04479"/>
                  </p:ext>
                </p:extLst>
              </p:nvPr>
            </p:nvGraphicFramePr>
            <p:xfrm>
              <a:off x="736600" y="1439995"/>
              <a:ext cx="10794999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5"/>
                <a:ext cx="10794999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EC72EFB-36CC-DE44-B2FA-2297751FA603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0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99385"/>
                  </p:ext>
                </p:extLst>
              </p:nvPr>
            </p:nvGraphicFramePr>
            <p:xfrm>
              <a:off x="722253" y="1570218"/>
              <a:ext cx="10631547" cy="4748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570218"/>
                <a:ext cx="10631547" cy="4748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sz="4000" dirty="0">
                <a:solidFill>
                  <a:srgbClr val="222581"/>
                </a:solidFill>
              </a:rPr>
              <a:t>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Stochastic Gradient Descent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8" name="텍스트 상자 2">
            <a:extLst>
              <a:ext uri="{FF2B5EF4-FFF2-40B4-BE49-F238E27FC236}">
                <a16:creationId xmlns="" xmlns:a16="http://schemas.microsoft.com/office/drawing/2014/main" id="{2AA06069-1A27-4819-9847-1FF3B81C3D40}"/>
              </a:ext>
            </a:extLst>
          </p:cNvPr>
          <p:cNvSpPr txBox="1"/>
          <p:nvPr/>
        </p:nvSpPr>
        <p:spPr>
          <a:xfrm>
            <a:off x="395416" y="909295"/>
            <a:ext cx="11491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Vanilla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1 Step = All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Stochastic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N step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Step = N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batch from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115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New 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bShuffle</a:t>
            </a:r>
            <a:r>
              <a:rPr kumimoji="1" lang="en-US" altLang="ko-KR" sz="2400" dirty="0"/>
              <a:t> : Whether to shuffle the data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random_state</a:t>
            </a:r>
            <a:r>
              <a:rPr kumimoji="1" lang="en-US" altLang="ko-KR" sz="2400" dirty="0"/>
              <a:t> : Random seed for the shuffle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minibatch_size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Size of each batch</a:t>
            </a:r>
          </a:p>
        </p:txBody>
      </p:sp>
    </p:spTree>
    <p:extLst>
      <p:ext uri="{BB962C8B-B14F-4D97-AF65-F5344CB8AC3E}">
        <p14:creationId xmlns:p14="http://schemas.microsoft.com/office/powerpoint/2010/main" val="32203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>
                <a:solidFill>
                  <a:srgbClr val="222581"/>
                </a:solidFill>
              </a:rPr>
              <a:t>Rosenblatt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b="1" dirty="0">
                <a:solidFill>
                  <a:srgbClr val="222581"/>
                </a:solidFill>
              </a:rPr>
              <a:t>-Hoff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dirty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dirty="0">
                <a:solidFill>
                  <a:srgbClr val="222581"/>
                </a:solidFill>
              </a:rPr>
              <a:t> Gradient Descent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10986"/>
                  </p:ext>
                </p:extLst>
              </p:nvPr>
            </p:nvGraphicFramePr>
            <p:xfrm>
              <a:off x="1903353" y="1370960"/>
              <a:ext cx="8385294" cy="4985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370960"/>
                <a:ext cx="8385294" cy="498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02D3F84-BBE3-4547-B58F-85C5AEACBD6B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10716"/>
                  </p:ext>
                </p:extLst>
              </p:nvPr>
            </p:nvGraphicFramePr>
            <p:xfrm>
              <a:off x="1903353" y="1439994"/>
              <a:ext cx="8385294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439994"/>
                <a:ext cx="8385294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34F31F0-B356-6747-9724-E5AEA0920BAA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0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8B15380F-7D71-497E-B2DB-2C07961C11BE}"/>
                  </a:ext>
                </a:extLst>
              </p:cNvPr>
              <p:cNvSpPr txBox="1"/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Error: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 i.e., Step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15380F-7D71-497E-B2DB-2C07961C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blipFill>
                <a:blip r:embed="rId5"/>
                <a:stretch>
                  <a:fillRect l="-1124" t="-118333" r="-999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eta</a:t>
            </a:r>
            <a:r>
              <a:rPr kumimoji="1" lang="en-US" altLang="ko-KR" sz="2400" dirty="0"/>
              <a:t> :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epochs</a:t>
            </a:r>
            <a:r>
              <a:rPr kumimoji="1" lang="en-US" altLang="ko-KR" sz="2400" dirty="0"/>
              <a:t> : #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weights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Connection weight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errors</a:t>
            </a:r>
            <a:r>
              <a:rPr kumimoji="1" lang="en-US" altLang="ko-KR" sz="2400" dirty="0"/>
              <a:t> : # of 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__</a:t>
            </a:r>
            <a:r>
              <a:rPr kumimoji="1" lang="en-US" altLang="ko-KR" sz="24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__(self, eta=0.01, epochs=10)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Initialize model with learning rate and training epochs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fit(self, X, y)</a:t>
            </a:r>
            <a:r>
              <a:rPr kumimoji="1" lang="en-US" altLang="ko-KR" sz="2400" dirty="0"/>
              <a:t> 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Trains model with input data X and its corresponding label y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net_input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Provides input to the perceptron and returns perceptron's output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4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predict(self,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Returns model's prediction</a:t>
            </a:r>
          </a:p>
        </p:txBody>
      </p:sp>
    </p:spTree>
    <p:extLst>
      <p:ext uri="{BB962C8B-B14F-4D97-AF65-F5344CB8AC3E}">
        <p14:creationId xmlns:p14="http://schemas.microsoft.com/office/powerpoint/2010/main" val="1211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947DA87-E87E-B140-B6FD-BEBB2A808734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781344"/>
                  </p:ext>
                </p:extLst>
              </p:nvPr>
            </p:nvGraphicFramePr>
            <p:xfrm>
              <a:off x="1446153" y="160884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3" y="1608843"/>
                <a:ext cx="8385294" cy="236129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701904"/>
                  </p:ext>
                </p:extLst>
              </p:nvPr>
            </p:nvGraphicFramePr>
            <p:xfrm>
              <a:off x="736600" y="2334638"/>
              <a:ext cx="10794999" cy="40217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2334638"/>
                <a:ext cx="10794999" cy="402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C0947A0-86AE-8E4F-A438-0B41E6F5BE53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        z=None\n        #TODO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xi = X[i:i+self.minibatch_size]\n                    target = y[i:i+self.minibatch_size]\n                else:\n                    xi = X[i:]\n                    target = y[i:]\n                cost.append(self.fit(xi, target))\n            avg_cost = sum(cost)/len(y)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\n        z = np.dot(X, self.weights[1:]) + self.weights[0]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one\n        #TODO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p.where(condition=self.net_input(X) &gt;= 0.0, x=1, y=-1)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 + X.shape[1])  # self.weights[0]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 self.errors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1: Implement weight update, i.e., fit\n        \&quot;\&quot;\&quot;\n        self.weights = np.zeros(1+X.shape[1]) # self.weights[0] for bias\n        self.errors = []\n        \n        for i in range(self.epochs):\n            '''How much we update Perceptron is decided by\n            learning rate * difference between label and model prediction'''\n            \n            #output = \n            \n            #errors =\n\n            # Note, variable \&quot;errors\&quot; is in a vector form\n            #self.weights[1:] += \n            #self.weights[0] += \n\n            #errors = (errors**2).sum()/2.0\n            #self.errors.append(errors)\n        return self.errors\n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+X.shape[1]) # self.weights[0] for bias\n        self.errors = []\n        \n        for i in range(self.epochs):\n            output = self.net_input(X)\n            errors = self.eta * (y-output)\n            self.weights[1:] += X.T.dot(errors)\n            self.weights[0] += errors.sum()\n            errors = (errors**2).sum()/2.0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#xi = \n                    #target = \n                else:\n                    #xi = \n                    #target = \n                cost.append(self.fit(xi, target))\n            #avg_cost = 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869</Words>
  <Application>Microsoft Macintosh PowerPoint</Application>
  <PresentationFormat>와이드스크린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Wingdings</vt:lpstr>
      <vt:lpstr>Arial</vt:lpstr>
      <vt:lpstr>Office 테마</vt:lpstr>
      <vt:lpstr>Practice #1: Perceptron Learning Gradient-Descent Methods (Batch, Stochastic, Mini-batch)</vt:lpstr>
      <vt:lpstr>Contents</vt:lpstr>
      <vt:lpstr>Rosenblatt’s Perceptron  with Vanilla Gradient Descent</vt:lpstr>
      <vt:lpstr>Rosenblatt’s Perceptron Conceptual Diagram</vt:lpstr>
      <vt:lpstr>Class Perceptron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Implement major methods of Class Perceptron (3)</vt:lpstr>
      <vt:lpstr>Answer</vt:lpstr>
      <vt:lpstr>Widrow-Hoff’s Perceptron with Vanilla Gradient Descent</vt:lpstr>
      <vt:lpstr>Widrow-Hoff’s Perceptron Conceptual Diagram</vt:lpstr>
      <vt:lpstr>Implement major methods of Class AdalineGD (1)</vt:lpstr>
      <vt:lpstr>Answer</vt:lpstr>
      <vt:lpstr>Widrow-Hoff’s Perceptron with Stochastic Gradient Descent</vt:lpstr>
      <vt:lpstr>Stochastic Gradient Descent Conceptual Diagram</vt:lpstr>
      <vt:lpstr>Class AdalineSGD</vt:lpstr>
      <vt:lpstr>Implement major methods of Class AdalineSGD (1)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43</cp:revision>
  <cp:lastPrinted>2017-09-15T20:07:52Z</cp:lastPrinted>
  <dcterms:created xsi:type="dcterms:W3CDTF">2017-09-15T18:10:08Z</dcterms:created>
  <dcterms:modified xsi:type="dcterms:W3CDTF">2017-09-17T16:30:53Z</dcterms:modified>
</cp:coreProperties>
</file>