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webextensions/webextension1.xml" ContentType="application/vnd.ms-office.webextension+xml"/>
  <Override PartName="/ppt/notesSlides/notesSlide7.xml" ContentType="application/vnd.openxmlformats-officedocument.presentationml.notesSlide+xml"/>
  <Override PartName="/ppt/webextensions/webextension2.xml" ContentType="application/vnd.ms-office.webextension+xml"/>
  <Override PartName="/ppt/notesSlides/notesSlide8.xml" ContentType="application/vnd.openxmlformats-officedocument.presentationml.notesSlide+xml"/>
  <Override PartName="/ppt/webextensions/webextension3.xml" ContentType="application/vnd.ms-office.webextension+xml"/>
  <Override PartName="/ppt/notesSlides/notesSlide9.xml" ContentType="application/vnd.openxmlformats-officedocument.presentationml.notesSlide+xml"/>
  <Override PartName="/ppt/webextensions/webextension4.xml" ContentType="application/vnd.ms-office.webextension+xml"/>
  <Override PartName="/ppt/notesSlides/notesSlide10.xml" ContentType="application/vnd.openxmlformats-officedocument.presentationml.notesSlide+xml"/>
  <Override PartName="/ppt/webextensions/webextension5.xml" ContentType="application/vnd.ms-office.webextension+xml"/>
  <Override PartName="/ppt/notesSlides/notesSlide11.xml" ContentType="application/vnd.openxmlformats-officedocument.presentationml.notesSlide+xml"/>
  <Override PartName="/ppt/webextensions/webextension6.xml" ContentType="application/vnd.ms-office.webextension+xml"/>
  <Override PartName="/ppt/notesSlides/notesSlide12.xml" ContentType="application/vnd.openxmlformats-officedocument.presentationml.notesSlide+xml"/>
  <Override PartName="/ppt/webextensions/webextension7.xml" ContentType="application/vnd.ms-office.webextension+xml"/>
  <Override PartName="/ppt/notesSlides/notesSlide13.xml" ContentType="application/vnd.openxmlformats-officedocument.presentationml.notesSlide+xml"/>
  <Override PartName="/ppt/webextensions/webextension8.xml" ContentType="application/vnd.ms-office.webextension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webextensions/webextension9.xml" ContentType="application/vnd.ms-office.webextension+xml"/>
  <Override PartName="/ppt/notesSlides/notesSlide18.xml" ContentType="application/vnd.openxmlformats-officedocument.presentationml.notesSlide+xml"/>
  <Override PartName="/ppt/webextensions/webextension10.xml" ContentType="application/vnd.ms-office.webextension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74" r:id="rId2"/>
    <p:sldId id="257" r:id="rId3"/>
    <p:sldId id="259" r:id="rId4"/>
    <p:sldId id="278" r:id="rId5"/>
    <p:sldId id="269" r:id="rId6"/>
    <p:sldId id="270" r:id="rId7"/>
    <p:sldId id="271" r:id="rId8"/>
    <p:sldId id="272" r:id="rId9"/>
    <p:sldId id="265" r:id="rId10"/>
    <p:sldId id="273" r:id="rId11"/>
    <p:sldId id="276" r:id="rId12"/>
    <p:sldId id="275" r:id="rId13"/>
    <p:sldId id="277" r:id="rId14"/>
    <p:sldId id="266" r:id="rId15"/>
    <p:sldId id="262" r:id="rId16"/>
    <p:sldId id="260" r:id="rId17"/>
    <p:sldId id="279" r:id="rId18"/>
    <p:sldId id="280" r:id="rId19"/>
    <p:sldId id="282" r:id="rId20"/>
    <p:sldId id="26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481"/>
    <a:srgbClr val="DF227B"/>
    <a:srgbClr val="0020B4"/>
    <a:srgbClr val="1E3DB4"/>
    <a:srgbClr val="222581"/>
    <a:srgbClr val="BA0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2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4596B-9A7B-DC4F-81E8-A9F94D9D926E}" type="datetimeFigureOut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5F5A-3B71-6349-B450-6D179EA5A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10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9442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5230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3597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038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091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9922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9797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7617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4704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1059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64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284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01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57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87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4750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782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1829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542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31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04E-3A7B-CB4E-A07E-DA9E522294ED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1879292"/>
            <a:ext cx="10515600" cy="1325563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2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D529-5BC2-CA4B-8EDA-2F62141EB15F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4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D01-7904-7F46-9EAF-A99AD9563ABF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13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1254-D30F-E443-B058-677F77DBB29C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AD51-8BEA-4049-AA0C-7229ED7C6484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960D-4C3D-6A44-A753-3BC358D4232E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0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5941-7B3B-6946-B286-09FC43BFD012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05E-B13E-8744-86BE-90F73818B2DC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E762-09EA-D042-B4FE-44AC12DC16EF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0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93D-E2AA-4546-A68E-611AFFA83616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0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0F93-1FE6-C74E-96BA-9B581C77F872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0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03CB-A68E-B040-8B4C-1351696851A1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0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5.xml"/><Relationship Id="rId5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6.xml"/><Relationship Id="rId5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7.xml"/><Relationship Id="rId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8.xml"/><Relationship Id="rId5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9.xml"/><Relationship Id="rId5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10.xml"/><Relationship Id="rId5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1.xml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2.xml"/><Relationship Id="rId5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3.xml"/><Relationship Id="rId5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4.xml"/><Relationship Id="rId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05931"/>
            <a:ext cx="9144000" cy="15000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600" b="1" dirty="0" smtClean="0">
                <a:solidFill>
                  <a:srgbClr val="1E3DB4"/>
                </a:solidFill>
              </a:rPr>
              <a:t>Practice #4: Transfer Learning</a:t>
            </a:r>
            <a:br>
              <a:rPr kumimoji="1" lang="en-US" altLang="ko-KR" sz="3600" b="1" dirty="0" smtClean="0">
                <a:solidFill>
                  <a:srgbClr val="1E3DB4"/>
                </a:solidFill>
              </a:rPr>
            </a:br>
            <a:r>
              <a:rPr kumimoji="1" lang="en-US" altLang="ko-KR" sz="2400" b="1" dirty="0" smtClean="0">
                <a:solidFill>
                  <a:srgbClr val="1E3DB4"/>
                </a:solidFill>
              </a:rPr>
              <a:t>Fine-tuning</a:t>
            </a:r>
            <a:r>
              <a:rPr kumimoji="1" lang="en-US" altLang="ko-KR" sz="2400" b="1" dirty="0" smtClean="0">
                <a:solidFill>
                  <a:srgbClr val="1E3DB4"/>
                </a:solidFill>
              </a:rPr>
              <a:t>, Pre-trained </a:t>
            </a:r>
            <a:r>
              <a:rPr kumimoji="1" lang="en-US" altLang="ko-KR" sz="2400" b="1" dirty="0" smtClean="0">
                <a:solidFill>
                  <a:srgbClr val="1E3DB4"/>
                </a:solidFill>
              </a:rPr>
              <a:t>Model </a:t>
            </a:r>
            <a:r>
              <a:rPr kumimoji="1" lang="en-US" altLang="ko-KR" sz="2400" b="1" dirty="0" smtClean="0">
                <a:solidFill>
                  <a:srgbClr val="1E3DB4"/>
                </a:solidFill>
              </a:rPr>
              <a:t>as </a:t>
            </a:r>
            <a:r>
              <a:rPr kumimoji="1" lang="en-US" altLang="ko-KR" sz="2400" b="1" dirty="0" smtClean="0">
                <a:solidFill>
                  <a:srgbClr val="1E3DB4"/>
                </a:solidFill>
              </a:rPr>
              <a:t>Feature Extractor</a:t>
            </a:r>
            <a:endParaRPr kumimoji="1" lang="ko-KR" altLang="en-US" sz="3600" b="1" dirty="0">
              <a:solidFill>
                <a:srgbClr val="1E3DB4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3447535" y="2823561"/>
            <a:ext cx="5296930" cy="3450239"/>
          </a:xfrm>
        </p:spPr>
        <p:txBody>
          <a:bodyPr>
            <a:normAutofit lnSpcReduction="10000"/>
          </a:bodyPr>
          <a:lstStyle/>
          <a:p>
            <a:pPr marL="0" indent="0" algn="ctr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kumimoji="1" lang="en-US" altLang="ko-KR" sz="2400" b="1" dirty="0"/>
              <a:t>TA: </a:t>
            </a:r>
            <a:r>
              <a:rPr kumimoji="1" lang="en-US" altLang="ko-KR" sz="2400" b="1" dirty="0" smtClean="0"/>
              <a:t>Jun-</a:t>
            </a:r>
            <a:r>
              <a:rPr kumimoji="1" lang="en-US" altLang="ko-KR" sz="2400" b="1" dirty="0" err="1" smtClean="0"/>
              <a:t>Sik</a:t>
            </a:r>
            <a:r>
              <a:rPr kumimoji="1" lang="en-US" altLang="ko-KR" sz="2400" b="1" dirty="0" smtClean="0"/>
              <a:t> </a:t>
            </a:r>
            <a:r>
              <a:rPr kumimoji="1" lang="en-US" altLang="ko-KR" sz="2400" b="1" dirty="0"/>
              <a:t>Choi &amp; </a:t>
            </a:r>
            <a:r>
              <a:rPr kumimoji="1" lang="en-US" altLang="ko-KR" sz="2400" b="1" dirty="0" err="1" smtClean="0"/>
              <a:t>Jee-Seok</a:t>
            </a:r>
            <a:r>
              <a:rPr kumimoji="1" lang="en-US" altLang="ko-KR" sz="2400" b="1" dirty="0" smtClean="0"/>
              <a:t> </a:t>
            </a:r>
            <a:r>
              <a:rPr kumimoji="1" lang="en-US" altLang="ko-KR" sz="2400" b="1" dirty="0"/>
              <a:t>Yoon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dirty="0" smtClean="0"/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dirty="0" smtClean="0"/>
              <a:t>Instructor: Heung-Il Suk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err="1" smtClean="0">
                <a:solidFill>
                  <a:srgbClr val="222581"/>
                </a:solidFill>
              </a:rPr>
              <a:t>hisuk@korea.ac.kr</a:t>
            </a: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>
                <a:solidFill>
                  <a:srgbClr val="222581"/>
                </a:solidFill>
              </a:rPr>
              <a:t>http://www.ku-milab.org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Department of Brain and Cognitive Engineering,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Korea University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September 20, 2017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dirty="0">
              <a:solidFill>
                <a:srgbClr val="22258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4040659" y="518984"/>
            <a:ext cx="441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>
                <a:solidFill>
                  <a:srgbClr val="BA0F4C"/>
                </a:solidFill>
              </a:rPr>
              <a:t>[SKT AI Course: Deep Learning Basics]</a:t>
            </a:r>
            <a:endParaRPr kumimoji="1" lang="ko-KR" altLang="en-US" b="1" dirty="0">
              <a:solidFill>
                <a:srgbClr val="BA0F4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808" y="2823561"/>
            <a:ext cx="1554480" cy="9387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64" y="2823560"/>
            <a:ext cx="973528" cy="131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10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976307"/>
                  </p:ext>
                </p:extLst>
              </p:nvPr>
            </p:nvGraphicFramePr>
            <p:xfrm>
              <a:off x="395416" y="1029878"/>
              <a:ext cx="11491784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11491784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73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 smtClean="0">
                <a:solidFill>
                  <a:srgbClr val="1E3DB4"/>
                </a:solidFill>
              </a:rPr>
              <a:t>Train_model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11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8868853"/>
                  </p:ext>
                </p:extLst>
              </p:nvPr>
            </p:nvGraphicFramePr>
            <p:xfrm>
              <a:off x="395416" y="1029878"/>
              <a:ext cx="11491784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11491784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53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Task #3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71488" y="2320120"/>
            <a:ext cx="5554639" cy="3002722"/>
          </a:xfrm>
        </p:spPr>
        <p:txBody>
          <a:bodyPr>
            <a:noAutofit/>
          </a:bodyPr>
          <a:lstStyle/>
          <a:p>
            <a:r>
              <a:rPr kumimoji="1" lang="en-US" altLang="ko-KR" sz="2400" dirty="0" smtClean="0"/>
              <a:t>Task 3.1 </a:t>
            </a:r>
            <a:br>
              <a:rPr kumimoji="1" lang="en-US" altLang="ko-KR" sz="2400" dirty="0" smtClean="0"/>
            </a:br>
            <a:r>
              <a:rPr lang="pl-PL" altLang="ko-KR" sz="2400" dirty="0" smtClean="0"/>
              <a:t>Read </a:t>
            </a:r>
            <a:r>
              <a:rPr lang="pl-PL" altLang="ko-KR" sz="2400" i="1" dirty="0" err="1" smtClean="0"/>
              <a:t>train_model</a:t>
            </a:r>
            <a:r>
              <a:rPr lang="pl-PL" altLang="ko-KR" sz="2400" i="1" dirty="0" smtClean="0"/>
              <a:t>() </a:t>
            </a:r>
            <a:r>
              <a:rPr lang="pl-PL" altLang="ko-KR" sz="2400" dirty="0" smtClean="0"/>
              <a:t>and </a:t>
            </a:r>
            <a:r>
              <a:rPr lang="pl-PL" altLang="ko-KR" sz="2400" i="1" dirty="0" err="1" smtClean="0"/>
              <a:t>exp_lr_scheduler</a:t>
            </a:r>
            <a:r>
              <a:rPr lang="pl-PL" altLang="ko-KR" sz="2400" i="1" dirty="0" smtClean="0"/>
              <a:t>() </a:t>
            </a:r>
            <a:r>
              <a:rPr lang="pl-PL" altLang="ko-KR" sz="2400" dirty="0" smtClean="0"/>
              <a:t>in </a:t>
            </a:r>
            <a:r>
              <a:rPr lang="pl-PL" altLang="ko-KR" sz="2400" dirty="0" err="1" smtClean="0"/>
              <a:t>functions.py</a:t>
            </a:r>
            <a:endParaRPr lang="pl-PL" altLang="ko-KR" sz="2400" dirty="0" smtClean="0"/>
          </a:p>
          <a:p>
            <a:endParaRPr lang="pl-PL" altLang="ko-KR" sz="2400" dirty="0"/>
          </a:p>
          <a:p>
            <a:r>
              <a:rPr lang="pl-PL" altLang="ko-KR" sz="2400" dirty="0" err="1" smtClean="0"/>
              <a:t>Task</a:t>
            </a:r>
            <a:r>
              <a:rPr lang="pl-PL" altLang="ko-KR" sz="2400" dirty="0" smtClean="0"/>
              <a:t> 3.2</a:t>
            </a:r>
            <a:br>
              <a:rPr lang="pl-PL" altLang="ko-KR" sz="2400" dirty="0" smtClean="0"/>
            </a:br>
            <a:r>
              <a:rPr lang="pl-PL" altLang="ko-KR" sz="2400" dirty="0" smtClean="0"/>
              <a:t>Write </a:t>
            </a:r>
            <a:r>
              <a:rPr lang="pl-PL" altLang="ko-KR" sz="2400" dirty="0" err="1" smtClean="0"/>
              <a:t>your</a:t>
            </a:r>
            <a:r>
              <a:rPr lang="pl-PL" altLang="ko-KR" sz="2400" dirty="0" smtClean="0"/>
              <a:t> </a:t>
            </a:r>
            <a:r>
              <a:rPr lang="pl-PL" altLang="ko-KR" sz="2400" dirty="0" err="1" smtClean="0"/>
              <a:t>own</a:t>
            </a:r>
            <a:r>
              <a:rPr lang="pl-PL" altLang="ko-KR" sz="2400" dirty="0" smtClean="0"/>
              <a:t> </a:t>
            </a:r>
            <a:r>
              <a:rPr lang="pl-PL" altLang="ko-KR" sz="2400" dirty="0" err="1" smtClean="0"/>
              <a:t>codes</a:t>
            </a:r>
            <a:r>
              <a:rPr lang="pl-PL" altLang="ko-KR" sz="2400" dirty="0" smtClean="0"/>
              <a:t> </a:t>
            </a:r>
            <a:r>
              <a:rPr lang="pl-PL" altLang="ko-KR" sz="2400" dirty="0" smtClean="0"/>
              <a:t>to </a:t>
            </a:r>
            <a:r>
              <a:rPr lang="pl-PL" altLang="ko-KR" sz="2400" dirty="0" err="1" smtClean="0"/>
              <a:t>train</a:t>
            </a:r>
            <a:r>
              <a:rPr lang="pl-PL" altLang="ko-KR" sz="2400" dirty="0" smtClean="0"/>
              <a:t> </a:t>
            </a:r>
            <a:r>
              <a:rPr lang="pl-PL" altLang="ko-KR" sz="2400" dirty="0" err="1" smtClean="0"/>
              <a:t>model_ft</a:t>
            </a:r>
            <a:r>
              <a:rPr lang="pl-PL" altLang="ko-KR" sz="2400" dirty="0" smtClean="0"/>
              <a:t> in </a:t>
            </a:r>
            <a:r>
              <a:rPr lang="pl-PL" altLang="ko-KR" sz="2400" dirty="0" err="1" smtClean="0"/>
              <a:t>finetuning.py</a:t>
            </a:r>
            <a:endParaRPr lang="pl-PL" altLang="ko-KR" sz="2400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12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95416" y="1029878"/>
              <a:ext cx="6176072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6176072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96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13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851067"/>
                  </p:ext>
                </p:extLst>
              </p:nvPr>
            </p:nvGraphicFramePr>
            <p:xfrm>
              <a:off x="395416" y="1029878"/>
              <a:ext cx="11491784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11491784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4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Fine-tuning 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&amp; evaluation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/>
              <a:t>Comment 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#from </a:t>
            </a:r>
            <a:r>
              <a:rPr kumimoji="1" lang="en-US" altLang="ko-KR" dirty="0" err="1"/>
              <a:t>feature_extractor</a:t>
            </a:r>
            <a:r>
              <a:rPr kumimoji="1" lang="en-US" altLang="ko-KR" dirty="0"/>
              <a:t> import </a:t>
            </a:r>
            <a:r>
              <a:rPr kumimoji="1" lang="en-US" altLang="ko-KR" dirty="0" err="1" smtClean="0"/>
              <a:t>feature_extract</a:t>
            </a:r>
            <a:endParaRPr kumimoji="1" lang="en-US" altLang="ko-KR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#</a:t>
            </a:r>
            <a:r>
              <a:rPr kumimoji="1" lang="en-US" altLang="ko-KR" dirty="0" err="1" smtClean="0"/>
              <a:t>feature_extract</a:t>
            </a:r>
            <a:r>
              <a:rPr kumimoji="1" lang="en-US" altLang="ko-KR" dirty="0" smtClean="0"/>
              <a:t>()</a:t>
            </a:r>
            <a:br>
              <a:rPr kumimoji="1" lang="en-US" altLang="ko-KR" dirty="0" smtClean="0"/>
            </a:br>
            <a:endParaRPr kumimoji="1" lang="en-US" altLang="ko-KR" dirty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Run </a:t>
            </a:r>
            <a:r>
              <a:rPr kumimoji="1" lang="en-US" altLang="ko-KR" dirty="0" err="1" smtClean="0"/>
              <a:t>main.py</a:t>
            </a:r>
            <a:endParaRPr kumimoji="1" lang="en-US" altLang="ko-KR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Check the model predict well on new tasks (Bee / Ant Classification)</a:t>
            </a:r>
            <a:endParaRPr kumimoji="1"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21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3306" y="2476553"/>
            <a:ext cx="10515600" cy="1124606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 anchor="ctr" anchorCtr="1">
            <a:noAutofit/>
          </a:bodyPr>
          <a:lstStyle/>
          <a:p>
            <a:pPr lvl="0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sz="4000" b="1" dirty="0" smtClean="0">
                <a:solidFill>
                  <a:srgbClr val="222581"/>
                </a:solidFill>
              </a:rPr>
              <a:t>Pre-trained </a:t>
            </a:r>
            <a:r>
              <a:rPr kumimoji="1" lang="en-US" altLang="ko-KR" sz="4000" b="1" dirty="0" smtClean="0">
                <a:solidFill>
                  <a:srgbClr val="222581"/>
                </a:solidFill>
              </a:rPr>
              <a:t>Model </a:t>
            </a:r>
            <a:r>
              <a:rPr kumimoji="1" lang="en-US" altLang="ko-KR" sz="4000" b="1" dirty="0">
                <a:solidFill>
                  <a:srgbClr val="222581"/>
                </a:solidFill>
              </a:rPr>
              <a:t>as a </a:t>
            </a:r>
            <a:r>
              <a:rPr kumimoji="1" lang="en-US" altLang="ko-KR" sz="4000" b="1" dirty="0" smtClean="0">
                <a:solidFill>
                  <a:srgbClr val="222581"/>
                </a:solidFill>
              </a:rPr>
              <a:t>Feature Extractor</a:t>
            </a:r>
            <a:endParaRPr kumimoji="1" lang="en-US" altLang="ko-KR" sz="4000" b="1" dirty="0">
              <a:solidFill>
                <a:srgbClr val="22258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Use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ResNet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 as Feature Extractor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/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This time, we will use ResNet-18 as a feature extractor.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Not fine-tuning existing model, we freeze the ResNet-18 except the last layer..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The pre-trained model only act as a feature extractor.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The last layer (fully-connected layer) is the only layer to be trained.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endParaRPr kumimoji="1"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Task #4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feature_extractor.py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912129"/>
            <a:ext cx="11491784" cy="772929"/>
          </a:xfrm>
        </p:spPr>
        <p:txBody>
          <a:bodyPr>
            <a:noAutofit/>
          </a:bodyPr>
          <a:lstStyle/>
          <a:p>
            <a:r>
              <a:rPr kumimoji="1" lang="en-US" altLang="ko-KR" sz="2400" dirty="0" smtClean="0"/>
              <a:t>If </a:t>
            </a:r>
            <a:r>
              <a:rPr kumimoji="1" lang="en-US" altLang="ko-KR" sz="2400" b="1" i="1" dirty="0" err="1" smtClean="0"/>
              <a:t>requires_grad</a:t>
            </a:r>
            <a:r>
              <a:rPr kumimoji="1" lang="en-US" altLang="ko-KR" sz="2400" b="1" i="1" dirty="0" smtClean="0"/>
              <a:t> = False </a:t>
            </a:r>
            <a:r>
              <a:rPr kumimoji="1" lang="en-US" altLang="ko-KR" sz="2400" dirty="0" smtClean="0"/>
              <a:t>for a certain parameter, the parameter is not affected during backpropagation.</a:t>
            </a:r>
          </a:p>
          <a:p>
            <a:r>
              <a:rPr kumimoji="1" lang="en-US" altLang="ko-KR" sz="2400" dirty="0" smtClean="0"/>
              <a:t>You can see the parameters of the model through </a:t>
            </a:r>
            <a:r>
              <a:rPr kumimoji="1" lang="en-US" altLang="ko-KR" sz="2400" b="1" i="1" dirty="0" err="1" smtClean="0"/>
              <a:t>model.parameters</a:t>
            </a:r>
            <a:r>
              <a:rPr kumimoji="1" lang="en-US" altLang="ko-KR" sz="2400" b="1" i="1" dirty="0" smtClean="0"/>
              <a:t>()</a:t>
            </a:r>
            <a:endParaRPr lang="pl-PL" altLang="ko-KR" sz="2400" b="1" i="1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17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4169226"/>
                  </p:ext>
                </p:extLst>
              </p:nvPr>
            </p:nvGraphicFramePr>
            <p:xfrm>
              <a:off x="395416" y="2244529"/>
              <a:ext cx="11491784" cy="432004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2244529"/>
                <a:ext cx="11491784" cy="43200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3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18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95416" y="1029878"/>
              <a:ext cx="11491784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11491784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85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Training the last layer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/>
              <a:t>Comment 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/>
              <a:t> #</a:t>
            </a:r>
            <a:r>
              <a:rPr kumimoji="1" lang="en-US" altLang="ko-KR" dirty="0" err="1"/>
              <a:t>finetuning</a:t>
            </a:r>
            <a:r>
              <a:rPr kumimoji="1" lang="en-US" altLang="ko-KR" dirty="0" smtClean="0"/>
              <a:t>()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endParaRPr kumimoji="1" lang="en-US" altLang="ko-KR" dirty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Run </a:t>
            </a:r>
            <a:r>
              <a:rPr kumimoji="1" lang="en-US" altLang="ko-KR" dirty="0" err="1" smtClean="0"/>
              <a:t>main.py</a:t>
            </a:r>
            <a:endParaRPr kumimoji="1" lang="en-US" altLang="ko-KR" dirty="0" smtClean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endParaRPr kumimoji="1" lang="en-US" altLang="ko-KR" dirty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/>
              <a:t>Check the model predict well on new tasks (Bee / Ant Classification)</a:t>
            </a:r>
            <a:endParaRPr kumimoji="1"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612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Contents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2667985"/>
            <a:ext cx="11491784" cy="1882994"/>
          </a:xfrm>
        </p:spPr>
        <p:txBody>
          <a:bodyPr/>
          <a:lstStyle/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b="1" dirty="0" smtClean="0">
                <a:solidFill>
                  <a:srgbClr val="222581"/>
                </a:solidFill>
              </a:rPr>
              <a:t>Fine-tuning Pre-trained Model</a:t>
            </a:r>
            <a:endParaRPr kumimoji="1" lang="en-US" altLang="ko-KR" b="1" dirty="0" smtClean="0">
              <a:solidFill>
                <a:srgbClr val="222581"/>
              </a:solidFill>
            </a:endParaRPr>
          </a:p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b="1" dirty="0" smtClean="0">
                <a:solidFill>
                  <a:srgbClr val="222581"/>
                </a:solidFill>
              </a:rPr>
              <a:t>Pre-trained Model </a:t>
            </a:r>
            <a:r>
              <a:rPr kumimoji="1" lang="en-US" altLang="ko-KR" b="1" dirty="0" smtClean="0">
                <a:solidFill>
                  <a:srgbClr val="222581"/>
                </a:solidFill>
              </a:rPr>
              <a:t>as a </a:t>
            </a:r>
            <a:r>
              <a:rPr kumimoji="1" lang="en-US" altLang="ko-KR" b="1" dirty="0" smtClean="0">
                <a:solidFill>
                  <a:srgbClr val="222581"/>
                </a:solidFill>
              </a:rPr>
              <a:t>Feature Extractor</a:t>
            </a:r>
            <a:endParaRPr kumimoji="1" lang="en-US" altLang="ko-KR" b="1" dirty="0" smtClean="0">
              <a:solidFill>
                <a:srgbClr val="222581"/>
              </a:solidFill>
            </a:endParaRPr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14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108" y="793097"/>
            <a:ext cx="11491784" cy="5251561"/>
          </a:xfrm>
        </p:spPr>
        <p:txBody>
          <a:bodyPr/>
          <a:lstStyle/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>
              <a:solidFill>
                <a:srgbClr val="222581"/>
              </a:solidFill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Thank you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for </a:t>
            </a:r>
            <a:r>
              <a:rPr kumimoji="1" lang="en-US" altLang="ko-KR" sz="4000" dirty="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your attention!!!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dirty="0" smtClean="0">
                <a:latin typeface="Britannic Bold" charset="0"/>
                <a:ea typeface="Britannic Bold" charset="0"/>
                <a:cs typeface="Britannic Bold" charset="0"/>
              </a:rPr>
              <a:t>(Q &amp; A)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hisuk</a:t>
            </a:r>
            <a:r>
              <a:rPr kumimoji="1" lang="en-US" altLang="ko-KR" dirty="0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 (AT) </a:t>
            </a:r>
            <a:r>
              <a:rPr kumimoji="1" lang="en-US" altLang="ko-KR" dirty="0" err="1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korea.ac.kr</a:t>
            </a:r>
            <a:endParaRPr kumimoji="1" lang="en-US" altLang="ko-KR" dirty="0" smtClean="0">
              <a:solidFill>
                <a:srgbClr val="DF227B"/>
              </a:solidFill>
              <a:latin typeface="Cooper Black" charset="0"/>
              <a:ea typeface="Cooper Black" charset="0"/>
              <a:cs typeface="Cooper Black" charset="0"/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dirty="0" smtClean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kumimoji="1" lang="en-US" altLang="ko-KR" sz="2400" dirty="0" err="1" smtClean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www.ku-milab.org</a:t>
            </a:r>
            <a:endParaRPr kumimoji="1" lang="ko-KR" altLang="en-US" sz="2400" dirty="0">
              <a:solidFill>
                <a:srgbClr val="20248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30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kumimoji="1" lang="en-US" altLang="ko-KR" sz="4000" b="1" dirty="0">
                <a:solidFill>
                  <a:srgbClr val="222581"/>
                </a:solidFill>
              </a:rPr>
              <a:t>F</a:t>
            </a:r>
            <a:r>
              <a:rPr kumimoji="1" lang="en-US" altLang="ko-KR" sz="4000" b="1" dirty="0" smtClean="0">
                <a:solidFill>
                  <a:srgbClr val="222581"/>
                </a:solidFill>
              </a:rPr>
              <a:t>ine-tuning </a:t>
            </a:r>
            <a:r>
              <a:rPr kumimoji="1" lang="en-US" altLang="ko-KR" sz="4000" b="1" dirty="0" smtClean="0">
                <a:solidFill>
                  <a:srgbClr val="222581"/>
                </a:solidFill>
              </a:rPr>
              <a:t>Pre-trained Model</a:t>
            </a:r>
            <a:endParaRPr kumimoji="1" lang="ko-KR" altLang="en-US" sz="4000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Pre-trained Model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>
            <a:normAutofit fontScale="92500" lnSpcReduction="20000"/>
          </a:bodyPr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18-layer </a:t>
            </a:r>
            <a:r>
              <a:rPr kumimoji="1" lang="en-US" altLang="ko-KR" dirty="0" err="1" smtClean="0"/>
              <a:t>ResNet</a:t>
            </a:r>
            <a:endParaRPr kumimoji="1" lang="en-US" altLang="ko-KR" dirty="0" smtClean="0"/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Originally Trained with ImageNet with </a:t>
            </a:r>
            <a:r>
              <a:rPr kumimoji="1" lang="en-US" altLang="ko-KR" dirty="0" smtClean="0"/>
              <a:t>1,000 </a:t>
            </a:r>
            <a:r>
              <a:rPr kumimoji="1" lang="en-US" altLang="ko-KR" dirty="0" smtClean="0"/>
              <a:t>Classes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Use </a:t>
            </a:r>
            <a:r>
              <a:rPr kumimoji="1" lang="en-US" altLang="ko-KR" dirty="0" smtClean="0"/>
              <a:t>residual connection </a:t>
            </a:r>
            <a:r>
              <a:rPr kumimoji="1" lang="en-US" altLang="ko-KR" dirty="0" smtClean="0"/>
              <a:t>for efficient training and better performance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Top-1 error on ImageNet </a:t>
            </a:r>
            <a:r>
              <a:rPr kumimoji="1" lang="en-US" altLang="ko-KR" dirty="0" smtClean="0"/>
              <a:t>validation: </a:t>
            </a:r>
            <a:r>
              <a:rPr kumimoji="1" lang="en-US" altLang="ko-KR" dirty="0" smtClean="0"/>
              <a:t>27.88%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For detailed </a:t>
            </a:r>
            <a:r>
              <a:rPr kumimoji="1" lang="en-US" altLang="ko-KR" dirty="0" smtClean="0"/>
              <a:t>architecture </a:t>
            </a:r>
            <a:r>
              <a:rPr kumimoji="1" lang="en-US" altLang="ko-KR" dirty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  <a:hlinkClick r:id="rId3" invalidUrl="https://www.dropbox.com/s/a3pfdpb4pls8n8g/ResNet-18 %E2%80%94 Netscope CNN Analyzer.pdf?dl=0"/>
              </a:rPr>
              <a:t>Pretrained_ResNet_Structure</a:t>
            </a:r>
            <a:endParaRPr kumimoji="1" lang="en-US" altLang="ko-KR" dirty="0" smtClean="0">
              <a:sym typeface="Wingdings"/>
            </a:endParaRP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>
                <a:sym typeface="Wingdings"/>
              </a:rPr>
              <a:t>We will fine-tune this model to classify Bee/Ant</a:t>
            </a:r>
            <a:br>
              <a:rPr kumimoji="1" lang="en-US" altLang="ko-KR" dirty="0" smtClean="0">
                <a:sym typeface="Wingdings"/>
              </a:rPr>
            </a:br>
            <a:r>
              <a:rPr kumimoji="1" lang="en-US" altLang="ko-KR" dirty="0" smtClean="0">
                <a:sym typeface="Wingdings"/>
              </a:rPr>
              <a:t>(two </a:t>
            </a:r>
            <a:r>
              <a:rPr kumimoji="1" lang="en-US" altLang="ko-KR" dirty="0" smtClean="0">
                <a:sym typeface="Wingdings"/>
              </a:rPr>
              <a:t>Classes, </a:t>
            </a:r>
            <a:r>
              <a:rPr kumimoji="1" lang="en-US" altLang="ko-KR" dirty="0" smtClean="0">
                <a:solidFill>
                  <a:srgbClr val="C00000"/>
                </a:solidFill>
                <a:sym typeface="Wingdings"/>
              </a:rPr>
              <a:t>not included in ImageNet</a:t>
            </a:r>
            <a:r>
              <a:rPr kumimoji="1" lang="en-US" altLang="ko-KR" dirty="0" smtClean="0">
                <a:sym typeface="Wingdings"/>
              </a:rPr>
              <a:t>)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4</a:t>
            </a:fld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b="3816"/>
          <a:stretch/>
        </p:blipFill>
        <p:spPr>
          <a:xfrm>
            <a:off x="8988429" y="4081789"/>
            <a:ext cx="3013071" cy="1735915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8643888" y="6009094"/>
            <a:ext cx="326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Figure 1. Residual </a:t>
            </a:r>
            <a:r>
              <a:rPr kumimoji="1" lang="en-US" altLang="ko-KR" dirty="0" smtClean="0"/>
              <a:t>connection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4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 smtClean="0">
                <a:solidFill>
                  <a:srgbClr val="1E3DB4"/>
                </a:solidFill>
              </a:rPr>
              <a:t>torchvision.transforms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840260"/>
            <a:ext cx="11491784" cy="5251561"/>
          </a:xfrm>
        </p:spPr>
        <p:txBody>
          <a:bodyPr>
            <a:normAutofit lnSpcReduction="10000"/>
          </a:bodyPr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Torchvision</a:t>
            </a:r>
            <a:r>
              <a:rPr kumimoji="1" lang="en-US" altLang="ko-KR" dirty="0" smtClean="0"/>
              <a:t> provides simple ways to transform images and tensors.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Compose</a:t>
            </a:r>
            <a:r>
              <a:rPr kumimoji="1" lang="en-US" altLang="ko-KR" sz="2000" dirty="0" smtClean="0"/>
              <a:t> : Composes transforms together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Scale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Rescale the input 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 to the given size.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CenterCrop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Crops the given 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 at the center.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RandomCrop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Crop the given 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 at a random location.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RandomSizedCrop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Crop the given 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 to random size and aspect ratio.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Pad</a:t>
            </a:r>
            <a:r>
              <a:rPr kumimoji="1" lang="en-US" altLang="ko-KR" sz="2000" dirty="0" smtClean="0"/>
              <a:t> </a:t>
            </a:r>
            <a:r>
              <a:rPr kumimoji="1" lang="en-US" altLang="ko-KR" sz="2000" dirty="0"/>
              <a:t>: Pad the given </a:t>
            </a:r>
            <a:r>
              <a:rPr kumimoji="1" lang="en-US" altLang="ko-KR" sz="2000" dirty="0" err="1"/>
              <a:t>PIL.Image</a:t>
            </a:r>
            <a:r>
              <a:rPr kumimoji="1" lang="en-US" altLang="ko-KR" sz="2000" dirty="0"/>
              <a:t> on all sides with the given “pad” value</a:t>
            </a:r>
            <a:r>
              <a:rPr kumimoji="1" lang="en-US" altLang="ko-KR" sz="2000" dirty="0" smtClean="0"/>
              <a:t>.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Normalize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Normalize an tensor image with mean and standard deviation.</a:t>
            </a:r>
            <a:endParaRPr kumimoji="1" lang="en-US" altLang="ko-KR" sz="2000" dirty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ToTensor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Convert a 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 or </a:t>
            </a:r>
            <a:r>
              <a:rPr lang="en-US" altLang="ko-KR" sz="2000" dirty="0" err="1"/>
              <a:t>numpy.ndarray</a:t>
            </a:r>
            <a:r>
              <a:rPr lang="en-US" altLang="ko-KR" sz="2000" dirty="0"/>
              <a:t> to tensor.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ToPILImage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Convert a tensor to PIL </a:t>
            </a:r>
            <a:r>
              <a:rPr lang="en-US" altLang="ko-KR" sz="2000" dirty="0" smtClean="0"/>
              <a:t>Image.</a:t>
            </a:r>
            <a:br>
              <a:rPr lang="en-US" altLang="ko-KR" sz="2000" dirty="0" smtClean="0"/>
            </a:br>
            <a:r>
              <a:rPr lang="en-US" altLang="ko-KR" sz="2000" dirty="0" smtClean="0">
                <a:sym typeface="Wingdings"/>
              </a:rPr>
              <a:t> You can apply several transformations together to given dataset using </a:t>
            </a:r>
            <a:r>
              <a:rPr lang="en-US" altLang="ko-KR" sz="2000" b="1" dirty="0" smtClean="0">
                <a:sym typeface="Wingdings"/>
              </a:rPr>
              <a:t>Compose</a:t>
            </a:r>
            <a:endParaRPr kumimoji="1" lang="en-US" altLang="ko-KR" sz="2000" b="1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076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Task #1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data_load.py</a:t>
            </a:r>
            <a:endParaRPr kumimoji="1"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936293"/>
            <a:ext cx="11582400" cy="601165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2000" dirty="0" smtClean="0"/>
              <a:t>Apply transforms (Scale, </a:t>
            </a:r>
            <a:r>
              <a:rPr kumimoji="1" lang="en-US" altLang="ko-KR" sz="2000" dirty="0" err="1" smtClean="0"/>
              <a:t>Centorcrop</a:t>
            </a:r>
            <a:r>
              <a:rPr kumimoji="1" lang="en-US" altLang="ko-KR" sz="2000" dirty="0" smtClean="0"/>
              <a:t>, </a:t>
            </a:r>
            <a:r>
              <a:rPr kumimoji="1" lang="en-US" altLang="ko-KR" sz="2000" dirty="0" err="1" smtClean="0"/>
              <a:t>ToTensor</a:t>
            </a:r>
            <a:r>
              <a:rPr kumimoji="1" lang="en-US" altLang="ko-KR" sz="2000" dirty="0" smtClean="0"/>
              <a:t>, Normalize) to 'Validation' Dataset</a:t>
            </a:r>
            <a:endParaRPr kumimoji="1" lang="ko-KR" altLang="en-US" sz="1600" b="1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6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추가 기능 5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173798"/>
                  </p:ext>
                </p:extLst>
              </p:nvPr>
            </p:nvGraphicFramePr>
            <p:xfrm>
              <a:off x="395416" y="1537458"/>
              <a:ext cx="6224840" cy="449484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추가 기능 5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537458"/>
                <a:ext cx="6224840" cy="449484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텍스트 상자 7"/>
          <p:cNvSpPr txBox="1"/>
          <p:nvPr/>
        </p:nvSpPr>
        <p:spPr>
          <a:xfrm>
            <a:off x="6827485" y="1957864"/>
            <a:ext cx="46260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Scale Image to size 256 x 256 x 3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err="1" smtClean="0"/>
              <a:t>Centercrop</a:t>
            </a:r>
            <a:r>
              <a:rPr kumimoji="1" lang="en-US" altLang="ko-KR" dirty="0" smtClean="0"/>
              <a:t> Image to size 224 x 224 x 3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Transform </a:t>
            </a:r>
            <a:r>
              <a:rPr kumimoji="1" lang="en-US" altLang="ko-KR" dirty="0" smtClean="0"/>
              <a:t>Image </a:t>
            </a:r>
            <a:r>
              <a:rPr kumimoji="1" lang="en-US" altLang="ko-KR" dirty="0" smtClean="0"/>
              <a:t>to Tensor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Normalize Tensor</a:t>
            </a:r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Mean : [</a:t>
            </a:r>
            <a:r>
              <a:rPr kumimoji="1" lang="pt-BR" altLang="ko-KR" dirty="0"/>
              <a:t>0.485, 0.456, 0.406</a:t>
            </a:r>
            <a:r>
              <a:rPr kumimoji="1" lang="pt-BR" altLang="ko-KR" dirty="0" smtClean="0"/>
              <a:t>]</a:t>
            </a:r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pt-BR" altLang="ko-KR" dirty="0" err="1" smtClean="0"/>
              <a:t>Std</a:t>
            </a:r>
            <a:r>
              <a:rPr kumimoji="1" lang="pt-BR" altLang="ko-KR" dirty="0"/>
              <a:t> : [0.229, 0.224, 0.225</a:t>
            </a:r>
            <a:r>
              <a:rPr kumimoji="1" lang="pt-BR" altLang="ko-KR" dirty="0" smtClean="0"/>
              <a:t>]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151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7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추가 기능 5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1842556"/>
                  </p:ext>
                </p:extLst>
              </p:nvPr>
            </p:nvGraphicFramePr>
            <p:xfrm>
              <a:off x="395416" y="924909"/>
              <a:ext cx="11491784" cy="510739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추가 기능 5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924909"/>
                <a:ext cx="11491784" cy="51073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91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Load and modify model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972525"/>
            <a:ext cx="11686856" cy="2246163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i="1" dirty="0" err="1" smtClean="0"/>
              <a:t>load_state_dict</a:t>
            </a:r>
            <a:r>
              <a:rPr kumimoji="1" lang="en-US" altLang="ko-KR" i="1" dirty="0" smtClean="0"/>
              <a:t>(</a:t>
            </a:r>
            <a:r>
              <a:rPr kumimoji="1" lang="en-US" altLang="ko-KR" i="1" dirty="0" err="1" smtClean="0"/>
              <a:t>state_dict</a:t>
            </a:r>
            <a:r>
              <a:rPr kumimoji="1" lang="en-US" altLang="ko-KR" i="1" dirty="0" smtClean="0"/>
              <a:t>)</a:t>
            </a:r>
            <a:endParaRPr kumimoji="1" lang="en-US" altLang="ko-KR" i="1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Copies parameters and buffers from </a:t>
            </a:r>
            <a:r>
              <a:rPr lang="en-US" altLang="ko-KR" b="1" dirty="0" err="1" smtClean="0"/>
              <a:t>state_dict</a:t>
            </a:r>
            <a:r>
              <a:rPr lang="en-US" altLang="ko-KR" dirty="0"/>
              <a:t> into this module and its descendants. </a:t>
            </a:r>
            <a:endParaRPr lang="en-US" altLang="ko-KR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dirty="0" smtClean="0"/>
              <a:t>The </a:t>
            </a:r>
            <a:r>
              <a:rPr lang="en-US" altLang="ko-KR" dirty="0"/>
              <a:t>keys of </a:t>
            </a:r>
            <a:r>
              <a:rPr lang="en-US" altLang="ko-KR" b="1" dirty="0"/>
              <a:t> </a:t>
            </a:r>
            <a:r>
              <a:rPr lang="en-US" altLang="ko-KR" b="1" dirty="0" err="1"/>
              <a:t>state_dict</a:t>
            </a:r>
            <a:r>
              <a:rPr lang="en-US" altLang="ko-KR" b="1" dirty="0"/>
              <a:t> </a:t>
            </a:r>
            <a:r>
              <a:rPr lang="en-US" altLang="ko-KR" dirty="0"/>
              <a:t> must exactly match the keys returned by this module’s </a:t>
            </a:r>
            <a:r>
              <a:rPr lang="en-US" altLang="ko-KR" b="1" dirty="0"/>
              <a:t> </a:t>
            </a:r>
            <a:r>
              <a:rPr lang="en-US" altLang="ko-KR" b="1" dirty="0" err="1" smtClean="0"/>
              <a:t>state_dict</a:t>
            </a:r>
            <a:r>
              <a:rPr lang="en-US" altLang="ko-KR" b="1" dirty="0" smtClean="0"/>
              <a:t>()</a:t>
            </a:r>
            <a:r>
              <a:rPr lang="en-US" altLang="ko-KR" dirty="0"/>
              <a:t> function.</a:t>
            </a:r>
            <a:endParaRPr kumimoji="1" lang="en-US" altLang="ko-KR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8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60172"/>
                  </p:ext>
                </p:extLst>
              </p:nvPr>
            </p:nvGraphicFramePr>
            <p:xfrm>
              <a:off x="620268" y="3218688"/>
              <a:ext cx="4280916" cy="313766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268" y="3218688"/>
                <a:ext cx="4280916" cy="3137662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텍스트 상자 10"/>
          <p:cNvSpPr txBox="1"/>
          <p:nvPr/>
        </p:nvSpPr>
        <p:spPr>
          <a:xfrm>
            <a:off x="5126036" y="3350953"/>
            <a:ext cx="5271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smtClean="0">
                <a:sym typeface="Wingdings"/>
              </a:rPr>
              <a:t> loaded model is an </a:t>
            </a:r>
            <a:r>
              <a:rPr kumimoji="1" lang="en-US" altLang="ko-KR" sz="2000" b="1" dirty="0" smtClean="0">
                <a:sym typeface="Wingdings"/>
              </a:rPr>
              <a:t>Ordered Dictionary</a:t>
            </a:r>
            <a:r>
              <a:rPr kumimoji="1" lang="en-US" altLang="ko-KR" sz="2000" dirty="0" smtClean="0">
                <a:sym typeface="Wingdings"/>
              </a:rPr>
              <a:t>.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3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Task #2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finetuning.py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71488" y="960168"/>
            <a:ext cx="5315712" cy="5251561"/>
          </a:xfrm>
        </p:spPr>
        <p:txBody>
          <a:bodyPr>
            <a:normAutofit/>
          </a:bodyPr>
          <a:lstStyle/>
          <a:p>
            <a:r>
              <a:rPr kumimoji="1" lang="en-US" altLang="ko-KR" sz="2000" dirty="0" smtClean="0"/>
              <a:t>Task 2.1 </a:t>
            </a:r>
            <a:br>
              <a:rPr kumimoji="1" lang="en-US" altLang="ko-KR" sz="2000" dirty="0" smtClean="0"/>
            </a:br>
            <a:r>
              <a:rPr kumimoji="1" lang="en-US" altLang="ko-KR" sz="2000" dirty="0" smtClean="0"/>
              <a:t>Using </a:t>
            </a:r>
            <a:r>
              <a:rPr kumimoji="1" lang="en-US" altLang="ko-KR" sz="2000" i="1" dirty="0" err="1" smtClean="0"/>
              <a:t>load_state_dict</a:t>
            </a:r>
            <a:r>
              <a:rPr kumimoji="1" lang="en-US" altLang="ko-KR" sz="2000" dirty="0" smtClean="0"/>
              <a:t>,</a:t>
            </a:r>
            <a:br>
              <a:rPr kumimoji="1" lang="en-US" altLang="ko-KR" sz="2000" dirty="0" smtClean="0"/>
            </a:br>
            <a:r>
              <a:rPr lang="pl-PL" altLang="ko-KR" sz="2000" dirty="0" err="1" smtClean="0"/>
              <a:t>Copy</a:t>
            </a:r>
            <a:r>
              <a:rPr lang="pl-PL" altLang="ko-KR" sz="2000" dirty="0"/>
              <a:t> </a:t>
            </a:r>
            <a:r>
              <a:rPr lang="pl-PL" altLang="ko-KR" sz="2000" dirty="0" err="1" smtClean="0"/>
              <a:t>parameters</a:t>
            </a:r>
            <a:r>
              <a:rPr lang="pl-PL" altLang="ko-KR" sz="2000" dirty="0"/>
              <a:t> from </a:t>
            </a:r>
            <a:r>
              <a:rPr lang="pl-PL" altLang="ko-KR" sz="2000" dirty="0" smtClean="0"/>
              <a:t/>
            </a:r>
            <a:br>
              <a:rPr lang="pl-PL" altLang="ko-KR" sz="2000" dirty="0" smtClean="0"/>
            </a:br>
            <a:r>
              <a:rPr lang="pl-PL" altLang="ko-KR" sz="2000" b="1" dirty="0" smtClean="0"/>
              <a:t>'./</a:t>
            </a:r>
            <a:r>
              <a:rPr lang="pl-PL" altLang="ko-KR" sz="2000" b="1" dirty="0"/>
              <a:t>data/</a:t>
            </a:r>
            <a:r>
              <a:rPr lang="pl-PL" altLang="ko-KR" sz="2000" b="1" dirty="0" err="1"/>
              <a:t>models</a:t>
            </a:r>
            <a:r>
              <a:rPr lang="pl-PL" altLang="ko-KR" sz="2000" b="1" dirty="0"/>
              <a:t>/resnet18-5c106cde.pth' </a:t>
            </a:r>
            <a:r>
              <a:rPr lang="pl-PL" altLang="ko-KR" sz="2000" dirty="0" smtClean="0"/>
              <a:t/>
            </a:r>
            <a:br>
              <a:rPr lang="pl-PL" altLang="ko-KR" sz="2000" dirty="0" smtClean="0"/>
            </a:br>
            <a:r>
              <a:rPr lang="pl-PL" altLang="ko-KR" sz="2000" dirty="0" smtClean="0"/>
              <a:t>to </a:t>
            </a:r>
            <a:r>
              <a:rPr lang="pl-PL" altLang="ko-KR" sz="2000" dirty="0" err="1" smtClean="0"/>
              <a:t>model_ft</a:t>
            </a:r>
            <a:endParaRPr lang="pl-PL" altLang="ko-KR" sz="2000" dirty="0" smtClean="0"/>
          </a:p>
          <a:p>
            <a:endParaRPr lang="pl-PL" altLang="ko-KR" sz="2000" dirty="0"/>
          </a:p>
          <a:p>
            <a:r>
              <a:rPr lang="pl-PL" altLang="ko-KR" sz="2000" dirty="0" smtClean="0"/>
              <a:t>** </a:t>
            </a:r>
            <a:r>
              <a:rPr lang="pl-PL" altLang="ko-KR" sz="2000" dirty="0" err="1" smtClean="0"/>
              <a:t>Check</a:t>
            </a:r>
            <a:r>
              <a:rPr lang="pl-PL" altLang="ko-KR" sz="2000" dirty="0" smtClean="0"/>
              <a:t> How we </a:t>
            </a:r>
            <a:r>
              <a:rPr lang="pl-PL" altLang="ko-KR" sz="2000" dirty="0" err="1" smtClean="0"/>
              <a:t>change</a:t>
            </a:r>
            <a:r>
              <a:rPr lang="pl-PL" altLang="ko-KR" sz="2000" dirty="0" smtClean="0"/>
              <a:t> </a:t>
            </a:r>
            <a:r>
              <a:rPr lang="pl-PL" altLang="ko-KR" sz="2000" b="1" dirty="0" smtClean="0"/>
              <a:t>the </a:t>
            </a:r>
            <a:r>
              <a:rPr lang="pl-PL" altLang="ko-KR" sz="2000" b="1" dirty="0" err="1" smtClean="0"/>
              <a:t>last</a:t>
            </a:r>
            <a:r>
              <a:rPr lang="pl-PL" altLang="ko-KR" sz="2000" b="1" dirty="0" smtClean="0"/>
              <a:t> </a:t>
            </a:r>
            <a:r>
              <a:rPr lang="pl-PL" altLang="ko-KR" sz="2000" b="1" dirty="0" err="1" smtClean="0"/>
              <a:t>layer</a:t>
            </a:r>
            <a:r>
              <a:rPr lang="pl-PL" altLang="ko-KR" sz="2000" b="1" dirty="0" smtClean="0"/>
              <a:t> (</a:t>
            </a:r>
            <a:r>
              <a:rPr lang="pl-PL" altLang="ko-KR" sz="2000" b="1" dirty="0" err="1" smtClean="0"/>
              <a:t>fully</a:t>
            </a:r>
            <a:r>
              <a:rPr lang="pl-PL" altLang="ko-KR" sz="2000" b="1" dirty="0" smtClean="0"/>
              <a:t> </a:t>
            </a:r>
            <a:r>
              <a:rPr lang="pl-PL" altLang="ko-KR" sz="2000" b="1" dirty="0" err="1" smtClean="0"/>
              <a:t>connected</a:t>
            </a:r>
            <a:r>
              <a:rPr lang="pl-PL" altLang="ko-KR" sz="2000" b="1" dirty="0" smtClean="0"/>
              <a:t> </a:t>
            </a:r>
            <a:r>
              <a:rPr lang="pl-PL" altLang="ko-KR" sz="2000" b="1" dirty="0" err="1" smtClean="0"/>
              <a:t>layer</a:t>
            </a:r>
            <a:r>
              <a:rPr lang="pl-PL" altLang="ko-KR" sz="2000" b="1" dirty="0" smtClean="0"/>
              <a:t>)</a:t>
            </a:r>
            <a:r>
              <a:rPr lang="pl-PL" altLang="ko-KR" sz="2000" dirty="0" smtClean="0"/>
              <a:t> of the </a:t>
            </a:r>
            <a:r>
              <a:rPr lang="pl-PL" altLang="ko-KR" sz="2000" dirty="0" err="1" smtClean="0"/>
              <a:t>pre-trained</a:t>
            </a:r>
            <a:r>
              <a:rPr lang="pl-PL" altLang="ko-KR" sz="2000" dirty="0" smtClean="0"/>
              <a:t> model.</a:t>
            </a:r>
          </a:p>
          <a:p>
            <a:endParaRPr lang="pl-PL" altLang="ko-KR" sz="2000" dirty="0"/>
          </a:p>
          <a:p>
            <a:r>
              <a:rPr lang="pl-PL" altLang="ko-KR" sz="2000" dirty="0" err="1" smtClean="0"/>
              <a:t>Task</a:t>
            </a:r>
            <a:r>
              <a:rPr lang="pl-PL" altLang="ko-KR" sz="2000" dirty="0" smtClean="0"/>
              <a:t> 2.2 </a:t>
            </a:r>
            <a:br>
              <a:rPr lang="pl-PL" altLang="ko-KR" sz="2000" dirty="0" smtClean="0"/>
            </a:br>
            <a:r>
              <a:rPr lang="pl-PL" altLang="ko-KR" sz="2000" dirty="0" err="1" smtClean="0"/>
              <a:t>Define</a:t>
            </a:r>
            <a:r>
              <a:rPr lang="pl-PL" altLang="ko-KR" sz="2000" dirty="0" smtClean="0"/>
              <a:t> SGD </a:t>
            </a:r>
            <a:r>
              <a:rPr lang="pl-PL" altLang="ko-KR" sz="2000" dirty="0" err="1" smtClean="0"/>
              <a:t>Optimizer</a:t>
            </a:r>
            <a:endParaRPr lang="pl-PL" altLang="ko-KR" sz="2000" dirty="0" smtClean="0"/>
          </a:p>
          <a:p>
            <a:pPr lvl="1"/>
            <a:r>
              <a:rPr lang="en-US" altLang="ko-KR" sz="1600" dirty="0"/>
              <a:t>Learning rate = 0.001</a:t>
            </a:r>
          </a:p>
          <a:p>
            <a:pPr lvl="1"/>
            <a:r>
              <a:rPr lang="en-US" altLang="ko-KR" sz="1600" dirty="0"/>
              <a:t>momentum = </a:t>
            </a:r>
            <a:r>
              <a:rPr lang="en-US" altLang="ko-KR" sz="1600" dirty="0" smtClean="0"/>
              <a:t>0.9</a:t>
            </a:r>
            <a:endParaRPr lang="pl-PL" altLang="ko-KR" sz="1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9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40562"/>
                  </p:ext>
                </p:extLst>
              </p:nvPr>
            </p:nvGraphicFramePr>
            <p:xfrm>
              <a:off x="395416" y="1029878"/>
              <a:ext cx="6176072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6176072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03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webextension1.xml><?xml version="1.0" encoding="utf-8"?>
<we:webextension xmlns:we="http://schemas.microsoft.com/office/webextensions/webextension/2010/11" id="{F9B8D2E7-D35C-134B-A2EC-AF8A510E1EC0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    # Define data transformer\n    data_transforms = {\n        # Transformation for training dataset\n        'train': transforms.Compose([\n            transforms.RandomSizedCrop(224),\n            transforms.RandomHorizontalFlip(),\n            transforms.ToTensor(),\n            transforms.Normalize([0.485, 0.456, 0.406],\n [0.229, 0.224, 0.225])\n        ]),\n    '''*** TASK 1 ***\n    Apply transforms (Scale, Centorcrop, ToTensor, Normalize) to       \n'Validation' Dataset\n    '''\n        # Transformation for validation dataset\n    }&quot;,&quot;ctags&quot;:{&quot;data_transforms&quot;:[{&quot;linenum&quot;:&quot;2&quot;,&quot;signature&quot;:&quot;data_transforms = {&quot;}]}}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3E3203EB-0B61-934C-9671-3C1CD22DCA01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'''\n    2. Model Load and Modify\n    '''\n    # Pretrain된 18 layer residual network를 로드\n    model_conv = torchvision.models.resnet18()\n    model_conv.load_state_dict(torch.load('./data/models/resnet18-5c106cde.pth'))\n    \n    # Load한 모델의 파라미터를 train 과정에서 변경하지 않도록 설정 (requires_grad = False)\n    for param in model_conv.parameters():\n        param.requires_grad = False\n\n    # 마지막 레이어를 타겟 task에 맞게 수정\n    print(\&quot;Original Fully connected layer of resnet18 (Last layer):\&quot;, model_conv.fc)\n    num_ftrs = model_conv.fc.in_features\n    model_conv.fc = nn.Linear(num_ftrs, 2)\n    print(\&quot;Modified Fully connected layer of resnet18 (Last layer):\&quot;, model_conv.fc)\n\n&quot;,&quot;ctags&quot;:{&quot;model_conv&quot;:[{&quot;linenum&quot;:&quot;5&quot;,&quot;signature&quot;:&quot;model_conv = torchvision.models.resnet18()&quot;}],&quot;num_ftrs&quot;:[{&quot;linenum&quot;:&quot;14&quot;,&quot;signature&quot;:&quot;num_ftrs = model_conv.fc.in_features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D300BAF-DE07-E74B-A79D-EFCEE5392976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    # Define data transformer\n    data_transforms = {\n        # Transformation for training dataset\n        'train': transforms.Compose([\n            transforms.RandomSizedCrop(224),\n            transforms.RandomHorizontalFlip(),\n            transforms.ToTensor(),\n            transforms.Normalize([0.485, 0.456, 0.406],\n [0.229, 0.224, 0.225])\n        ]),\n    '''*** TASK 1 ***\n    Apply transforms (Scale, Centorcrop, ToTensor, Normalize) to       \n'Validation' Dataset\n    '''\n        # Transformation for validation dataset\n        'val': transforms.Compose([\n            transforms.Scale(256),\n            transforms.CenterCrop(224),\n            transforms.ToTensor(),\n            transforms.Normalize([0.485, 0.456, 0.406], [0.229, 0.224, 0.225])\n        ]),\n    }&quot;,&quot;ctags&quot;:{&quot;data_transforms&quot;:[{&quot;linenum&quot;:&quot;2&quot;,&quot;signature&quot;:&quot;data_transforms = {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2A4F083C-80D6-E346-A5E4-D7D7BEC0064A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import torch\n\nresnet = torch.load(‘./data/models/resnet18-5c106cde.pth’)\n\ntype(resnet)\n\n&gt;&gt; collections.OrderedDict&quot;,&quot;ctags&quot;:{&quot;resnet&quot;:[{&quot;linenum&quot;:&quot;3&quot;,&quot;signature&quot;:&quot;resnet = torch.load(‘./data/models/resnet18-5c106cde.pth’)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5706EEA6-6642-C745-B222-4B852651DA4A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# Pretrain된 18 layer residual network를 로드\n    model_ft = torchvision.models.resnet18()\n    \n    '''***TASK #2***\n    Copy parameter from \n    './data/models/resnet18-5c106cde.pth' to\n    model_ft\n    '''\n    # model_ft = \n    # 마지막 레이어의 입력 feature 수\n    print(\&quot;Original Fully connected layer of resnet18 (Last layer):\&quot;, model_ft.fc)\n    num_ftrs = model_ft.fc.in_features\n    \n    # 마지막 레이어를 타겟 task에 맞게 수정\n    model_ft.fc = nn.Linear(num_ftrs, 2)\n    print(\&quot;Modified Fully connected layer of resnet18 (Last layer):\&quot;, model_ft.fc)\n\n    if use_gpu:\n        model_ft = model_ft.cuda()\n    \n    # Loss function 설정\n    criterion = nn.CrossEntropyLoss()\n\n    '''***TASK #2***\ndefine SGD Optimizer (learning rate=0.001, momentum=0.9)\n    '''\n    # 모델의 Optimizer 설정\n    #optimizer_ft = \n    &quot;,&quot;ctags&quot;:{&quot;criterion&quot;:[{&quot;linenum&quot;:&quot;22&quot;,&quot;signature&quot;:&quot;criterion = nn.CrossEntropyLoss()&quot;}],&quot;model_ft&quot;:[{&quot;linenum&quot;:&quot;19&quot;,&quot;signature&quot;:&quot;model_ft = model_ft.cuda()&quot;},{&quot;linenum&quot;:&quot;2&quot;,&quot;signature&quot;:&quot;model_ft = torchvision.models.resnet18()&quot;}],&quot;num_ftrs&quot;:[{&quot;linenum&quot;:&quot;12&quot;,&quot;signature&quot;:&quot;num_ftrs = model_ft.fc.in_features&quot;}]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6CB8FCA5-DDB4-1A42-9457-141F4BA290B5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# Pretrain된 18 layer residual network를 로드\n    model_ft = torchvision.models.resnet18()\n    # Copy parameter from './data/models/resnet18-5c106cde.pth' to model_ft\n    model_ft.load_state_dict(torch.load('./data/models/resnet18-5c106cde.pth'))\n\n    # 마지막 레이어의 입력 feature 수\n    print(\&quot;Original Fully connected layer of resnet18 (Last layer):\&quot;, model_ft.fc)\n    num_ftrs = model_ft.fc.in_features\n    # 마지막 레이어를 타겟 task에 맞게 수정\n    model_ft.fc = nn.Linear(num_ftrs, 2)\n    print(\&quot;Modified Fully connected layer of resnet18 (Last layer):\&quot;, model_ft.fc)\n\n\n    if use_gpu:\n        model_ft = model_ft.cuda()\n    # Loss function 설정\n    criterion = nn.CrossEntropyLoss()\n\n    # 모델의 Optimizer 설정\n    optimizer_ft = optim.SGD(model_ft.parameters(), lr=0.001, momentum=0.9)\n&quot;,&quot;ctags&quot;:{&quot;criterion&quot;:[{&quot;linenum&quot;:&quot;17&quot;,&quot;signature&quot;:&quot;criterion = nn.CrossEntropyLoss()&quot;}],&quot;model_ft&quot;:[{&quot;linenum&quot;:&quot;15&quot;,&quot;signature&quot;:&quot;model_ft = model_ft.cuda()&quot;},{&quot;linenum&quot;:&quot;2&quot;,&quot;signature&quot;:&quot;model_ft = torchvision.models.resnet18()&quot;}],&quot;num_ftrs&quot;:[{&quot;linenum&quot;:&quot;8&quot;,&quot;signature&quot;:&quot;num_ftrs = model_ft.fc.in_features&quot;}],&quot;optimizer_ft&quot;:[{&quot;linenum&quot;:&quot;20&quot;,&quot;signature&quot;:&quot;optimizer_ft = optim.SGD(model_ft.parameters(), lr=0.001, momentum=0.9)&quot;}]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BF19739B-DD48-9C40-BF2D-EFBCF06774F6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'''\nTraining\n'''\ndef train_model(model, criterion, optimizer, lr_scheduler, use_gpu, dset_loaders, dset_sizes, num_epochs=25):\n    since = time.time()\n\n    best_model = model\n    best_acc = 0.0\n\n    for epoch in range(num_epochs):\n        print('Epoch {}/{}'.format(epoch, num_epochs - 1))\n        print('-' * 10)\n\n        # 각 epoch 별로 train phase와 validation phase를 진행\n        for phase in ['train', 'val']:\n            if phase == 'train':\n                optimizer = lr_scheduler(optimizer, epoch)\n                model.train(True)  # 모델을 train 모드로 설정\n            else:\n                model.train(False)  # 모델을 validation 모드로 설정\n\n            running_loss = 0.0\n            running_corrects = 0\n\n            # dset_loader의 데이터를 순차적으로 로드\n            for data in dset_loaders[phase]:\n                # input, label 로드\n                inputs, labels = data\n\n                # inputm label을 Variable로 wrapping\n                if use_gpu:\n                    inputs, labels = Variable(inputs.cuda()), \\\n                        Variable(labels.cuda())\n                else:\n                    inputs, labels = Variable(inputs), Variable(labels)\n\n                # optimizer의 gradient를 0으로 초기화\n                optimizer.zero_grad()\n\n                # input을 모델에 forward / 모델 prediction 도출 / loss 계산\n                outputs = model(inputs)\n                _, preds = torch.max(outputs.data, 1)\n                loss = criterion(outputs, labels)\n\n                # Training phase에서 backpropagation 진행\n                if phase == 'train':\n                    loss.backward()\n                    optimizer.step()\n\n                # 모델 loss와 성공적으로 Prediction 수를 저장\n                running_loss += loss.data[0]\n                running_corrects += torch.sum(preds == labels.data)\n\n            # epoch 별 평균 loss와 accuracy를 계산\n            epoch_loss = running_loss / dset_sizes[phase]\n            epoch_acc = running_corrects / dset_sizes[phase]\n\n            print('{} Loss: {:.4f} Acc: {:.4f}'.format(\n                phase, epoch_loss, epoch_acc))\n\n            # validation phase에서 epoch 별 가장 좋은 성능을 내고 있는 모델을 저장\n            if phase == 'val' and epoch_acc &gt; best_acc:\n                best_acc = epoch_acc\n                best_model = copy.deepcopy(model)\n\n        print()\n\n    time_elapsed = time.time() - since\n    print('Training complete in {:.0f}m {:.0f}s'.format(\n        time_elapsed // 60, time_elapsed % 60))\n    print('Best val Acc: {:4f}'.format(best_acc))\n\n    return best_model\n\n'''\nLearning rate scheduler\n매 epoch 마다 learning rate를 1/10 으로 감소\n'''\ndef exp_lr_scheduler(optimizer, epoch, init_lr=0.001, lr_decay_epoch=7):\n    lr = init_lr * (0.1**(epoch // lr_decay_epoch))\n\n    if epoch % lr_decay_epoch == 0:\n        print('LR is set to {}'.format(lr))\n\n    # optimize 시키고 있는 parameter의 learning rate를 변경\n    for param_group in optimizer.param_groups:\n        param_group['lr'] = lr\n\n    return optimizer\n&quot;,&quot;ctags&quot;:{&quot;exp_lr_scheduler&quot;:[{&quot;linenum&quot;:&quot;79&quot;,&quot;signature&quot;:&quot;def exp_lr_scheduler(optimizer, epoch, init_lr=0.001, lr_decay_epoch=7):&quot;}],&quot;train_model&quot;:[{&quot;linenum&quot;:&quot;4&quot;,&quot;signature&quot;:&quot;def train_model(model, criterion, optimizer, lr_scheduler, use_gpu, dset_loaders, dset_sizes, num_epochs=25):&quot;}]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D4022427-CD09-6349-B8FF-59D74056E392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'''\n    3. Train &amp; Evaluate\n    '''\n    \n    '''***TASK #3 ***\n    Read train_model() and exp_lr_scheduler() in functions.py\n    \n    Write code to train model_ft\n    '''\n    \n    # model training\n    #model_ft = \n    &quot;,&quot;ctags&quot;:{}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A22A3035-360B-574C-A518-26618D154B71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'''\n    3. Train &amp; Evaluate\n    '''\n    # model training\n    model_ft = train_model(model_ft, criterion, optimizer_ft, exp_lr_scheduler,use_gpu, dset_loaders,dset_sizes,num_epochs=25)\n&quot;,&quot;ctags&quot;:{&quot;model_ft&quot;:[{&quot;linenum&quot;:&quot;5&quot;,&quot;signature&quot;:&quot;model_ft = train_model(model_ft, criterion, optimizer_ft, exp_lr_scheduler,use_gpu, dset_loaders,dset_sizes,num_epochs=25)&quot;}]}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33C49DFE-10F9-A94A-84F6-620343F1E18B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'''\n    2. Model Load and Modify\n    '''\n    # Pretrain된 18 layer residual network를 로드\n    model_conv = torchvision.models.resnet18()\n    model_conv.load_state_dict(torch.load('./data/models/resnet18-5c106cde.pth'))\n    # Load한 모델의 파라미터를 train 과정에서 변경하지 않도록 설정 (requires_grad = False)\n    \n    '''***TASK #4 ***\n    Set all params in model_conv, so the params are not affected during training\n    '''\n    for param in #here:\n        #here\n&quot;,&quot;ctags&quot;:{&quot;model_conv&quot;:[{&quot;linenum&quot;:&quot;5&quot;,&quot;signature&quot;:&quot;model_conv = torchvision.models.resnet18()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649</Words>
  <Application>Microsoft Macintosh PowerPoint</Application>
  <PresentationFormat>Widescreen</PresentationFormat>
  <Paragraphs>150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Britannic Bold</vt:lpstr>
      <vt:lpstr>Cooper Black</vt:lpstr>
      <vt:lpstr>Courier</vt:lpstr>
      <vt:lpstr>Wingdings</vt:lpstr>
      <vt:lpstr>맑은 고딕</vt:lpstr>
      <vt:lpstr>Arial</vt:lpstr>
      <vt:lpstr>Office 테마</vt:lpstr>
      <vt:lpstr>Practice #4: Transfer Learning Fine-tuning, Pre-trained Model as Feature Extractor</vt:lpstr>
      <vt:lpstr>Contents</vt:lpstr>
      <vt:lpstr>Fine-tuning Pre-trained Model</vt:lpstr>
      <vt:lpstr>Pre-trained Model</vt:lpstr>
      <vt:lpstr>torchvision.transforms</vt:lpstr>
      <vt:lpstr>Task #1 data_load.py</vt:lpstr>
      <vt:lpstr>Answer</vt:lpstr>
      <vt:lpstr>Load and modify model</vt:lpstr>
      <vt:lpstr>Task #2 finetuning.py</vt:lpstr>
      <vt:lpstr>Answer</vt:lpstr>
      <vt:lpstr>Train_model</vt:lpstr>
      <vt:lpstr>Task #3</vt:lpstr>
      <vt:lpstr>Answer</vt:lpstr>
      <vt:lpstr>Fine-tuning &amp; evaluation</vt:lpstr>
      <vt:lpstr>Pre-trained Model as a Feature Extractor</vt:lpstr>
      <vt:lpstr>Use ResNet as Feature Extractor</vt:lpstr>
      <vt:lpstr>Task #4 feature_extractor.py</vt:lpstr>
      <vt:lpstr>Answer</vt:lpstr>
      <vt:lpstr>Training the last layer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Basics</dc:title>
  <dc:creator>JUNSIK CHOI</dc:creator>
  <cp:lastModifiedBy>Microsoft Office User</cp:lastModifiedBy>
  <cp:revision>37</cp:revision>
  <dcterms:created xsi:type="dcterms:W3CDTF">2017-09-15T18:10:08Z</dcterms:created>
  <dcterms:modified xsi:type="dcterms:W3CDTF">2017-09-17T15:57:35Z</dcterms:modified>
</cp:coreProperties>
</file>