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7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7D89A-DD76-477A-9F0D-5E97AEB97B27}" type="doc">
      <dgm:prSet loTypeId="urn:microsoft.com/office/officeart/2005/8/layout/default" loCatId="list" qsTypeId="urn:microsoft.com/office/officeart/2005/8/quickstyle/3d2" qsCatId="3D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D5476A5B-4CD5-4F5A-9D8A-D62F8B819D0C}">
      <dgm:prSet phldrT="[Text]"/>
      <dgm:spPr/>
      <dgm:t>
        <a:bodyPr/>
        <a:lstStyle/>
        <a:p>
          <a:r>
            <a:rPr lang="en-GB" b="1" dirty="0"/>
            <a:t>Privacy Invasion</a:t>
          </a:r>
          <a:endParaRPr lang="en-US" dirty="0"/>
        </a:p>
      </dgm:t>
    </dgm:pt>
    <dgm:pt modelId="{11525D73-F494-4772-A000-86EC67A938A0}" type="parTrans" cxnId="{7B4AA42C-9861-43E5-8138-02EC68AF0AA4}">
      <dgm:prSet/>
      <dgm:spPr/>
      <dgm:t>
        <a:bodyPr/>
        <a:lstStyle/>
        <a:p>
          <a:endParaRPr lang="en-US"/>
        </a:p>
      </dgm:t>
    </dgm:pt>
    <dgm:pt modelId="{18250898-CC93-4719-A672-721BD19D7FA8}" type="sibTrans" cxnId="{7B4AA42C-9861-43E5-8138-02EC68AF0AA4}">
      <dgm:prSet/>
      <dgm:spPr/>
      <dgm:t>
        <a:bodyPr/>
        <a:lstStyle/>
        <a:p>
          <a:endParaRPr lang="en-US"/>
        </a:p>
      </dgm:t>
    </dgm:pt>
    <dgm:pt modelId="{BDDE1148-AA97-416C-B00B-182D0C14445C}">
      <dgm:prSet phldrT="[Text]"/>
      <dgm:spPr/>
      <dgm:t>
        <a:bodyPr/>
        <a:lstStyle/>
        <a:p>
          <a:pPr>
            <a:buNone/>
          </a:pPr>
          <a:r>
            <a:rPr lang="en-GB" dirty="0"/>
            <a:t>Economic Harm </a:t>
          </a:r>
          <a:endParaRPr lang="en-US" dirty="0"/>
        </a:p>
      </dgm:t>
    </dgm:pt>
    <dgm:pt modelId="{3208C679-CBA7-48D7-82DD-20C9FB06F7F9}" type="parTrans" cxnId="{43FB9A6E-7ADC-4BDB-903C-92D967088DD6}">
      <dgm:prSet/>
      <dgm:spPr/>
      <dgm:t>
        <a:bodyPr/>
        <a:lstStyle/>
        <a:p>
          <a:endParaRPr lang="en-US"/>
        </a:p>
      </dgm:t>
    </dgm:pt>
    <dgm:pt modelId="{C623991D-933A-4C7B-ACDF-FEFA2A6AC565}" type="sibTrans" cxnId="{43FB9A6E-7ADC-4BDB-903C-92D967088DD6}">
      <dgm:prSet/>
      <dgm:spPr/>
      <dgm:t>
        <a:bodyPr/>
        <a:lstStyle/>
        <a:p>
          <a:endParaRPr lang="en-US"/>
        </a:p>
      </dgm:t>
    </dgm:pt>
    <dgm:pt modelId="{52A0D420-414E-4C0B-8478-BF2EB3887EB1}">
      <dgm:prSet phldrT="[Text]"/>
      <dgm:spPr/>
      <dgm:t>
        <a:bodyPr/>
        <a:lstStyle/>
        <a:p>
          <a:pPr>
            <a:buNone/>
          </a:pPr>
          <a:r>
            <a:rPr lang="en-GB" dirty="0"/>
            <a:t>Limited Legal recovery</a:t>
          </a:r>
          <a:endParaRPr lang="en-US" dirty="0"/>
        </a:p>
      </dgm:t>
    </dgm:pt>
    <dgm:pt modelId="{87D09DAE-A17D-4E0E-95DC-5E9C28C43321}" type="parTrans" cxnId="{2ECDBE08-4E87-4E72-A4F3-427733A786EC}">
      <dgm:prSet/>
      <dgm:spPr/>
      <dgm:t>
        <a:bodyPr/>
        <a:lstStyle/>
        <a:p>
          <a:endParaRPr lang="en-US"/>
        </a:p>
      </dgm:t>
    </dgm:pt>
    <dgm:pt modelId="{B1B49B47-1CB7-4AE0-8EBB-CA23199C77AD}" type="sibTrans" cxnId="{2ECDBE08-4E87-4E72-A4F3-427733A786EC}">
      <dgm:prSet/>
      <dgm:spPr/>
      <dgm:t>
        <a:bodyPr/>
        <a:lstStyle/>
        <a:p>
          <a:endParaRPr lang="en-US"/>
        </a:p>
      </dgm:t>
    </dgm:pt>
    <dgm:pt modelId="{DB82DE0F-4BE9-4716-B0C3-CE5CBDB579EC}">
      <dgm:prSet phldrT="[Text]"/>
      <dgm:spPr/>
      <dgm:t>
        <a:bodyPr/>
        <a:lstStyle/>
        <a:p>
          <a:pPr>
            <a:buNone/>
          </a:pPr>
          <a:r>
            <a:rPr lang="en-GB" dirty="0"/>
            <a:t>Loss of Trust </a:t>
          </a:r>
          <a:endParaRPr lang="en-US" dirty="0"/>
        </a:p>
      </dgm:t>
    </dgm:pt>
    <dgm:pt modelId="{A200A475-3EB6-4563-B025-A5B4EC1D440B}" type="parTrans" cxnId="{7CDC69B3-AC22-4901-9632-44D290002777}">
      <dgm:prSet/>
      <dgm:spPr/>
      <dgm:t>
        <a:bodyPr/>
        <a:lstStyle/>
        <a:p>
          <a:endParaRPr lang="en-US"/>
        </a:p>
      </dgm:t>
    </dgm:pt>
    <dgm:pt modelId="{C35768D7-129E-4908-A774-612B943EB43B}" type="sibTrans" cxnId="{7CDC69B3-AC22-4901-9632-44D290002777}">
      <dgm:prSet/>
      <dgm:spPr/>
      <dgm:t>
        <a:bodyPr/>
        <a:lstStyle/>
        <a:p>
          <a:endParaRPr lang="en-US"/>
        </a:p>
      </dgm:t>
    </dgm:pt>
    <dgm:pt modelId="{7DC1A78C-0925-4DE9-960E-5185E7D1D260}">
      <dgm:prSet phldrT="[Text]"/>
      <dgm:spPr/>
      <dgm:t>
        <a:bodyPr/>
        <a:lstStyle/>
        <a:p>
          <a:pPr>
            <a:buNone/>
          </a:pPr>
          <a:r>
            <a:rPr lang="en-GB" dirty="0"/>
            <a:t> Lack of Transparency</a:t>
          </a:r>
          <a:endParaRPr lang="en-US" dirty="0"/>
        </a:p>
      </dgm:t>
    </dgm:pt>
    <dgm:pt modelId="{9C134E83-B26E-4A3E-970C-DE084E8A9801}" type="parTrans" cxnId="{146710DC-0415-4654-A728-2C0EAFDD7262}">
      <dgm:prSet/>
      <dgm:spPr/>
      <dgm:t>
        <a:bodyPr/>
        <a:lstStyle/>
        <a:p>
          <a:endParaRPr lang="en-US"/>
        </a:p>
      </dgm:t>
    </dgm:pt>
    <dgm:pt modelId="{DDF0CCC7-781C-4FB6-9C46-27A00EC26C19}" type="sibTrans" cxnId="{146710DC-0415-4654-A728-2C0EAFDD7262}">
      <dgm:prSet/>
      <dgm:spPr/>
      <dgm:t>
        <a:bodyPr/>
        <a:lstStyle/>
        <a:p>
          <a:endParaRPr lang="en-US"/>
        </a:p>
      </dgm:t>
    </dgm:pt>
    <dgm:pt modelId="{39EB336A-F73F-478F-9EDF-78CBC48D3C2F}" type="pres">
      <dgm:prSet presAssocID="{7617D89A-DD76-477A-9F0D-5E97AEB97B27}" presName="diagram" presStyleCnt="0">
        <dgm:presLayoutVars>
          <dgm:dir/>
          <dgm:resizeHandles val="exact"/>
        </dgm:presLayoutVars>
      </dgm:prSet>
      <dgm:spPr/>
    </dgm:pt>
    <dgm:pt modelId="{118DB29A-9E93-47CD-BA3C-A67FE1A4B507}" type="pres">
      <dgm:prSet presAssocID="{D5476A5B-4CD5-4F5A-9D8A-D62F8B819D0C}" presName="node" presStyleLbl="node1" presStyleIdx="0" presStyleCnt="5">
        <dgm:presLayoutVars>
          <dgm:bulletEnabled val="1"/>
        </dgm:presLayoutVars>
      </dgm:prSet>
      <dgm:spPr/>
    </dgm:pt>
    <dgm:pt modelId="{7785673B-2203-43A3-8FCC-E3FB495DA585}" type="pres">
      <dgm:prSet presAssocID="{18250898-CC93-4719-A672-721BD19D7FA8}" presName="sibTrans" presStyleCnt="0"/>
      <dgm:spPr/>
    </dgm:pt>
    <dgm:pt modelId="{9375AB79-6AF5-473F-AD6B-47A394D73531}" type="pres">
      <dgm:prSet presAssocID="{BDDE1148-AA97-416C-B00B-182D0C14445C}" presName="node" presStyleLbl="node1" presStyleIdx="1" presStyleCnt="5">
        <dgm:presLayoutVars>
          <dgm:bulletEnabled val="1"/>
        </dgm:presLayoutVars>
      </dgm:prSet>
      <dgm:spPr/>
    </dgm:pt>
    <dgm:pt modelId="{18394A24-FBDD-4F9F-95B7-254613A68252}" type="pres">
      <dgm:prSet presAssocID="{C623991D-933A-4C7B-ACDF-FEFA2A6AC565}" presName="sibTrans" presStyleCnt="0"/>
      <dgm:spPr/>
    </dgm:pt>
    <dgm:pt modelId="{1DFA65B5-5A03-414B-B817-E024FD5F4275}" type="pres">
      <dgm:prSet presAssocID="{52A0D420-414E-4C0B-8478-BF2EB3887EB1}" presName="node" presStyleLbl="node1" presStyleIdx="2" presStyleCnt="5">
        <dgm:presLayoutVars>
          <dgm:bulletEnabled val="1"/>
        </dgm:presLayoutVars>
      </dgm:prSet>
      <dgm:spPr/>
    </dgm:pt>
    <dgm:pt modelId="{FE9D49C6-96FE-445B-9571-3F8BAA62A420}" type="pres">
      <dgm:prSet presAssocID="{B1B49B47-1CB7-4AE0-8EBB-CA23199C77AD}" presName="sibTrans" presStyleCnt="0"/>
      <dgm:spPr/>
    </dgm:pt>
    <dgm:pt modelId="{B51BD039-E7B3-4E44-8719-69952482AAE4}" type="pres">
      <dgm:prSet presAssocID="{DB82DE0F-4BE9-4716-B0C3-CE5CBDB579EC}" presName="node" presStyleLbl="node1" presStyleIdx="3" presStyleCnt="5">
        <dgm:presLayoutVars>
          <dgm:bulletEnabled val="1"/>
        </dgm:presLayoutVars>
      </dgm:prSet>
      <dgm:spPr/>
    </dgm:pt>
    <dgm:pt modelId="{AD7DC697-B5EF-475B-A722-B16EAB802B0E}" type="pres">
      <dgm:prSet presAssocID="{C35768D7-129E-4908-A774-612B943EB43B}" presName="sibTrans" presStyleCnt="0"/>
      <dgm:spPr/>
    </dgm:pt>
    <dgm:pt modelId="{03E11CAD-DCCA-4F00-9A0A-098F749E4A04}" type="pres">
      <dgm:prSet presAssocID="{7DC1A78C-0925-4DE9-960E-5185E7D1D260}" presName="node" presStyleLbl="node1" presStyleIdx="4" presStyleCnt="5">
        <dgm:presLayoutVars>
          <dgm:bulletEnabled val="1"/>
        </dgm:presLayoutVars>
      </dgm:prSet>
      <dgm:spPr/>
    </dgm:pt>
  </dgm:ptLst>
  <dgm:cxnLst>
    <dgm:cxn modelId="{2ECDBE08-4E87-4E72-A4F3-427733A786EC}" srcId="{7617D89A-DD76-477A-9F0D-5E97AEB97B27}" destId="{52A0D420-414E-4C0B-8478-BF2EB3887EB1}" srcOrd="2" destOrd="0" parTransId="{87D09DAE-A17D-4E0E-95DC-5E9C28C43321}" sibTransId="{B1B49B47-1CB7-4AE0-8EBB-CA23199C77AD}"/>
    <dgm:cxn modelId="{351C3B17-7181-4D81-AF77-EE0247E4D87A}" type="presOf" srcId="{DB82DE0F-4BE9-4716-B0C3-CE5CBDB579EC}" destId="{B51BD039-E7B3-4E44-8719-69952482AAE4}" srcOrd="0" destOrd="0" presId="urn:microsoft.com/office/officeart/2005/8/layout/default"/>
    <dgm:cxn modelId="{7B4AA42C-9861-43E5-8138-02EC68AF0AA4}" srcId="{7617D89A-DD76-477A-9F0D-5E97AEB97B27}" destId="{D5476A5B-4CD5-4F5A-9D8A-D62F8B819D0C}" srcOrd="0" destOrd="0" parTransId="{11525D73-F494-4772-A000-86EC67A938A0}" sibTransId="{18250898-CC93-4719-A672-721BD19D7FA8}"/>
    <dgm:cxn modelId="{C5FFBF2D-823B-4964-9350-3CAEDAEDBA21}" type="presOf" srcId="{D5476A5B-4CD5-4F5A-9D8A-D62F8B819D0C}" destId="{118DB29A-9E93-47CD-BA3C-A67FE1A4B507}" srcOrd="0" destOrd="0" presId="urn:microsoft.com/office/officeart/2005/8/layout/default"/>
    <dgm:cxn modelId="{0FE51040-6764-4B47-BD2D-5ED8E3AD41AC}" type="presOf" srcId="{52A0D420-414E-4C0B-8478-BF2EB3887EB1}" destId="{1DFA65B5-5A03-414B-B817-E024FD5F4275}" srcOrd="0" destOrd="0" presId="urn:microsoft.com/office/officeart/2005/8/layout/default"/>
    <dgm:cxn modelId="{43FB9A6E-7ADC-4BDB-903C-92D967088DD6}" srcId="{7617D89A-DD76-477A-9F0D-5E97AEB97B27}" destId="{BDDE1148-AA97-416C-B00B-182D0C14445C}" srcOrd="1" destOrd="0" parTransId="{3208C679-CBA7-48D7-82DD-20C9FB06F7F9}" sibTransId="{C623991D-933A-4C7B-ACDF-FEFA2A6AC565}"/>
    <dgm:cxn modelId="{A3B22D74-5F10-4091-BAE8-CEF9B62ECFFD}" type="presOf" srcId="{7DC1A78C-0925-4DE9-960E-5185E7D1D260}" destId="{03E11CAD-DCCA-4F00-9A0A-098F749E4A04}" srcOrd="0" destOrd="0" presId="urn:microsoft.com/office/officeart/2005/8/layout/default"/>
    <dgm:cxn modelId="{7CDC69B3-AC22-4901-9632-44D290002777}" srcId="{7617D89A-DD76-477A-9F0D-5E97AEB97B27}" destId="{DB82DE0F-4BE9-4716-B0C3-CE5CBDB579EC}" srcOrd="3" destOrd="0" parTransId="{A200A475-3EB6-4563-B025-A5B4EC1D440B}" sibTransId="{C35768D7-129E-4908-A774-612B943EB43B}"/>
    <dgm:cxn modelId="{146710DC-0415-4654-A728-2C0EAFDD7262}" srcId="{7617D89A-DD76-477A-9F0D-5E97AEB97B27}" destId="{7DC1A78C-0925-4DE9-960E-5185E7D1D260}" srcOrd="4" destOrd="0" parTransId="{9C134E83-B26E-4A3E-970C-DE084E8A9801}" sibTransId="{DDF0CCC7-781C-4FB6-9C46-27A00EC26C19}"/>
    <dgm:cxn modelId="{5B668BEF-2538-4D04-B18E-12C9B4A74E31}" type="presOf" srcId="{BDDE1148-AA97-416C-B00B-182D0C14445C}" destId="{9375AB79-6AF5-473F-AD6B-47A394D73531}" srcOrd="0" destOrd="0" presId="urn:microsoft.com/office/officeart/2005/8/layout/default"/>
    <dgm:cxn modelId="{727ECBFA-8920-455B-90BF-6110A2F9DA0E}" type="presOf" srcId="{7617D89A-DD76-477A-9F0D-5E97AEB97B27}" destId="{39EB336A-F73F-478F-9EDF-78CBC48D3C2F}" srcOrd="0" destOrd="0" presId="urn:microsoft.com/office/officeart/2005/8/layout/default"/>
    <dgm:cxn modelId="{821FAEB2-C9CA-482E-B181-88A519E92045}" type="presParOf" srcId="{39EB336A-F73F-478F-9EDF-78CBC48D3C2F}" destId="{118DB29A-9E93-47CD-BA3C-A67FE1A4B507}" srcOrd="0" destOrd="0" presId="urn:microsoft.com/office/officeart/2005/8/layout/default"/>
    <dgm:cxn modelId="{DB092FE0-930A-4C07-AC09-56469B82668F}" type="presParOf" srcId="{39EB336A-F73F-478F-9EDF-78CBC48D3C2F}" destId="{7785673B-2203-43A3-8FCC-E3FB495DA585}" srcOrd="1" destOrd="0" presId="urn:microsoft.com/office/officeart/2005/8/layout/default"/>
    <dgm:cxn modelId="{6D692BF6-4B4D-4CD7-B03D-FE016969EDDF}" type="presParOf" srcId="{39EB336A-F73F-478F-9EDF-78CBC48D3C2F}" destId="{9375AB79-6AF5-473F-AD6B-47A394D73531}" srcOrd="2" destOrd="0" presId="urn:microsoft.com/office/officeart/2005/8/layout/default"/>
    <dgm:cxn modelId="{6C7BE196-93A7-4D73-9D99-9CD96B7CFAE4}" type="presParOf" srcId="{39EB336A-F73F-478F-9EDF-78CBC48D3C2F}" destId="{18394A24-FBDD-4F9F-95B7-254613A68252}" srcOrd="3" destOrd="0" presId="urn:microsoft.com/office/officeart/2005/8/layout/default"/>
    <dgm:cxn modelId="{D6E4D869-4E4F-44B6-82D5-16AA942A18C3}" type="presParOf" srcId="{39EB336A-F73F-478F-9EDF-78CBC48D3C2F}" destId="{1DFA65B5-5A03-414B-B817-E024FD5F4275}" srcOrd="4" destOrd="0" presId="urn:microsoft.com/office/officeart/2005/8/layout/default"/>
    <dgm:cxn modelId="{C8AF0E7D-7C7C-4A36-B7DD-45AA4808D1B3}" type="presParOf" srcId="{39EB336A-F73F-478F-9EDF-78CBC48D3C2F}" destId="{FE9D49C6-96FE-445B-9571-3F8BAA62A420}" srcOrd="5" destOrd="0" presId="urn:microsoft.com/office/officeart/2005/8/layout/default"/>
    <dgm:cxn modelId="{623C6034-5265-4B13-8EC3-739423BFF3E4}" type="presParOf" srcId="{39EB336A-F73F-478F-9EDF-78CBC48D3C2F}" destId="{B51BD039-E7B3-4E44-8719-69952482AAE4}" srcOrd="6" destOrd="0" presId="urn:microsoft.com/office/officeart/2005/8/layout/default"/>
    <dgm:cxn modelId="{A3F5E3B5-DAFA-4AB8-A022-0B94F4A6AC9B}" type="presParOf" srcId="{39EB336A-F73F-478F-9EDF-78CBC48D3C2F}" destId="{AD7DC697-B5EF-475B-A722-B16EAB802B0E}" srcOrd="7" destOrd="0" presId="urn:microsoft.com/office/officeart/2005/8/layout/default"/>
    <dgm:cxn modelId="{F1560D37-53A0-4332-9687-46F130C75148}" type="presParOf" srcId="{39EB336A-F73F-478F-9EDF-78CBC48D3C2F}" destId="{03E11CAD-DCCA-4F00-9A0A-098F749E4A0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53A11A-6CD6-4556-AD9A-E244EB811AED}" type="doc">
      <dgm:prSet loTypeId="urn:microsoft.com/office/officeart/2005/8/layout/default" loCatId="list" qsTypeId="urn:microsoft.com/office/officeart/2005/8/quickstyle/3d2" qsCatId="3D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DC9CE1CE-A531-4322-B2DD-DF1842610934}">
      <dgm:prSet phldrT="[Text]"/>
      <dgm:spPr/>
      <dgm:t>
        <a:bodyPr/>
        <a:lstStyle/>
        <a:p>
          <a:r>
            <a:rPr lang="en-US" dirty="0"/>
            <a:t>Flawed setup for cloud-based data</a:t>
          </a:r>
        </a:p>
      </dgm:t>
    </dgm:pt>
    <dgm:pt modelId="{2B485C69-0B1C-4271-8589-C8F5498BD5DB}" type="parTrans" cxnId="{9C95F918-1E04-4E6C-8E90-8B9A2FDB9257}">
      <dgm:prSet/>
      <dgm:spPr/>
      <dgm:t>
        <a:bodyPr/>
        <a:lstStyle/>
        <a:p>
          <a:endParaRPr lang="en-US"/>
        </a:p>
      </dgm:t>
    </dgm:pt>
    <dgm:pt modelId="{CB5F105A-44AD-403B-90DC-B9DA504029D2}" type="sibTrans" cxnId="{9C95F918-1E04-4E6C-8E90-8B9A2FDB9257}">
      <dgm:prSet/>
      <dgm:spPr/>
      <dgm:t>
        <a:bodyPr/>
        <a:lstStyle/>
        <a:p>
          <a:endParaRPr lang="en-US"/>
        </a:p>
      </dgm:t>
    </dgm:pt>
    <dgm:pt modelId="{C82C7530-BCAD-4B1D-BC44-BA7B158164C9}">
      <dgm:prSet phldrT="[Text]"/>
      <dgm:spPr/>
      <dgm:t>
        <a:bodyPr/>
        <a:lstStyle/>
        <a:p>
          <a:r>
            <a:rPr lang="en-US" dirty="0"/>
            <a:t>Failure to provide timely and transparent communication </a:t>
          </a:r>
        </a:p>
      </dgm:t>
    </dgm:pt>
    <dgm:pt modelId="{E077CE1B-A864-4D1E-A94C-B0AEAF013594}" type="parTrans" cxnId="{02786478-AD3E-4117-8039-13213CB6B4F1}">
      <dgm:prSet/>
      <dgm:spPr/>
      <dgm:t>
        <a:bodyPr/>
        <a:lstStyle/>
        <a:p>
          <a:endParaRPr lang="en-US"/>
        </a:p>
      </dgm:t>
    </dgm:pt>
    <dgm:pt modelId="{B59F63D4-B2EE-4F53-AF88-F8AA34F7E50E}" type="sibTrans" cxnId="{02786478-AD3E-4117-8039-13213CB6B4F1}">
      <dgm:prSet/>
      <dgm:spPr/>
      <dgm:t>
        <a:bodyPr/>
        <a:lstStyle/>
        <a:p>
          <a:endParaRPr lang="en-US"/>
        </a:p>
      </dgm:t>
    </dgm:pt>
    <dgm:pt modelId="{27015C4A-1C00-440E-B9E7-A38BE66D3504}">
      <dgm:prSet phldrT="[Text]"/>
      <dgm:spPr/>
      <dgm:t>
        <a:bodyPr/>
        <a:lstStyle/>
        <a:p>
          <a:r>
            <a:rPr lang="en-US" dirty="0"/>
            <a:t>Lack of effective monitoring system</a:t>
          </a:r>
        </a:p>
      </dgm:t>
    </dgm:pt>
    <dgm:pt modelId="{374C0CD5-CEB4-4BFC-9064-4608732F849D}" type="parTrans" cxnId="{13019B51-9B91-4CBA-BA59-A9166CDC3887}">
      <dgm:prSet/>
      <dgm:spPr/>
      <dgm:t>
        <a:bodyPr/>
        <a:lstStyle/>
        <a:p>
          <a:endParaRPr lang="en-US"/>
        </a:p>
      </dgm:t>
    </dgm:pt>
    <dgm:pt modelId="{5E906CFD-ADC4-442D-87D9-6BA89C0B6211}" type="sibTrans" cxnId="{13019B51-9B91-4CBA-BA59-A9166CDC3887}">
      <dgm:prSet/>
      <dgm:spPr/>
      <dgm:t>
        <a:bodyPr/>
        <a:lstStyle/>
        <a:p>
          <a:endParaRPr lang="en-US"/>
        </a:p>
      </dgm:t>
    </dgm:pt>
    <dgm:pt modelId="{87FE3C1E-08F3-4C90-AE5D-CE449DB2F2E6}">
      <dgm:prSet phldrT="[Text]"/>
      <dgm:spPr/>
      <dgm:t>
        <a:bodyPr/>
        <a:lstStyle/>
        <a:p>
          <a:r>
            <a:rPr lang="en-US" dirty="0"/>
            <a:t>Insufficient Customer Compensation</a:t>
          </a:r>
        </a:p>
      </dgm:t>
    </dgm:pt>
    <dgm:pt modelId="{44B3BC82-EB49-4241-9DA5-DC4C10C1E9A1}" type="parTrans" cxnId="{EE81DDC6-35D4-4FAB-A8C1-1ECAAE134317}">
      <dgm:prSet/>
      <dgm:spPr/>
      <dgm:t>
        <a:bodyPr/>
        <a:lstStyle/>
        <a:p>
          <a:endParaRPr lang="en-US"/>
        </a:p>
      </dgm:t>
    </dgm:pt>
    <dgm:pt modelId="{C0A60E8E-45AA-4F3A-9F2B-C908AA97E5D3}" type="sibTrans" cxnId="{EE81DDC6-35D4-4FAB-A8C1-1ECAAE134317}">
      <dgm:prSet/>
      <dgm:spPr/>
      <dgm:t>
        <a:bodyPr/>
        <a:lstStyle/>
        <a:p>
          <a:endParaRPr lang="en-US"/>
        </a:p>
      </dgm:t>
    </dgm:pt>
    <dgm:pt modelId="{1C9D31F2-4973-4F66-BEBE-EEC1E8206F3A}">
      <dgm:prSet phldrT="[Text]"/>
      <dgm:spPr/>
      <dgm:t>
        <a:bodyPr/>
        <a:lstStyle/>
        <a:p>
          <a:r>
            <a:rPr lang="en-US" dirty="0"/>
            <a:t>Ignoring Red Flags and warnings</a:t>
          </a:r>
        </a:p>
      </dgm:t>
    </dgm:pt>
    <dgm:pt modelId="{C9D311EA-4EB3-430C-8DC9-6432BBE7DDCD}" type="parTrans" cxnId="{2E9476FD-48C3-44D5-8696-472DF8DDFD82}">
      <dgm:prSet/>
      <dgm:spPr/>
      <dgm:t>
        <a:bodyPr/>
        <a:lstStyle/>
        <a:p>
          <a:endParaRPr lang="en-US"/>
        </a:p>
      </dgm:t>
    </dgm:pt>
    <dgm:pt modelId="{1E1111D1-FF58-46D5-A0D9-75DC028DF95F}" type="sibTrans" cxnId="{2E9476FD-48C3-44D5-8696-472DF8DDFD82}">
      <dgm:prSet/>
      <dgm:spPr/>
      <dgm:t>
        <a:bodyPr/>
        <a:lstStyle/>
        <a:p>
          <a:endParaRPr lang="en-US"/>
        </a:p>
      </dgm:t>
    </dgm:pt>
    <dgm:pt modelId="{28BEB31F-B6EB-479C-AC01-661CE43BEC88}" type="pres">
      <dgm:prSet presAssocID="{0553A11A-6CD6-4556-AD9A-E244EB811AED}" presName="diagram" presStyleCnt="0">
        <dgm:presLayoutVars>
          <dgm:dir/>
          <dgm:resizeHandles val="exact"/>
        </dgm:presLayoutVars>
      </dgm:prSet>
      <dgm:spPr/>
    </dgm:pt>
    <dgm:pt modelId="{41743A05-7802-4357-B467-090C5D4BBE8F}" type="pres">
      <dgm:prSet presAssocID="{DC9CE1CE-A531-4322-B2DD-DF1842610934}" presName="node" presStyleLbl="node1" presStyleIdx="0" presStyleCnt="5">
        <dgm:presLayoutVars>
          <dgm:bulletEnabled val="1"/>
        </dgm:presLayoutVars>
      </dgm:prSet>
      <dgm:spPr/>
    </dgm:pt>
    <dgm:pt modelId="{0B1660B5-7911-41B7-BEF9-5590F6AC57C5}" type="pres">
      <dgm:prSet presAssocID="{CB5F105A-44AD-403B-90DC-B9DA504029D2}" presName="sibTrans" presStyleCnt="0"/>
      <dgm:spPr/>
    </dgm:pt>
    <dgm:pt modelId="{18743E26-6C4A-464F-A27B-0D789CDA4559}" type="pres">
      <dgm:prSet presAssocID="{C82C7530-BCAD-4B1D-BC44-BA7B158164C9}" presName="node" presStyleLbl="node1" presStyleIdx="1" presStyleCnt="5">
        <dgm:presLayoutVars>
          <dgm:bulletEnabled val="1"/>
        </dgm:presLayoutVars>
      </dgm:prSet>
      <dgm:spPr/>
    </dgm:pt>
    <dgm:pt modelId="{CB6F48C6-8BCB-4EE2-ADF2-627C5215A38D}" type="pres">
      <dgm:prSet presAssocID="{B59F63D4-B2EE-4F53-AF88-F8AA34F7E50E}" presName="sibTrans" presStyleCnt="0"/>
      <dgm:spPr/>
    </dgm:pt>
    <dgm:pt modelId="{3F97462C-3123-49D7-AE24-A3586215486C}" type="pres">
      <dgm:prSet presAssocID="{27015C4A-1C00-440E-B9E7-A38BE66D3504}" presName="node" presStyleLbl="node1" presStyleIdx="2" presStyleCnt="5">
        <dgm:presLayoutVars>
          <dgm:bulletEnabled val="1"/>
        </dgm:presLayoutVars>
      </dgm:prSet>
      <dgm:spPr/>
    </dgm:pt>
    <dgm:pt modelId="{9070BC3E-F576-40BE-B86C-41577EC3DBF8}" type="pres">
      <dgm:prSet presAssocID="{5E906CFD-ADC4-442D-87D9-6BA89C0B6211}" presName="sibTrans" presStyleCnt="0"/>
      <dgm:spPr/>
    </dgm:pt>
    <dgm:pt modelId="{0EC3FD91-C6EE-450C-8A51-744D53EB2DEC}" type="pres">
      <dgm:prSet presAssocID="{87FE3C1E-08F3-4C90-AE5D-CE449DB2F2E6}" presName="node" presStyleLbl="node1" presStyleIdx="3" presStyleCnt="5">
        <dgm:presLayoutVars>
          <dgm:bulletEnabled val="1"/>
        </dgm:presLayoutVars>
      </dgm:prSet>
      <dgm:spPr/>
    </dgm:pt>
    <dgm:pt modelId="{BDD6F2AA-C7B4-4A5B-9EC4-38CFCA42D340}" type="pres">
      <dgm:prSet presAssocID="{C0A60E8E-45AA-4F3A-9F2B-C908AA97E5D3}" presName="sibTrans" presStyleCnt="0"/>
      <dgm:spPr/>
    </dgm:pt>
    <dgm:pt modelId="{FC4A8809-F866-45E0-B8BC-7A8EEA39B8AE}" type="pres">
      <dgm:prSet presAssocID="{1C9D31F2-4973-4F66-BEBE-EEC1E8206F3A}" presName="node" presStyleLbl="node1" presStyleIdx="4" presStyleCnt="5">
        <dgm:presLayoutVars>
          <dgm:bulletEnabled val="1"/>
        </dgm:presLayoutVars>
      </dgm:prSet>
      <dgm:spPr/>
    </dgm:pt>
  </dgm:ptLst>
  <dgm:cxnLst>
    <dgm:cxn modelId="{9C95F918-1E04-4E6C-8E90-8B9A2FDB9257}" srcId="{0553A11A-6CD6-4556-AD9A-E244EB811AED}" destId="{DC9CE1CE-A531-4322-B2DD-DF1842610934}" srcOrd="0" destOrd="0" parTransId="{2B485C69-0B1C-4271-8589-C8F5498BD5DB}" sibTransId="{CB5F105A-44AD-403B-90DC-B9DA504029D2}"/>
    <dgm:cxn modelId="{4A6EFD48-BD6B-4124-AF21-6A6E193AC220}" type="presOf" srcId="{DC9CE1CE-A531-4322-B2DD-DF1842610934}" destId="{41743A05-7802-4357-B467-090C5D4BBE8F}" srcOrd="0" destOrd="0" presId="urn:microsoft.com/office/officeart/2005/8/layout/default"/>
    <dgm:cxn modelId="{3814736E-1018-4AA3-912D-77C51C0A4509}" type="presOf" srcId="{0553A11A-6CD6-4556-AD9A-E244EB811AED}" destId="{28BEB31F-B6EB-479C-AC01-661CE43BEC88}" srcOrd="0" destOrd="0" presId="urn:microsoft.com/office/officeart/2005/8/layout/default"/>
    <dgm:cxn modelId="{13019B51-9B91-4CBA-BA59-A9166CDC3887}" srcId="{0553A11A-6CD6-4556-AD9A-E244EB811AED}" destId="{27015C4A-1C00-440E-B9E7-A38BE66D3504}" srcOrd="2" destOrd="0" parTransId="{374C0CD5-CEB4-4BFC-9064-4608732F849D}" sibTransId="{5E906CFD-ADC4-442D-87D9-6BA89C0B6211}"/>
    <dgm:cxn modelId="{58C72B75-97C9-48C6-8BE3-9629FB4BF481}" type="presOf" srcId="{C82C7530-BCAD-4B1D-BC44-BA7B158164C9}" destId="{18743E26-6C4A-464F-A27B-0D789CDA4559}" srcOrd="0" destOrd="0" presId="urn:microsoft.com/office/officeart/2005/8/layout/default"/>
    <dgm:cxn modelId="{2C38B675-E4E9-4C57-8E29-EF41FA539706}" type="presOf" srcId="{27015C4A-1C00-440E-B9E7-A38BE66D3504}" destId="{3F97462C-3123-49D7-AE24-A3586215486C}" srcOrd="0" destOrd="0" presId="urn:microsoft.com/office/officeart/2005/8/layout/default"/>
    <dgm:cxn modelId="{02786478-AD3E-4117-8039-13213CB6B4F1}" srcId="{0553A11A-6CD6-4556-AD9A-E244EB811AED}" destId="{C82C7530-BCAD-4B1D-BC44-BA7B158164C9}" srcOrd="1" destOrd="0" parTransId="{E077CE1B-A864-4D1E-A94C-B0AEAF013594}" sibTransId="{B59F63D4-B2EE-4F53-AF88-F8AA34F7E50E}"/>
    <dgm:cxn modelId="{33E70AB1-F787-4180-9DCA-5827B5BAC1C5}" type="presOf" srcId="{1C9D31F2-4973-4F66-BEBE-EEC1E8206F3A}" destId="{FC4A8809-F866-45E0-B8BC-7A8EEA39B8AE}" srcOrd="0" destOrd="0" presId="urn:microsoft.com/office/officeart/2005/8/layout/default"/>
    <dgm:cxn modelId="{2CB21FC1-9089-4D5F-9D4B-197E667F33A1}" type="presOf" srcId="{87FE3C1E-08F3-4C90-AE5D-CE449DB2F2E6}" destId="{0EC3FD91-C6EE-450C-8A51-744D53EB2DEC}" srcOrd="0" destOrd="0" presId="urn:microsoft.com/office/officeart/2005/8/layout/default"/>
    <dgm:cxn modelId="{EE81DDC6-35D4-4FAB-A8C1-1ECAAE134317}" srcId="{0553A11A-6CD6-4556-AD9A-E244EB811AED}" destId="{87FE3C1E-08F3-4C90-AE5D-CE449DB2F2E6}" srcOrd="3" destOrd="0" parTransId="{44B3BC82-EB49-4241-9DA5-DC4C10C1E9A1}" sibTransId="{C0A60E8E-45AA-4F3A-9F2B-C908AA97E5D3}"/>
    <dgm:cxn modelId="{2E9476FD-48C3-44D5-8696-472DF8DDFD82}" srcId="{0553A11A-6CD6-4556-AD9A-E244EB811AED}" destId="{1C9D31F2-4973-4F66-BEBE-EEC1E8206F3A}" srcOrd="4" destOrd="0" parTransId="{C9D311EA-4EB3-430C-8DC9-6432BBE7DDCD}" sibTransId="{1E1111D1-FF58-46D5-A0D9-75DC028DF95F}"/>
    <dgm:cxn modelId="{16495783-3F4D-4B8E-B543-20B453926FB3}" type="presParOf" srcId="{28BEB31F-B6EB-479C-AC01-661CE43BEC88}" destId="{41743A05-7802-4357-B467-090C5D4BBE8F}" srcOrd="0" destOrd="0" presId="urn:microsoft.com/office/officeart/2005/8/layout/default"/>
    <dgm:cxn modelId="{29068949-0046-4CB3-A4D0-66FA75EBC0AC}" type="presParOf" srcId="{28BEB31F-B6EB-479C-AC01-661CE43BEC88}" destId="{0B1660B5-7911-41B7-BEF9-5590F6AC57C5}" srcOrd="1" destOrd="0" presId="urn:microsoft.com/office/officeart/2005/8/layout/default"/>
    <dgm:cxn modelId="{1C0C3548-27B6-4762-8C3E-696DDE6B5752}" type="presParOf" srcId="{28BEB31F-B6EB-479C-AC01-661CE43BEC88}" destId="{18743E26-6C4A-464F-A27B-0D789CDA4559}" srcOrd="2" destOrd="0" presId="urn:microsoft.com/office/officeart/2005/8/layout/default"/>
    <dgm:cxn modelId="{F66C3D38-0AB2-4482-A5AD-5F928273FF79}" type="presParOf" srcId="{28BEB31F-B6EB-479C-AC01-661CE43BEC88}" destId="{CB6F48C6-8BCB-4EE2-ADF2-627C5215A38D}" srcOrd="3" destOrd="0" presId="urn:microsoft.com/office/officeart/2005/8/layout/default"/>
    <dgm:cxn modelId="{D329584F-9070-4188-A5DB-A2E5EC1E6754}" type="presParOf" srcId="{28BEB31F-B6EB-479C-AC01-661CE43BEC88}" destId="{3F97462C-3123-49D7-AE24-A3586215486C}" srcOrd="4" destOrd="0" presId="urn:microsoft.com/office/officeart/2005/8/layout/default"/>
    <dgm:cxn modelId="{EDB3CA15-EC7B-4502-883F-01935D588614}" type="presParOf" srcId="{28BEB31F-B6EB-479C-AC01-661CE43BEC88}" destId="{9070BC3E-F576-40BE-B86C-41577EC3DBF8}" srcOrd="5" destOrd="0" presId="urn:microsoft.com/office/officeart/2005/8/layout/default"/>
    <dgm:cxn modelId="{3AD86008-AE92-4D5B-B19B-FD00B742F91D}" type="presParOf" srcId="{28BEB31F-B6EB-479C-AC01-661CE43BEC88}" destId="{0EC3FD91-C6EE-450C-8A51-744D53EB2DEC}" srcOrd="6" destOrd="0" presId="urn:microsoft.com/office/officeart/2005/8/layout/default"/>
    <dgm:cxn modelId="{BB075CED-6C67-433C-94CC-2CB07CF2854D}" type="presParOf" srcId="{28BEB31F-B6EB-479C-AC01-661CE43BEC88}" destId="{BDD6F2AA-C7B4-4A5B-9EC4-38CFCA42D340}" srcOrd="7" destOrd="0" presId="urn:microsoft.com/office/officeart/2005/8/layout/default"/>
    <dgm:cxn modelId="{F63E2432-6B62-4561-BD09-F41614FBF940}" type="presParOf" srcId="{28BEB31F-B6EB-479C-AC01-661CE43BEC88}" destId="{FC4A8809-F866-45E0-B8BC-7A8EEA39B8A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C62AC2-E4BE-47A0-AB02-B372C66C2853}" type="doc">
      <dgm:prSet loTypeId="urn:microsoft.com/office/officeart/2005/8/layout/vList6" loCatId="list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249D62A7-F0E4-4B86-906A-49FA64282335}">
      <dgm:prSet phldrT="[Text]"/>
      <dgm:spPr/>
      <dgm:t>
        <a:bodyPr/>
        <a:lstStyle/>
        <a:p>
          <a:r>
            <a:rPr lang="en-US" dirty="0"/>
            <a:t>Brainstorming Phase</a:t>
          </a:r>
        </a:p>
      </dgm:t>
    </dgm:pt>
    <dgm:pt modelId="{AA678A4E-25DC-43F2-9A40-B911B61858B6}" type="parTrans" cxnId="{088B9935-8085-4D93-A214-DBF4A672FCE1}">
      <dgm:prSet/>
      <dgm:spPr/>
      <dgm:t>
        <a:bodyPr/>
        <a:lstStyle/>
        <a:p>
          <a:endParaRPr lang="en-US"/>
        </a:p>
      </dgm:t>
    </dgm:pt>
    <dgm:pt modelId="{F04FF8C2-9B8B-4E18-B90F-00BA28FA233D}" type="sibTrans" cxnId="{088B9935-8085-4D93-A214-DBF4A672FCE1}">
      <dgm:prSet/>
      <dgm:spPr/>
      <dgm:t>
        <a:bodyPr/>
        <a:lstStyle/>
        <a:p>
          <a:endParaRPr lang="en-US"/>
        </a:p>
      </dgm:t>
    </dgm:pt>
    <dgm:pt modelId="{5B62E7FF-FB0A-4834-B5FF-59E053E20B49}">
      <dgm:prSet phldrT="[Text]"/>
      <dgm:spPr/>
      <dgm:t>
        <a:bodyPr/>
        <a:lstStyle/>
        <a:p>
          <a:r>
            <a:rPr lang="en-US" dirty="0"/>
            <a:t>Protect personal information</a:t>
          </a:r>
        </a:p>
      </dgm:t>
    </dgm:pt>
    <dgm:pt modelId="{E5114948-85B4-463B-BA3F-A6DCD29B9FC1}" type="parTrans" cxnId="{5E022FFD-9833-4D2F-8BEB-B7B9C784E382}">
      <dgm:prSet/>
      <dgm:spPr/>
      <dgm:t>
        <a:bodyPr/>
        <a:lstStyle/>
        <a:p>
          <a:endParaRPr lang="en-US"/>
        </a:p>
      </dgm:t>
    </dgm:pt>
    <dgm:pt modelId="{4C5F9F77-9AB9-44F7-A1FA-B26FADF5B33C}" type="sibTrans" cxnId="{5E022FFD-9833-4D2F-8BEB-B7B9C784E382}">
      <dgm:prSet/>
      <dgm:spPr/>
      <dgm:t>
        <a:bodyPr/>
        <a:lstStyle/>
        <a:p>
          <a:endParaRPr lang="en-US"/>
        </a:p>
      </dgm:t>
    </dgm:pt>
    <dgm:pt modelId="{880845CB-04E1-4028-93A5-27A1399DA3EC}">
      <dgm:prSet phldrT="[Text]"/>
      <dgm:spPr/>
      <dgm:t>
        <a:bodyPr/>
        <a:lstStyle/>
        <a:p>
          <a:r>
            <a:rPr lang="en-US" dirty="0"/>
            <a:t>Report breaches honestly</a:t>
          </a:r>
        </a:p>
      </dgm:t>
    </dgm:pt>
    <dgm:pt modelId="{75B783CC-21F7-4EB5-9372-7988904A2654}" type="parTrans" cxnId="{99A3E8E3-2AB7-4C52-BA72-9505E6D7E348}">
      <dgm:prSet/>
      <dgm:spPr/>
      <dgm:t>
        <a:bodyPr/>
        <a:lstStyle/>
        <a:p>
          <a:endParaRPr lang="en-US"/>
        </a:p>
      </dgm:t>
    </dgm:pt>
    <dgm:pt modelId="{7C4FE08C-20AC-4C26-8EAE-AB848FE7B7A7}" type="sibTrans" cxnId="{99A3E8E3-2AB7-4C52-BA72-9505E6D7E348}">
      <dgm:prSet/>
      <dgm:spPr/>
      <dgm:t>
        <a:bodyPr/>
        <a:lstStyle/>
        <a:p>
          <a:endParaRPr lang="en-US"/>
        </a:p>
      </dgm:t>
    </dgm:pt>
    <dgm:pt modelId="{05044F05-9E62-49F1-8D65-A5CA3F3A57DD}">
      <dgm:prSet phldrT="[Text]"/>
      <dgm:spPr/>
      <dgm:t>
        <a:bodyPr/>
        <a:lstStyle/>
        <a:p>
          <a:r>
            <a:rPr lang="en-US" dirty="0"/>
            <a:t>Analysis Phase</a:t>
          </a:r>
        </a:p>
      </dgm:t>
    </dgm:pt>
    <dgm:pt modelId="{8A75EA10-6C16-4463-921B-E86E72D617AA}" type="parTrans" cxnId="{B6F29260-9B70-4AF3-B9D5-01C448172835}">
      <dgm:prSet/>
      <dgm:spPr/>
      <dgm:t>
        <a:bodyPr/>
        <a:lstStyle/>
        <a:p>
          <a:endParaRPr lang="en-US"/>
        </a:p>
      </dgm:t>
    </dgm:pt>
    <dgm:pt modelId="{5281C126-1729-4CD0-86BB-55F260BCD9D8}" type="sibTrans" cxnId="{B6F29260-9B70-4AF3-B9D5-01C448172835}">
      <dgm:prSet/>
      <dgm:spPr/>
      <dgm:t>
        <a:bodyPr/>
        <a:lstStyle/>
        <a:p>
          <a:endParaRPr lang="en-US"/>
        </a:p>
      </dgm:t>
    </dgm:pt>
    <dgm:pt modelId="{E02A5A05-C775-4972-A6E4-19562260DD87}">
      <dgm:prSet phldrT="[Text]"/>
      <dgm:spPr/>
      <dgm:t>
        <a:bodyPr/>
        <a:lstStyle/>
        <a:p>
          <a:r>
            <a:rPr lang="en-US" dirty="0"/>
            <a:t>Lack of regular audits</a:t>
          </a:r>
        </a:p>
      </dgm:t>
    </dgm:pt>
    <dgm:pt modelId="{B86B8DCE-D506-482A-B2BC-7C3B38A380DC}" type="parTrans" cxnId="{3E0D3B33-5237-451E-824B-FFD2C8F770C6}">
      <dgm:prSet/>
      <dgm:spPr/>
      <dgm:t>
        <a:bodyPr/>
        <a:lstStyle/>
        <a:p>
          <a:endParaRPr lang="en-US"/>
        </a:p>
      </dgm:t>
    </dgm:pt>
    <dgm:pt modelId="{94C5D8B1-D1BB-47E5-A8BE-5031D1A754E6}" type="sibTrans" cxnId="{3E0D3B33-5237-451E-824B-FFD2C8F770C6}">
      <dgm:prSet/>
      <dgm:spPr/>
      <dgm:t>
        <a:bodyPr/>
        <a:lstStyle/>
        <a:p>
          <a:endParaRPr lang="en-US"/>
        </a:p>
      </dgm:t>
    </dgm:pt>
    <dgm:pt modelId="{759B9F54-B07B-4418-86AD-76CC5F368467}">
      <dgm:prSet phldrT="[Text]"/>
      <dgm:spPr/>
      <dgm:t>
        <a:bodyPr/>
        <a:lstStyle/>
        <a:p>
          <a:r>
            <a:rPr lang="en-US" dirty="0"/>
            <a:t>Take responsibility for failures</a:t>
          </a:r>
        </a:p>
      </dgm:t>
    </dgm:pt>
    <dgm:pt modelId="{FAA33E47-663C-4C84-A9CB-08ECED6FA572}" type="parTrans" cxnId="{D79CF31D-E516-4B48-9E7C-CD752671B677}">
      <dgm:prSet/>
      <dgm:spPr/>
      <dgm:t>
        <a:bodyPr/>
        <a:lstStyle/>
        <a:p>
          <a:endParaRPr lang="en-US"/>
        </a:p>
      </dgm:t>
    </dgm:pt>
    <dgm:pt modelId="{8DDF6E39-AE93-4180-803A-37CF4C48E12F}" type="sibTrans" cxnId="{D79CF31D-E516-4B48-9E7C-CD752671B677}">
      <dgm:prSet/>
      <dgm:spPr/>
      <dgm:t>
        <a:bodyPr/>
        <a:lstStyle/>
        <a:p>
          <a:endParaRPr lang="en-US"/>
        </a:p>
      </dgm:t>
    </dgm:pt>
    <dgm:pt modelId="{2298D48D-F5A2-4794-8098-C0D1A7E4FDDF}">
      <dgm:prSet phldrT="[Text]"/>
      <dgm:spPr/>
      <dgm:t>
        <a:bodyPr/>
        <a:lstStyle/>
        <a:p>
          <a:r>
            <a:rPr lang="en-US" dirty="0"/>
            <a:t>Weak system monitoring</a:t>
          </a:r>
        </a:p>
      </dgm:t>
    </dgm:pt>
    <dgm:pt modelId="{307A8D93-0601-431F-A174-9908E68B725A}" type="parTrans" cxnId="{6FD106C0-0C11-43F0-AD7F-D3D557840278}">
      <dgm:prSet/>
      <dgm:spPr/>
      <dgm:t>
        <a:bodyPr/>
        <a:lstStyle/>
        <a:p>
          <a:endParaRPr lang="en-US"/>
        </a:p>
      </dgm:t>
    </dgm:pt>
    <dgm:pt modelId="{C1045525-99A3-4380-87E1-E6176327CBDC}" type="sibTrans" cxnId="{6FD106C0-0C11-43F0-AD7F-D3D557840278}">
      <dgm:prSet/>
      <dgm:spPr/>
      <dgm:t>
        <a:bodyPr/>
        <a:lstStyle/>
        <a:p>
          <a:endParaRPr lang="en-US"/>
        </a:p>
      </dgm:t>
    </dgm:pt>
    <dgm:pt modelId="{58031526-0F5B-4BAF-91AF-CAA81881EFED}">
      <dgm:prSet phldrT="[Text]"/>
      <dgm:spPr/>
      <dgm:t>
        <a:bodyPr/>
        <a:lstStyle/>
        <a:p>
          <a:r>
            <a:rPr lang="en-US" dirty="0"/>
            <a:t>Delayed response</a:t>
          </a:r>
        </a:p>
      </dgm:t>
    </dgm:pt>
    <dgm:pt modelId="{AB2BBD27-8BB2-4D30-825D-8D6D72722F1C}" type="parTrans" cxnId="{5A75126E-FCEF-43AB-9CC6-5A5F258C2E5F}">
      <dgm:prSet/>
      <dgm:spPr/>
      <dgm:t>
        <a:bodyPr/>
        <a:lstStyle/>
        <a:p>
          <a:endParaRPr lang="en-US"/>
        </a:p>
      </dgm:t>
    </dgm:pt>
    <dgm:pt modelId="{1DEDE478-81E2-4303-934B-E6487AAE851A}" type="sibTrans" cxnId="{5A75126E-FCEF-43AB-9CC6-5A5F258C2E5F}">
      <dgm:prSet/>
      <dgm:spPr/>
      <dgm:t>
        <a:bodyPr/>
        <a:lstStyle/>
        <a:p>
          <a:endParaRPr lang="en-US"/>
        </a:p>
      </dgm:t>
    </dgm:pt>
    <dgm:pt modelId="{355ABF06-417F-47F9-BE60-6B549917826D}" type="pres">
      <dgm:prSet presAssocID="{4BC62AC2-E4BE-47A0-AB02-B372C66C2853}" presName="Name0" presStyleCnt="0">
        <dgm:presLayoutVars>
          <dgm:dir/>
          <dgm:animLvl val="lvl"/>
          <dgm:resizeHandles/>
        </dgm:presLayoutVars>
      </dgm:prSet>
      <dgm:spPr/>
    </dgm:pt>
    <dgm:pt modelId="{C784CDC7-8A3D-4157-ABA3-A1DB52170474}" type="pres">
      <dgm:prSet presAssocID="{249D62A7-F0E4-4B86-906A-49FA64282335}" presName="linNode" presStyleCnt="0"/>
      <dgm:spPr/>
    </dgm:pt>
    <dgm:pt modelId="{BEB8D2DC-F35B-4FEE-BA37-AB0AAF1BBEBB}" type="pres">
      <dgm:prSet presAssocID="{249D62A7-F0E4-4B86-906A-49FA64282335}" presName="parentShp" presStyleLbl="node1" presStyleIdx="0" presStyleCnt="2">
        <dgm:presLayoutVars>
          <dgm:bulletEnabled val="1"/>
        </dgm:presLayoutVars>
      </dgm:prSet>
      <dgm:spPr/>
    </dgm:pt>
    <dgm:pt modelId="{A7863834-1791-4F7F-8A9B-826E90B35871}" type="pres">
      <dgm:prSet presAssocID="{249D62A7-F0E4-4B86-906A-49FA64282335}" presName="childShp" presStyleLbl="bgAccFollowNode1" presStyleIdx="0" presStyleCnt="2">
        <dgm:presLayoutVars>
          <dgm:bulletEnabled val="1"/>
        </dgm:presLayoutVars>
      </dgm:prSet>
      <dgm:spPr/>
    </dgm:pt>
    <dgm:pt modelId="{6BC3FBB6-61F7-4572-A53C-549C890387E0}" type="pres">
      <dgm:prSet presAssocID="{F04FF8C2-9B8B-4E18-B90F-00BA28FA233D}" presName="spacing" presStyleCnt="0"/>
      <dgm:spPr/>
    </dgm:pt>
    <dgm:pt modelId="{A2B6A3C4-37B9-42E8-98DB-6202A568A9E3}" type="pres">
      <dgm:prSet presAssocID="{05044F05-9E62-49F1-8D65-A5CA3F3A57DD}" presName="linNode" presStyleCnt="0"/>
      <dgm:spPr/>
    </dgm:pt>
    <dgm:pt modelId="{2F0F1F53-DBB5-4F20-9A58-8C7B5EF4C53C}" type="pres">
      <dgm:prSet presAssocID="{05044F05-9E62-49F1-8D65-A5CA3F3A57DD}" presName="parentShp" presStyleLbl="node1" presStyleIdx="1" presStyleCnt="2">
        <dgm:presLayoutVars>
          <dgm:bulletEnabled val="1"/>
        </dgm:presLayoutVars>
      </dgm:prSet>
      <dgm:spPr/>
    </dgm:pt>
    <dgm:pt modelId="{EE174AD3-5B2F-4D81-B35F-3C8FBA18149C}" type="pres">
      <dgm:prSet presAssocID="{05044F05-9E62-49F1-8D65-A5CA3F3A57DD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0B594A08-2167-447A-A185-CDB7B898BD31}" type="presOf" srcId="{5B62E7FF-FB0A-4834-B5FF-59E053E20B49}" destId="{A7863834-1791-4F7F-8A9B-826E90B35871}" srcOrd="0" destOrd="0" presId="urn:microsoft.com/office/officeart/2005/8/layout/vList6"/>
    <dgm:cxn modelId="{5B102318-B723-442C-901D-1254474E1FDE}" type="presOf" srcId="{759B9F54-B07B-4418-86AD-76CC5F368467}" destId="{A7863834-1791-4F7F-8A9B-826E90B35871}" srcOrd="0" destOrd="2" presId="urn:microsoft.com/office/officeart/2005/8/layout/vList6"/>
    <dgm:cxn modelId="{D79CF31D-E516-4B48-9E7C-CD752671B677}" srcId="{249D62A7-F0E4-4B86-906A-49FA64282335}" destId="{759B9F54-B07B-4418-86AD-76CC5F368467}" srcOrd="2" destOrd="0" parTransId="{FAA33E47-663C-4C84-A9CB-08ECED6FA572}" sibTransId="{8DDF6E39-AE93-4180-803A-37CF4C48E12F}"/>
    <dgm:cxn modelId="{3E0D3B33-5237-451E-824B-FFD2C8F770C6}" srcId="{05044F05-9E62-49F1-8D65-A5CA3F3A57DD}" destId="{E02A5A05-C775-4972-A6E4-19562260DD87}" srcOrd="0" destOrd="0" parTransId="{B86B8DCE-D506-482A-B2BC-7C3B38A380DC}" sibTransId="{94C5D8B1-D1BB-47E5-A8BE-5031D1A754E6}"/>
    <dgm:cxn modelId="{088B9935-8085-4D93-A214-DBF4A672FCE1}" srcId="{4BC62AC2-E4BE-47A0-AB02-B372C66C2853}" destId="{249D62A7-F0E4-4B86-906A-49FA64282335}" srcOrd="0" destOrd="0" parTransId="{AA678A4E-25DC-43F2-9A40-B911B61858B6}" sibTransId="{F04FF8C2-9B8B-4E18-B90F-00BA28FA233D}"/>
    <dgm:cxn modelId="{B6F29260-9B70-4AF3-B9D5-01C448172835}" srcId="{4BC62AC2-E4BE-47A0-AB02-B372C66C2853}" destId="{05044F05-9E62-49F1-8D65-A5CA3F3A57DD}" srcOrd="1" destOrd="0" parTransId="{8A75EA10-6C16-4463-921B-E86E72D617AA}" sibTransId="{5281C126-1729-4CD0-86BB-55F260BCD9D8}"/>
    <dgm:cxn modelId="{5A75126E-FCEF-43AB-9CC6-5A5F258C2E5F}" srcId="{05044F05-9E62-49F1-8D65-A5CA3F3A57DD}" destId="{58031526-0F5B-4BAF-91AF-CAA81881EFED}" srcOrd="2" destOrd="0" parTransId="{AB2BBD27-8BB2-4D30-825D-8D6D72722F1C}" sibTransId="{1DEDE478-81E2-4303-934B-E6487AAE851A}"/>
    <dgm:cxn modelId="{C9CC9A5A-BCF3-4D22-885B-130D0D9805E7}" type="presOf" srcId="{58031526-0F5B-4BAF-91AF-CAA81881EFED}" destId="{EE174AD3-5B2F-4D81-B35F-3C8FBA18149C}" srcOrd="0" destOrd="2" presId="urn:microsoft.com/office/officeart/2005/8/layout/vList6"/>
    <dgm:cxn modelId="{C721237F-11E1-4D79-806C-952FF6810352}" type="presOf" srcId="{E02A5A05-C775-4972-A6E4-19562260DD87}" destId="{EE174AD3-5B2F-4D81-B35F-3C8FBA18149C}" srcOrd="0" destOrd="0" presId="urn:microsoft.com/office/officeart/2005/8/layout/vList6"/>
    <dgm:cxn modelId="{7CF02682-43D0-4C06-899C-3C5270F83ABD}" type="presOf" srcId="{2298D48D-F5A2-4794-8098-C0D1A7E4FDDF}" destId="{EE174AD3-5B2F-4D81-B35F-3C8FBA18149C}" srcOrd="0" destOrd="1" presId="urn:microsoft.com/office/officeart/2005/8/layout/vList6"/>
    <dgm:cxn modelId="{1201E88F-525D-4CB3-A08C-3BEAF827BC69}" type="presOf" srcId="{05044F05-9E62-49F1-8D65-A5CA3F3A57DD}" destId="{2F0F1F53-DBB5-4F20-9A58-8C7B5EF4C53C}" srcOrd="0" destOrd="0" presId="urn:microsoft.com/office/officeart/2005/8/layout/vList6"/>
    <dgm:cxn modelId="{E10D279A-67A8-4954-86B9-A2FBACEB786E}" type="presOf" srcId="{4BC62AC2-E4BE-47A0-AB02-B372C66C2853}" destId="{355ABF06-417F-47F9-BE60-6B549917826D}" srcOrd="0" destOrd="0" presId="urn:microsoft.com/office/officeart/2005/8/layout/vList6"/>
    <dgm:cxn modelId="{2116D4B9-BB47-4705-899B-F98C6CA9C215}" type="presOf" srcId="{880845CB-04E1-4028-93A5-27A1399DA3EC}" destId="{A7863834-1791-4F7F-8A9B-826E90B35871}" srcOrd="0" destOrd="1" presId="urn:microsoft.com/office/officeart/2005/8/layout/vList6"/>
    <dgm:cxn modelId="{6FD106C0-0C11-43F0-AD7F-D3D557840278}" srcId="{05044F05-9E62-49F1-8D65-A5CA3F3A57DD}" destId="{2298D48D-F5A2-4794-8098-C0D1A7E4FDDF}" srcOrd="1" destOrd="0" parTransId="{307A8D93-0601-431F-A174-9908E68B725A}" sibTransId="{C1045525-99A3-4380-87E1-E6176327CBDC}"/>
    <dgm:cxn modelId="{3FAF83D1-2BBF-474F-AEEC-57046E76A36A}" type="presOf" srcId="{249D62A7-F0E4-4B86-906A-49FA64282335}" destId="{BEB8D2DC-F35B-4FEE-BA37-AB0AAF1BBEBB}" srcOrd="0" destOrd="0" presId="urn:microsoft.com/office/officeart/2005/8/layout/vList6"/>
    <dgm:cxn modelId="{99A3E8E3-2AB7-4C52-BA72-9505E6D7E348}" srcId="{249D62A7-F0E4-4B86-906A-49FA64282335}" destId="{880845CB-04E1-4028-93A5-27A1399DA3EC}" srcOrd="1" destOrd="0" parTransId="{75B783CC-21F7-4EB5-9372-7988904A2654}" sibTransId="{7C4FE08C-20AC-4C26-8EAE-AB848FE7B7A7}"/>
    <dgm:cxn modelId="{5E022FFD-9833-4D2F-8BEB-B7B9C784E382}" srcId="{249D62A7-F0E4-4B86-906A-49FA64282335}" destId="{5B62E7FF-FB0A-4834-B5FF-59E053E20B49}" srcOrd="0" destOrd="0" parTransId="{E5114948-85B4-463B-BA3F-A6DCD29B9FC1}" sibTransId="{4C5F9F77-9AB9-44F7-A1FA-B26FADF5B33C}"/>
    <dgm:cxn modelId="{EE3DAB28-5D0F-4CC2-84AA-6139EE348CAD}" type="presParOf" srcId="{355ABF06-417F-47F9-BE60-6B549917826D}" destId="{C784CDC7-8A3D-4157-ABA3-A1DB52170474}" srcOrd="0" destOrd="0" presId="urn:microsoft.com/office/officeart/2005/8/layout/vList6"/>
    <dgm:cxn modelId="{8CA8A6A3-35F7-4567-9837-F0040C301FD6}" type="presParOf" srcId="{C784CDC7-8A3D-4157-ABA3-A1DB52170474}" destId="{BEB8D2DC-F35B-4FEE-BA37-AB0AAF1BBEBB}" srcOrd="0" destOrd="0" presId="urn:microsoft.com/office/officeart/2005/8/layout/vList6"/>
    <dgm:cxn modelId="{253C00B6-4A6B-4F95-A25E-3BAB8FAE8B93}" type="presParOf" srcId="{C784CDC7-8A3D-4157-ABA3-A1DB52170474}" destId="{A7863834-1791-4F7F-8A9B-826E90B35871}" srcOrd="1" destOrd="0" presId="urn:microsoft.com/office/officeart/2005/8/layout/vList6"/>
    <dgm:cxn modelId="{86D5DE84-4366-4ACA-A431-8EB93B84C8CE}" type="presParOf" srcId="{355ABF06-417F-47F9-BE60-6B549917826D}" destId="{6BC3FBB6-61F7-4572-A53C-549C890387E0}" srcOrd="1" destOrd="0" presId="urn:microsoft.com/office/officeart/2005/8/layout/vList6"/>
    <dgm:cxn modelId="{3EB3A38B-9880-42FC-9BD4-FF16280AABAF}" type="presParOf" srcId="{355ABF06-417F-47F9-BE60-6B549917826D}" destId="{A2B6A3C4-37B9-42E8-98DB-6202A568A9E3}" srcOrd="2" destOrd="0" presId="urn:microsoft.com/office/officeart/2005/8/layout/vList6"/>
    <dgm:cxn modelId="{48DDC1C8-29F2-4581-A73C-F28254155865}" type="presParOf" srcId="{A2B6A3C4-37B9-42E8-98DB-6202A568A9E3}" destId="{2F0F1F53-DBB5-4F20-9A58-8C7B5EF4C53C}" srcOrd="0" destOrd="0" presId="urn:microsoft.com/office/officeart/2005/8/layout/vList6"/>
    <dgm:cxn modelId="{2BDD744F-1F7E-4641-8617-CD401C98B38D}" type="presParOf" srcId="{A2B6A3C4-37B9-42E8-98DB-6202A568A9E3}" destId="{EE174AD3-5B2F-4D81-B35F-3C8FBA18149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DB29A-9E93-47CD-BA3C-A67FE1A4B507}">
      <dsp:nvSpPr>
        <dsp:cNvPr id="0" name=""/>
        <dsp:cNvSpPr/>
      </dsp:nvSpPr>
      <dsp:spPr>
        <a:xfrm>
          <a:off x="0" y="341337"/>
          <a:ext cx="2124769" cy="127486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shade val="50000"/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shade val="50000"/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Privacy Invasion</a:t>
          </a:r>
          <a:endParaRPr lang="en-US" sz="2800" kern="1200" dirty="0"/>
        </a:p>
      </dsp:txBody>
      <dsp:txXfrm>
        <a:off x="0" y="341337"/>
        <a:ext cx="2124769" cy="1274861"/>
      </dsp:txXfrm>
    </dsp:sp>
    <dsp:sp modelId="{9375AB79-6AF5-473F-AD6B-47A394D73531}">
      <dsp:nvSpPr>
        <dsp:cNvPr id="0" name=""/>
        <dsp:cNvSpPr/>
      </dsp:nvSpPr>
      <dsp:spPr>
        <a:xfrm>
          <a:off x="2337246" y="341337"/>
          <a:ext cx="2124769" cy="127486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shade val="50000"/>
                <a:hueOff val="77198"/>
                <a:satOff val="-1025"/>
                <a:lumOff val="16098"/>
                <a:alphaOff val="0"/>
                <a:shade val="74000"/>
                <a:satMod val="130000"/>
                <a:lumMod val="90000"/>
              </a:schemeClr>
              <a:schemeClr val="accent4">
                <a:shade val="50000"/>
                <a:hueOff val="77198"/>
                <a:satOff val="-1025"/>
                <a:lumOff val="16098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Economic Harm </a:t>
          </a:r>
          <a:endParaRPr lang="en-US" sz="2800" kern="1200" dirty="0"/>
        </a:p>
      </dsp:txBody>
      <dsp:txXfrm>
        <a:off x="2337246" y="341337"/>
        <a:ext cx="2124769" cy="1274861"/>
      </dsp:txXfrm>
    </dsp:sp>
    <dsp:sp modelId="{1DFA65B5-5A03-414B-B817-E024FD5F4275}">
      <dsp:nvSpPr>
        <dsp:cNvPr id="0" name=""/>
        <dsp:cNvSpPr/>
      </dsp:nvSpPr>
      <dsp:spPr>
        <a:xfrm>
          <a:off x="4674492" y="341337"/>
          <a:ext cx="2124769" cy="127486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shade val="50000"/>
                <a:hueOff val="154397"/>
                <a:satOff val="-2050"/>
                <a:lumOff val="32195"/>
                <a:alphaOff val="0"/>
                <a:shade val="74000"/>
                <a:satMod val="130000"/>
                <a:lumMod val="90000"/>
              </a:schemeClr>
              <a:schemeClr val="accent4">
                <a:shade val="50000"/>
                <a:hueOff val="154397"/>
                <a:satOff val="-2050"/>
                <a:lumOff val="3219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Limited Legal recovery</a:t>
          </a:r>
          <a:endParaRPr lang="en-US" sz="2800" kern="1200" dirty="0"/>
        </a:p>
      </dsp:txBody>
      <dsp:txXfrm>
        <a:off x="4674492" y="341337"/>
        <a:ext cx="2124769" cy="1274861"/>
      </dsp:txXfrm>
    </dsp:sp>
    <dsp:sp modelId="{B51BD039-E7B3-4E44-8719-69952482AAE4}">
      <dsp:nvSpPr>
        <dsp:cNvPr id="0" name=""/>
        <dsp:cNvSpPr/>
      </dsp:nvSpPr>
      <dsp:spPr>
        <a:xfrm>
          <a:off x="1168623" y="1828675"/>
          <a:ext cx="2124769" cy="127486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shade val="50000"/>
                <a:hueOff val="154397"/>
                <a:satOff val="-2050"/>
                <a:lumOff val="32195"/>
                <a:alphaOff val="0"/>
                <a:shade val="74000"/>
                <a:satMod val="130000"/>
                <a:lumMod val="90000"/>
              </a:schemeClr>
              <a:schemeClr val="accent4">
                <a:shade val="50000"/>
                <a:hueOff val="154397"/>
                <a:satOff val="-2050"/>
                <a:lumOff val="3219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Loss of Trust </a:t>
          </a:r>
          <a:endParaRPr lang="en-US" sz="2800" kern="1200" dirty="0"/>
        </a:p>
      </dsp:txBody>
      <dsp:txXfrm>
        <a:off x="1168623" y="1828675"/>
        <a:ext cx="2124769" cy="1274861"/>
      </dsp:txXfrm>
    </dsp:sp>
    <dsp:sp modelId="{03E11CAD-DCCA-4F00-9A0A-098F749E4A04}">
      <dsp:nvSpPr>
        <dsp:cNvPr id="0" name=""/>
        <dsp:cNvSpPr/>
      </dsp:nvSpPr>
      <dsp:spPr>
        <a:xfrm>
          <a:off x="3505869" y="1828675"/>
          <a:ext cx="2124769" cy="127486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shade val="50000"/>
                <a:hueOff val="77198"/>
                <a:satOff val="-1025"/>
                <a:lumOff val="16098"/>
                <a:alphaOff val="0"/>
                <a:shade val="74000"/>
                <a:satMod val="130000"/>
                <a:lumMod val="90000"/>
              </a:schemeClr>
              <a:schemeClr val="accent4">
                <a:shade val="50000"/>
                <a:hueOff val="77198"/>
                <a:satOff val="-1025"/>
                <a:lumOff val="16098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 Lack of Transparency</a:t>
          </a:r>
          <a:endParaRPr lang="en-US" sz="2800" kern="1200" dirty="0"/>
        </a:p>
      </dsp:txBody>
      <dsp:txXfrm>
        <a:off x="3505869" y="1828675"/>
        <a:ext cx="2124769" cy="12748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43A05-7802-4357-B467-090C5D4BBE8F}">
      <dsp:nvSpPr>
        <dsp:cNvPr id="0" name=""/>
        <dsp:cNvSpPr/>
      </dsp:nvSpPr>
      <dsp:spPr>
        <a:xfrm>
          <a:off x="0" y="136615"/>
          <a:ext cx="2124769" cy="127486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shade val="50000"/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shade val="50000"/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Flawed setup for cloud-based data</a:t>
          </a:r>
        </a:p>
      </dsp:txBody>
      <dsp:txXfrm>
        <a:off x="0" y="136615"/>
        <a:ext cx="2124769" cy="1274861"/>
      </dsp:txXfrm>
    </dsp:sp>
    <dsp:sp modelId="{18743E26-6C4A-464F-A27B-0D789CDA4559}">
      <dsp:nvSpPr>
        <dsp:cNvPr id="0" name=""/>
        <dsp:cNvSpPr/>
      </dsp:nvSpPr>
      <dsp:spPr>
        <a:xfrm>
          <a:off x="2337246" y="136615"/>
          <a:ext cx="2124769" cy="127486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shade val="50000"/>
                <a:hueOff val="77198"/>
                <a:satOff val="-1025"/>
                <a:lumOff val="16098"/>
                <a:alphaOff val="0"/>
                <a:shade val="74000"/>
                <a:satMod val="130000"/>
                <a:lumMod val="90000"/>
              </a:schemeClr>
              <a:schemeClr val="accent4">
                <a:shade val="50000"/>
                <a:hueOff val="77198"/>
                <a:satOff val="-1025"/>
                <a:lumOff val="16098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Failure to provide timely and transparent communication </a:t>
          </a:r>
        </a:p>
      </dsp:txBody>
      <dsp:txXfrm>
        <a:off x="2337246" y="136615"/>
        <a:ext cx="2124769" cy="1274861"/>
      </dsp:txXfrm>
    </dsp:sp>
    <dsp:sp modelId="{3F97462C-3123-49D7-AE24-A3586215486C}">
      <dsp:nvSpPr>
        <dsp:cNvPr id="0" name=""/>
        <dsp:cNvSpPr/>
      </dsp:nvSpPr>
      <dsp:spPr>
        <a:xfrm>
          <a:off x="4674492" y="136615"/>
          <a:ext cx="2124769" cy="127486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shade val="50000"/>
                <a:hueOff val="154397"/>
                <a:satOff val="-2050"/>
                <a:lumOff val="32195"/>
                <a:alphaOff val="0"/>
                <a:shade val="74000"/>
                <a:satMod val="130000"/>
                <a:lumMod val="90000"/>
              </a:schemeClr>
              <a:schemeClr val="accent4">
                <a:shade val="50000"/>
                <a:hueOff val="154397"/>
                <a:satOff val="-2050"/>
                <a:lumOff val="3219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Lack of effective monitoring system</a:t>
          </a:r>
        </a:p>
      </dsp:txBody>
      <dsp:txXfrm>
        <a:off x="4674492" y="136615"/>
        <a:ext cx="2124769" cy="1274861"/>
      </dsp:txXfrm>
    </dsp:sp>
    <dsp:sp modelId="{0EC3FD91-C6EE-450C-8A51-744D53EB2DEC}">
      <dsp:nvSpPr>
        <dsp:cNvPr id="0" name=""/>
        <dsp:cNvSpPr/>
      </dsp:nvSpPr>
      <dsp:spPr>
        <a:xfrm>
          <a:off x="1168623" y="1623953"/>
          <a:ext cx="2124769" cy="127486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shade val="50000"/>
                <a:hueOff val="154397"/>
                <a:satOff val="-2050"/>
                <a:lumOff val="32195"/>
                <a:alphaOff val="0"/>
                <a:shade val="74000"/>
                <a:satMod val="130000"/>
                <a:lumMod val="90000"/>
              </a:schemeClr>
              <a:schemeClr val="accent4">
                <a:shade val="50000"/>
                <a:hueOff val="154397"/>
                <a:satOff val="-2050"/>
                <a:lumOff val="3219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Insufficient Customer Compensation</a:t>
          </a:r>
        </a:p>
      </dsp:txBody>
      <dsp:txXfrm>
        <a:off x="1168623" y="1623953"/>
        <a:ext cx="2124769" cy="1274861"/>
      </dsp:txXfrm>
    </dsp:sp>
    <dsp:sp modelId="{FC4A8809-F866-45E0-B8BC-7A8EEA39B8AE}">
      <dsp:nvSpPr>
        <dsp:cNvPr id="0" name=""/>
        <dsp:cNvSpPr/>
      </dsp:nvSpPr>
      <dsp:spPr>
        <a:xfrm>
          <a:off x="3505869" y="1623953"/>
          <a:ext cx="2124769" cy="127486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shade val="50000"/>
                <a:hueOff val="77198"/>
                <a:satOff val="-1025"/>
                <a:lumOff val="16098"/>
                <a:alphaOff val="0"/>
                <a:shade val="74000"/>
                <a:satMod val="130000"/>
                <a:lumMod val="90000"/>
              </a:schemeClr>
              <a:schemeClr val="accent4">
                <a:shade val="50000"/>
                <a:hueOff val="77198"/>
                <a:satOff val="-1025"/>
                <a:lumOff val="16098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Ignoring Red Flags and warnings</a:t>
          </a:r>
        </a:p>
      </dsp:txBody>
      <dsp:txXfrm>
        <a:off x="3505869" y="1623953"/>
        <a:ext cx="2124769" cy="1274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63834-1791-4F7F-8A9B-826E90B35871}">
      <dsp:nvSpPr>
        <dsp:cNvPr id="0" name=""/>
        <dsp:cNvSpPr/>
      </dsp:nvSpPr>
      <dsp:spPr>
        <a:xfrm>
          <a:off x="2719704" y="420"/>
          <a:ext cx="4079557" cy="1640016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Protect personal information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Report breaches honestly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Take responsibility for failures</a:t>
          </a:r>
        </a:p>
      </dsp:txBody>
      <dsp:txXfrm>
        <a:off x="2719704" y="205422"/>
        <a:ext cx="3464551" cy="1230012"/>
      </dsp:txXfrm>
    </dsp:sp>
    <dsp:sp modelId="{BEB8D2DC-F35B-4FEE-BA37-AB0AAF1BBEBB}">
      <dsp:nvSpPr>
        <dsp:cNvPr id="0" name=""/>
        <dsp:cNvSpPr/>
      </dsp:nvSpPr>
      <dsp:spPr>
        <a:xfrm>
          <a:off x="0" y="420"/>
          <a:ext cx="2719704" cy="1640016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Brainstorming Phase</a:t>
          </a:r>
        </a:p>
      </dsp:txBody>
      <dsp:txXfrm>
        <a:off x="80059" y="80479"/>
        <a:ext cx="2559586" cy="1479898"/>
      </dsp:txXfrm>
    </dsp:sp>
    <dsp:sp modelId="{EE174AD3-5B2F-4D81-B35F-3C8FBA18149C}">
      <dsp:nvSpPr>
        <dsp:cNvPr id="0" name=""/>
        <dsp:cNvSpPr/>
      </dsp:nvSpPr>
      <dsp:spPr>
        <a:xfrm>
          <a:off x="2719704" y="1804438"/>
          <a:ext cx="4079557" cy="1640016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Lack of regular audits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Weak system monitoring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Delayed response</a:t>
          </a:r>
        </a:p>
      </dsp:txBody>
      <dsp:txXfrm>
        <a:off x="2719704" y="2009440"/>
        <a:ext cx="3464551" cy="1230012"/>
      </dsp:txXfrm>
    </dsp:sp>
    <dsp:sp modelId="{2F0F1F53-DBB5-4F20-9A58-8C7B5EF4C53C}">
      <dsp:nvSpPr>
        <dsp:cNvPr id="0" name=""/>
        <dsp:cNvSpPr/>
      </dsp:nvSpPr>
      <dsp:spPr>
        <a:xfrm>
          <a:off x="0" y="1804438"/>
          <a:ext cx="2719704" cy="1640016"/>
        </a:xfrm>
        <a:prstGeom prst="roundRect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Analysis Phase</a:t>
          </a:r>
        </a:p>
      </dsp:txBody>
      <dsp:txXfrm>
        <a:off x="80059" y="1884497"/>
        <a:ext cx="2559586" cy="1479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37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0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05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331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0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964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492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78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45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3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78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1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0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81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54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9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0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solidFill>
                  <a:srgbClr val="666699"/>
                </a:solidFill>
              </a:rPr>
              <a:t>2019 Capital One Data Breach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rgbClr val="666699"/>
                </a:solidFill>
              </a:rPr>
              <a:t>Legal and Professional Issues</a:t>
            </a:r>
          </a:p>
          <a:p>
            <a:r>
              <a:rPr dirty="0">
                <a:solidFill>
                  <a:srgbClr val="666699"/>
                </a:solidFill>
              </a:rPr>
              <a:t>Evani</a:t>
            </a:r>
            <a:r>
              <a:rPr lang="en-US" dirty="0">
                <a:solidFill>
                  <a:srgbClr val="666699"/>
                </a:solidFill>
              </a:rPr>
              <a:t> Raut</a:t>
            </a:r>
            <a:endParaRPr dirty="0">
              <a:solidFill>
                <a:srgbClr val="6666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333366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333366"/>
                </a:solidFill>
              </a:rPr>
              <a:t>A simple cloud error led to large-scale consequences.</a:t>
            </a:r>
          </a:p>
          <a:p>
            <a:r>
              <a:rPr dirty="0">
                <a:solidFill>
                  <a:srgbClr val="333366"/>
                </a:solidFill>
              </a:rPr>
              <a:t>Highlighted need for proactive cybersecurity.</a:t>
            </a:r>
          </a:p>
          <a:p>
            <a:r>
              <a:rPr dirty="0">
                <a:solidFill>
                  <a:srgbClr val="333366"/>
                </a:solidFill>
              </a:rPr>
              <a:t>Reflected failures in ethics and risk management.</a:t>
            </a:r>
          </a:p>
          <a:p>
            <a:r>
              <a:rPr dirty="0">
                <a:solidFill>
                  <a:srgbClr val="333366"/>
                </a:solidFill>
              </a:rPr>
              <a:t>Balance between technology and responsibility is essential.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>
                <a:solidFill>
                  <a:srgbClr val="333366"/>
                </a:solidFill>
              </a:rPr>
              <a:t>Personal Reflection &amp; Recommendations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96F5394-2731-E733-E77A-2F25204EC9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024214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03909-3BD3-A678-B9A1-E72E259C8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        </a:t>
            </a:r>
            <a:r>
              <a:rPr lang="en-US" sz="6000" dirty="0">
                <a:solidFill>
                  <a:schemeClr val="accent4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2159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333366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Capital One is a major U.S. financial institution.</a:t>
            </a:r>
          </a:p>
          <a:p>
            <a:r>
              <a:rPr lang="en-US" dirty="0"/>
              <a:t>Provides credit cards, loans, and banking services.</a:t>
            </a:r>
          </a:p>
          <a:p>
            <a:r>
              <a:rPr lang="en-US" dirty="0"/>
              <a:t>Uses cloud infrastructure for its operations.</a:t>
            </a:r>
          </a:p>
          <a:p>
            <a:r>
              <a:rPr lang="en-US" dirty="0"/>
              <a:t>Common threats include data breaches, phishing,       ransomware, malware, and insider attacks.</a:t>
            </a:r>
          </a:p>
          <a:p>
            <a:r>
              <a:rPr lang="en-US" dirty="0"/>
              <a:t>Cloud misconfigurations are a growing cause of data breaches.</a:t>
            </a:r>
            <a:endParaRPr dirty="0">
              <a:solidFill>
                <a:srgbClr val="3333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333366"/>
                </a:solidFill>
              </a:rPr>
              <a:t>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Date of Breach:</a:t>
            </a:r>
            <a:r>
              <a:rPr lang="en-US" dirty="0"/>
              <a:t> July 2019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Cause:</a:t>
            </a:r>
            <a:r>
              <a:rPr lang="en-US" dirty="0"/>
              <a:t> Misconfigured AWS firewall allowed hacker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Attacker:</a:t>
            </a:r>
            <a:r>
              <a:rPr lang="en-US" dirty="0"/>
              <a:t> Former Amazon employee Paige Thompson exploited cloud vulnerability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Exposed:</a:t>
            </a:r>
            <a:r>
              <a:rPr lang="en-US" dirty="0"/>
              <a:t> Names, addresses, credit scores, Social Security numbers, and more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Scope:</a:t>
            </a:r>
            <a:r>
              <a:rPr lang="en-US" dirty="0"/>
              <a:t> Over 100 million individuals affected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Discovery:</a:t>
            </a:r>
            <a:r>
              <a:rPr lang="en-US" dirty="0"/>
              <a:t> Breach detected internally and reported to authorities</a:t>
            </a:r>
          </a:p>
          <a:p>
            <a:endParaRPr dirty="0">
              <a:solidFill>
                <a:srgbClr val="3333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333366"/>
                </a:solidFill>
              </a:rPr>
              <a:t>Cyber Threats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333366"/>
                </a:solidFill>
              </a:rPr>
              <a:t>Attacker exploited cloud misconfiguration.</a:t>
            </a:r>
          </a:p>
          <a:p>
            <a:r>
              <a:rPr>
                <a:solidFill>
                  <a:srgbClr val="333366"/>
                </a:solidFill>
              </a:rPr>
              <a:t>Used SSRF (Server-Side Request Forgery) vulnerability.</a:t>
            </a:r>
          </a:p>
          <a:p>
            <a:r>
              <a:rPr>
                <a:solidFill>
                  <a:srgbClr val="333366"/>
                </a:solidFill>
              </a:rPr>
              <a:t>Weak internal controls enabled deeper access.</a:t>
            </a:r>
          </a:p>
          <a:p>
            <a:r>
              <a:rPr>
                <a:solidFill>
                  <a:srgbClr val="333366"/>
                </a:solidFill>
              </a:rPr>
              <a:t>Showed risks of cloud environments.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333366"/>
                </a:solidFill>
              </a:rPr>
              <a:t>Social Issues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464B40-79D9-CABE-8988-B9A0556B0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224398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333366"/>
                </a:solidFill>
              </a:rPr>
              <a:t>Ethical Issues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4327393-FA37-CCB8-7616-4CBBD93DE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916730"/>
              </p:ext>
            </p:extLst>
          </p:nvPr>
        </p:nvGraphicFramePr>
        <p:xfrm>
          <a:off x="1176338" y="2611225"/>
          <a:ext cx="6799262" cy="3035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333366"/>
                </a:solidFill>
              </a:rPr>
              <a:t>Legal Issues: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333366"/>
                </a:solidFill>
              </a:rPr>
              <a:t>Negligence violated Gramm-Leach-Bliley Act (GLBA).</a:t>
            </a:r>
          </a:p>
          <a:p>
            <a:r>
              <a:rPr>
                <a:solidFill>
                  <a:srgbClr val="333366"/>
                </a:solidFill>
              </a:rPr>
              <a:t>$80M fine by OCC for poor risk management.</a:t>
            </a:r>
          </a:p>
          <a:p>
            <a:r>
              <a:rPr>
                <a:solidFill>
                  <a:srgbClr val="333366"/>
                </a:solidFill>
              </a:rPr>
              <a:t>Delayed notification broke FTC and state laws.</a:t>
            </a:r>
          </a:p>
          <a:p>
            <a:r>
              <a:rPr>
                <a:solidFill>
                  <a:srgbClr val="333366"/>
                </a:solidFill>
              </a:rPr>
              <a:t>PII exposure led to legal action and $190M settlement.</a:t>
            </a:r>
          </a:p>
          <a:p>
            <a:r>
              <a:rPr>
                <a:solidFill>
                  <a:srgbClr val="333366"/>
                </a:solidFill>
              </a:rPr>
              <a:t>Violation of SOX due to poor internal controls.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333366"/>
                </a:solidFill>
              </a:rPr>
              <a:t>Professional Issues: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505" y="2627295"/>
            <a:ext cx="6798736" cy="3444997"/>
          </a:xfrm>
        </p:spPr>
        <p:txBody>
          <a:bodyPr/>
          <a:lstStyle/>
          <a:p>
            <a:r>
              <a:rPr dirty="0">
                <a:solidFill>
                  <a:srgbClr val="333366"/>
                </a:solidFill>
              </a:rPr>
              <a:t>Professionals must follow ethical standards.</a:t>
            </a:r>
          </a:p>
          <a:p>
            <a:r>
              <a:rPr dirty="0">
                <a:solidFill>
                  <a:srgbClr val="333366"/>
                </a:solidFill>
              </a:rPr>
              <a:t>ACM, SE, and BCS Codes set these standards.</a:t>
            </a:r>
          </a:p>
          <a:p>
            <a:r>
              <a:rPr dirty="0">
                <a:solidFill>
                  <a:srgbClr val="333366"/>
                </a:solidFill>
              </a:rPr>
              <a:t>Capital One showed professional failings in response.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333366"/>
                </a:solidFill>
              </a:rPr>
              <a:t>Professional Issues: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333366"/>
                </a:solidFill>
              </a:rPr>
              <a:t>Lack of employee training (ACM 2.2, SE 3.08).</a:t>
            </a:r>
          </a:p>
          <a:p>
            <a:r>
              <a:rPr>
                <a:solidFill>
                  <a:srgbClr val="333366"/>
                </a:solidFill>
              </a:rPr>
              <a:t>No incident response plan (ACM 2.5, BCS 1(c)).</a:t>
            </a:r>
          </a:p>
          <a:p>
            <a:r>
              <a:rPr>
                <a:solidFill>
                  <a:srgbClr val="333366"/>
                </a:solidFill>
              </a:rPr>
              <a:t>Poor vendor management (ACM 1.2, SE 3.10).</a:t>
            </a:r>
          </a:p>
          <a:p>
            <a:r>
              <a:rPr>
                <a:solidFill>
                  <a:srgbClr val="333366"/>
                </a:solidFill>
              </a:rPr>
              <a:t>Weak security investment (ACM 2.7, SE 3.11).</a:t>
            </a:r>
          </a:p>
          <a:p>
            <a:r>
              <a:rPr>
                <a:solidFill>
                  <a:srgbClr val="333366"/>
                </a:solidFill>
              </a:rPr>
              <a:t>Ignored standards like ISO/NIST (ACM 1.3, SE 1.04).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399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2019 Capital One Data Breach</vt:lpstr>
      <vt:lpstr>Introduction</vt:lpstr>
      <vt:lpstr> Background</vt:lpstr>
      <vt:lpstr>Cyber Threats Involved</vt:lpstr>
      <vt:lpstr>Social Issues</vt:lpstr>
      <vt:lpstr>Ethical Issues</vt:lpstr>
      <vt:lpstr>Legal Issues: Details</vt:lpstr>
      <vt:lpstr>Professional Issues: Overview</vt:lpstr>
      <vt:lpstr>Professional Issues: Details</vt:lpstr>
      <vt:lpstr>Conclusion</vt:lpstr>
      <vt:lpstr>Personal Reflection &amp; Recommendations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Evani Raut</cp:lastModifiedBy>
  <cp:revision>3</cp:revision>
  <dcterms:created xsi:type="dcterms:W3CDTF">2013-01-27T09:14:16Z</dcterms:created>
  <dcterms:modified xsi:type="dcterms:W3CDTF">2025-05-19T06:37:53Z</dcterms:modified>
  <cp:category/>
</cp:coreProperties>
</file>