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amwesly\OneDrive\Desktop\Employee_Dataset%20esthe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esther.xlsx]Sheet3!PivotTable1</c:name>
    <c:fmtId val="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
        <c:idx val="54"/>
        <c:spPr>
          <a:solidFill>
            <a:schemeClr val="accent1"/>
          </a:solidFill>
          <a:ln>
            <a:noFill/>
          </a:ln>
          <a:effectLst/>
        </c:spPr>
        <c:marker>
          <c:symbol val="none"/>
        </c:marker>
      </c:pivotFmt>
      <c:pivotFmt>
        <c:idx val="55"/>
        <c:spPr>
          <a:solidFill>
            <a:schemeClr val="accent1"/>
          </a:solidFill>
          <a:ln>
            <a:noFill/>
          </a:ln>
          <a:effectLst/>
        </c:spPr>
        <c:marker>
          <c:symbol val="none"/>
        </c:marker>
      </c:pivotFmt>
      <c:pivotFmt>
        <c:idx val="56"/>
        <c:spPr>
          <a:solidFill>
            <a:schemeClr val="accent1"/>
          </a:solidFill>
          <a:ln>
            <a:noFill/>
          </a:ln>
          <a:effectLst/>
        </c:spPr>
        <c:marker>
          <c:symbol val="none"/>
        </c:marker>
      </c:pivotFmt>
      <c:pivotFmt>
        <c:idx val="57"/>
        <c:spPr>
          <a:solidFill>
            <a:schemeClr val="accent1"/>
          </a:solidFill>
          <a:ln>
            <a:noFill/>
          </a:ln>
          <a:effectLst/>
        </c:spPr>
        <c:marker>
          <c:symbol val="none"/>
        </c:marker>
      </c:pivotFmt>
      <c:pivotFmt>
        <c:idx val="58"/>
        <c:spPr>
          <a:solidFill>
            <a:schemeClr val="accent1"/>
          </a:solidFill>
          <a:ln>
            <a:noFill/>
          </a:ln>
          <a:effectLst/>
        </c:spPr>
        <c:marker>
          <c:symbol val="none"/>
        </c:marker>
      </c:pivotFmt>
      <c:pivotFmt>
        <c:idx val="59"/>
        <c:spPr>
          <a:solidFill>
            <a:schemeClr val="accent1"/>
          </a:solidFill>
          <a:ln>
            <a:noFill/>
          </a:ln>
          <a:effectLst/>
        </c:spPr>
        <c:marker>
          <c:symbol val="none"/>
        </c:marker>
      </c:pivotFmt>
      <c:pivotFmt>
        <c:idx val="60"/>
        <c:spPr>
          <a:solidFill>
            <a:schemeClr val="accent1"/>
          </a:solidFill>
          <a:ln>
            <a:noFill/>
          </a:ln>
          <a:effectLst/>
        </c:spPr>
        <c:marker>
          <c:symbol val="none"/>
        </c:marker>
      </c:pivotFmt>
      <c:pivotFmt>
        <c:idx val="61"/>
        <c:spPr>
          <a:solidFill>
            <a:schemeClr val="accent1"/>
          </a:solidFill>
          <a:ln>
            <a:noFill/>
          </a:ln>
          <a:effectLst/>
        </c:spPr>
        <c:marker>
          <c:symbol val="none"/>
        </c:marker>
      </c:pivotFmt>
      <c:pivotFmt>
        <c:idx val="62"/>
        <c:spPr>
          <a:solidFill>
            <a:schemeClr val="accent1"/>
          </a:solidFill>
          <a:ln>
            <a:noFill/>
          </a:ln>
          <a:effectLst/>
        </c:spPr>
        <c:marker>
          <c:symbol val="none"/>
        </c:marker>
      </c:pivotFmt>
      <c:pivotFmt>
        <c:idx val="63"/>
        <c:spPr>
          <a:solidFill>
            <a:schemeClr val="accent1"/>
          </a:solidFill>
          <a:ln>
            <a:noFill/>
          </a:ln>
          <a:effectLst/>
        </c:spPr>
        <c:marker>
          <c:symbol val="none"/>
        </c:marker>
      </c:pivotFmt>
      <c:pivotFmt>
        <c:idx val="64"/>
        <c:spPr>
          <a:solidFill>
            <a:schemeClr val="accent1"/>
          </a:solidFill>
          <a:ln>
            <a:noFill/>
          </a:ln>
          <a:effectLst/>
        </c:spPr>
        <c:marker>
          <c:symbol val="none"/>
        </c:marker>
      </c:pivotFmt>
      <c:pivotFmt>
        <c:idx val="65"/>
        <c:spPr>
          <a:solidFill>
            <a:schemeClr val="accent1"/>
          </a:solidFill>
          <a:ln>
            <a:noFill/>
          </a:ln>
          <a:effectLst/>
        </c:spPr>
        <c:marker>
          <c:symbol val="none"/>
        </c:marker>
      </c:pivotFmt>
      <c:pivotFmt>
        <c:idx val="66"/>
        <c:spPr>
          <a:solidFill>
            <a:schemeClr val="accent1"/>
          </a:solidFill>
          <a:ln>
            <a:noFill/>
          </a:ln>
          <a:effectLst/>
        </c:spPr>
        <c:marker>
          <c:symbol val="none"/>
        </c:marker>
      </c:pivotFmt>
      <c:pivotFmt>
        <c:idx val="67"/>
        <c:spPr>
          <a:solidFill>
            <a:schemeClr val="accent1"/>
          </a:solidFill>
          <a:ln>
            <a:noFill/>
          </a:ln>
          <a:effectLst/>
        </c:spPr>
        <c:marker>
          <c:symbol val="none"/>
        </c:marker>
      </c:pivotFmt>
      <c:pivotFmt>
        <c:idx val="68"/>
        <c:spPr>
          <a:solidFill>
            <a:schemeClr val="accent1"/>
          </a:solidFill>
          <a:ln>
            <a:noFill/>
          </a:ln>
          <a:effectLst/>
        </c:spPr>
        <c:marker>
          <c:symbol val="none"/>
        </c:marker>
      </c:pivotFmt>
      <c:pivotFmt>
        <c:idx val="69"/>
        <c:spPr>
          <a:solidFill>
            <a:schemeClr val="accent1"/>
          </a:solidFill>
          <a:ln>
            <a:noFill/>
          </a:ln>
          <a:effectLst/>
        </c:spPr>
        <c:marker>
          <c:symbol val="none"/>
        </c:marker>
      </c:pivotFmt>
      <c:pivotFmt>
        <c:idx val="70"/>
        <c:spPr>
          <a:solidFill>
            <a:schemeClr val="accent1"/>
          </a:solidFill>
          <a:ln>
            <a:noFill/>
          </a:ln>
          <a:effectLst/>
        </c:spPr>
        <c:marker>
          <c:symbol val="none"/>
        </c:marker>
      </c:pivotFmt>
      <c:pivotFmt>
        <c:idx val="71"/>
        <c:spPr>
          <a:solidFill>
            <a:schemeClr val="accent1"/>
          </a:solidFill>
          <a:ln>
            <a:noFill/>
          </a:ln>
          <a:effectLst/>
        </c:spPr>
        <c:marker>
          <c:symbol val="none"/>
        </c:marker>
      </c:pivotFmt>
    </c:pivotFmts>
    <c:plotArea>
      <c:layout>
        <c:manualLayout>
          <c:layoutTarget val="inner"/>
          <c:xMode val="edge"/>
          <c:yMode val="edge"/>
          <c:x val="0.14330161854768153"/>
          <c:y val="1.260835303388495E-2"/>
          <c:w val="0.73491360454943133"/>
          <c:h val="0.89220404187065272"/>
        </c:manualLayout>
      </c:layout>
      <c:barChart>
        <c:barDir val="bar"/>
        <c:grouping val="stacked"/>
        <c:varyColors val="0"/>
        <c:ser>
          <c:idx val="0"/>
          <c:order val="0"/>
          <c:tx>
            <c:strRef>
              <c:f>Sheet3!$B$3:$B$4</c:f>
              <c:strCache>
                <c:ptCount val="1"/>
                <c:pt idx="0">
                  <c:v>100371.31</c:v>
                </c:pt>
              </c:strCache>
            </c:strRef>
          </c:tx>
          <c:spPr>
            <a:solidFill>
              <a:schemeClr val="accent1"/>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Sheet3!$B$5:$B$14</c:f>
              <c:numCache>
                <c:formatCode>General</c:formatCode>
                <c:ptCount val="9"/>
                <c:pt idx="7">
                  <c:v>1</c:v>
                </c:pt>
              </c:numCache>
            </c:numRef>
          </c:val>
        </c:ser>
        <c:ser>
          <c:idx val="1"/>
          <c:order val="1"/>
          <c:tx>
            <c:strRef>
              <c:f>Sheet3!$C$3:$C$4</c:f>
              <c:strCache>
                <c:ptCount val="1"/>
                <c:pt idx="0">
                  <c:v>101187.36</c:v>
                </c:pt>
              </c:strCache>
            </c:strRef>
          </c:tx>
          <c:spPr>
            <a:solidFill>
              <a:schemeClr val="accent2"/>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Sheet3!$C$5:$C$14</c:f>
              <c:numCache>
                <c:formatCode>General</c:formatCode>
                <c:ptCount val="9"/>
                <c:pt idx="8">
                  <c:v>1</c:v>
                </c:pt>
              </c:numCache>
            </c:numRef>
          </c:val>
        </c:ser>
        <c:ser>
          <c:idx val="2"/>
          <c:order val="2"/>
          <c:tx>
            <c:strRef>
              <c:f>Sheet3!$D$3:$D$4</c:f>
              <c:strCache>
                <c:ptCount val="1"/>
                <c:pt idx="0">
                  <c:v>102934.09</c:v>
                </c:pt>
              </c:strCache>
            </c:strRef>
          </c:tx>
          <c:spPr>
            <a:solidFill>
              <a:schemeClr val="accent3"/>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Sheet3!$D$5:$D$14</c:f>
              <c:numCache>
                <c:formatCode>General</c:formatCode>
                <c:ptCount val="9"/>
                <c:pt idx="8">
                  <c:v>1</c:v>
                </c:pt>
              </c:numCache>
            </c:numRef>
          </c:val>
        </c:ser>
        <c:ser>
          <c:idx val="3"/>
          <c:order val="3"/>
          <c:tx>
            <c:strRef>
              <c:f>Sheet3!$E$3:$E$4</c:f>
              <c:strCache>
                <c:ptCount val="1"/>
                <c:pt idx="0">
                  <c:v>104038.9</c:v>
                </c:pt>
              </c:strCache>
            </c:strRef>
          </c:tx>
          <c:spPr>
            <a:solidFill>
              <a:schemeClr val="accent4"/>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Sheet3!$E$5:$E$14</c:f>
              <c:numCache>
                <c:formatCode>General</c:formatCode>
                <c:ptCount val="9"/>
                <c:pt idx="7">
                  <c:v>1</c:v>
                </c:pt>
              </c:numCache>
            </c:numRef>
          </c:val>
        </c:ser>
        <c:ser>
          <c:idx val="4"/>
          <c:order val="4"/>
          <c:tx>
            <c:strRef>
              <c:f>Sheet3!$F$3:$F$4</c:f>
              <c:strCache>
                <c:ptCount val="1"/>
                <c:pt idx="0">
                  <c:v>104335.04</c:v>
                </c:pt>
              </c:strCache>
            </c:strRef>
          </c:tx>
          <c:spPr>
            <a:solidFill>
              <a:schemeClr val="accent5"/>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Sheet3!$F$5:$F$14</c:f>
              <c:numCache>
                <c:formatCode>General</c:formatCode>
                <c:ptCount val="9"/>
                <c:pt idx="5">
                  <c:v>1</c:v>
                </c:pt>
              </c:numCache>
            </c:numRef>
          </c:val>
        </c:ser>
        <c:ser>
          <c:idx val="5"/>
          <c:order val="5"/>
          <c:tx>
            <c:strRef>
              <c:f>Sheet3!$G$3:$G$4</c:f>
              <c:strCache>
                <c:ptCount val="1"/>
                <c:pt idx="0">
                  <c:v>104802.63</c:v>
                </c:pt>
              </c:strCache>
            </c:strRef>
          </c:tx>
          <c:spPr>
            <a:solidFill>
              <a:schemeClr val="accent6"/>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Sheet3!$G$5:$G$14</c:f>
              <c:numCache>
                <c:formatCode>General</c:formatCode>
                <c:ptCount val="9"/>
                <c:pt idx="7">
                  <c:v>1</c:v>
                </c:pt>
              </c:numCache>
            </c:numRef>
          </c:val>
        </c:ser>
        <c:ser>
          <c:idx val="6"/>
          <c:order val="6"/>
          <c:tx>
            <c:strRef>
              <c:f>Sheet3!$H$3:$H$4</c:f>
              <c:strCache>
                <c:ptCount val="1"/>
                <c:pt idx="0">
                  <c:v>105468.7</c:v>
                </c:pt>
              </c:strCache>
            </c:strRef>
          </c:tx>
          <c:spPr>
            <a:solidFill>
              <a:schemeClr val="accent1">
                <a:lumMod val="6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Sheet3!$H$5:$H$14</c:f>
              <c:numCache>
                <c:formatCode>General</c:formatCode>
                <c:ptCount val="9"/>
                <c:pt idx="4">
                  <c:v>1</c:v>
                </c:pt>
              </c:numCache>
            </c:numRef>
          </c:val>
        </c:ser>
        <c:ser>
          <c:idx val="7"/>
          <c:order val="7"/>
          <c:tx>
            <c:strRef>
              <c:f>Sheet3!$I$3:$I$4</c:f>
              <c:strCache>
                <c:ptCount val="1"/>
                <c:pt idx="0">
                  <c:v>106775.14</c:v>
                </c:pt>
              </c:strCache>
            </c:strRef>
          </c:tx>
          <c:spPr>
            <a:solidFill>
              <a:schemeClr val="accent2">
                <a:lumMod val="6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Sheet3!$I$5:$I$14</c:f>
              <c:numCache>
                <c:formatCode>General</c:formatCode>
                <c:ptCount val="9"/>
                <c:pt idx="5">
                  <c:v>2</c:v>
                </c:pt>
              </c:numCache>
            </c:numRef>
          </c:val>
        </c:ser>
        <c:ser>
          <c:idx val="8"/>
          <c:order val="8"/>
          <c:tx>
            <c:strRef>
              <c:f>Sheet3!$J$3:$J$4</c:f>
              <c:strCache>
                <c:ptCount val="1"/>
                <c:pt idx="0">
                  <c:v>107107.6</c:v>
                </c:pt>
              </c:strCache>
            </c:strRef>
          </c:tx>
          <c:spPr>
            <a:solidFill>
              <a:schemeClr val="accent3">
                <a:lumMod val="6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Sheet3!$J$5:$J$14</c:f>
              <c:numCache>
                <c:formatCode>General</c:formatCode>
                <c:ptCount val="9"/>
                <c:pt idx="0">
                  <c:v>1</c:v>
                </c:pt>
              </c:numCache>
            </c:numRef>
          </c:val>
        </c:ser>
        <c:ser>
          <c:idx val="9"/>
          <c:order val="9"/>
          <c:tx>
            <c:strRef>
              <c:f>Sheet3!$K$3:$K$4</c:f>
              <c:strCache>
                <c:ptCount val="1"/>
                <c:pt idx="0">
                  <c:v>110042.37</c:v>
                </c:pt>
              </c:strCache>
            </c:strRef>
          </c:tx>
          <c:spPr>
            <a:solidFill>
              <a:schemeClr val="accent4">
                <a:lumMod val="6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Sheet3!$K$5:$K$14</c:f>
              <c:numCache>
                <c:formatCode>General</c:formatCode>
                <c:ptCount val="9"/>
                <c:pt idx="1">
                  <c:v>1</c:v>
                </c:pt>
              </c:numCache>
            </c:numRef>
          </c:val>
        </c:ser>
        <c:ser>
          <c:idx val="10"/>
          <c:order val="10"/>
          <c:tx>
            <c:strRef>
              <c:f>Sheet3!$L$3:$L$4</c:f>
              <c:strCache>
                <c:ptCount val="1"/>
                <c:pt idx="0">
                  <c:v>110906.35</c:v>
                </c:pt>
              </c:strCache>
            </c:strRef>
          </c:tx>
          <c:spPr>
            <a:solidFill>
              <a:schemeClr val="accent5">
                <a:lumMod val="6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Sheet3!$L$5:$L$14</c:f>
              <c:numCache>
                <c:formatCode>General</c:formatCode>
                <c:ptCount val="9"/>
                <c:pt idx="5">
                  <c:v>1</c:v>
                </c:pt>
              </c:numCache>
            </c:numRef>
          </c:val>
        </c:ser>
        <c:ser>
          <c:idx val="11"/>
          <c:order val="11"/>
          <c:tx>
            <c:strRef>
              <c:f>Sheet3!$M$3:$M$4</c:f>
              <c:strCache>
                <c:ptCount val="1"/>
                <c:pt idx="0">
                  <c:v>111049.84</c:v>
                </c:pt>
              </c:strCache>
            </c:strRef>
          </c:tx>
          <c:spPr>
            <a:solidFill>
              <a:schemeClr val="accent6">
                <a:lumMod val="6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Sheet3!$M$5:$M$14</c:f>
              <c:numCache>
                <c:formatCode>General</c:formatCode>
                <c:ptCount val="9"/>
                <c:pt idx="3">
                  <c:v>1</c:v>
                </c:pt>
              </c:numCache>
            </c:numRef>
          </c:val>
        </c:ser>
        <c:ser>
          <c:idx val="12"/>
          <c:order val="12"/>
          <c:tx>
            <c:strRef>
              <c:f>Sheet3!$N$3:$N$4</c:f>
              <c:strCache>
                <c:ptCount val="1"/>
                <c:pt idx="0">
                  <c:v>111229.47</c:v>
                </c:pt>
              </c:strCache>
            </c:strRef>
          </c:tx>
          <c:spPr>
            <a:solidFill>
              <a:schemeClr val="accent1">
                <a:lumMod val="80000"/>
                <a:lumOff val="2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Sheet3!$N$5:$N$14</c:f>
              <c:numCache>
                <c:formatCode>General</c:formatCode>
                <c:ptCount val="9"/>
                <c:pt idx="5">
                  <c:v>1</c:v>
                </c:pt>
              </c:numCache>
            </c:numRef>
          </c:val>
        </c:ser>
        <c:ser>
          <c:idx val="13"/>
          <c:order val="13"/>
          <c:tx>
            <c:strRef>
              <c:f>Sheet3!$O$3:$O$4</c:f>
              <c:strCache>
                <c:ptCount val="1"/>
                <c:pt idx="0">
                  <c:v>111815.49</c:v>
                </c:pt>
              </c:strCache>
            </c:strRef>
          </c:tx>
          <c:spPr>
            <a:solidFill>
              <a:schemeClr val="accent2">
                <a:lumMod val="80000"/>
                <a:lumOff val="2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Sheet3!$O$5:$O$14</c:f>
              <c:numCache>
                <c:formatCode>General</c:formatCode>
                <c:ptCount val="9"/>
                <c:pt idx="6">
                  <c:v>2</c:v>
                </c:pt>
              </c:numCache>
            </c:numRef>
          </c:val>
        </c:ser>
        <c:ser>
          <c:idx val="14"/>
          <c:order val="14"/>
          <c:tx>
            <c:strRef>
              <c:f>Sheet3!$P$3:$P$4</c:f>
              <c:strCache>
                <c:ptCount val="1"/>
                <c:pt idx="0">
                  <c:v>112645.99</c:v>
                </c:pt>
              </c:strCache>
            </c:strRef>
          </c:tx>
          <c:spPr>
            <a:solidFill>
              <a:schemeClr val="accent3">
                <a:lumMod val="80000"/>
                <a:lumOff val="2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Sheet3!$P$5:$P$14</c:f>
              <c:numCache>
                <c:formatCode>General</c:formatCode>
                <c:ptCount val="9"/>
                <c:pt idx="4">
                  <c:v>1</c:v>
                </c:pt>
              </c:numCache>
            </c:numRef>
          </c:val>
        </c:ser>
        <c:ser>
          <c:idx val="15"/>
          <c:order val="15"/>
          <c:tx>
            <c:strRef>
              <c:f>Sheet3!$Q$3:$Q$4</c:f>
              <c:strCache>
                <c:ptCount val="1"/>
                <c:pt idx="0">
                  <c:v>112778.28</c:v>
                </c:pt>
              </c:strCache>
            </c:strRef>
          </c:tx>
          <c:spPr>
            <a:solidFill>
              <a:schemeClr val="accent4">
                <a:lumMod val="80000"/>
                <a:lumOff val="2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Sheet3!$Q$5:$Q$14</c:f>
              <c:numCache>
                <c:formatCode>General</c:formatCode>
                <c:ptCount val="9"/>
                <c:pt idx="8">
                  <c:v>1</c:v>
                </c:pt>
              </c:numCache>
            </c:numRef>
          </c:val>
        </c:ser>
        <c:ser>
          <c:idx val="16"/>
          <c:order val="16"/>
          <c:tx>
            <c:strRef>
              <c:f>Sheet3!$R$3:$R$4</c:f>
              <c:strCache>
                <c:ptCount val="1"/>
                <c:pt idx="0">
                  <c:v>113616.23</c:v>
                </c:pt>
              </c:strCache>
            </c:strRef>
          </c:tx>
          <c:spPr>
            <a:solidFill>
              <a:schemeClr val="accent5">
                <a:lumMod val="80000"/>
                <a:lumOff val="2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Sheet3!$R$5:$R$14</c:f>
              <c:numCache>
                <c:formatCode>General</c:formatCode>
                <c:ptCount val="9"/>
                <c:pt idx="3">
                  <c:v>1</c:v>
                </c:pt>
              </c:numCache>
            </c:numRef>
          </c:val>
        </c:ser>
        <c:ser>
          <c:idx val="17"/>
          <c:order val="17"/>
          <c:tx>
            <c:strRef>
              <c:f>Sheet3!$S$3:$S$4</c:f>
              <c:strCache>
                <c:ptCount val="1"/>
                <c:pt idx="0">
                  <c:v>113747.56</c:v>
                </c:pt>
              </c:strCache>
            </c:strRef>
          </c:tx>
          <c:spPr>
            <a:solidFill>
              <a:schemeClr val="accent6">
                <a:lumMod val="80000"/>
                <a:lumOff val="2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Sheet3!$S$5:$S$14</c:f>
              <c:numCache>
                <c:formatCode>General</c:formatCode>
                <c:ptCount val="9"/>
                <c:pt idx="3">
                  <c:v>1</c:v>
                </c:pt>
              </c:numCache>
            </c:numRef>
          </c:val>
        </c:ser>
        <c:ser>
          <c:idx val="18"/>
          <c:order val="18"/>
          <c:tx>
            <c:strRef>
              <c:f>Sheet3!$T$3:$T$4</c:f>
              <c:strCache>
                <c:ptCount val="1"/>
                <c:pt idx="0">
                  <c:v>114425.19</c:v>
                </c:pt>
              </c:strCache>
            </c:strRef>
          </c:tx>
          <c:spPr>
            <a:solidFill>
              <a:schemeClr val="accent1">
                <a:lumMod val="8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Sheet3!$T$5:$T$14</c:f>
              <c:numCache>
                <c:formatCode>General</c:formatCode>
                <c:ptCount val="9"/>
                <c:pt idx="2">
                  <c:v>1</c:v>
                </c:pt>
              </c:numCache>
            </c:numRef>
          </c:val>
        </c:ser>
        <c:ser>
          <c:idx val="19"/>
          <c:order val="19"/>
          <c:tx>
            <c:strRef>
              <c:f>Sheet3!$U$3:$U$4</c:f>
              <c:strCache>
                <c:ptCount val="1"/>
                <c:pt idx="0">
                  <c:v>114465.93</c:v>
                </c:pt>
              </c:strCache>
            </c:strRef>
          </c:tx>
          <c:spPr>
            <a:solidFill>
              <a:schemeClr val="accent2">
                <a:lumMod val="8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Sheet3!$U$5:$U$14</c:f>
              <c:numCache>
                <c:formatCode>General</c:formatCode>
                <c:ptCount val="9"/>
                <c:pt idx="2">
                  <c:v>1</c:v>
                </c:pt>
              </c:numCache>
            </c:numRef>
          </c:val>
        </c:ser>
        <c:ser>
          <c:idx val="20"/>
          <c:order val="20"/>
          <c:tx>
            <c:strRef>
              <c:f>Sheet3!$V$3:$V$4</c:f>
              <c:strCache>
                <c:ptCount val="1"/>
                <c:pt idx="0">
                  <c:v>114691.03</c:v>
                </c:pt>
              </c:strCache>
            </c:strRef>
          </c:tx>
          <c:spPr>
            <a:solidFill>
              <a:schemeClr val="accent3">
                <a:lumMod val="8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Sheet3!$V$5:$V$14</c:f>
              <c:numCache>
                <c:formatCode>General</c:formatCode>
                <c:ptCount val="9"/>
                <c:pt idx="8">
                  <c:v>1</c:v>
                </c:pt>
              </c:numCache>
            </c:numRef>
          </c:val>
        </c:ser>
        <c:ser>
          <c:idx val="21"/>
          <c:order val="21"/>
          <c:tx>
            <c:strRef>
              <c:f>Sheet3!$W$3:$W$4</c:f>
              <c:strCache>
                <c:ptCount val="1"/>
                <c:pt idx="0">
                  <c:v>115191.38</c:v>
                </c:pt>
              </c:strCache>
            </c:strRef>
          </c:tx>
          <c:spPr>
            <a:solidFill>
              <a:schemeClr val="accent4">
                <a:lumMod val="8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Sheet3!$W$5:$W$14</c:f>
              <c:numCache>
                <c:formatCode>General</c:formatCode>
                <c:ptCount val="9"/>
                <c:pt idx="5">
                  <c:v>1</c:v>
                </c:pt>
              </c:numCache>
            </c:numRef>
          </c:val>
        </c:ser>
        <c:ser>
          <c:idx val="22"/>
          <c:order val="22"/>
          <c:tx>
            <c:strRef>
              <c:f>Sheet3!$X$3:$X$4</c:f>
              <c:strCache>
                <c:ptCount val="1"/>
                <c:pt idx="0">
                  <c:v>116767.63</c:v>
                </c:pt>
              </c:strCache>
            </c:strRef>
          </c:tx>
          <c:spPr>
            <a:solidFill>
              <a:schemeClr val="accent5">
                <a:lumMod val="8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Sheet3!$X$5:$X$14</c:f>
              <c:numCache>
                <c:formatCode>General</c:formatCode>
                <c:ptCount val="9"/>
                <c:pt idx="8">
                  <c:v>1</c:v>
                </c:pt>
              </c:numCache>
            </c:numRef>
          </c:val>
        </c:ser>
        <c:ser>
          <c:idx val="23"/>
          <c:order val="23"/>
          <c:tx>
            <c:strRef>
              <c:f>Sheet3!$Y$3:$Y$4</c:f>
              <c:strCache>
                <c:ptCount val="1"/>
                <c:pt idx="0">
                  <c:v>118976.16</c:v>
                </c:pt>
              </c:strCache>
            </c:strRef>
          </c:tx>
          <c:spPr>
            <a:solidFill>
              <a:schemeClr val="accent6">
                <a:lumMod val="80000"/>
              </a:schemeClr>
            </a:solidFill>
            <a:ln>
              <a:noFill/>
            </a:ln>
            <a:effectLst/>
          </c:spPr>
          <c:invertIfNegative val="0"/>
          <c:cat>
            <c:strRef>
              <c:f>Sheet3!$A$5:$A$14</c:f>
              <c:strCache>
                <c:ptCount val="9"/>
                <c:pt idx="0">
                  <c:v>Accounting</c:v>
                </c:pt>
                <c:pt idx="1">
                  <c:v>Business Development</c:v>
                </c:pt>
                <c:pt idx="2">
                  <c:v>Engineering</c:v>
                </c:pt>
                <c:pt idx="3">
                  <c:v>Legal</c:v>
                </c:pt>
                <c:pt idx="4">
                  <c:v>NULL</c:v>
                </c:pt>
                <c:pt idx="5">
                  <c:v>Product Management</c:v>
                </c:pt>
                <c:pt idx="6">
                  <c:v>Services</c:v>
                </c:pt>
                <c:pt idx="7">
                  <c:v>Support</c:v>
                </c:pt>
                <c:pt idx="8">
                  <c:v>Training</c:v>
                </c:pt>
              </c:strCache>
            </c:strRef>
          </c:cat>
          <c:val>
            <c:numRef>
              <c:f>Sheet3!$Y$5:$Y$14</c:f>
              <c:numCache>
                <c:formatCode>General</c:formatCode>
                <c:ptCount val="9"/>
                <c:pt idx="2">
                  <c:v>1</c:v>
                </c:pt>
              </c:numCache>
            </c:numRef>
          </c:val>
        </c:ser>
        <c:dLbls>
          <c:showLegendKey val="0"/>
          <c:showVal val="0"/>
          <c:showCatName val="0"/>
          <c:showSerName val="0"/>
          <c:showPercent val="0"/>
          <c:showBubbleSize val="0"/>
        </c:dLbls>
        <c:gapWidth val="150"/>
        <c:overlap val="100"/>
        <c:axId val="16394088"/>
        <c:axId val="16396048"/>
      </c:barChart>
      <c:catAx>
        <c:axId val="163940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96048"/>
        <c:crosses val="autoZero"/>
        <c:auto val="1"/>
        <c:lblAlgn val="ctr"/>
        <c:lblOffset val="100"/>
        <c:noMultiLvlLbl val="0"/>
      </c:catAx>
      <c:valAx>
        <c:axId val="163960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9408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30-Aug-24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2192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676275" y="3547408"/>
            <a:ext cx="10488867" cy="1938992"/>
          </a:xfrm>
          <a:prstGeom prst="rect">
            <a:avLst/>
          </a:prstGeom>
          <a:noFill/>
        </p:spPr>
        <p:txBody>
          <a:bodyPr wrap="square" rtlCol="0">
            <a:spAutoFit/>
          </a:bodyPr>
          <a:lstStyle/>
          <a:p>
            <a:r>
              <a:rPr lang="en-US" sz="2400" dirty="0"/>
              <a:t>STUDENT NAME</a:t>
            </a:r>
            <a:r>
              <a:rPr lang="en-US" sz="2400" dirty="0" smtClean="0"/>
              <a:t>: M.ESTHER </a:t>
            </a:r>
            <a:r>
              <a:rPr lang="en-US" sz="2400" dirty="0" smtClean="0"/>
              <a:t>EVANJELIN (B1BCA2712B09B30B0094E9646DCDD20E)</a:t>
            </a:r>
            <a:endParaRPr lang="en-US" sz="2400" dirty="0"/>
          </a:p>
          <a:p>
            <a:r>
              <a:rPr lang="en-US" sz="2400" dirty="0"/>
              <a:t>REGISTER </a:t>
            </a:r>
            <a:r>
              <a:rPr lang="en-US" sz="2400" dirty="0" smtClean="0"/>
              <a:t>NO</a:t>
            </a:r>
            <a:r>
              <a:rPr lang="en-US" sz="2400" dirty="0" smtClean="0"/>
              <a:t>: 312216931</a:t>
            </a:r>
            <a:endParaRPr lang="en-US" sz="2400" dirty="0"/>
          </a:p>
          <a:p>
            <a:r>
              <a:rPr lang="en-US" sz="2400" dirty="0" smtClean="0"/>
              <a:t>DEPARTMENT</a:t>
            </a:r>
            <a:r>
              <a:rPr lang="en-US" sz="2400" dirty="0" smtClean="0"/>
              <a:t>: Commerce(General</a:t>
            </a:r>
            <a:r>
              <a:rPr lang="en-US" sz="2400" dirty="0" smtClean="0"/>
              <a:t>) A, 3</a:t>
            </a:r>
            <a:r>
              <a:rPr lang="en-US" sz="2400" baseline="30000" dirty="0" smtClean="0"/>
              <a:t>rd</a:t>
            </a:r>
            <a:r>
              <a:rPr lang="en-US" sz="2400" dirty="0" smtClean="0"/>
              <a:t> year</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5800" y="228600"/>
            <a:ext cx="11223626" cy="8713283"/>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US" sz="4800" b="1" spc="5" dirty="0" smtClean="0">
              <a:latin typeface="Trebuchet MS"/>
              <a:cs typeface="Trebuchet MS"/>
            </a:endParaRPr>
          </a:p>
          <a:p>
            <a:pPr marL="12700">
              <a:lnSpc>
                <a:spcPct val="100000"/>
              </a:lnSpc>
              <a:spcBef>
                <a:spcPts val="105"/>
              </a:spcBef>
            </a:pPr>
            <a:endParaRPr lang="en-US" sz="2400" b="1" spc="5" dirty="0">
              <a:latin typeface="Trebuchet MS"/>
              <a:cs typeface="Trebuchet MS"/>
            </a:endParaRPr>
          </a:p>
          <a:p>
            <a:pPr marL="12700">
              <a:lnSpc>
                <a:spcPct val="100000"/>
              </a:lnSpc>
              <a:spcBef>
                <a:spcPts val="105"/>
              </a:spcBef>
            </a:pPr>
            <a:r>
              <a:rPr lang="en-US" sz="2400" b="1" spc="5" dirty="0" smtClean="0">
                <a:solidFill>
                  <a:srgbClr val="00B0F0"/>
                </a:solidFill>
                <a:latin typeface="Trebuchet MS"/>
                <a:cs typeface="Trebuchet MS"/>
              </a:rPr>
              <a:t>Organizing</a:t>
            </a:r>
            <a:r>
              <a:rPr lang="en-US" sz="2400" b="1" spc="5" dirty="0" smtClean="0">
                <a:latin typeface="Trebuchet MS"/>
                <a:cs typeface="Trebuchet MS"/>
              </a:rPr>
              <a:t>: Gathering relevant salary data’s, including employee name, departments and other metrics to convert them to a structured format</a:t>
            </a:r>
            <a:r>
              <a:rPr lang="en-US" sz="2400" b="1" spc="5" dirty="0" smtClean="0">
                <a:latin typeface="Trebuchet MS"/>
                <a:cs typeface="Trebuchet MS"/>
              </a:rPr>
              <a:t>.</a:t>
            </a: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r>
              <a:rPr lang="en-US" sz="2400" b="1" spc="5" dirty="0" smtClean="0">
                <a:solidFill>
                  <a:srgbClr val="00B0F0"/>
                </a:solidFill>
                <a:latin typeface="Trebuchet MS"/>
                <a:cs typeface="Trebuchet MS"/>
              </a:rPr>
              <a:t>Clean </a:t>
            </a:r>
            <a:r>
              <a:rPr lang="en-US" sz="2400" b="1" spc="5" dirty="0" smtClean="0">
                <a:solidFill>
                  <a:srgbClr val="00B0F0"/>
                </a:solidFill>
                <a:latin typeface="Trebuchet MS"/>
                <a:cs typeface="Trebuchet MS"/>
              </a:rPr>
              <a:t>Data</a:t>
            </a:r>
            <a:r>
              <a:rPr lang="en-US" sz="2400" b="1" spc="5" dirty="0" smtClean="0">
                <a:latin typeface="Trebuchet MS"/>
                <a:cs typeface="Trebuchet MS"/>
              </a:rPr>
              <a:t>: </a:t>
            </a:r>
            <a:r>
              <a:rPr lang="en-US" sz="2400" b="1" spc="5" dirty="0" smtClean="0">
                <a:latin typeface="Trebuchet MS"/>
                <a:cs typeface="Trebuchet MS"/>
              </a:rPr>
              <a:t>Removing all the duplicate and irrelevant data’s</a:t>
            </a:r>
            <a:r>
              <a:rPr lang="en-US" sz="2400" b="1" spc="5" dirty="0" smtClean="0">
                <a:latin typeface="Trebuchet MS"/>
                <a:cs typeface="Trebuchet MS"/>
              </a:rPr>
              <a:t>.</a:t>
            </a: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r>
              <a:rPr lang="en-US" sz="2400" b="1" spc="5" dirty="0" smtClean="0">
                <a:solidFill>
                  <a:srgbClr val="00B0F0"/>
                </a:solidFill>
                <a:latin typeface="Trebuchet MS"/>
                <a:cs typeface="Trebuchet MS"/>
              </a:rPr>
              <a:t>Creating Pivot Tables</a:t>
            </a:r>
            <a:r>
              <a:rPr lang="en-US" sz="2400" b="1" spc="5" dirty="0" smtClean="0">
                <a:latin typeface="Trebuchet MS"/>
                <a:cs typeface="Trebuchet MS"/>
              </a:rPr>
              <a:t>: Using pivot tables to summarize the data ,and to analyze salary distribution across the departments</a:t>
            </a:r>
            <a:r>
              <a:rPr lang="en-US" sz="2400" b="1" spc="5" dirty="0" smtClean="0">
                <a:latin typeface="Trebuchet MS"/>
                <a:cs typeface="Trebuchet MS"/>
              </a:rPr>
              <a:t>.</a:t>
            </a:r>
          </a:p>
          <a:p>
            <a:pPr marL="12700">
              <a:lnSpc>
                <a:spcPct val="100000"/>
              </a:lnSpc>
              <a:spcBef>
                <a:spcPts val="105"/>
              </a:spcBef>
            </a:pPr>
            <a:endParaRPr lang="en-US" sz="2400" b="1" spc="5" dirty="0">
              <a:latin typeface="Trebuchet MS"/>
              <a:cs typeface="Trebuchet MS"/>
            </a:endParaRPr>
          </a:p>
          <a:p>
            <a:pPr marL="12700">
              <a:lnSpc>
                <a:spcPct val="100000"/>
              </a:lnSpc>
              <a:spcBef>
                <a:spcPts val="105"/>
              </a:spcBef>
            </a:pPr>
            <a:r>
              <a:rPr lang="en-US" sz="2400" b="1" spc="5" dirty="0" smtClean="0">
                <a:solidFill>
                  <a:srgbClr val="00B0F0"/>
                </a:solidFill>
                <a:latin typeface="Trebuchet MS"/>
                <a:cs typeface="Trebuchet MS"/>
              </a:rPr>
              <a:t>Filtering</a:t>
            </a:r>
            <a:r>
              <a:rPr lang="en-US" sz="2400" b="1" spc="5" dirty="0" smtClean="0">
                <a:latin typeface="Trebuchet MS"/>
                <a:cs typeface="Trebuchet MS"/>
              </a:rPr>
              <a:t> : After insertion of pivot table the information of the employee are segregated and placed in their right order.</a:t>
            </a: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r>
              <a:rPr lang="en-US" sz="2400" b="1" spc="5" dirty="0" smtClean="0">
                <a:solidFill>
                  <a:srgbClr val="00B0F0"/>
                </a:solidFill>
                <a:latin typeface="Trebuchet MS"/>
                <a:cs typeface="Trebuchet MS"/>
              </a:rPr>
              <a:t>Visualizing</a:t>
            </a:r>
            <a:r>
              <a:rPr lang="en-US" sz="2400" b="1" spc="5" dirty="0" smtClean="0">
                <a:latin typeface="Trebuchet MS"/>
                <a:cs typeface="Trebuchet MS"/>
              </a:rPr>
              <a:t>: </a:t>
            </a:r>
            <a:r>
              <a:rPr lang="en-US" sz="2400" b="1" spc="5" dirty="0" smtClean="0">
                <a:latin typeface="Trebuchet MS"/>
                <a:cs typeface="Trebuchet MS"/>
              </a:rPr>
              <a:t>Creation of Bar Chart to visualize the salary distribution among various departments, which clarifies the whole unstructured data to a clarified and a understandable format to the End users .</a:t>
            </a:r>
          </a:p>
          <a:p>
            <a:pPr marL="12700">
              <a:lnSpc>
                <a:spcPct val="100000"/>
              </a:lnSpc>
              <a:spcBef>
                <a:spcPts val="105"/>
              </a:spcBef>
            </a:pPr>
            <a:r>
              <a:rPr lang="en-US" sz="2400" b="1" spc="5" dirty="0" smtClean="0">
                <a:latin typeface="Trebuchet MS"/>
                <a:cs typeface="Trebuchet MS"/>
              </a:rPr>
              <a:t>  </a:t>
            </a:r>
            <a:endParaRPr lang="en-US" sz="2400" b="1" spc="5" dirty="0">
              <a:latin typeface="Trebuchet MS"/>
              <a:cs typeface="Trebuchet MS"/>
            </a:endParaRP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endParaRPr lang="en-US" sz="2400" b="1" spc="5" dirty="0">
              <a:latin typeface="Trebuchet MS"/>
              <a:cs typeface="Trebuchet MS"/>
            </a:endParaRP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endParaRPr sz="24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912668" cy="4814780"/>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US" dirty="0" smtClean="0"/>
              <a:t/>
            </a:r>
            <a:br>
              <a:rPr lang="en-US" dirty="0" smtClean="0"/>
            </a:br>
            <a:r>
              <a:rPr lang="en-US" sz="2400" dirty="0" smtClean="0"/>
              <a:t>The belo</a:t>
            </a:r>
            <a:r>
              <a:rPr lang="en-US" sz="2400" dirty="0" smtClean="0"/>
              <a:t>w chart shows the details of the employees earning above Rs.100000 in each department  </a:t>
            </a:r>
            <a:r>
              <a:rPr lang="en-US" dirty="0" smtClean="0"/>
              <a:t/>
            </a:r>
            <a:br>
              <a:rPr lang="en-US" dirty="0" smtClean="0"/>
            </a:br>
            <a:r>
              <a:rPr lang="en-US" dirty="0" smtClean="0"/>
              <a:t/>
            </a:r>
            <a:br>
              <a:rPr lang="en-US" dirty="0" smtClean="0"/>
            </a:br>
            <a:r>
              <a:rPr lang="en-US" sz="2400" dirty="0"/>
              <a:t/>
            </a:r>
            <a:br>
              <a:rPr lang="en-US" sz="2400" dirty="0"/>
            </a:br>
            <a:r>
              <a:rPr lang="en-US" dirty="0" smtClean="0"/>
              <a:t/>
            </a:r>
            <a:br>
              <a:rPr lang="en-US" dirty="0" smtClean="0"/>
            </a:br>
            <a:r>
              <a:rPr lang="en-US" dirty="0"/>
              <a:t/>
            </a: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976450448"/>
              </p:ext>
            </p:extLst>
          </p:nvPr>
        </p:nvGraphicFramePr>
        <p:xfrm>
          <a:off x="914400" y="2019300"/>
          <a:ext cx="8229600" cy="48387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143000"/>
            <a:ext cx="8915400"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Trebuchet MS" panose="020B0603020202020204" pitchFamily="34" charset="0"/>
              </a:rPr>
              <a:t>It was observed that Training and Engineering departments  seem to have Highest salary range of 104038.9</a:t>
            </a:r>
          </a:p>
          <a:p>
            <a:endParaRPr lang="en-US" sz="2400" dirty="0">
              <a:latin typeface="Trebuchet MS" panose="020B0603020202020204" pitchFamily="34" charset="0"/>
            </a:endParaRPr>
          </a:p>
          <a:p>
            <a:pPr marL="342900" indent="-342900">
              <a:buFont typeface="Arial" panose="020B0604020202020204" pitchFamily="34" charset="0"/>
              <a:buChar char="•"/>
            </a:pPr>
            <a:r>
              <a:rPr lang="en-US" sz="2400" dirty="0" smtClean="0">
                <a:latin typeface="Trebuchet MS" panose="020B0603020202020204" pitchFamily="34" charset="0"/>
              </a:rPr>
              <a:t>Accounting also has some bars at high salary levels but might not be as high as those in Training and Engineering.</a:t>
            </a:r>
          </a:p>
          <a:p>
            <a:endParaRPr lang="en-US" sz="2400" dirty="0">
              <a:latin typeface="Trebuchet MS" panose="020B0603020202020204" pitchFamily="34" charset="0"/>
            </a:endParaRPr>
          </a:p>
          <a:p>
            <a:pPr marL="342900" indent="-342900">
              <a:buFont typeface="Arial" panose="020B0604020202020204" pitchFamily="34" charset="0"/>
              <a:buChar char="•"/>
            </a:pPr>
            <a:r>
              <a:rPr lang="en-US" sz="2400" dirty="0" smtClean="0">
                <a:latin typeface="Trebuchet MS" panose="020B0603020202020204" pitchFamily="34" charset="0"/>
              </a:rPr>
              <a:t>Services and Null departments seem to have lower salary ranges overall.  </a:t>
            </a:r>
            <a:endParaRPr lang="en-US" sz="2400" dirty="0">
              <a:latin typeface="Trebuchet MS" panose="020B0603020202020204" pitchFamily="34" charset="0"/>
            </a:endParaRPr>
          </a:p>
        </p:txBody>
      </p:sp>
    </p:spTree>
    <p:extLst>
      <p:ext uri="{BB962C8B-B14F-4D97-AF65-F5344CB8AC3E}">
        <p14:creationId xmlns:p14="http://schemas.microsoft.com/office/powerpoint/2010/main" val="3049673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2" y="385444"/>
            <a:ext cx="10681335" cy="9233297"/>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sz="2400" dirty="0" smtClean="0">
                <a:latin typeface="Trebuchet MS" panose="020B0603020202020204" pitchFamily="34" charset="0"/>
                <a:cs typeface="Times New Roman" panose="02020603050405020304" pitchFamily="18" charset="0"/>
              </a:rPr>
              <a:t>The</a:t>
            </a:r>
            <a:r>
              <a:rPr lang="en-US" sz="2400" dirty="0" smtClean="0">
                <a:latin typeface="Times New Roman" panose="02020603050405020304" pitchFamily="18" charset="0"/>
                <a:cs typeface="Times New Roman" panose="02020603050405020304" pitchFamily="18" charset="0"/>
              </a:rPr>
              <a:t> </a:t>
            </a:r>
            <a:r>
              <a:rPr lang="en-US" sz="2400" dirty="0" smtClean="0">
                <a:latin typeface="Trebuchet MS" panose="020B0603020202020204" pitchFamily="34" charset="0"/>
                <a:cs typeface="Times New Roman" panose="02020603050405020304" pitchFamily="18" charset="0"/>
              </a:rPr>
              <a:t>Employee salary analysis conducted using Excel as provided valuable insights into the distribution of salaries across various departments within</a:t>
            </a:r>
            <a:br>
              <a:rPr lang="en-US" sz="2400" dirty="0" smtClean="0">
                <a:latin typeface="Trebuchet MS" panose="020B0603020202020204" pitchFamily="34" charset="0"/>
                <a:cs typeface="Times New Roman" panose="02020603050405020304" pitchFamily="18" charset="0"/>
              </a:rPr>
            </a:br>
            <a:r>
              <a:rPr lang="en-US" sz="2400" dirty="0" smtClean="0">
                <a:latin typeface="Trebuchet MS" panose="020B0603020202020204" pitchFamily="34" charset="0"/>
                <a:cs typeface="Times New Roman" panose="02020603050405020304" pitchFamily="18" charset="0"/>
              </a:rPr>
              <a:t>the Organization.</a:t>
            </a:r>
            <a:br>
              <a:rPr lang="en-US" sz="2400" dirty="0" smtClean="0">
                <a:latin typeface="Trebuchet MS" panose="020B0603020202020204" pitchFamily="34" charset="0"/>
                <a:cs typeface="Times New Roman" panose="02020603050405020304" pitchFamily="18" charset="0"/>
              </a:rPr>
            </a:br>
            <a:r>
              <a:rPr lang="en-US" sz="2400" dirty="0">
                <a:latin typeface="Trebuchet MS" panose="020B0603020202020204" pitchFamily="34" charset="0"/>
                <a:cs typeface="Times New Roman" panose="02020603050405020304" pitchFamily="18" charset="0"/>
              </a:rPr>
              <a:t/>
            </a:r>
            <a:br>
              <a:rPr lang="en-US" sz="2400" dirty="0">
                <a:latin typeface="Trebuchet MS" panose="020B0603020202020204" pitchFamily="34" charset="0"/>
                <a:cs typeface="Times New Roman" panose="02020603050405020304" pitchFamily="18" charset="0"/>
              </a:rPr>
            </a:br>
            <a:r>
              <a:rPr lang="en-US" sz="2400" dirty="0" smtClean="0">
                <a:latin typeface="Trebuchet MS" panose="020B0603020202020204" pitchFamily="34" charset="0"/>
                <a:cs typeface="Times New Roman" panose="02020603050405020304" pitchFamily="18" charset="0"/>
              </a:rPr>
              <a:t>They can improve the Data quality to ensure all employee records are correctly assigned.</a:t>
            </a:r>
            <a:br>
              <a:rPr lang="en-US" sz="2400" dirty="0" smtClean="0">
                <a:latin typeface="Trebuchet MS" panose="020B0603020202020204" pitchFamily="34" charset="0"/>
                <a:cs typeface="Times New Roman" panose="02020603050405020304" pitchFamily="18" charset="0"/>
              </a:rPr>
            </a:br>
            <a:r>
              <a:rPr lang="en-US" sz="2400" dirty="0" smtClean="0">
                <a:latin typeface="Trebuchet MS" panose="020B0603020202020204" pitchFamily="34" charset="0"/>
                <a:cs typeface="Times New Roman" panose="02020603050405020304" pitchFamily="18" charset="0"/>
              </a:rPr>
              <a:t>They can regularly conduct salary reviews in departments were salary particularly deviate from the average, to ensure fairness and retention of top talent.</a:t>
            </a:r>
            <a:br>
              <a:rPr lang="en-US" sz="2400" dirty="0" smtClean="0">
                <a:latin typeface="Trebuchet MS" panose="020B0603020202020204" pitchFamily="34" charset="0"/>
                <a:cs typeface="Times New Roman" panose="02020603050405020304" pitchFamily="18" charset="0"/>
              </a:rPr>
            </a:br>
            <a:r>
              <a:rPr lang="en-US" sz="2400" dirty="0">
                <a:latin typeface="Trebuchet MS" panose="020B0603020202020204" pitchFamily="34" charset="0"/>
                <a:cs typeface="Times New Roman" panose="02020603050405020304" pitchFamily="18" charset="0"/>
              </a:rPr>
              <a:t/>
            </a:r>
            <a:br>
              <a:rPr lang="en-US" sz="2400" dirty="0">
                <a:latin typeface="Trebuchet MS" panose="020B0603020202020204" pitchFamily="34" charset="0"/>
                <a:cs typeface="Times New Roman" panose="02020603050405020304" pitchFamily="18" charset="0"/>
              </a:rPr>
            </a:br>
            <a:r>
              <a:rPr lang="en-US" sz="2400" dirty="0" smtClean="0">
                <a:latin typeface="Trebuchet MS" panose="020B0603020202020204" pitchFamily="34" charset="0"/>
                <a:cs typeface="Times New Roman" panose="02020603050405020304" pitchFamily="18" charset="0"/>
              </a:rPr>
              <a:t>This analysis has helped in salary </a:t>
            </a:r>
            <a:r>
              <a:rPr lang="en-US" sz="2400" dirty="0" err="1" smtClean="0">
                <a:latin typeface="Trebuchet MS" panose="020B0603020202020204" pitchFamily="34" charset="0"/>
                <a:cs typeface="Times New Roman" panose="02020603050405020304" pitchFamily="18" charset="0"/>
              </a:rPr>
              <a:t>distribution,identifying</a:t>
            </a:r>
            <a:r>
              <a:rPr lang="en-US" sz="2400" dirty="0" smtClean="0">
                <a:latin typeface="Trebuchet MS" panose="020B0603020202020204" pitchFamily="34" charset="0"/>
                <a:cs typeface="Times New Roman" panose="02020603050405020304" pitchFamily="18" charset="0"/>
              </a:rPr>
              <a:t> potential areas for salary adjustments , which will help in decision making and use of new strategies for betterment of the organization. </a:t>
            </a:r>
            <a:br>
              <a:rPr lang="en-US" sz="2400" dirty="0" smtClean="0">
                <a:latin typeface="Trebuchet MS" panose="020B0603020202020204" pitchFamily="34"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65195" y="304800"/>
            <a:ext cx="8140605" cy="8111195"/>
          </a:xfrm>
          <a:prstGeom prst="rect">
            <a:avLst/>
          </a:prstGeom>
        </p:spPr>
        <p:txBody>
          <a:bodyPr vert="horz" wrap="square" lIns="0" tIns="16510" rIns="0" bIns="0" rtlCol="0">
            <a:spAutoFit/>
          </a:bodyPr>
          <a:lstStyle/>
          <a:p>
            <a:pPr marL="12700">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1000" spc="10" dirty="0" smtClean="0"/>
              <a:t/>
            </a:r>
            <a:br>
              <a:rPr lang="en-US" sz="1000" spc="10" dirty="0" smtClean="0"/>
            </a:br>
            <a:r>
              <a:rPr lang="en-US" sz="2400" spc="10" dirty="0" smtClean="0"/>
              <a:t>The Goal is to analyze and find the Salary distribution</a:t>
            </a:r>
            <a:br>
              <a:rPr lang="en-US" sz="2400" spc="10" dirty="0" smtClean="0"/>
            </a:br>
            <a:r>
              <a:rPr lang="en-US" sz="2400" spc="10" dirty="0" smtClean="0"/>
              <a:t>across different departments among the both gender</a:t>
            </a:r>
            <a:br>
              <a:rPr lang="en-US" sz="2400" spc="10" dirty="0" smtClean="0"/>
            </a:br>
            <a:r>
              <a:rPr lang="en-US" sz="2400" spc="10" dirty="0" smtClean="0"/>
              <a:t>in various roles within the company.</a:t>
            </a:r>
            <a:br>
              <a:rPr lang="en-US" sz="2400" spc="10" dirty="0" smtClean="0"/>
            </a:br>
            <a:r>
              <a:rPr lang="en-US" sz="2400" spc="10" dirty="0"/>
              <a:t/>
            </a:r>
            <a:br>
              <a:rPr lang="en-US" sz="2400" spc="10" dirty="0"/>
            </a:br>
            <a:r>
              <a:rPr lang="en-US" sz="2400" spc="10" dirty="0" smtClean="0"/>
              <a:t>Here, all the data’s of the members in the department are in a unstructured form.  This data’s has to be segregated according to their similarities to provide clear and precise information about the employees </a:t>
            </a:r>
            <a:br>
              <a:rPr lang="en-US" sz="2400" spc="10" dirty="0" smtClean="0"/>
            </a:br>
            <a:r>
              <a:rPr lang="en-US" sz="2400" spc="10" dirty="0" smtClean="0"/>
              <a:t>salary.</a:t>
            </a:r>
            <a:br>
              <a:rPr lang="en-US" sz="2400" spc="10" dirty="0" smtClean="0"/>
            </a:br>
            <a:r>
              <a:rPr lang="en-US" sz="2400" spc="10" dirty="0"/>
              <a:t/>
            </a:r>
            <a:br>
              <a:rPr lang="en-US" sz="2400" spc="10" dirty="0"/>
            </a:br>
            <a:r>
              <a:rPr lang="en-US" sz="2400" spc="10" dirty="0" smtClean="0"/>
              <a:t> This analysis will help in making salary adjustments,</a:t>
            </a:r>
            <a:br>
              <a:rPr lang="en-US" sz="2400" spc="10" dirty="0" smtClean="0"/>
            </a:br>
            <a:r>
              <a:rPr lang="en-US" sz="2400" spc="10" dirty="0" smtClean="0"/>
              <a:t>ensure equitable pay as well as enhance employee </a:t>
            </a:r>
            <a:br>
              <a:rPr lang="en-US" sz="2400" spc="10" dirty="0" smtClean="0"/>
            </a:br>
            <a:r>
              <a:rPr lang="en-US" sz="2400" spc="10" dirty="0" smtClean="0"/>
              <a:t>satisfaction. </a:t>
            </a:r>
            <a:r>
              <a:rPr lang="en-US" sz="2400" spc="10" dirty="0" smtClean="0"/>
              <a:t/>
            </a:r>
            <a:br>
              <a:rPr lang="en-US" sz="2400" spc="10" dirty="0" smtClean="0"/>
            </a:br>
            <a:r>
              <a:rPr lang="en-US" sz="2400" spc="10" dirty="0"/>
              <a:t/>
            </a:r>
            <a:br>
              <a:rPr lang="en-US" sz="2400" spc="10" dirty="0"/>
            </a:br>
            <a:r>
              <a:rPr lang="en-US" sz="1000" spc="10" dirty="0"/>
              <a:t/>
            </a:r>
            <a:br>
              <a:rPr lang="en-US" sz="1000" spc="10" dirty="0"/>
            </a:br>
            <a:r>
              <a:rPr lang="en-US" sz="4250" spc="10" dirty="0"/>
              <a:t/>
            </a:r>
            <a:br>
              <a:rPr lang="en-US" sz="4250" spc="10" dirty="0"/>
            </a:br>
            <a:r>
              <a:rPr lang="en-US" sz="4250" spc="10" dirty="0" smtClean="0"/>
              <a:t/>
            </a:r>
            <a:br>
              <a:rPr lang="en-US" sz="4250" spc="1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390716" y="1564303"/>
            <a:ext cx="8001000" cy="4893647"/>
          </a:xfrm>
          <a:prstGeom prst="rect">
            <a:avLst/>
          </a:prstGeom>
          <a:noFill/>
        </p:spPr>
        <p:txBody>
          <a:bodyPr wrap="square" rtlCol="0">
            <a:spAutoFit/>
          </a:bodyPr>
          <a:lstStyle/>
          <a:p>
            <a:r>
              <a:rPr lang="en-IN" sz="2400" dirty="0" smtClean="0">
                <a:latin typeface="Trebuchet MS" panose="020B0603020202020204" pitchFamily="34" charset="0"/>
                <a:cs typeface="Times New Roman" panose="02020603050405020304" pitchFamily="18" charset="0"/>
              </a:rPr>
              <a:t>The main objective is to gather and organize employee’s salary data within their departments .It </a:t>
            </a:r>
          </a:p>
          <a:p>
            <a:r>
              <a:rPr lang="en-IN" sz="2400" dirty="0" smtClean="0">
                <a:latin typeface="Trebuchet MS" panose="020B0603020202020204" pitchFamily="34" charset="0"/>
                <a:cs typeface="Times New Roman" panose="02020603050405020304" pitchFamily="18" charset="0"/>
              </a:rPr>
              <a:t>Helps in comparing salaries across various departments</a:t>
            </a:r>
          </a:p>
          <a:p>
            <a:r>
              <a:rPr lang="en-IN" sz="2400" dirty="0" smtClean="0">
                <a:latin typeface="Trebuchet MS" panose="020B0603020202020204" pitchFamily="34" charset="0"/>
                <a:cs typeface="Times New Roman" panose="02020603050405020304" pitchFamily="18" charset="0"/>
              </a:rPr>
              <a:t>and to highlight and enhance potential changes to avoid </a:t>
            </a:r>
          </a:p>
          <a:p>
            <a:r>
              <a:rPr lang="en-IN" sz="2400" dirty="0" smtClean="0">
                <a:latin typeface="Trebuchet MS" panose="020B0603020202020204" pitchFamily="34" charset="0"/>
                <a:cs typeface="Times New Roman" panose="02020603050405020304" pitchFamily="18" charset="0"/>
              </a:rPr>
              <a:t>Inequality among the departments within the same company.</a:t>
            </a:r>
          </a:p>
          <a:p>
            <a:endParaRPr lang="en-IN" sz="2400" dirty="0">
              <a:latin typeface="Trebuchet MS" panose="020B0603020202020204" pitchFamily="34" charset="0"/>
              <a:cs typeface="Times New Roman" panose="02020603050405020304" pitchFamily="18" charset="0"/>
            </a:endParaRPr>
          </a:p>
          <a:p>
            <a:r>
              <a:rPr lang="en-IN" sz="2400" dirty="0" smtClean="0">
                <a:latin typeface="Trebuchet MS" panose="020B0603020202020204" pitchFamily="34" charset="0"/>
                <a:cs typeface="Times New Roman" panose="02020603050405020304" pitchFamily="18" charset="0"/>
              </a:rPr>
              <a:t>This project will help the Human Resources team to make decisions ,which align with the Organizational goal, which in turn provides fair and competitive work environment.</a:t>
            </a:r>
          </a:p>
          <a:p>
            <a:endParaRPr lang="en-IN" sz="2400" dirty="0">
              <a:latin typeface="Trebuchet MS" panose="020B0603020202020204" pitchFamily="34" charset="0"/>
              <a:cs typeface="Times New Roman" panose="02020603050405020304" pitchFamily="18" charset="0"/>
            </a:endParaRPr>
          </a:p>
          <a:p>
            <a:endParaRPr lang="en-IN" sz="24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66014" y="381000"/>
            <a:ext cx="9372600" cy="961930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a:t/>
            </a:r>
            <a:br>
              <a:rPr lang="en-US" sz="3200" spc="5" dirty="0"/>
            </a:br>
            <a:r>
              <a:rPr lang="en-US" sz="2400" spc="5" dirty="0" smtClean="0">
                <a:solidFill>
                  <a:srgbClr val="00B0F0"/>
                </a:solidFill>
              </a:rPr>
              <a:t>Human Resources Professionals </a:t>
            </a:r>
            <a:r>
              <a:rPr lang="en-US" sz="2400" spc="5" dirty="0" smtClean="0"/>
              <a:t>: To manage employee data and keep track of the salaries.</a:t>
            </a:r>
            <a:br>
              <a:rPr lang="en-US" sz="2400" spc="5" dirty="0" smtClean="0"/>
            </a:br>
            <a:r>
              <a:rPr lang="en-US" sz="2400" spc="5" dirty="0"/>
              <a:t/>
            </a:r>
            <a:br>
              <a:rPr lang="en-US" sz="2400" spc="5" dirty="0"/>
            </a:br>
            <a:r>
              <a:rPr lang="en-US" sz="2400" spc="5" dirty="0" smtClean="0">
                <a:solidFill>
                  <a:srgbClr val="00B0F0"/>
                </a:solidFill>
              </a:rPr>
              <a:t>Financial Analysts</a:t>
            </a:r>
            <a:r>
              <a:rPr lang="en-US" sz="2400" spc="5" dirty="0" smtClean="0"/>
              <a:t>: To </a:t>
            </a:r>
            <a:r>
              <a:rPr lang="en-US" sz="2400" spc="5" dirty="0" smtClean="0"/>
              <a:t>analyze </a:t>
            </a:r>
            <a:r>
              <a:rPr lang="en-US" sz="2400" spc="5" dirty="0" smtClean="0"/>
              <a:t>salary </a:t>
            </a:r>
            <a:r>
              <a:rPr lang="en-US" sz="2400" spc="5" dirty="0" smtClean="0"/>
              <a:t>expenses, budgeting </a:t>
            </a:r>
            <a:r>
              <a:rPr lang="en-US" sz="2400" spc="5" dirty="0" smtClean="0"/>
              <a:t>and forecasting.</a:t>
            </a:r>
            <a:br>
              <a:rPr lang="en-US" sz="2400" spc="5" dirty="0" smtClean="0"/>
            </a:br>
            <a:r>
              <a:rPr lang="en-US" sz="2400" spc="5" dirty="0"/>
              <a:t/>
            </a:r>
            <a:br>
              <a:rPr lang="en-US" sz="2400" spc="5" dirty="0"/>
            </a:br>
            <a:r>
              <a:rPr lang="en-US" sz="2400" spc="5" dirty="0" smtClean="0">
                <a:solidFill>
                  <a:srgbClr val="00B0F0"/>
                </a:solidFill>
              </a:rPr>
              <a:t>Accountants</a:t>
            </a:r>
            <a:r>
              <a:rPr lang="en-US" sz="2400" spc="5" dirty="0" smtClean="0"/>
              <a:t>: To ensure accurate financial reporting and compliance with accounting standards.</a:t>
            </a:r>
            <a:br>
              <a:rPr lang="en-US" sz="2400" spc="5" dirty="0" smtClean="0"/>
            </a:br>
            <a:r>
              <a:rPr lang="en-US" sz="2400" spc="5" dirty="0"/>
              <a:t/>
            </a:r>
            <a:br>
              <a:rPr lang="en-US" sz="2400" spc="5" dirty="0"/>
            </a:br>
            <a:r>
              <a:rPr lang="en-US" sz="2400" spc="5" dirty="0" smtClean="0">
                <a:solidFill>
                  <a:srgbClr val="00B0F0"/>
                </a:solidFill>
              </a:rPr>
              <a:t>Payroll Managers</a:t>
            </a:r>
            <a:r>
              <a:rPr lang="en-US" sz="2400" spc="5" dirty="0" smtClean="0"/>
              <a:t>: To ensure accurate salary payments, deductions, and compliance with tax laws.</a:t>
            </a:r>
            <a:br>
              <a:rPr lang="en-US" sz="2400" spc="5" dirty="0" smtClean="0"/>
            </a:br>
            <a:r>
              <a:rPr lang="en-US" sz="2400" spc="5" dirty="0"/>
              <a:t/>
            </a:r>
            <a:br>
              <a:rPr lang="en-US" sz="2400" spc="5" dirty="0"/>
            </a:br>
            <a:r>
              <a:rPr lang="en-US" sz="2400" spc="5" dirty="0" smtClean="0"/>
              <a:t>  </a:t>
            </a:r>
            <a:br>
              <a:rPr lang="en-US" sz="2400" spc="5" dirty="0" smtClean="0"/>
            </a:br>
            <a:r>
              <a:rPr lang="en-US" sz="2400" spc="5" dirty="0"/>
              <a:t/>
            </a:r>
            <a:br>
              <a:rPr lang="en-US" sz="2400" spc="5" dirty="0"/>
            </a:br>
            <a:r>
              <a:rPr lang="en-US" sz="2400" spc="5" dirty="0" smtClean="0"/>
              <a:t/>
            </a:r>
            <a:br>
              <a:rPr lang="en-US" sz="2400" spc="5" dirty="0" smtClean="0"/>
            </a:br>
            <a:r>
              <a:rPr lang="en-US" sz="2400" spc="5" dirty="0"/>
              <a:t/>
            </a:r>
            <a:br>
              <a:rPr lang="en-US" sz="2400" spc="5" dirty="0"/>
            </a:br>
            <a:r>
              <a:rPr lang="en-US" sz="2400" spc="5" dirty="0" smtClean="0"/>
              <a:t/>
            </a:r>
            <a:br>
              <a:rPr lang="en-US" sz="2400" spc="5" dirty="0" smtClean="0"/>
            </a:br>
            <a:r>
              <a:rPr lang="en-US" sz="2400" spc="5" dirty="0"/>
              <a:t/>
            </a:r>
            <a:br>
              <a:rPr lang="en-US" sz="2400" spc="5" dirty="0"/>
            </a:br>
            <a:r>
              <a:rPr lang="en-US" sz="2400" spc="5" dirty="0" smtClean="0"/>
              <a:t/>
            </a:r>
            <a:br>
              <a:rPr lang="en-US" sz="2400" spc="5" dirty="0" smtClean="0"/>
            </a:br>
            <a:r>
              <a:rPr lang="en-US" sz="2400" spc="5" dirty="0"/>
              <a:t/>
            </a:r>
            <a:br>
              <a:rPr lang="en-US" sz="2400" spc="5" dirty="0"/>
            </a:br>
            <a:r>
              <a:rPr lang="en-US" sz="2400" spc="5" dirty="0" smtClean="0"/>
              <a:t/>
            </a:r>
            <a:br>
              <a:rPr lang="en-US" sz="2400" spc="5" dirty="0" smtClean="0"/>
            </a:br>
            <a:r>
              <a:rPr lang="en-US" sz="2400" spc="5" dirty="0"/>
              <a:t/>
            </a:r>
            <a:br>
              <a:rPr lang="en-US" sz="24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009392" y="609600"/>
            <a:ext cx="9220200" cy="5922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US" sz="3600" dirty="0" smtClean="0"/>
              <a:t/>
            </a:r>
            <a:br>
              <a:rPr lang="en-US" sz="3600" dirty="0" smtClean="0"/>
            </a:br>
            <a:r>
              <a:rPr lang="en-US" sz="3600" dirty="0"/>
              <a:t/>
            </a:r>
            <a:br>
              <a:rPr lang="en-US" sz="3600" dirty="0"/>
            </a:br>
            <a:r>
              <a:rPr lang="en-US" sz="3600" dirty="0" smtClean="0"/>
              <a:t>           </a:t>
            </a:r>
            <a:r>
              <a:rPr lang="en-US" sz="2400" dirty="0" smtClean="0">
                <a:solidFill>
                  <a:srgbClr val="00B0F0"/>
                </a:solidFill>
              </a:rPr>
              <a:t>Highlighting</a:t>
            </a:r>
            <a:r>
              <a:rPr lang="en-US" sz="2400" dirty="0" smtClean="0"/>
              <a:t>: It helps to focus on important data’s for analyzing.</a:t>
            </a:r>
            <a:br>
              <a:rPr lang="en-US" sz="2400" dirty="0" smtClean="0"/>
            </a:br>
            <a:r>
              <a:rPr lang="en-US" sz="2400" dirty="0"/>
              <a:t> </a:t>
            </a:r>
            <a:r>
              <a:rPr lang="en-US" sz="2400" dirty="0" smtClean="0"/>
              <a:t>                </a:t>
            </a:r>
            <a:r>
              <a:rPr lang="en-US" sz="2400" dirty="0" smtClean="0">
                <a:solidFill>
                  <a:srgbClr val="00B0F0"/>
                </a:solidFill>
              </a:rPr>
              <a:t>Pivot table</a:t>
            </a:r>
            <a:r>
              <a:rPr lang="en-US" sz="2400" dirty="0" smtClean="0"/>
              <a:t>: It provides a clear view of the </a:t>
            </a:r>
            <a:r>
              <a:rPr lang="en-US" sz="2400" dirty="0" smtClean="0"/>
              <a:t>data's, which </a:t>
            </a:r>
            <a:r>
              <a:rPr lang="en-US" sz="2400" dirty="0" smtClean="0"/>
              <a:t>helps in classifying it into different rows and columns.</a:t>
            </a:r>
            <a:br>
              <a:rPr lang="en-US" sz="2400" dirty="0" smtClean="0"/>
            </a:br>
            <a:r>
              <a:rPr lang="en-US" sz="2400" dirty="0">
                <a:solidFill>
                  <a:srgbClr val="00B0F0"/>
                </a:solidFill>
              </a:rPr>
              <a:t> </a:t>
            </a:r>
            <a:r>
              <a:rPr lang="en-US" sz="2400" dirty="0" smtClean="0">
                <a:solidFill>
                  <a:srgbClr val="00B0F0"/>
                </a:solidFill>
              </a:rPr>
              <a:t>                Filtering</a:t>
            </a:r>
            <a:r>
              <a:rPr lang="en-US" sz="2400" dirty="0" smtClean="0"/>
              <a:t>: It helps to gather the similar data’s under one head, which makes the analysis more accurate and understandable.</a:t>
            </a:r>
            <a:br>
              <a:rPr lang="en-US" sz="2400" dirty="0" smtClean="0"/>
            </a:br>
            <a:r>
              <a:rPr lang="en-US" sz="2400" dirty="0" smtClean="0"/>
              <a:t>                  </a:t>
            </a:r>
            <a:r>
              <a:rPr lang="en-US" sz="2400" dirty="0" smtClean="0">
                <a:solidFill>
                  <a:srgbClr val="00B0F0"/>
                </a:solidFill>
              </a:rPr>
              <a:t>Graphs</a:t>
            </a:r>
            <a:r>
              <a:rPr lang="en-US" sz="2400" dirty="0" smtClean="0"/>
              <a:t>: It helps to view the employee salary data in diagrammatic format, which provides clarity  for users.</a:t>
            </a:r>
            <a:r>
              <a:rPr lang="en-US" sz="2400" dirty="0"/>
              <a:t/>
            </a:r>
            <a:br>
              <a:rPr lang="en-US" sz="2400" dirty="0"/>
            </a:br>
            <a:r>
              <a:rPr lang="en-US" sz="2400" dirty="0" smtClean="0"/>
              <a:t/>
            </a:r>
            <a:br>
              <a:rPr lang="en-US" sz="2400" dirty="0" smtClean="0"/>
            </a:br>
            <a:r>
              <a:rPr lang="en-US" sz="2400" dirty="0" smtClean="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8125301"/>
          </a:xfrm>
        </p:spPr>
        <p:txBody>
          <a:bodyPr/>
          <a:lstStyle/>
          <a:p>
            <a:r>
              <a:rPr lang="en-IN" dirty="0"/>
              <a:t>Dataset </a:t>
            </a:r>
            <a:r>
              <a:rPr lang="en-IN" dirty="0" smtClean="0"/>
              <a:t>Description</a:t>
            </a:r>
            <a:r>
              <a:rPr lang="en-IN" dirty="0"/>
              <a:t/>
            </a:r>
            <a:br>
              <a:rPr lang="en-IN" dirty="0"/>
            </a:br>
            <a:r>
              <a:rPr lang="en-IN" dirty="0" smtClean="0"/>
              <a:t> </a:t>
            </a:r>
            <a:br>
              <a:rPr lang="en-IN" dirty="0" smtClean="0"/>
            </a:br>
            <a:r>
              <a:rPr lang="en-IN" sz="2400" dirty="0" smtClean="0"/>
              <a:t>1.Collection of Employee Dataset from </a:t>
            </a:r>
            <a:r>
              <a:rPr lang="en-IN" sz="2400" dirty="0" err="1" smtClean="0"/>
              <a:t>Kaggle</a:t>
            </a:r>
            <a:r>
              <a:rPr lang="en-IN" sz="2400" dirty="0" smtClean="0"/>
              <a:t> Website.</a:t>
            </a:r>
            <a:br>
              <a:rPr lang="en-IN" sz="2400" dirty="0" smtClean="0"/>
            </a:br>
            <a:r>
              <a:rPr lang="en-IN" sz="2400" dirty="0" smtClean="0"/>
              <a:t>2.Total features of employee data’s – 26.</a:t>
            </a:r>
            <a:br>
              <a:rPr lang="en-IN" sz="2400" dirty="0" smtClean="0"/>
            </a:br>
            <a:r>
              <a:rPr lang="en-IN" sz="2400" dirty="0" smtClean="0"/>
              <a:t>3.Features taken for salary analysis – 8</a:t>
            </a:r>
            <a:br>
              <a:rPr lang="en-IN" sz="2400" dirty="0" smtClean="0"/>
            </a:br>
            <a:r>
              <a:rPr lang="en-IN" sz="2400" dirty="0"/>
              <a:t/>
            </a:r>
            <a:br>
              <a:rPr lang="en-IN" sz="2400" dirty="0"/>
            </a:br>
            <a:r>
              <a:rPr lang="en-IN" sz="2400" dirty="0" smtClean="0"/>
              <a:t>                Employee ID – Numerical Value</a:t>
            </a:r>
            <a:br>
              <a:rPr lang="en-IN" sz="2400" dirty="0" smtClean="0"/>
            </a:br>
            <a:r>
              <a:rPr lang="en-IN" sz="2400" dirty="0" smtClean="0"/>
              <a:t>                Name of the employee’s – Text format</a:t>
            </a:r>
            <a:br>
              <a:rPr lang="en-IN" sz="2400" dirty="0" smtClean="0"/>
            </a:br>
            <a:r>
              <a:rPr lang="en-IN" sz="2400" dirty="0"/>
              <a:t> </a:t>
            </a:r>
            <a:r>
              <a:rPr lang="en-IN" sz="2400" dirty="0" smtClean="0"/>
              <a:t>               Employee Status - </a:t>
            </a:r>
            <a:r>
              <a:rPr lang="en-IN" sz="2400" dirty="0"/>
              <a:t>Text </a:t>
            </a:r>
            <a:r>
              <a:rPr lang="en-IN" sz="2400" dirty="0" smtClean="0"/>
              <a:t>format</a:t>
            </a:r>
            <a:br>
              <a:rPr lang="en-IN" sz="2400" dirty="0" smtClean="0"/>
            </a:br>
            <a:r>
              <a:rPr lang="en-IN" sz="2400" dirty="0"/>
              <a:t> </a:t>
            </a:r>
            <a:r>
              <a:rPr lang="en-IN" sz="2400" dirty="0" smtClean="0"/>
              <a:t>               Gender Code - Text format</a:t>
            </a:r>
            <a:br>
              <a:rPr lang="en-IN" sz="2400" dirty="0" smtClean="0"/>
            </a:br>
            <a:r>
              <a:rPr lang="en-IN" sz="2400" dirty="0" smtClean="0"/>
              <a:t>                Department - </a:t>
            </a:r>
            <a:r>
              <a:rPr lang="en-IN" sz="2400" dirty="0"/>
              <a:t>Text </a:t>
            </a:r>
            <a:r>
              <a:rPr lang="en-IN" sz="2400" dirty="0" smtClean="0"/>
              <a:t>format</a:t>
            </a:r>
            <a:br>
              <a:rPr lang="en-IN" sz="2400" dirty="0" smtClean="0"/>
            </a:br>
            <a:r>
              <a:rPr lang="en-IN" sz="2400" dirty="0"/>
              <a:t> </a:t>
            </a:r>
            <a:r>
              <a:rPr lang="en-IN" sz="2400" dirty="0" smtClean="0"/>
              <a:t>               Employee Salary - </a:t>
            </a:r>
            <a:r>
              <a:rPr lang="en-IN" sz="2400" dirty="0"/>
              <a:t>Numerical </a:t>
            </a:r>
            <a:r>
              <a:rPr lang="en-IN" sz="2400" dirty="0" smtClean="0"/>
              <a:t>Value</a:t>
            </a:r>
            <a:br>
              <a:rPr lang="en-IN" sz="2400" dirty="0" smtClean="0"/>
            </a:br>
            <a:r>
              <a:rPr lang="en-IN" sz="2400" dirty="0"/>
              <a:t> </a:t>
            </a:r>
            <a:r>
              <a:rPr lang="en-IN" sz="2400" dirty="0" smtClean="0"/>
              <a:t>               Employee type - </a:t>
            </a:r>
            <a:r>
              <a:rPr lang="en-IN" sz="2400" dirty="0"/>
              <a:t>Text </a:t>
            </a:r>
            <a:r>
              <a:rPr lang="en-IN" sz="2400" dirty="0" smtClean="0"/>
              <a:t>format</a:t>
            </a:r>
            <a:br>
              <a:rPr lang="en-IN" sz="2400" dirty="0" smtClean="0"/>
            </a:br>
            <a:r>
              <a:rPr lang="en-IN" sz="2400" dirty="0"/>
              <a:t> </a:t>
            </a:r>
            <a:r>
              <a:rPr lang="en-IN" sz="2400" dirty="0" smtClean="0"/>
              <a:t>               Start Date - </a:t>
            </a:r>
            <a:r>
              <a:rPr lang="en-IN" sz="2400" dirty="0"/>
              <a:t>Numerical Value</a:t>
            </a:r>
            <a:br>
              <a:rPr lang="en-IN" sz="2400" dirty="0"/>
            </a:br>
            <a:r>
              <a:rPr lang="en-IN" sz="2400" dirty="0"/>
              <a:t/>
            </a:r>
            <a:br>
              <a:rPr lang="en-IN" sz="2400" dirty="0"/>
            </a:br>
            <a:r>
              <a:rPr lang="en-IN" sz="2400" dirty="0"/>
              <a:t/>
            </a:r>
            <a:br>
              <a:rPr lang="en-IN" sz="2400" dirty="0"/>
            </a:br>
            <a:r>
              <a:rPr lang="en-IN" sz="2400" dirty="0" smtClean="0"/>
              <a:t>           </a:t>
            </a:r>
            <a:r>
              <a:rPr lang="en-IN" sz="2400" dirty="0"/>
              <a:t/>
            </a:r>
            <a:br>
              <a:rPr lang="en-IN" sz="2400" dirty="0"/>
            </a:br>
            <a:r>
              <a:rPr lang="en-IN" sz="2400" dirty="0" smtClean="0"/>
              <a:t>          </a:t>
            </a:r>
            <a:r>
              <a:rPr lang="en-IN" sz="2400" dirty="0"/>
              <a:t/>
            </a:r>
            <a:br>
              <a:rPr lang="en-IN" sz="240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802049"/>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US" sz="4250" spc="20" dirty="0" smtClean="0"/>
              <a:t/>
            </a:r>
            <a:br>
              <a:rPr lang="en-US" sz="4250" spc="20" dirty="0" smtClean="0"/>
            </a:br>
            <a:r>
              <a:rPr lang="en-US" sz="4250" spc="20" dirty="0"/>
              <a:t/>
            </a:r>
            <a:br>
              <a:rPr lang="en-US" sz="4250" spc="20" dirty="0"/>
            </a:br>
            <a:r>
              <a:rPr lang="en-US" sz="2400" spc="20" dirty="0" smtClean="0"/>
              <a:t>I have used pivot table to group the similar data’s from the aggregate data ,It helps in comparing the salary of the </a:t>
            </a:r>
            <a:br>
              <a:rPr lang="en-US" sz="2400" spc="20" dirty="0" smtClean="0"/>
            </a:br>
            <a:r>
              <a:rPr lang="en-US" sz="2400" spc="20" dirty="0" smtClean="0"/>
              <a:t>individuals of the departments who are earning more than Rs.100000 including both the genders.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333</Words>
  <Application>Microsoft Office PowerPoint</Application>
  <PresentationFormat>Widescreen</PresentationFormat>
  <Paragraphs>65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The Goal is to analyze and find the Salary distribution across different departments among the both gender in various roles within the company.  Here, all the data’s of the members in the department are in a unstructured form.  This data’s has to be segregated according to their similarities to provide clear and precise information about the employees  salary.   This analysis will help in making salary adjustments, ensure equitable pay as well as enhance employee  satisfaction.      </vt:lpstr>
      <vt:lpstr>PROJECT OVERVIEW</vt:lpstr>
      <vt:lpstr>WHO ARE THE END USERS?  Human Resources Professionals : To manage employee data and keep track of the salaries.  Financial Analysts: To analyze salary expenses, budgeting and forecasting.  Accountants: To ensure accurate financial reporting and compliance with accounting standards.  Payroll Managers: To ensure accurate salary payments, deductions, and compliance with tax laws.              </vt:lpstr>
      <vt:lpstr>OUR SOLUTION AND ITS VALUE PROPOSITION             Highlighting: It helps to focus on important data’s for analyzing.                  Pivot table: It provides a clear view of the data's, which helps in classifying it into different rows and columns.                  Filtering: It helps to gather the similar data’s under one head, which makes the analysis more accurate and understandable.                   Graphs: It helps to view the employee salary data in diagrammatic format, which provides clarity  for users.   </vt:lpstr>
      <vt:lpstr>Dataset Description   1.Collection of Employee Dataset from Kaggle Website. 2.Total features of employee data’s – 26. 3.Features taken for salary analysis – 8                  Employee ID – Numerical Value                 Name of the employee’s – Text format                 Employee Status - Text format                 Gender Code - Text format                 Department - Text format                 Employee Salary - Numerical Value                 Employee type - Text format                 Start Date - Numerical Value                          </vt:lpstr>
      <vt:lpstr>THE "WOW" IN OUR SOLUTION  I have used pivot table to group the similar data’s from the aggregate data ,It helps in comparing the salary of the  individuals of the departments who are earning more than Rs.100000 including both the genders.</vt:lpstr>
      <vt:lpstr>PowerPoint Presentation</vt:lpstr>
      <vt:lpstr>RESULTS The below chart shows the details of the employees earning above Rs.100000 in each department       </vt:lpstr>
      <vt:lpstr>PowerPoint Presentation</vt:lpstr>
      <vt:lpstr>conclusion  The Employee salary analysis conducted using Excel as provided valuable insights into the distribution of salaries across various departments within the Organization.  They can improve the Data quality to ensure all employee records are correctly assigned. They can regularly conduct salary reviews in departments were salary particularly deviate from the average, to ensure fairness and retention of top talent.  This analysis has helped in salary distribution,identifying potential areas for salary adjustments , which will help in decision making and use of new strategies for betterment of the organization.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38</cp:revision>
  <dcterms:created xsi:type="dcterms:W3CDTF">2024-03-29T15:07:22Z</dcterms:created>
  <dcterms:modified xsi:type="dcterms:W3CDTF">2024-08-30T17:56:07Z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