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0e1f095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0e1f095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0e1f095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0e1f095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0e1f095e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0e1f095e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0e1f095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0e1f095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0e1f095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0e1f09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0e1f095e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0e1f095e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0e1f095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0e1f095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0e1f095e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0e1f095e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0e1f095e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0e1f095e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0e1f09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0e1f09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8b6075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b8b6075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112e4adb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112e4adb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b8b6075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b8b6075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e1f095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0e1f095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0e1f095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0e1f095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e1f09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0e1f09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e1f095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e1f095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0e1f095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0e1f095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e1f095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0e1f095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136197" y="-30456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">
  <p:cSld name="Separato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WU PPT Wide Opt 5_Separator.jpg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2">
  <p:cSld name="Master 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_Master 2.jpg"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3">
  <p:cSld name="Master 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_Master 3.jpg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10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0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WU PPT Wide Opt 5_Master 1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64201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311708" y="248750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Bitcoin Closing Price Predictions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311700" y="2400825"/>
            <a:ext cx="8520600" cy="233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Ethan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Vanlerberghe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MSDS 422: Practical Machine Learning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Professor Chaturvedi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December 8,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Methodology &amp; Tools Contd.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32650" y="716575"/>
            <a:ext cx="82992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to Long Short-Term Memory (LSTM)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type of RNN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for their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including memory gates to allow for older historical data to have more impact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{Model Beta}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epochs and batch size of 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{Model Gamma}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epochs, batch size of 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{Model Delta}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epochs, batch size of 128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(Model Alpha)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32650" y="716575"/>
            <a:ext cx="82992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Alpha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epochs, batch size of 32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5" y="1730475"/>
            <a:ext cx="4301775" cy="2647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825" y="2642200"/>
            <a:ext cx="3921475" cy="558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7"/>
          <p:cNvSpPr txBox="1"/>
          <p:nvPr/>
        </p:nvSpPr>
        <p:spPr>
          <a:xfrm>
            <a:off x="6265200" y="1795950"/>
            <a:ext cx="1710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𝛼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(Model Beta)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32650" y="716575"/>
            <a:ext cx="82992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Beta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epochs, batch size of 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5" y="1730475"/>
            <a:ext cx="4301775" cy="26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825" y="2642200"/>
            <a:ext cx="3921475" cy="5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9367" y="2533525"/>
            <a:ext cx="3948396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425" y="1665600"/>
            <a:ext cx="4259249" cy="2593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p28"/>
          <p:cNvSpPr txBox="1"/>
          <p:nvPr/>
        </p:nvSpPr>
        <p:spPr>
          <a:xfrm>
            <a:off x="6265200" y="1795950"/>
            <a:ext cx="1710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𝛽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(Model Gamma)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32650" y="716575"/>
            <a:ext cx="82992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Gamma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epochs, batch size of 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304" y="2456574"/>
            <a:ext cx="3820771" cy="92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75" y="1652275"/>
            <a:ext cx="4482549" cy="26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/>
        </p:nvSpPr>
        <p:spPr>
          <a:xfrm>
            <a:off x="6265200" y="1795950"/>
            <a:ext cx="1710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𝛤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(Model Delta)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332650" y="716575"/>
            <a:ext cx="82992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Delta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epochs, batch size of 128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70" y="2410045"/>
            <a:ext cx="3787925" cy="11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50" y="1889168"/>
            <a:ext cx="4301775" cy="250248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6265200" y="1795950"/>
            <a:ext cx="1710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𝚫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Overall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32650" y="716575"/>
            <a:ext cx="82992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Gamma!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epochs, batch size of 64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 Loss of 9.863e-4, Value Loss of 0.0017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overall model by Loss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70" y="2410045"/>
            <a:ext cx="3787925" cy="11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1"/>
          <p:cNvSpPr txBox="1"/>
          <p:nvPr/>
        </p:nvSpPr>
        <p:spPr>
          <a:xfrm>
            <a:off x="1409000" y="2391750"/>
            <a:ext cx="1710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</a:rPr>
              <a:t>𝛤</a:t>
            </a:r>
            <a:endParaRPr sz="6400">
              <a:solidFill>
                <a:schemeClr val="dk1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5069638" y="3132600"/>
            <a:ext cx="3787800" cy="23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Overall Contd.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332650" y="716575"/>
            <a:ext cx="82992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against new data - December 2, 2024-December 8, 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Bitcoin Value crossed $100,000 on December 8, 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within ~$5,000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6340450" y="1388550"/>
            <a:ext cx="1710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</a:rPr>
              <a:t>𝛤</a:t>
            </a:r>
            <a:endParaRPr sz="6400">
              <a:solidFill>
                <a:schemeClr val="dk1"/>
              </a:solidFill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2212750"/>
            <a:ext cx="4006175" cy="2336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950" y="2571750"/>
            <a:ext cx="4329319" cy="142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Findings &amp; Conclusions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332650" y="716575"/>
            <a:ext cx="82992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Gamma was the winner!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put to the test with real new data, the model predicted within ~$5,000 daily of the coin’s valuation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does support the business case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investors to gain an indication of what the coin’s valuation will do on any given day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Assists investors decision making abilities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inform whether to sell a position or hold one in order to maximize earnings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413" y="2845350"/>
            <a:ext cx="3939675" cy="229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32650" y="716575"/>
            <a:ext cx="8299200" cy="4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LSTM Models Right Away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Hyper Parameter Tuning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Improve Accuracy by Bringing in Additional Datasets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of crypto-related conversations on Social Media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sentiment, the coins valuation could sway above or below previously thought values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using alternate accelerators besides straight CPU acceleration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model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model across more than 1 individual stock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0" y="1979810"/>
            <a:ext cx="9144000" cy="205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453350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23450" y="0"/>
            <a:ext cx="2080500" cy="9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23450" y="978300"/>
            <a:ext cx="8297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and welcome! In this meeting, we will cover: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&amp; Tools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 &amp; Conclusions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 and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Appendix 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377450" y="177825"/>
            <a:ext cx="43095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“Bitcoin USD (BTC-USD) Price History &amp; Historical Data - Yahoo Finance.” </a:t>
            </a:r>
            <a:r>
              <a:rPr i="1" lang="en" sz="800">
                <a:solidFill>
                  <a:schemeClr val="dk1"/>
                </a:solidFill>
              </a:rPr>
              <a:t>Yahoo Finance</a:t>
            </a:r>
            <a:r>
              <a:rPr lang="en" sz="800">
                <a:solidFill>
                  <a:schemeClr val="dk1"/>
                </a:solidFill>
              </a:rPr>
              <a:t>, finance.yahoo.com/quote/BTC-USD/history/. Accessed 8 Dec. 2024. </a:t>
            </a:r>
            <a:endParaRPr sz="800">
              <a:solidFill>
                <a:schemeClr val="dk1"/>
              </a:solidFill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Chaturvedi, Dr. Anil. “MSDS 422 - Practical Machine Learning.” 2024, Evanston, IL.</a:t>
            </a:r>
            <a:endParaRPr sz="800">
              <a:solidFill>
                <a:schemeClr val="dk1"/>
              </a:solidFill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Fulton, RJ. “Prediction: Bitcoin Will Hit $100,000 before the End of the Year.” </a:t>
            </a:r>
            <a:r>
              <a:rPr i="1" lang="en" sz="800">
                <a:solidFill>
                  <a:schemeClr val="dk1"/>
                </a:solidFill>
              </a:rPr>
              <a:t>The Motley Fool</a:t>
            </a:r>
            <a:r>
              <a:rPr lang="en" sz="800">
                <a:solidFill>
                  <a:schemeClr val="dk1"/>
                </a:solidFill>
              </a:rPr>
              <a:t>, The Motley Fool, 29 Aug. 2024, www.fool.com/investing/2024/08/29/prediction-bitcoin-will-hit-100000-before-the-end/.</a:t>
            </a:r>
            <a:endParaRPr sz="800">
              <a:solidFill>
                <a:schemeClr val="dk1"/>
              </a:solidFill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Idrees, Hassaan. “RNN vs. LSTM vs. GRU: A Comprehensive Guide to Sequential Data Modeling.” </a:t>
            </a:r>
            <a:r>
              <a:rPr i="1" lang="en" sz="800">
                <a:solidFill>
                  <a:schemeClr val="dk1"/>
                </a:solidFill>
              </a:rPr>
              <a:t>Medium</a:t>
            </a:r>
            <a:r>
              <a:rPr lang="en" sz="800">
                <a:solidFill>
                  <a:schemeClr val="dk1"/>
                </a:solidFill>
              </a:rPr>
              <a:t>, Medium, 5 July 2024, medium.com/@hassaanidrees7/rnn-vs-lstm-vs-gru-a-comprehensive-guide-to-sequential-data-modeling-03aab16647bb#:~:text=Architecture:,memory%20cell%20and%20hidden%20state.</a:t>
            </a:r>
            <a:endParaRPr sz="800">
              <a:solidFill>
                <a:schemeClr val="dk1"/>
              </a:solidFill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“Satoshi Nakamoto Publishes a Paper Introducing Bitcoin | October 31, 2008.” </a:t>
            </a:r>
            <a:r>
              <a:rPr i="1" lang="en" sz="800">
                <a:solidFill>
                  <a:schemeClr val="dk1"/>
                </a:solidFill>
              </a:rPr>
              <a:t>History.Com</a:t>
            </a:r>
            <a:r>
              <a:rPr lang="en" sz="800">
                <a:solidFill>
                  <a:schemeClr val="dk1"/>
                </a:solidFill>
              </a:rPr>
              <a:t>, A&amp;E Television Networks, 29 Oct. 2009, www.history.com/this-day-in-history/satoshi-nakamoto-publishes-a-paper-introducing-bitcoin.</a:t>
            </a:r>
            <a:endParaRPr sz="800">
              <a:solidFill>
                <a:schemeClr val="dk1"/>
              </a:solidFill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“Tables and Figures.” </a:t>
            </a:r>
            <a:r>
              <a:rPr i="1" lang="en" sz="800">
                <a:solidFill>
                  <a:schemeClr val="dk1"/>
                </a:solidFill>
              </a:rPr>
              <a:t>APA Tables and Figures - Purdue OWL® - Purdue University</a:t>
            </a:r>
            <a:r>
              <a:rPr lang="en" sz="800">
                <a:solidFill>
                  <a:schemeClr val="dk1"/>
                </a:solidFill>
              </a:rPr>
              <a:t>, owl.purdue.edu/owl/research_and_citation/apa_style/apa_formatting_and_style_guide/apa_tables_and_figures.html. Accessed 8 Dec. 2024.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32650" y="921775"/>
            <a:ext cx="82992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Provide insights to drive financial performance for the end user.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Recently, Cryptocurrency has been a major topic in the tech world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regulation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potential earnings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has jumped out above the rest: Bitcoin Released in 2008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valued at over $90,000 per coin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Quickly approaching the $100,000 mark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investors had an inkling every morning of which way the value would go?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Enter: Bitcoin Closing Price Predictions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Utilizing practical machine learning techniques to assist investors in decision making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32650" y="716575"/>
            <a:ext cx="82992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Bitcoin’s beginning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Founded in 2008 by anonymous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(Or developers) known as ‘Satoshi Nakamoto’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Quickly became the de-facto Cryptocurrency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climb during COVID-19 Epidemic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mass quarantines from 2020-2022, Cryptocurrency became very popular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 to a rapid increase in value for Bitcoin, attracting new investors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the potential to continue to grow rapidly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287" y="3178825"/>
            <a:ext cx="3175424" cy="1964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Understanding Contd.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32650" y="716575"/>
            <a:ext cx="82992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pricing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from Yahoo Finance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Rolling 5Y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Date, Open Price, High Price, Low Price, Adjusted Close Price, Close Price, Volume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13" y="2718350"/>
            <a:ext cx="3926076" cy="24251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32650" y="716575"/>
            <a:ext cx="82992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EDA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Explored file to ensure accuracy, found 0 null entries, all 1827 rows were populated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columns were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‘Float64’ except the date field which was data type ‘Date’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Visualized using a basic line graph of Bitcoin’s closing price over the 5 year scale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grows rapidly during COVID, a bit of a stall in 2023, then roars towards 2025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5" y="3202925"/>
            <a:ext cx="3600450" cy="1647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850" y="2783800"/>
            <a:ext cx="3665875" cy="22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Exploratory Data Analysis Contd.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32650" y="716575"/>
            <a:ext cx="82992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Explored the closing price further using a Box plot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Max. Value: $98,997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Value: $30,548.70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Value: $34,970.53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75th Percentile: $49,031.46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25th Percentile: $19,244.45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400" y="2832675"/>
            <a:ext cx="3845200" cy="2310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Preparation/Feature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32650" y="716575"/>
            <a:ext cx="82992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the relatively clean data nature of Yahoo Finance, the process was very straightforward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 into 80/20 test &amp; train by date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Training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Testing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80% historical data to predict 20% “Future/Unseen”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the MinMax scaler to get the values on a 0-1 scale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was then clean enough for modeling!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77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Methodology &amp; Tools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32650" y="716575"/>
            <a:ext cx="82992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Support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Accelerator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began with a simple recurrent neural network (RNN)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the adam optimizer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measure: Mean Square Error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ability to handle time-series data like stock market pricing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feature allows for previous information to impact future prediction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2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value on Jan. 1 can impact value on Jan. 2 and so 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{Model Alpha}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epochs, batch size of 32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