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web.archive.org/web/20210413134404/https:/www.mcafee.com/blogs/consumer/family-safety/7-types-of-hacker-motivations/" TargetMode="External"/><Relationship Id="rId4" Type="http://schemas.openxmlformats.org/officeDocument/2006/relationships/hyperlink" Target="https://www.youtube.com/watch?v=BoWouwPGtV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Evann Hopkins</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a:t>SonarQube: Static code analysis in CI pipeline.</a:t>
            </a:r>
          </a:p>
          <a:p>
            <a:pPr marL="685800" lvl="1" indent="-228600">
              <a:spcBef>
                <a:spcPts val="0"/>
              </a:spcBef>
              <a:buSzPts val="2000"/>
            </a:pPr>
            <a:endParaRPr lang="en-US" dirty="0"/>
          </a:p>
          <a:p>
            <a:pPr marL="685800" lvl="1" indent="-228600">
              <a:spcBef>
                <a:spcPts val="0"/>
              </a:spcBef>
              <a:buSzPts val="2000"/>
            </a:pPr>
            <a:r>
              <a:rPr lang="en-US" dirty="0"/>
              <a:t>OWASP ZAP: Dynamic scans during testing.</a:t>
            </a:r>
          </a:p>
          <a:p>
            <a:pPr marL="685800" lvl="1" indent="-228600">
              <a:spcBef>
                <a:spcPts val="0"/>
              </a:spcBef>
              <a:buSzPts val="2000"/>
            </a:pPr>
            <a:endParaRPr lang="en-US" dirty="0"/>
          </a:p>
          <a:p>
            <a:pPr marL="685800" lvl="1" indent="-228600">
              <a:spcBef>
                <a:spcPts val="0"/>
              </a:spcBef>
              <a:buSzPts val="2000"/>
            </a:pPr>
            <a:r>
              <a:rPr lang="en-US" dirty="0"/>
              <a:t>SIEM (Splunk): Real time intrusion detection.</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sz="2000" dirty="0"/>
              <a:t>Act Now: Fewer breaches but slower releases.</a:t>
            </a:r>
          </a:p>
          <a:p>
            <a:pPr marL="228600" lvl="0" indent="-228600">
              <a:spcBef>
                <a:spcPts val="0"/>
              </a:spcBef>
              <a:buSzPts val="2000"/>
            </a:pPr>
            <a:endParaRPr lang="en-US" sz="2000" dirty="0"/>
          </a:p>
          <a:p>
            <a:pPr marL="228600" lvl="0" indent="-228600">
              <a:spcBef>
                <a:spcPts val="0"/>
              </a:spcBef>
              <a:buSzPts val="2000"/>
            </a:pPr>
            <a:r>
              <a:rPr lang="en-US" sz="2000" dirty="0"/>
              <a:t>Wait: Faster updates but higher breach risk.</a:t>
            </a:r>
          </a:p>
          <a:p>
            <a:pPr marL="228600" lvl="0" indent="-228600">
              <a:spcBef>
                <a:spcPts val="0"/>
              </a:spcBef>
              <a:buSzPts val="2000"/>
            </a:pPr>
            <a:endParaRPr lang="en-US" sz="2000" dirty="0"/>
          </a:p>
          <a:p>
            <a:pPr marL="228600" lvl="0" indent="-228600">
              <a:spcBef>
                <a:spcPts val="0"/>
              </a:spcBef>
              <a:buSzPts val="2000"/>
            </a:pPr>
            <a:r>
              <a:rPr lang="en-US" sz="2000" dirty="0"/>
              <a:t>Gaps: Third party libraries lack audits.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sz="2200" dirty="0"/>
              <a:t>Adopt software bills of materials (SBOMs).</a:t>
            </a:r>
          </a:p>
          <a:p>
            <a:pPr marL="1143000" lvl="2" indent="-228600">
              <a:spcBef>
                <a:spcPts val="0"/>
              </a:spcBef>
            </a:pPr>
            <a:endParaRPr lang="en-US" sz="2200" dirty="0"/>
          </a:p>
          <a:p>
            <a:pPr marL="1143000" lvl="2" indent="-228600">
              <a:spcBef>
                <a:spcPts val="0"/>
              </a:spcBef>
            </a:pPr>
            <a:r>
              <a:rPr lang="en-US" sz="2200" dirty="0"/>
              <a:t>Require annual threat modeling workshops.</a:t>
            </a:r>
            <a:endParaRPr sz="2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dirty="0"/>
              <a:t>Future focus: Zero trust architecture, automated red teaming.</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dirty="0" err="1"/>
              <a:t>IBCShow</a:t>
            </a:r>
            <a:r>
              <a:rPr lang="en-US" dirty="0"/>
              <a:t>. (2018, June 21). </a:t>
            </a:r>
            <a:r>
              <a:rPr lang="en-US" i="1" dirty="0"/>
              <a:t>What motivates hackers? </a:t>
            </a:r>
            <a:r>
              <a:rPr lang="en-US" dirty="0">
                <a:hlinkClick r:id="rId4"/>
              </a:rPr>
              <a:t>https://www.youtube.com/watch?v=BoWouwPGtVY</a:t>
            </a:r>
            <a:endParaRPr lang="en-US" dirty="0"/>
          </a:p>
          <a:p>
            <a:pPr marL="228600" lvl="0" indent="-228600">
              <a:spcBef>
                <a:spcPts val="0"/>
              </a:spcBef>
              <a:buSzPts val="2200"/>
            </a:pPr>
            <a:endParaRPr lang="en-US" dirty="0"/>
          </a:p>
          <a:p>
            <a:pPr marL="228600" lvl="0" indent="-228600">
              <a:spcBef>
                <a:spcPts val="0"/>
              </a:spcBef>
              <a:buSzPts val="2200"/>
            </a:pPr>
            <a:r>
              <a:rPr lang="en-US" dirty="0"/>
              <a:t>McAfee. (2011, March 16). </a:t>
            </a:r>
            <a:r>
              <a:rPr lang="en-US" i="1" dirty="0"/>
              <a:t>7 types of hacker motivations.</a:t>
            </a:r>
            <a:r>
              <a:rPr lang="en-US" dirty="0"/>
              <a:t> Archived at </a:t>
            </a:r>
            <a:r>
              <a:rPr lang="en-US" dirty="0" err="1"/>
              <a:t>WebArchive</a:t>
            </a:r>
            <a:r>
              <a:rPr lang="en-US" dirty="0"/>
              <a:t>. </a:t>
            </a:r>
            <a:r>
              <a:rPr lang="en-US" dirty="0">
                <a:hlinkClick r:id="rId5"/>
              </a:rPr>
              <a:t>https://web.archive.org/web/20210413134404/https://www.mcafee.com/blogs/consumer/family-safety/7-types-of-hacker-motivations/</a:t>
            </a: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1857676"/>
            <a:ext cx="10820400" cy="4024125"/>
          </a:xfrm>
          <a:prstGeom prst="rect">
            <a:avLst/>
          </a:prstGeom>
          <a:noFill/>
          <a:ln>
            <a:noFill/>
          </a:ln>
        </p:spPr>
        <p:txBody>
          <a:bodyPr spcFirstLastPara="1" wrap="square" lIns="91425" tIns="45700" rIns="91425" bIns="45700" anchor="t" anchorCtr="0">
            <a:normAutofit/>
          </a:bodyPr>
          <a:lstStyle/>
          <a:p>
            <a:pPr marL="685800" lvl="0" indent="0">
              <a:spcBef>
                <a:spcPts val="0"/>
              </a:spcBef>
              <a:buNone/>
            </a:pPr>
            <a:r>
              <a:rPr lang="en-US" dirty="0"/>
              <a:t>Our security policy standardizes protections across all layers of Green Pace’s systems. It was needed because as our team grows, inconsistent practices could leave gaps. Defense in depth means even if one layer fails, others still protect critical data. For example, firewalls guard the network, input validation secures the code, and encryption shields stored data.</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3428999"/>
            <a:ext cx="6453257" cy="320760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1781991131"/>
              </p:ext>
            </p:extLst>
          </p:nvPr>
        </p:nvGraphicFramePr>
        <p:xfrm>
          <a:off x="3171900" y="1834931"/>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SQL Injection,</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Cross Site Scripting</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Broken Authentication,</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Data Leaks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Hardcoded Secrets, Outdated Libraries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Physical Breaches, Insider Threats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spcBef>
                <a:spcPts val="0"/>
              </a:spcBef>
              <a:buSzPts val="2200"/>
            </a:pPr>
            <a:r>
              <a:rPr lang="en-US" dirty="0"/>
              <a:t>Validate All Input - Standard 1 (Prevent SQLi/XSS by sanitizing user data).</a:t>
            </a:r>
          </a:p>
          <a:p>
            <a:pPr marL="228600" lvl="0" indent="-228600">
              <a:spcBef>
                <a:spcPts val="0"/>
              </a:spcBef>
              <a:buSzPts val="2200"/>
            </a:pPr>
            <a:endParaRPr lang="en-US" dirty="0"/>
          </a:p>
          <a:p>
            <a:pPr marL="228600" lvl="0" indent="-228600">
              <a:spcBef>
                <a:spcPts val="0"/>
              </a:spcBef>
              <a:buSzPts val="2200"/>
            </a:pPr>
            <a:r>
              <a:rPr lang="en-US" dirty="0"/>
              <a:t>Enforce Strong Authentication - Standard 2 (Require MFA for all admin access).</a:t>
            </a:r>
          </a:p>
          <a:p>
            <a:pPr marL="228600" lvl="0" indent="-228600">
              <a:spcBef>
                <a:spcPts val="0"/>
              </a:spcBef>
              <a:buSzPts val="2200"/>
            </a:pPr>
            <a:endParaRPr lang="en-US" dirty="0"/>
          </a:p>
          <a:p>
            <a:pPr marL="228600" lvl="0" indent="-228600">
              <a:spcBef>
                <a:spcPts val="0"/>
              </a:spcBef>
              <a:buSzPts val="2200"/>
            </a:pPr>
            <a:r>
              <a:rPr lang="en-US" dirty="0"/>
              <a:t>Apply Least Privilege - Standard 3 (Limit user permissions to only what’s needed).</a:t>
            </a:r>
          </a:p>
          <a:p>
            <a:pPr marL="228600" lvl="0" indent="-228600">
              <a:spcBef>
                <a:spcPts val="0"/>
              </a:spcBef>
              <a:buSzPts val="2200"/>
            </a:pPr>
            <a:endParaRPr lang="en-US" dirty="0"/>
          </a:p>
          <a:p>
            <a:pPr marL="228600" lvl="0" indent="-228600">
              <a:spcBef>
                <a:spcPts val="0"/>
              </a:spcBef>
              <a:buSzPts val="2200"/>
            </a:pPr>
            <a:r>
              <a:rPr lang="en-US" dirty="0"/>
              <a:t>Secure Error Handling - Standard 4 (Never expose system details in errors).</a:t>
            </a:r>
          </a:p>
          <a:p>
            <a:pPr marL="228600" lvl="0" indent="-228600">
              <a:spcBef>
                <a:spcPts val="0"/>
              </a:spcBef>
              <a:buSzPts val="2200"/>
            </a:pPr>
            <a:endParaRPr lang="en-US" dirty="0"/>
          </a:p>
          <a:p>
            <a:pPr marL="228600" lvl="0" indent="-228600">
              <a:spcBef>
                <a:spcPts val="0"/>
              </a:spcBef>
              <a:buSzPts val="2200"/>
            </a:pPr>
            <a:r>
              <a:rPr lang="en-US" dirty="0"/>
              <a:t>Encrypt Sensitive Data - Standard 5 (Use AES-256 at rest, TLS in transit).</a:t>
            </a:r>
          </a:p>
          <a:p>
            <a:pPr marL="228600" lvl="0" indent="-228600">
              <a:spcBef>
                <a:spcPts val="0"/>
              </a:spcBef>
              <a:buSzPts val="2200"/>
            </a:pPr>
            <a:endParaRPr lang="en-US" dirty="0"/>
          </a:p>
          <a:p>
            <a:pPr marL="228600" lvl="0" indent="-228600">
              <a:spcBef>
                <a:spcPts val="0"/>
              </a:spcBef>
              <a:buSzPts val="2200"/>
            </a:pPr>
            <a:r>
              <a:rPr lang="en-US" dirty="0"/>
              <a:t>Log and Monitor Actions - Standard 6 (Track all access with timestamps/IPs).</a:t>
            </a:r>
          </a:p>
          <a:p>
            <a:pPr marL="228600" lvl="0" indent="-228600">
              <a:spcBef>
                <a:spcPts val="0"/>
              </a:spcBef>
              <a:buSzPts val="2200"/>
            </a:pPr>
            <a:endParaRPr lang="en-US" dirty="0"/>
          </a:p>
          <a:p>
            <a:pPr marL="228600" lvl="0" indent="-228600">
              <a:spcBef>
                <a:spcPts val="0"/>
              </a:spcBef>
              <a:buSzPts val="2200"/>
            </a:pPr>
            <a:r>
              <a:rPr lang="en-US" dirty="0"/>
              <a:t>Keep Dependencies Updated - Standard 7 (Patch libraries monthly).</a:t>
            </a:r>
          </a:p>
          <a:p>
            <a:pPr marL="228600" lvl="0" indent="-228600">
              <a:spcBef>
                <a:spcPts val="0"/>
              </a:spcBef>
              <a:buSzPts val="2200"/>
            </a:pPr>
            <a:endParaRPr lang="en-US" dirty="0"/>
          </a:p>
          <a:p>
            <a:pPr marL="228600" lvl="0" indent="-228600">
              <a:spcBef>
                <a:spcPts val="0"/>
              </a:spcBef>
              <a:buSzPts val="2200"/>
            </a:pPr>
            <a:r>
              <a:rPr lang="en-US" dirty="0"/>
              <a:t>Use Trusted Components - Standard 8 (Vet third-party code before integration).</a:t>
            </a:r>
          </a:p>
          <a:p>
            <a:pPr marL="228600" lvl="0" indent="-228600">
              <a:spcBef>
                <a:spcPts val="0"/>
              </a:spcBef>
              <a:buSzPts val="2200"/>
            </a:pPr>
            <a:endParaRPr lang="en-US" dirty="0"/>
          </a:p>
          <a:p>
            <a:pPr marL="228600" lvl="0" indent="-228600">
              <a:spcBef>
                <a:spcPts val="0"/>
              </a:spcBef>
              <a:buSzPts val="2200"/>
            </a:pPr>
            <a:r>
              <a:rPr lang="en-US" dirty="0"/>
              <a:t>Implement Session Timeouts - Standard 9 (Auto-logout after 15 minutes of inactivity).</a:t>
            </a:r>
          </a:p>
          <a:p>
            <a:pPr marL="228600" lvl="0" indent="-228600">
              <a:spcBef>
                <a:spcPts val="0"/>
              </a:spcBef>
              <a:buSzPts val="2200"/>
            </a:pPr>
            <a:endParaRPr lang="en-US" dirty="0"/>
          </a:p>
          <a:p>
            <a:pPr marL="228600" lvl="0" indent="-228600">
              <a:spcBef>
                <a:spcPts val="0"/>
              </a:spcBef>
              <a:buSzPts val="2200"/>
            </a:pPr>
            <a:r>
              <a:rPr lang="en-US" dirty="0"/>
              <a:t>Regularly Audit Code - Standard 10 (Annual penetration tests + SAST scans).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000"/>
            </a:pPr>
            <a:r>
              <a:rPr lang="en-US" sz="1500" dirty="0"/>
              <a:t>Input Validation (Standard 1); Priority: Critical; Why: Blocks SQLi/XSS attacks. All user input must be sanitized.</a:t>
            </a:r>
          </a:p>
          <a:p>
            <a:pPr marL="228600" lvl="0" indent="-228600">
              <a:spcBef>
                <a:spcPts val="0"/>
              </a:spcBef>
              <a:buSzPts val="2000"/>
            </a:pPr>
            <a:endParaRPr lang="en-US" sz="1500" dirty="0"/>
          </a:p>
          <a:p>
            <a:pPr marL="228600" lvl="0" indent="-228600">
              <a:spcBef>
                <a:spcPts val="0"/>
              </a:spcBef>
              <a:buSzPts val="2000"/>
            </a:pPr>
            <a:r>
              <a:rPr lang="en-US" sz="1500" dirty="0"/>
              <a:t>Authentication Enforcement (Standard 2); Priority: High; Why: MFA prevents 99% of credential stuffing attacks.</a:t>
            </a:r>
          </a:p>
          <a:p>
            <a:pPr marL="0" lvl="0" indent="0">
              <a:spcBef>
                <a:spcPts val="0"/>
              </a:spcBef>
              <a:buSzPts val="2000"/>
              <a:buNone/>
            </a:pPr>
            <a:endParaRPr lang="en-US" sz="1500" dirty="0"/>
          </a:p>
          <a:p>
            <a:pPr marL="228600" lvl="0" indent="-228600">
              <a:spcBef>
                <a:spcPts val="0"/>
              </a:spcBef>
              <a:buSzPts val="2000"/>
            </a:pPr>
            <a:r>
              <a:rPr lang="en-US" sz="1500" dirty="0"/>
              <a:t>Least Privilege Access (Standard 3); Priority: High; Why: Limits damage from compromised accounts (e.g., admin vs. user roles).</a:t>
            </a:r>
          </a:p>
          <a:p>
            <a:pPr marL="228600" lvl="0" indent="-228600">
              <a:spcBef>
                <a:spcPts val="0"/>
              </a:spcBef>
              <a:buSzPts val="2000"/>
            </a:pPr>
            <a:endParaRPr lang="en-US" sz="1500" dirty="0"/>
          </a:p>
          <a:p>
            <a:pPr marL="228600" lvl="0" indent="-228600">
              <a:spcBef>
                <a:spcPts val="0"/>
              </a:spcBef>
              <a:buSzPts val="2000"/>
            </a:pPr>
            <a:r>
              <a:rPr lang="en-US" sz="1500" dirty="0"/>
              <a:t>Secure Error Handling (Standard 4); Priority: Medium; Why: Generic error messages avoid leaking system details.</a:t>
            </a:r>
          </a:p>
          <a:p>
            <a:pPr marL="228600" lvl="0" indent="-228600">
              <a:spcBef>
                <a:spcPts val="0"/>
              </a:spcBef>
              <a:buSzPts val="2000"/>
            </a:pPr>
            <a:endParaRPr lang="en-US" sz="1500" dirty="0"/>
          </a:p>
          <a:p>
            <a:pPr marL="228600" lvl="0" indent="-228600">
              <a:spcBef>
                <a:spcPts val="0"/>
              </a:spcBef>
              <a:buSzPts val="2000"/>
            </a:pPr>
            <a:r>
              <a:rPr lang="en-US" sz="1500" dirty="0"/>
              <a:t>Data Encryption (Standard 5); Priority: High; Why: AES-256/TLS protect data even if breached.</a:t>
            </a:r>
          </a:p>
          <a:p>
            <a:pPr marL="228600" lvl="0" indent="-228600">
              <a:spcBef>
                <a:spcPts val="0"/>
              </a:spcBef>
              <a:buSzPts val="2000"/>
            </a:pPr>
            <a:endParaRPr lang="en-US" sz="1500" dirty="0"/>
          </a:p>
          <a:p>
            <a:pPr marL="228600" lvl="0" indent="-228600">
              <a:spcBef>
                <a:spcPts val="0"/>
              </a:spcBef>
              <a:buSzPts val="2000"/>
            </a:pPr>
            <a:r>
              <a:rPr lang="en-US" sz="1500" dirty="0"/>
              <a:t>Activity Logging (Standard 6); Priority: Medium; Why: Essential for auditing and incident response.</a:t>
            </a:r>
          </a:p>
          <a:p>
            <a:pPr marL="228600" lvl="0" indent="-228600">
              <a:spcBef>
                <a:spcPts val="0"/>
              </a:spcBef>
              <a:buSzPts val="2000"/>
            </a:pPr>
            <a:endParaRPr lang="en-US" sz="1500" dirty="0"/>
          </a:p>
          <a:p>
            <a:pPr marL="228600" lvl="0" indent="-228600">
              <a:spcBef>
                <a:spcPts val="0"/>
              </a:spcBef>
              <a:buSzPts val="2000"/>
            </a:pPr>
            <a:r>
              <a:rPr lang="en-US" sz="1500" dirty="0"/>
              <a:t>Dependency Updates (Standard 7); Priority: Medium; Why: Unpatched libraries are top exploit targets.</a:t>
            </a:r>
          </a:p>
          <a:p>
            <a:pPr marL="228600" lvl="0" indent="-228600">
              <a:spcBef>
                <a:spcPts val="0"/>
              </a:spcBef>
              <a:buSzPts val="2000"/>
            </a:pPr>
            <a:endParaRPr lang="en-US" sz="1500" dirty="0"/>
          </a:p>
          <a:p>
            <a:pPr marL="228600" lvl="0" indent="-228600">
              <a:spcBef>
                <a:spcPts val="0"/>
              </a:spcBef>
              <a:buSzPts val="2000"/>
            </a:pPr>
            <a:r>
              <a:rPr lang="en-US" sz="1500" dirty="0"/>
              <a:t>Vetted Components (Standard 8); Priority: Low; Why: Reduces risks from third-party code.</a:t>
            </a:r>
          </a:p>
          <a:p>
            <a:pPr marL="228600" lvl="0" indent="-228600">
              <a:spcBef>
                <a:spcPts val="0"/>
              </a:spcBef>
              <a:buSzPts val="2000"/>
            </a:pPr>
            <a:endParaRPr lang="en-US" sz="1500" dirty="0"/>
          </a:p>
          <a:p>
            <a:pPr marL="228600" lvl="0" indent="-228600">
              <a:spcBef>
                <a:spcPts val="0"/>
              </a:spcBef>
              <a:buSzPts val="2000"/>
            </a:pPr>
            <a:r>
              <a:rPr lang="en-US" sz="1500" dirty="0"/>
              <a:t>Session Timeouts (Standard 9); Priority: Low; Why: Mitigates risks of unattended active sessions.</a:t>
            </a:r>
          </a:p>
          <a:p>
            <a:pPr marL="228600" lvl="0" indent="-228600">
              <a:spcBef>
                <a:spcPts val="0"/>
              </a:spcBef>
              <a:buSzPts val="2000"/>
            </a:pPr>
            <a:endParaRPr lang="en-US" sz="1500" dirty="0"/>
          </a:p>
          <a:p>
            <a:pPr marL="228600" lvl="0" indent="-228600">
              <a:spcBef>
                <a:spcPts val="0"/>
              </a:spcBef>
              <a:buSzPts val="2000"/>
            </a:pPr>
            <a:r>
              <a:rPr lang="en-US" sz="1500" dirty="0"/>
              <a:t>Code Audits (Standard 10); Priority: Medium; Why: Annual </a:t>
            </a:r>
            <a:r>
              <a:rPr lang="en-US" sz="1500" dirty="0" err="1"/>
              <a:t>pentests</a:t>
            </a:r>
            <a:r>
              <a:rPr lang="en-US" sz="1500" dirty="0"/>
              <a:t> catch hidden vulnerabilities.</a:t>
            </a:r>
            <a:endParaRPr sz="15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sz="2000" dirty="0"/>
              <a:t>In Flight: TLS 1.3 for all APIs/web traffic.</a:t>
            </a:r>
          </a:p>
          <a:p>
            <a:pPr marL="228600" lvl="0" indent="-228600">
              <a:spcBef>
                <a:spcPts val="0"/>
              </a:spcBef>
              <a:buSzPts val="2000"/>
            </a:pPr>
            <a:endParaRPr lang="en-US" sz="2000" dirty="0"/>
          </a:p>
          <a:p>
            <a:pPr marL="228600" lvl="0" indent="-228600">
              <a:spcBef>
                <a:spcPts val="0"/>
              </a:spcBef>
              <a:buSzPts val="2000"/>
            </a:pPr>
            <a:r>
              <a:rPr lang="en-US" sz="2000" dirty="0"/>
              <a:t>At Rest: AES 256 for databases/file storage.</a:t>
            </a:r>
          </a:p>
          <a:p>
            <a:pPr marL="228600" lvl="0" indent="-228600">
              <a:spcBef>
                <a:spcPts val="0"/>
              </a:spcBef>
              <a:buSzPts val="2000"/>
            </a:pPr>
            <a:endParaRPr lang="en-US" sz="2000" dirty="0"/>
          </a:p>
          <a:p>
            <a:pPr marL="228600" lvl="0" indent="-228600">
              <a:spcBef>
                <a:spcPts val="0"/>
              </a:spcBef>
              <a:buSzPts val="2000"/>
            </a:pPr>
            <a:r>
              <a:rPr lang="en-US" sz="2000" dirty="0"/>
              <a:t>In Use: Memory encryption for sensitive processing.</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pPr>
            <a:r>
              <a:rPr lang="en-US" sz="2400" dirty="0"/>
              <a:t>Authentication: Mandatory MFA for all admins.</a:t>
            </a:r>
          </a:p>
          <a:p>
            <a:pPr marL="228600" lvl="0" indent="-228600">
              <a:spcBef>
                <a:spcPts val="0"/>
              </a:spcBef>
              <a:buSzPts val="2400"/>
            </a:pPr>
            <a:endParaRPr lang="en-US" sz="2400" dirty="0"/>
          </a:p>
          <a:p>
            <a:pPr marL="228600" lvl="0" indent="-228600">
              <a:spcBef>
                <a:spcPts val="0"/>
              </a:spcBef>
              <a:buSzPts val="2400"/>
            </a:pPr>
            <a:r>
              <a:rPr lang="en-US" sz="2400" dirty="0"/>
              <a:t>Authorization: Role based access controls (RBAC).</a:t>
            </a:r>
          </a:p>
          <a:p>
            <a:pPr marL="228600" lvl="0" indent="-228600">
              <a:spcBef>
                <a:spcPts val="0"/>
              </a:spcBef>
              <a:buSzPts val="2400"/>
            </a:pPr>
            <a:endParaRPr lang="en-US" sz="2400" dirty="0"/>
          </a:p>
          <a:p>
            <a:pPr marL="228600" lvl="0" indent="-228600">
              <a:spcBef>
                <a:spcPts val="0"/>
              </a:spcBef>
              <a:buSzPts val="2400"/>
            </a:pPr>
            <a:r>
              <a:rPr lang="en-US" sz="2400" dirty="0"/>
              <a:t>Accounting: Log all actions; audit logs kept for 1 year.</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buNone/>
            </a:pPr>
            <a:r>
              <a:rPr lang="en-US" sz="1900" dirty="0"/>
              <a:t>Test 1: Does input validation block SQL injection attempts? Test Case: Send payload ' OR 1=1-- to login form Expected Result: Rejected with "Invalid input" error Actual Result: PASS (attack blocked) Next Step: Expand to test XSS payloads like &lt;script&gt;alert(1)&lt;/script&gt;</a:t>
            </a:r>
          </a:p>
          <a:p>
            <a:pPr marL="0" lvl="0" indent="0">
              <a:buNone/>
            </a:pPr>
            <a:r>
              <a:rPr lang="en-US" sz="1900" dirty="0"/>
              <a:t>Test 2: Does authentication fail with invalid credentials? Test Case: Submit fake username/password (test:12345) Expected Result: Returns 401 Unauthorized Actual Result: PASS (access denied) Next Step: Add brute-force lockout test</a:t>
            </a:r>
          </a:p>
          <a:p>
            <a:pPr marL="0" lvl="0" indent="0">
              <a:buNone/>
            </a:pPr>
            <a:r>
              <a:rPr lang="en-US" sz="1900" dirty="0"/>
              <a:t>Test 3: Can users access admin endpoints without privileges? Test Case: Regular user tries to GET /</a:t>
            </a:r>
            <a:r>
              <a:rPr lang="en-US" sz="1900" dirty="0" err="1"/>
              <a:t>api</a:t>
            </a:r>
            <a:r>
              <a:rPr lang="en-US" sz="1900" dirty="0"/>
              <a:t>/admin/users Expected Result: Returns 403 Forbidden Actual Result: FAIL (endpoint leaked data) → Bug found Fix Required: Add role-based middleware</a:t>
            </a:r>
          </a:p>
          <a:p>
            <a:pPr marL="0" lvl="0" indent="0">
              <a:buNone/>
            </a:pPr>
            <a:r>
              <a:rPr lang="en-US" sz="1900" dirty="0"/>
              <a:t>Test 4: Are error messages exposing system details? Test Case: Trigger DB connection error Expected Result: Generic "Service unavailable" message Actual Result: PASS (no stack traces visible)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p:cNvPicPr preferRelativeResize="0">
            <a:picLocks noGrp="1"/>
          </p:cNvPicPr>
          <p:nvPr>
            <p:ph type="body" idx="1"/>
          </p:nvPr>
        </p:nvPicPr>
        <p:blipFill>
          <a:blip r:embed="rId4"/>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TotalTime>
  <Words>876</Words>
  <Application>Microsoft Office PowerPoint</Application>
  <PresentationFormat>Widescreen</PresentationFormat>
  <Paragraphs>96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Hopkins, Evann</cp:lastModifiedBy>
  <cp:revision>5</cp:revision>
  <dcterms:created xsi:type="dcterms:W3CDTF">2020-08-19T17:59:24Z</dcterms:created>
  <dcterms:modified xsi:type="dcterms:W3CDTF">2025-06-20T23:15:58Z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