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8" r:id="rId3"/>
    <p:sldId id="291" r:id="rId4"/>
    <p:sldId id="290" r:id="rId5"/>
    <p:sldId id="289" r:id="rId6"/>
    <p:sldId id="258" r:id="rId7"/>
    <p:sldId id="283" r:id="rId8"/>
    <p:sldId id="284" r:id="rId9"/>
    <p:sldId id="286" r:id="rId10"/>
    <p:sldId id="285" r:id="rId11"/>
    <p:sldId id="261" r:id="rId12"/>
    <p:sldId id="262" r:id="rId13"/>
    <p:sldId id="263" r:id="rId14"/>
    <p:sldId id="264" r:id="rId15"/>
    <p:sldId id="266" r:id="rId16"/>
    <p:sldId id="267" r:id="rId17"/>
    <p:sldId id="282" r:id="rId18"/>
    <p:sldId id="268" r:id="rId19"/>
    <p:sldId id="269" r:id="rId20"/>
    <p:sldId id="270" r:id="rId21"/>
    <p:sldId id="271" r:id="rId22"/>
    <p:sldId id="273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A25EFA-C12F-4102-A5F4-388AE1DC5303}">
          <p14:sldIdLst>
            <p14:sldId id="256"/>
            <p14:sldId id="288"/>
            <p14:sldId id="291"/>
            <p14:sldId id="290"/>
            <p14:sldId id="289"/>
            <p14:sldId id="258"/>
            <p14:sldId id="283"/>
            <p14:sldId id="284"/>
            <p14:sldId id="286"/>
            <p14:sldId id="285"/>
            <p14:sldId id="261"/>
            <p14:sldId id="262"/>
            <p14:sldId id="263"/>
            <p14:sldId id="264"/>
            <p14:sldId id="266"/>
            <p14:sldId id="267"/>
            <p14:sldId id="282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1090" autoAdjust="0"/>
  </p:normalViewPr>
  <p:slideViewPr>
    <p:cSldViewPr snapToGrid="0">
      <p:cViewPr>
        <p:scale>
          <a:sx n="75" d="100"/>
          <a:sy n="75" d="100"/>
        </p:scale>
        <p:origin x="773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FBDE5-56ED-4DE4-943F-15D2973DD2D9}" type="datetimeFigureOut">
              <a:rPr lang="zh-CN" altLang="en-US" smtClean="0"/>
              <a:t>2018.4.22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CCC0B-1E32-41B9-A170-85504394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1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Modeling Document Generation Process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CCC0B-1E32-41B9-A170-8550439400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6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91D1-4F20-424B-9A94-B7F91A5F6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461C7-2D34-46D0-A2DE-F4C02A105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33248-8231-4EA5-AF49-086E21B3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8B5F-F8A5-44E1-8C91-BC16B015E1E6}" type="datetimeFigureOut">
              <a:rPr lang="zh-CN" altLang="en-US" smtClean="0"/>
              <a:t>2018.4.22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CA18-AA97-4A0C-841F-B65804D8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FF37D-576A-48E4-B034-BB944316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4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30AB-C655-4AED-A127-0A89A126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6359-31B9-4404-A214-FCE5B2ED3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CE82-9341-4225-9414-703445C6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8B5F-F8A5-44E1-8C91-BC16B015E1E6}" type="datetimeFigureOut">
              <a:rPr lang="zh-CN" altLang="en-US" smtClean="0"/>
              <a:t>2018.4.22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52DC-98FE-4ED9-83C6-8755187F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6BE9A-A09B-48C3-A553-46419104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4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A2A7E-7505-4C2F-BCB6-165CC82E1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A886F-BB2B-47C0-81A5-A3FEB479A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5C72B-0077-4035-929C-7875B271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8B5F-F8A5-44E1-8C91-BC16B015E1E6}" type="datetimeFigureOut">
              <a:rPr lang="zh-CN" altLang="en-US" smtClean="0"/>
              <a:t>2018.4.22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A5148-C001-4C81-B092-CC21606F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4E76B-5E9A-4DB5-B088-5E4FAF8C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75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97A9-F8DA-42F1-86B3-6B00937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79AD-F665-4616-9C91-44A2A21D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B25F-CBCF-42F3-9BA4-2B9266A1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8B5F-F8A5-44E1-8C91-BC16B015E1E6}" type="datetimeFigureOut">
              <a:rPr lang="zh-CN" altLang="en-US" smtClean="0"/>
              <a:t>2018.4.22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82D7-1F2C-4ED8-84FC-8892E8F1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C0C6E-D746-41E7-A870-BDE56020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DD38-1251-4C20-9264-32FD97FD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1C1D0-2DA6-4030-97D6-1F28B8C46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72A3-4954-4D70-BD58-3166FDD9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8B5F-F8A5-44E1-8C91-BC16B015E1E6}" type="datetimeFigureOut">
              <a:rPr lang="zh-CN" altLang="en-US" smtClean="0"/>
              <a:t>2018.4.22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82633-D4E2-4B20-BD9E-9FAF98E7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D7DD7-D08C-4E02-95D2-3166872F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3A19-CAF6-4F84-8F95-F0B4B1C7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DB08-CA1F-4807-9068-A17F83A36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F4A4A-BE43-45B1-9C55-4BE849ADA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6575F-74CC-4937-9699-84983783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8B5F-F8A5-44E1-8C91-BC16B015E1E6}" type="datetimeFigureOut">
              <a:rPr lang="zh-CN" altLang="en-US" smtClean="0"/>
              <a:t>2018.4.22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FEE53-BDC6-4EEF-B937-4F656F52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2E829-3003-4602-9403-6880629A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3167-AAA3-491C-B57C-F96EC9D0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D7F58-9479-4AB8-9608-4158E6F13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F1DB0-5950-4E1F-A535-5C2360F8E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B4284-0E20-4065-A1AA-FF83097E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61B05-EC6E-4602-AD06-D6F5D990B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737E9-30A5-46B5-B9C5-5068EC5E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8B5F-F8A5-44E1-8C91-BC16B015E1E6}" type="datetimeFigureOut">
              <a:rPr lang="zh-CN" altLang="en-US" smtClean="0"/>
              <a:t>2018.4.22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00352-6629-48CE-BA61-751A62A2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30F83-E130-457A-94E8-28866435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0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CA9E-EBAC-42A7-843F-260C7B79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25A0B-75E2-4F68-93E8-B4C5B28F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8B5F-F8A5-44E1-8C91-BC16B015E1E6}" type="datetimeFigureOut">
              <a:rPr lang="zh-CN" altLang="en-US" smtClean="0"/>
              <a:t>2018.4.22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1EB3B-333C-4977-9D4D-48959182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32210-A88D-4942-972D-56B8E6CD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3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4C92A1-9264-47FE-A3EF-25BF6B3DCBFD}"/>
              </a:ext>
            </a:extLst>
          </p:cNvPr>
          <p:cNvSpPr/>
          <p:nvPr userDrawn="1"/>
        </p:nvSpPr>
        <p:spPr>
          <a:xfrm>
            <a:off x="0" y="781396"/>
            <a:ext cx="12192000" cy="6076604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AC193-BF42-45D2-B3FB-FDE40C5D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5925" y="265113"/>
            <a:ext cx="2743200" cy="365125"/>
          </a:xfrm>
        </p:spPr>
        <p:txBody>
          <a:bodyPr/>
          <a:lstStyle>
            <a:lvl1pPr>
              <a:defRPr b="1" i="1">
                <a:solidFill>
                  <a:schemeClr val="accent4"/>
                </a:solidFill>
              </a:defRPr>
            </a:lvl1pPr>
          </a:lstStyle>
          <a:p>
            <a:fld id="{0A9BDA7A-6572-42E7-8A93-2B7BEAF1F10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57B441-20EA-48EE-A8E0-53A7BAB66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874" y="131763"/>
            <a:ext cx="8086725" cy="498475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B56E4D9-DBEC-445F-B8E7-4DDC0CE6CB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2873" y="1025843"/>
            <a:ext cx="8086725" cy="6508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b="1" dirty="0"/>
              <a:t>Subtitle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96283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D21-39DE-461E-B715-67A6E97F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4B5C-EC21-4CC2-9541-265D1484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7C4C5-72B2-4B3C-8B88-6DE9E6157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6E083-833C-4CD2-A486-71D32EE7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8B5F-F8A5-44E1-8C91-BC16B015E1E6}" type="datetimeFigureOut">
              <a:rPr lang="zh-CN" altLang="en-US" smtClean="0"/>
              <a:t>2018.4.22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A4D17-A4A3-4E51-9D5C-4426D6BD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E4467-5619-4575-BE52-A8FECADA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0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B773-722D-45FA-9A88-581A224F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2EB6C-2133-4B2F-92BB-46F4A6A10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CA44E-626D-4333-9C85-53BFB383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B79EA-A7D3-404B-9E3D-A88E1543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8B5F-F8A5-44E1-8C91-BC16B015E1E6}" type="datetimeFigureOut">
              <a:rPr lang="zh-CN" altLang="en-US" smtClean="0"/>
              <a:t>2018.4.22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FBCEC-23F9-46B9-BE33-FE433571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81DA1-8829-41D3-920F-6DF530B7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8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20187-1DED-4ACC-A301-1B86ED6A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AB6D7-19F8-42DB-B36E-6365D1E3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BB0D7-EA9D-42DA-9AB0-095AEEDA2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88B5F-F8A5-44E1-8C91-BC16B015E1E6}" type="datetimeFigureOut">
              <a:rPr lang="zh-CN" altLang="en-US" smtClean="0"/>
              <a:t>2018.4.22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BC8D-AD81-41C0-86BF-887C439D7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DAA2B-DCD3-49EC-807E-FD7E98C87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DA7A-6572-42E7-8A93-2B7BEAF1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6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11F1EC-DABF-4C20-88D3-994994B73D1F}"/>
              </a:ext>
            </a:extLst>
          </p:cNvPr>
          <p:cNvSpPr/>
          <p:nvPr/>
        </p:nvSpPr>
        <p:spPr>
          <a:xfrm>
            <a:off x="325120" y="233680"/>
            <a:ext cx="5657318" cy="498856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83470-65FC-4253-A481-75C993DF178F}"/>
              </a:ext>
            </a:extLst>
          </p:cNvPr>
          <p:cNvSpPr txBox="1"/>
          <p:nvPr/>
        </p:nvSpPr>
        <p:spPr>
          <a:xfrm>
            <a:off x="325120" y="233680"/>
            <a:ext cx="5657318" cy="280076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tx2"/>
                </a:solidFill>
              </a:rPr>
              <a:t>Document</a:t>
            </a:r>
          </a:p>
          <a:p>
            <a:r>
              <a:rPr lang="en-US" altLang="zh-CN" sz="7200" b="1" dirty="0">
                <a:solidFill>
                  <a:schemeClr val="tx2"/>
                </a:solidFill>
              </a:rPr>
              <a:t>Classification</a:t>
            </a:r>
            <a:endParaRPr lang="en-US" altLang="zh-CN" sz="8000" b="1" dirty="0">
              <a:solidFill>
                <a:schemeClr val="tx2"/>
              </a:solidFill>
            </a:endParaRPr>
          </a:p>
          <a:p>
            <a:r>
              <a:rPr lang="en-US" altLang="zh-CN" sz="3200" b="1" dirty="0">
                <a:solidFill>
                  <a:schemeClr val="tx2"/>
                </a:solidFill>
              </a:rPr>
              <a:t>based on</a:t>
            </a:r>
            <a:endParaRPr lang="en-US" altLang="zh-CN" sz="40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972F1-FF07-4380-B6C9-7F17E76A3620}"/>
              </a:ext>
            </a:extLst>
          </p:cNvPr>
          <p:cNvSpPr txBox="1"/>
          <p:nvPr/>
        </p:nvSpPr>
        <p:spPr>
          <a:xfrm>
            <a:off x="508000" y="5679440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accent4"/>
                </a:solidFill>
              </a:rPr>
              <a:t>Chunyuan</a:t>
            </a:r>
            <a:r>
              <a:rPr lang="en-US" altLang="zh-CN" sz="2000" dirty="0">
                <a:solidFill>
                  <a:schemeClr val="accent4"/>
                </a:solidFill>
              </a:rPr>
              <a:t> Li</a:t>
            </a:r>
          </a:p>
          <a:p>
            <a:r>
              <a:rPr lang="en-US" altLang="zh-CN" sz="2000" dirty="0">
                <a:solidFill>
                  <a:schemeClr val="accent4"/>
                </a:solidFill>
              </a:rPr>
              <a:t>Jiarui Xing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AA522-65FD-4EC3-A5AA-F90E59ACE76B}"/>
              </a:ext>
            </a:extLst>
          </p:cNvPr>
          <p:cNvSpPr/>
          <p:nvPr/>
        </p:nvSpPr>
        <p:spPr>
          <a:xfrm>
            <a:off x="4355275" y="3284974"/>
            <a:ext cx="1229360" cy="92333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Latent</a:t>
            </a:r>
            <a:br>
              <a:rPr lang="en-US" altLang="zh-CN" dirty="0">
                <a:solidFill>
                  <a:schemeClr val="accent4"/>
                </a:solidFill>
              </a:rPr>
            </a:br>
            <a:r>
              <a:rPr lang="en-US" altLang="zh-CN" dirty="0">
                <a:solidFill>
                  <a:schemeClr val="accent4"/>
                </a:solidFill>
              </a:rPr>
              <a:t>Dirichlet</a:t>
            </a:r>
            <a:br>
              <a:rPr lang="en-US" altLang="zh-CN" dirty="0">
                <a:solidFill>
                  <a:schemeClr val="accent4"/>
                </a:solidFill>
              </a:rPr>
            </a:br>
            <a:r>
              <a:rPr lang="en-US" altLang="zh-CN" dirty="0">
                <a:solidFill>
                  <a:schemeClr val="accent4"/>
                </a:solidFill>
              </a:rPr>
              <a:t>Allocation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A933ED-3716-4082-938B-A6CD5C24ECB9}"/>
              </a:ext>
            </a:extLst>
          </p:cNvPr>
          <p:cNvSpPr/>
          <p:nvPr/>
        </p:nvSpPr>
        <p:spPr>
          <a:xfrm>
            <a:off x="325120" y="2717800"/>
            <a:ext cx="418255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b="1" dirty="0">
                <a:solidFill>
                  <a:schemeClr val="accent4"/>
                </a:solidFill>
              </a:rPr>
              <a:t>LDA</a:t>
            </a:r>
            <a:endParaRPr lang="zh-CN" altLang="en-US" sz="1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20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8D4730-81EC-4647-9854-3C54FD45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0FCC8-FF37-4377-B5F5-3EC0B78F8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Introduction to LDA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85AD2-7D46-478B-AD26-D66413773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dirty="0"/>
              <a:t>LDA Document Generation Model (Simplified)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4C9E45A-94F6-4DEF-B4C7-E69365F5E290}"/>
                  </a:ext>
                </a:extLst>
              </p:cNvPr>
              <p:cNvSpPr/>
              <p:nvPr/>
            </p:nvSpPr>
            <p:spPr>
              <a:xfrm>
                <a:off x="2904800" y="1925426"/>
                <a:ext cx="518160" cy="518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4C9E45A-94F6-4DEF-B4C7-E69365F5E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800" y="1925426"/>
                <a:ext cx="518160" cy="5181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4B2E5B8-7820-418D-AA55-153F5A6854C4}"/>
                  </a:ext>
                </a:extLst>
              </p:cNvPr>
              <p:cNvSpPr/>
              <p:nvPr/>
            </p:nvSpPr>
            <p:spPr>
              <a:xfrm>
                <a:off x="5452575" y="5239146"/>
                <a:ext cx="518160" cy="518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4B2E5B8-7820-418D-AA55-153F5A685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575" y="5239146"/>
                <a:ext cx="518160" cy="5181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5940BF74-741A-4B0A-959A-9818EAC8E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166" y="1959382"/>
            <a:ext cx="2772332" cy="24007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9012EE4-D676-429D-903C-F20CEC162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550" y="2181454"/>
            <a:ext cx="3714750" cy="303847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F12D2C-D7B7-41B9-AF03-BD02682D390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898498" y="3159735"/>
            <a:ext cx="550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60C58B3-1955-4346-A479-357D79D864C9}"/>
              </a:ext>
            </a:extLst>
          </p:cNvPr>
          <p:cNvSpPr/>
          <p:nvPr/>
        </p:nvSpPr>
        <p:spPr>
          <a:xfrm rot="5400000">
            <a:off x="-202140" y="3545014"/>
            <a:ext cx="3837683" cy="2524763"/>
          </a:xfrm>
          <a:prstGeom prst="roundRect">
            <a:avLst>
              <a:gd name="adj" fmla="val 6204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0D017A-009C-44E9-BDF2-E2F13300D489}"/>
              </a:ext>
            </a:extLst>
          </p:cNvPr>
          <p:cNvSpPr txBox="1"/>
          <p:nvPr/>
        </p:nvSpPr>
        <p:spPr>
          <a:xfrm>
            <a:off x="454320" y="6214771"/>
            <a:ext cx="141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words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06F41EA-C558-409C-A03F-4DB1CD0DC356}"/>
              </a:ext>
            </a:extLst>
          </p:cNvPr>
          <p:cNvSpPr/>
          <p:nvPr/>
        </p:nvSpPr>
        <p:spPr>
          <a:xfrm rot="5400000">
            <a:off x="3415369" y="4534803"/>
            <a:ext cx="1199213" cy="1926846"/>
          </a:xfrm>
          <a:prstGeom prst="round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1956D17-0EC6-4EF9-A109-1F8F5A293565}"/>
              </a:ext>
            </a:extLst>
          </p:cNvPr>
          <p:cNvSpPr/>
          <p:nvPr/>
        </p:nvSpPr>
        <p:spPr>
          <a:xfrm rot="5400000">
            <a:off x="1132940" y="1428343"/>
            <a:ext cx="1015572" cy="1512327"/>
          </a:xfrm>
          <a:prstGeom prst="round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501282-B60C-4938-9AD3-5262EBA59ED2}"/>
              </a:ext>
            </a:extLst>
          </p:cNvPr>
          <p:cNvSpPr txBox="1"/>
          <p:nvPr/>
        </p:nvSpPr>
        <p:spPr>
          <a:xfrm>
            <a:off x="867172" y="1827511"/>
            <a:ext cx="154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Doc</a:t>
            </a:r>
            <a:r>
              <a:rPr lang="en-US" altLang="zh-Hans" sz="2000" dirty="0"/>
              <a:t>-</a:t>
            </a:r>
            <a:r>
              <a:rPr lang="en-US" sz="2000" dirty="0"/>
              <a:t>Topic distribution</a:t>
            </a:r>
            <a:endParaRPr lang="en-US" sz="2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B2BF00F-BF66-4E6E-ADF8-AE96EF7093F9}"/>
              </a:ext>
            </a:extLst>
          </p:cNvPr>
          <p:cNvSpPr/>
          <p:nvPr/>
        </p:nvSpPr>
        <p:spPr>
          <a:xfrm rot="5400000">
            <a:off x="1041120" y="3060238"/>
            <a:ext cx="1199213" cy="1199213"/>
          </a:xfrm>
          <a:prstGeom prst="round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C88460-5A0E-42EB-ACD8-2100AC07910E}"/>
              </a:ext>
            </a:extLst>
          </p:cNvPr>
          <p:cNvSpPr txBox="1"/>
          <p:nvPr/>
        </p:nvSpPr>
        <p:spPr>
          <a:xfrm>
            <a:off x="968668" y="3263793"/>
            <a:ext cx="1344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Pick a topic </a:t>
            </a:r>
            <a:r>
              <a:rPr lang="en-US" sz="2400" b="1" dirty="0"/>
              <a:t>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34BBA8-0FCE-4904-97DF-F30E63F23A73}"/>
              </a:ext>
            </a:extLst>
          </p:cNvPr>
          <p:cNvSpPr/>
          <p:nvPr/>
        </p:nvSpPr>
        <p:spPr>
          <a:xfrm rot="5400000">
            <a:off x="1041120" y="4898620"/>
            <a:ext cx="1199213" cy="1199213"/>
          </a:xfrm>
          <a:prstGeom prst="round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1876CC-B854-4229-ADFB-9FE2E72145F5}"/>
              </a:ext>
            </a:extLst>
          </p:cNvPr>
          <p:cNvSpPr txBox="1"/>
          <p:nvPr/>
        </p:nvSpPr>
        <p:spPr>
          <a:xfrm>
            <a:off x="968668" y="5082259"/>
            <a:ext cx="1344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word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8FFE84-AB23-4249-9735-678EC1BF2CD1}"/>
              </a:ext>
            </a:extLst>
          </p:cNvPr>
          <p:cNvCxnSpPr>
            <a:cxnSpLocks/>
          </p:cNvCxnSpPr>
          <p:nvPr/>
        </p:nvCxnSpPr>
        <p:spPr>
          <a:xfrm>
            <a:off x="1640726" y="2692292"/>
            <a:ext cx="0" cy="3679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B843F2-F2E5-47D3-A4E3-7E54DE87D806}"/>
              </a:ext>
            </a:extLst>
          </p:cNvPr>
          <p:cNvCxnSpPr>
            <a:cxnSpLocks/>
          </p:cNvCxnSpPr>
          <p:nvPr/>
        </p:nvCxnSpPr>
        <p:spPr>
          <a:xfrm>
            <a:off x="1640726" y="4259451"/>
            <a:ext cx="0" cy="63916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DC9304-4042-4C46-BEB5-B96476253882}"/>
              </a:ext>
            </a:extLst>
          </p:cNvPr>
          <p:cNvSpPr txBox="1"/>
          <p:nvPr/>
        </p:nvSpPr>
        <p:spPr>
          <a:xfrm>
            <a:off x="3102335" y="5091214"/>
            <a:ext cx="183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Topic-word distribution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1B654D-3226-4ED8-BCAC-FB614897CA83}"/>
              </a:ext>
            </a:extLst>
          </p:cNvPr>
          <p:cNvCxnSpPr>
            <a:stCxn id="32" idx="3"/>
            <a:endCxn id="28" idx="1"/>
          </p:cNvCxnSpPr>
          <p:nvPr/>
        </p:nvCxnSpPr>
        <p:spPr>
          <a:xfrm>
            <a:off x="2312784" y="3679292"/>
            <a:ext cx="1702192" cy="121932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6009CA-E22F-4B1F-87A0-37AB943CD61F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 flipH="1">
            <a:off x="2240333" y="5498227"/>
            <a:ext cx="811220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0C320E-A6B3-4EC9-BDC4-B30460ABA267}"/>
              </a:ext>
            </a:extLst>
          </p:cNvPr>
          <p:cNvCxnSpPr>
            <a:cxnSpLocks/>
            <a:stCxn id="5" idx="2"/>
            <a:endCxn id="30" idx="3"/>
          </p:cNvCxnSpPr>
          <p:nvPr/>
        </p:nvCxnSpPr>
        <p:spPr>
          <a:xfrm flipH="1" flipV="1">
            <a:off x="2414281" y="2181454"/>
            <a:ext cx="490519" cy="305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9B6F41-3D35-4645-9533-8BF1969CF20A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4978399" y="5498226"/>
            <a:ext cx="474176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59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8D4730-81EC-4647-9854-3C54FD45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0FCC8-FF37-4377-B5F5-3EC0B78F8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Document Classification Based on LDA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C8F2F-6434-4B8C-9AEB-95F5333C7A47}"/>
              </a:ext>
            </a:extLst>
          </p:cNvPr>
          <p:cNvSpPr txBox="1"/>
          <p:nvPr/>
        </p:nvSpPr>
        <p:spPr>
          <a:xfrm>
            <a:off x="142874" y="128016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Basic Idea</a:t>
            </a:r>
            <a:endParaRPr lang="zh-CN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A7439-2AC1-44B8-B389-EBC40E186C75}"/>
              </a:ext>
            </a:extLst>
          </p:cNvPr>
          <p:cNvSpPr txBox="1"/>
          <p:nvPr/>
        </p:nvSpPr>
        <p:spPr>
          <a:xfrm>
            <a:off x="457200" y="1818640"/>
            <a:ext cx="4708398" cy="167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As different documents have difference in the usage of words </a:t>
            </a:r>
            <a:r>
              <a:rPr lang="en-US" altLang="zh-CN" sz="1600" dirty="0"/>
              <a:t>(e.g. term frequency/</a:t>
            </a:r>
            <a:r>
              <a:rPr lang="en-US" altLang="zh-CN" sz="1600" dirty="0" err="1"/>
              <a:t>tf-idf</a:t>
            </a:r>
            <a:r>
              <a:rPr lang="en-US" altLang="zh-CN" sz="1600" dirty="0"/>
              <a:t>)</a:t>
            </a:r>
            <a:r>
              <a:rPr lang="en-US" altLang="zh-CN" dirty="0"/>
              <a:t>, they should also </a:t>
            </a:r>
            <a:r>
              <a:rPr lang="en-US" altLang="zh-CN" b="1" dirty="0"/>
              <a:t>differ in topics</a:t>
            </a:r>
            <a:r>
              <a:rPr lang="en-US" altLang="zh-CN" dirty="0"/>
              <a:t>!</a:t>
            </a:r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77E2DA-CF9B-4C2C-A5A2-0A8D2937B9F0}"/>
              </a:ext>
            </a:extLst>
          </p:cNvPr>
          <p:cNvGrpSpPr/>
          <p:nvPr/>
        </p:nvGrpSpPr>
        <p:grpSpPr>
          <a:xfrm>
            <a:off x="6211413" y="1905333"/>
            <a:ext cx="1085327" cy="1085327"/>
            <a:chOff x="6939280" y="1656080"/>
            <a:chExt cx="1625600" cy="1625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4E6DD81-066D-42C1-AFC1-011B26B44339}"/>
                </a:ext>
              </a:extLst>
            </p:cNvPr>
            <p:cNvSpPr/>
            <p:nvPr/>
          </p:nvSpPr>
          <p:spPr>
            <a:xfrm>
              <a:off x="6939280" y="1656080"/>
              <a:ext cx="1625600" cy="16256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A40FCA-8B8F-4D0B-958D-CB0F6DB68993}"/>
                </a:ext>
              </a:extLst>
            </p:cNvPr>
            <p:cNvSpPr/>
            <p:nvPr/>
          </p:nvSpPr>
          <p:spPr>
            <a:xfrm>
              <a:off x="7579360" y="2296160"/>
              <a:ext cx="345440" cy="34544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338D82A-8EB4-4B56-B277-83B26CF9BD77}"/>
                </a:ext>
              </a:extLst>
            </p:cNvPr>
            <p:cNvCxnSpPr>
              <a:stCxn id="10" idx="2"/>
              <a:endCxn id="11" idx="2"/>
            </p:cNvCxnSpPr>
            <p:nvPr/>
          </p:nvCxnSpPr>
          <p:spPr>
            <a:xfrm>
              <a:off x="6939280" y="2468880"/>
              <a:ext cx="6400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E2214A-9097-4B17-83F0-F60CE1FBA4CC}"/>
                </a:ext>
              </a:extLst>
            </p:cNvPr>
            <p:cNvCxnSpPr>
              <a:cxnSpLocks/>
              <a:stCxn id="11" idx="6"/>
              <a:endCxn id="10" idx="6"/>
            </p:cNvCxnSpPr>
            <p:nvPr/>
          </p:nvCxnSpPr>
          <p:spPr>
            <a:xfrm>
              <a:off x="7924800" y="2468880"/>
              <a:ext cx="6400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F5A6205-D17A-4CE5-8099-375E7FF5B755}"/>
              </a:ext>
            </a:extLst>
          </p:cNvPr>
          <p:cNvSpPr/>
          <p:nvPr/>
        </p:nvSpPr>
        <p:spPr>
          <a:xfrm>
            <a:off x="8342555" y="2471371"/>
            <a:ext cx="2795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{N</a:t>
            </a:r>
            <a:r>
              <a:rPr lang="zh-CN" altLang="en-US" dirty="0"/>
              <a:t>intendo</a:t>
            </a:r>
            <a:r>
              <a:rPr lang="en-US" altLang="zh-CN" dirty="0"/>
              <a:t>,</a:t>
            </a:r>
            <a:r>
              <a:rPr lang="zh-CN" altLang="en-US" dirty="0"/>
              <a:t> game</a:t>
            </a:r>
            <a:r>
              <a:rPr lang="en-US" altLang="zh-CN" dirty="0"/>
              <a:t>, </a:t>
            </a:r>
            <a:r>
              <a:rPr lang="zh-CN" altLang="en-US" dirty="0"/>
              <a:t>video</a:t>
            </a:r>
            <a:r>
              <a:rPr lang="en-US" altLang="zh-CN" dirty="0"/>
              <a:t>,…}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69671-A6B3-476C-828B-CE11A706A634}"/>
              </a:ext>
            </a:extLst>
          </p:cNvPr>
          <p:cNvSpPr/>
          <p:nvPr/>
        </p:nvSpPr>
        <p:spPr>
          <a:xfrm>
            <a:off x="8342555" y="3012121"/>
            <a:ext cx="3169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</a:t>
            </a:r>
            <a:r>
              <a:rPr lang="zh-CN" altLang="en-US" dirty="0"/>
              <a:t>media</a:t>
            </a:r>
            <a:r>
              <a:rPr lang="en-US" altLang="zh-CN" dirty="0"/>
              <a:t>,</a:t>
            </a:r>
            <a:r>
              <a:rPr lang="zh-CN" altLang="en-US" dirty="0"/>
              <a:t> franchise</a:t>
            </a:r>
            <a:r>
              <a:rPr lang="en-US" altLang="zh-CN" dirty="0"/>
              <a:t>,</a:t>
            </a:r>
            <a:r>
              <a:rPr lang="zh-CN" altLang="en-US" dirty="0"/>
              <a:t> company</a:t>
            </a:r>
            <a:r>
              <a:rPr lang="en-US" altLang="zh-CN" dirty="0"/>
              <a:t>,…}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6C55C-F8DA-4101-8430-F81D86D9D04B}"/>
              </a:ext>
            </a:extLst>
          </p:cNvPr>
          <p:cNvSpPr/>
          <p:nvPr/>
        </p:nvSpPr>
        <p:spPr>
          <a:xfrm>
            <a:off x="8473195" y="5393174"/>
            <a:ext cx="3214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{B</a:t>
            </a:r>
            <a:r>
              <a:rPr lang="zh-CN" altLang="en-US" dirty="0"/>
              <a:t>ayesian</a:t>
            </a:r>
            <a:r>
              <a:rPr lang="en-US" altLang="zh-CN" dirty="0"/>
              <a:t>,</a:t>
            </a:r>
            <a:r>
              <a:rPr lang="zh-CN" altLang="en-US" dirty="0"/>
              <a:t> statistical</a:t>
            </a:r>
            <a:r>
              <a:rPr lang="en-US" altLang="zh-CN" dirty="0"/>
              <a:t>,</a:t>
            </a:r>
            <a:r>
              <a:rPr lang="zh-CN" altLang="en-US" dirty="0"/>
              <a:t> inference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A5F6E-4CDE-4CDB-8DDA-43FF61892A68}"/>
              </a:ext>
            </a:extLst>
          </p:cNvPr>
          <p:cNvSpPr/>
          <p:nvPr/>
        </p:nvSpPr>
        <p:spPr>
          <a:xfrm>
            <a:off x="8473195" y="5771836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</a:t>
            </a:r>
            <a:r>
              <a:rPr lang="zh-CN" altLang="en-US" dirty="0"/>
              <a:t>prior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posterior,</a:t>
            </a:r>
            <a:r>
              <a:rPr lang="zh-CN" altLang="en-US" dirty="0"/>
              <a:t> use</a:t>
            </a:r>
            <a:r>
              <a:rPr lang="en-US" altLang="zh-CN" dirty="0"/>
              <a:t>,…}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D72852-4DF2-484D-B76E-48DAD1ECAB8E}"/>
              </a:ext>
            </a:extLst>
          </p:cNvPr>
          <p:cNvSpPr txBox="1"/>
          <p:nvPr/>
        </p:nvSpPr>
        <p:spPr>
          <a:xfrm>
            <a:off x="6215472" y="3082368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Wikipedia: </a:t>
            </a:r>
            <a:br>
              <a:rPr lang="en-US" altLang="zh-CN" dirty="0"/>
            </a:br>
            <a:r>
              <a:rPr lang="en-US" altLang="zh-CN" dirty="0"/>
              <a:t>Pokémon</a:t>
            </a:r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D7DD5-15E7-44F1-8E62-2788A51D85E6}"/>
              </a:ext>
            </a:extLst>
          </p:cNvPr>
          <p:cNvSpPr/>
          <p:nvPr/>
        </p:nvSpPr>
        <p:spPr>
          <a:xfrm>
            <a:off x="8342555" y="1280160"/>
            <a:ext cx="3398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game</a:t>
            </a:r>
            <a:r>
              <a:rPr lang="en-US" altLang="zh-CN" dirty="0"/>
              <a:t>, </a:t>
            </a:r>
            <a:r>
              <a:rPr lang="zh-CN" altLang="en-US" dirty="0"/>
              <a:t>video</a:t>
            </a:r>
            <a:r>
              <a:rPr lang="en-US" altLang="zh-CN" dirty="0"/>
              <a:t>, Nintendo, Japan, …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FA5C2D-C37E-42C1-9570-AD88D6045DCF}"/>
              </a:ext>
            </a:extLst>
          </p:cNvPr>
          <p:cNvSpPr/>
          <p:nvPr/>
        </p:nvSpPr>
        <p:spPr>
          <a:xfrm>
            <a:off x="8473195" y="4497171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statistical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math, </a:t>
            </a:r>
            <a:r>
              <a:rPr lang="zh-CN" altLang="en-US" dirty="0"/>
              <a:t>inference</a:t>
            </a:r>
            <a:r>
              <a:rPr lang="en-US" altLang="zh-CN" dirty="0"/>
              <a:t>, …</a:t>
            </a:r>
            <a:endParaRPr lang="zh-CN" alt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A42E1B-7621-473C-A6B9-DAC94517EE76}"/>
              </a:ext>
            </a:extLst>
          </p:cNvPr>
          <p:cNvCxnSpPr>
            <a:stCxn id="10" idx="6"/>
            <a:endCxn id="17" idx="1"/>
          </p:cNvCxnSpPr>
          <p:nvPr/>
        </p:nvCxnSpPr>
        <p:spPr>
          <a:xfrm flipV="1">
            <a:off x="7296740" y="1464826"/>
            <a:ext cx="1045815" cy="983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8DAE6D-A26B-40D3-9C99-1DFA9043371C}"/>
              </a:ext>
            </a:extLst>
          </p:cNvPr>
          <p:cNvSpPr txBox="1"/>
          <p:nvPr/>
        </p:nvSpPr>
        <p:spPr>
          <a:xfrm flipH="1">
            <a:off x="7394689" y="1444293"/>
            <a:ext cx="80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words</a:t>
            </a:r>
            <a:endParaRPr lang="zh-CN" alt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B5FA4E-21C4-4DA7-8737-CBA44B04DA8B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7296740" y="2447997"/>
            <a:ext cx="947866" cy="42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A300B0-62EF-42E6-A7FA-E24EE2234D7E}"/>
              </a:ext>
            </a:extLst>
          </p:cNvPr>
          <p:cNvSpPr txBox="1"/>
          <p:nvPr/>
        </p:nvSpPr>
        <p:spPr>
          <a:xfrm flipH="1">
            <a:off x="7394689" y="2691452"/>
            <a:ext cx="80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216A4D-183F-4B5A-89D8-C73D5B236911}"/>
              </a:ext>
            </a:extLst>
          </p:cNvPr>
          <p:cNvCxnSpPr>
            <a:cxnSpLocks/>
          </p:cNvCxnSpPr>
          <p:nvPr/>
        </p:nvCxnSpPr>
        <p:spPr>
          <a:xfrm flipV="1">
            <a:off x="7488577" y="4606957"/>
            <a:ext cx="947866" cy="685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365D4E-8527-4CDE-B823-8F2115B6C88C}"/>
              </a:ext>
            </a:extLst>
          </p:cNvPr>
          <p:cNvSpPr txBox="1"/>
          <p:nvPr/>
        </p:nvSpPr>
        <p:spPr>
          <a:xfrm flipH="1">
            <a:off x="7395227" y="4580563"/>
            <a:ext cx="80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words</a:t>
            </a:r>
            <a:endParaRPr lang="zh-CN" alt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602AD6-42DB-4197-A880-4CCBCC0C234F}"/>
              </a:ext>
            </a:extLst>
          </p:cNvPr>
          <p:cNvCxnSpPr>
            <a:cxnSpLocks/>
          </p:cNvCxnSpPr>
          <p:nvPr/>
        </p:nvCxnSpPr>
        <p:spPr>
          <a:xfrm>
            <a:off x="7488577" y="5292833"/>
            <a:ext cx="947866" cy="520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38D70-8BA9-4CEF-B22C-19F690A49941}"/>
              </a:ext>
            </a:extLst>
          </p:cNvPr>
          <p:cNvSpPr txBox="1"/>
          <p:nvPr/>
        </p:nvSpPr>
        <p:spPr>
          <a:xfrm flipH="1">
            <a:off x="7488577" y="5564354"/>
            <a:ext cx="80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pic>
        <p:nvPicPr>
          <p:cNvPr id="1026" name="Picture 2" descr="âbayesâçå¾çæç´¢ç»æ">
            <a:extLst>
              <a:ext uri="{FF2B5EF4-FFF2-40B4-BE49-F238E27FC236}">
                <a16:creationId xmlns:a16="http://schemas.microsoft.com/office/drawing/2014/main" id="{8412F3A4-36A9-4C73-AA27-39CC2699D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3" t="-305" r="26857" b="47437"/>
          <a:stretch/>
        </p:blipFill>
        <p:spPr bwMode="auto">
          <a:xfrm>
            <a:off x="6117522" y="4437404"/>
            <a:ext cx="1179218" cy="14962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040A13B-45DC-4979-8128-F2B1AD404F2E}"/>
              </a:ext>
            </a:extLst>
          </p:cNvPr>
          <p:cNvSpPr txBox="1"/>
          <p:nvPr/>
        </p:nvSpPr>
        <p:spPr>
          <a:xfrm>
            <a:off x="5721700" y="6035705"/>
            <a:ext cx="2021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Wikipedia: </a:t>
            </a:r>
            <a:br>
              <a:rPr lang="en-US" altLang="zh-CN" dirty="0"/>
            </a:br>
            <a:r>
              <a:rPr lang="en-US" altLang="zh-CN" dirty="0"/>
              <a:t>Bayesian Inference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754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8D4730-81EC-4647-9854-3C54FD45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0FCC8-FF37-4377-B5F5-3EC0B78F8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Document Classification Based on LDA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C8F2F-6434-4B8C-9AEB-95F5333C7A47}"/>
              </a:ext>
            </a:extLst>
          </p:cNvPr>
          <p:cNvSpPr txBox="1"/>
          <p:nvPr/>
        </p:nvSpPr>
        <p:spPr>
          <a:xfrm>
            <a:off x="142874" y="128016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Basic Idea</a:t>
            </a:r>
            <a:endParaRPr lang="zh-CN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A7439-2AC1-44B8-B389-EBC40E186C75}"/>
              </a:ext>
            </a:extLst>
          </p:cNvPr>
          <p:cNvSpPr txBox="1"/>
          <p:nvPr/>
        </p:nvSpPr>
        <p:spPr>
          <a:xfrm>
            <a:off x="457200" y="1818640"/>
            <a:ext cx="5425440" cy="167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As different documents have difference in the usage of words </a:t>
            </a:r>
            <a:r>
              <a:rPr lang="en-US" altLang="zh-CN" sz="1600" dirty="0"/>
              <a:t>(e.g. term frequency or </a:t>
            </a:r>
            <a:r>
              <a:rPr lang="en-US" altLang="zh-CN" sz="1600" dirty="0" err="1"/>
              <a:t>tf-idf</a:t>
            </a:r>
            <a:r>
              <a:rPr lang="en-US" altLang="zh-CN" sz="1600" dirty="0"/>
              <a:t>)</a:t>
            </a:r>
            <a:r>
              <a:rPr lang="en-US" altLang="zh-CN" dirty="0"/>
              <a:t>, they should also differ in topics!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EEB97-A10F-48F7-9111-65736BABB1CD}"/>
              </a:ext>
            </a:extLst>
          </p:cNvPr>
          <p:cNvSpPr txBox="1"/>
          <p:nvPr/>
        </p:nvSpPr>
        <p:spPr>
          <a:xfrm>
            <a:off x="142874" y="3879924"/>
            <a:ext cx="5851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Implementation: LDA as Vectorization!</a:t>
            </a:r>
            <a:endParaRPr lang="zh-CN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B2936-74F1-4027-A74A-1054D1AA954C}"/>
              </a:ext>
            </a:extLst>
          </p:cNvPr>
          <p:cNvSpPr txBox="1"/>
          <p:nvPr/>
        </p:nvSpPr>
        <p:spPr>
          <a:xfrm>
            <a:off x="457200" y="4440604"/>
            <a:ext cx="5425440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Transform a document into </a:t>
            </a:r>
            <a:r>
              <a:rPr lang="en-US" altLang="zh-CN" b="1" dirty="0"/>
              <a:t>distribution of topics</a:t>
            </a:r>
            <a:endParaRPr lang="zh-CN" altLang="en-US" b="1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72C2E4D-2CF2-4ED5-BFBC-2F76A82783D3}"/>
              </a:ext>
            </a:extLst>
          </p:cNvPr>
          <p:cNvSpPr/>
          <p:nvPr/>
        </p:nvSpPr>
        <p:spPr>
          <a:xfrm>
            <a:off x="8656810" y="1510992"/>
            <a:ext cx="1080155" cy="1459006"/>
          </a:xfrm>
          <a:custGeom>
            <a:avLst/>
            <a:gdLst>
              <a:gd name="T0" fmla="*/ 385 w 4638"/>
              <a:gd name="T1" fmla="*/ 0 h 6274"/>
              <a:gd name="T2" fmla="*/ 0 w 4638"/>
              <a:gd name="T3" fmla="*/ 5890 h 6274"/>
              <a:gd name="T4" fmla="*/ 4253 w 4638"/>
              <a:gd name="T5" fmla="*/ 6274 h 6274"/>
              <a:gd name="T6" fmla="*/ 4638 w 4638"/>
              <a:gd name="T7" fmla="*/ 1190 h 6274"/>
              <a:gd name="T8" fmla="*/ 3634 w 4638"/>
              <a:gd name="T9" fmla="*/ 576 h 6274"/>
              <a:gd name="T10" fmla="*/ 3634 w 4638"/>
              <a:gd name="T11" fmla="*/ 1097 h 6274"/>
              <a:gd name="T12" fmla="*/ 4315 w 4638"/>
              <a:gd name="T13" fmla="*/ 5890 h 6274"/>
              <a:gd name="T14" fmla="*/ 385 w 4638"/>
              <a:gd name="T15" fmla="*/ 5951 h 6274"/>
              <a:gd name="T16" fmla="*/ 324 w 4638"/>
              <a:gd name="T17" fmla="*/ 385 h 6274"/>
              <a:gd name="T18" fmla="*/ 3311 w 4638"/>
              <a:gd name="T19" fmla="*/ 323 h 6274"/>
              <a:gd name="T20" fmla="*/ 3472 w 4638"/>
              <a:gd name="T21" fmla="*/ 1420 h 6274"/>
              <a:gd name="T22" fmla="*/ 4315 w 4638"/>
              <a:gd name="T23" fmla="*/ 5890 h 6274"/>
              <a:gd name="T24" fmla="*/ 603 w 4638"/>
              <a:gd name="T25" fmla="*/ 818 h 6274"/>
              <a:gd name="T26" fmla="*/ 1004 w 4638"/>
              <a:gd name="T27" fmla="*/ 1482 h 6274"/>
              <a:gd name="T28" fmla="*/ 1135 w 4638"/>
              <a:gd name="T29" fmla="*/ 1479 h 6274"/>
              <a:gd name="T30" fmla="*/ 1535 w 4638"/>
              <a:gd name="T31" fmla="*/ 818 h 6274"/>
              <a:gd name="T32" fmla="*/ 1753 w 4638"/>
              <a:gd name="T33" fmla="*/ 1747 h 6274"/>
              <a:gd name="T34" fmla="*/ 1819 w 4638"/>
              <a:gd name="T35" fmla="*/ 1480 h 6274"/>
              <a:gd name="T36" fmla="*/ 2232 w 4638"/>
              <a:gd name="T37" fmla="*/ 818 h 6274"/>
              <a:gd name="T38" fmla="*/ 1631 w 4638"/>
              <a:gd name="T39" fmla="*/ 2147 h 6274"/>
              <a:gd name="T40" fmla="*/ 1412 w 4638"/>
              <a:gd name="T41" fmla="*/ 1229 h 6274"/>
              <a:gd name="T42" fmla="*/ 1164 w 4638"/>
              <a:gd name="T43" fmla="*/ 2147 h 6274"/>
              <a:gd name="T44" fmla="*/ 940 w 4638"/>
              <a:gd name="T45" fmla="*/ 2147 h 6274"/>
              <a:gd name="T46" fmla="*/ 3863 w 4638"/>
              <a:gd name="T47" fmla="*/ 1865 h 6274"/>
              <a:gd name="T48" fmla="*/ 3863 w 4638"/>
              <a:gd name="T49" fmla="*/ 2107 h 6274"/>
              <a:gd name="T50" fmla="*/ 2296 w 4638"/>
              <a:gd name="T51" fmla="*/ 1986 h 6274"/>
              <a:gd name="T52" fmla="*/ 3984 w 4638"/>
              <a:gd name="T53" fmla="*/ 2794 h 6274"/>
              <a:gd name="T54" fmla="*/ 853 w 4638"/>
              <a:gd name="T55" fmla="*/ 2915 h 6274"/>
              <a:gd name="T56" fmla="*/ 853 w 4638"/>
              <a:gd name="T57" fmla="*/ 2673 h 6274"/>
              <a:gd name="T58" fmla="*/ 3984 w 4638"/>
              <a:gd name="T59" fmla="*/ 2794 h 6274"/>
              <a:gd name="T60" fmla="*/ 3863 w 4638"/>
              <a:gd name="T61" fmla="*/ 3631 h 6274"/>
              <a:gd name="T62" fmla="*/ 732 w 4638"/>
              <a:gd name="T63" fmla="*/ 3510 h 6274"/>
              <a:gd name="T64" fmla="*/ 3863 w 4638"/>
              <a:gd name="T65" fmla="*/ 3389 h 6274"/>
              <a:gd name="T66" fmla="*/ 3984 w 4638"/>
              <a:gd name="T67" fmla="*/ 4227 h 6274"/>
              <a:gd name="T68" fmla="*/ 853 w 4638"/>
              <a:gd name="T69" fmla="*/ 4348 h 6274"/>
              <a:gd name="T70" fmla="*/ 853 w 4638"/>
              <a:gd name="T71" fmla="*/ 4106 h 6274"/>
              <a:gd name="T72" fmla="*/ 3984 w 4638"/>
              <a:gd name="T73" fmla="*/ 4227 h 6274"/>
              <a:gd name="T74" fmla="*/ 3863 w 4638"/>
              <a:gd name="T75" fmla="*/ 5074 h 6274"/>
              <a:gd name="T76" fmla="*/ 732 w 4638"/>
              <a:gd name="T77" fmla="*/ 4953 h 6274"/>
              <a:gd name="T78" fmla="*/ 3863 w 4638"/>
              <a:gd name="T79" fmla="*/ 4832 h 6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38" h="6274">
                <a:moveTo>
                  <a:pt x="3543" y="0"/>
                </a:moveTo>
                <a:lnTo>
                  <a:pt x="385" y="0"/>
                </a:lnTo>
                <a:cubicBezTo>
                  <a:pt x="173" y="0"/>
                  <a:pt x="0" y="173"/>
                  <a:pt x="0" y="385"/>
                </a:cubicBezTo>
                <a:lnTo>
                  <a:pt x="0" y="5890"/>
                </a:lnTo>
                <a:cubicBezTo>
                  <a:pt x="0" y="6102"/>
                  <a:pt x="173" y="6274"/>
                  <a:pt x="385" y="6274"/>
                </a:cubicBezTo>
                <a:lnTo>
                  <a:pt x="4253" y="6274"/>
                </a:lnTo>
                <a:cubicBezTo>
                  <a:pt x="4466" y="6274"/>
                  <a:pt x="4638" y="6102"/>
                  <a:pt x="4638" y="5890"/>
                </a:cubicBezTo>
                <a:lnTo>
                  <a:pt x="4638" y="1190"/>
                </a:lnTo>
                <a:lnTo>
                  <a:pt x="3543" y="0"/>
                </a:lnTo>
                <a:close/>
                <a:moveTo>
                  <a:pt x="3634" y="576"/>
                </a:moveTo>
                <a:lnTo>
                  <a:pt x="4114" y="1097"/>
                </a:lnTo>
                <a:lnTo>
                  <a:pt x="3634" y="1097"/>
                </a:lnTo>
                <a:lnTo>
                  <a:pt x="3634" y="576"/>
                </a:lnTo>
                <a:close/>
                <a:moveTo>
                  <a:pt x="4315" y="5890"/>
                </a:moveTo>
                <a:cubicBezTo>
                  <a:pt x="4315" y="5924"/>
                  <a:pt x="4287" y="5951"/>
                  <a:pt x="4253" y="5951"/>
                </a:cubicBezTo>
                <a:lnTo>
                  <a:pt x="385" y="5951"/>
                </a:lnTo>
                <a:cubicBezTo>
                  <a:pt x="351" y="5951"/>
                  <a:pt x="324" y="5924"/>
                  <a:pt x="324" y="5890"/>
                </a:cubicBezTo>
                <a:lnTo>
                  <a:pt x="324" y="385"/>
                </a:lnTo>
                <a:cubicBezTo>
                  <a:pt x="324" y="351"/>
                  <a:pt x="351" y="323"/>
                  <a:pt x="385" y="323"/>
                </a:cubicBezTo>
                <a:lnTo>
                  <a:pt x="3311" y="323"/>
                </a:lnTo>
                <a:lnTo>
                  <a:pt x="3311" y="1259"/>
                </a:lnTo>
                <a:cubicBezTo>
                  <a:pt x="3311" y="1348"/>
                  <a:pt x="3383" y="1420"/>
                  <a:pt x="3472" y="1420"/>
                </a:cubicBezTo>
                <a:lnTo>
                  <a:pt x="4315" y="1420"/>
                </a:lnTo>
                <a:lnTo>
                  <a:pt x="4315" y="5890"/>
                </a:lnTo>
                <a:close/>
                <a:moveTo>
                  <a:pt x="940" y="2147"/>
                </a:moveTo>
                <a:lnTo>
                  <a:pt x="603" y="818"/>
                </a:lnTo>
                <a:lnTo>
                  <a:pt x="848" y="818"/>
                </a:lnTo>
                <a:lnTo>
                  <a:pt x="1004" y="1482"/>
                </a:lnTo>
                <a:cubicBezTo>
                  <a:pt x="1026" y="1575"/>
                  <a:pt x="1047" y="1669"/>
                  <a:pt x="1065" y="1756"/>
                </a:cubicBezTo>
                <a:cubicBezTo>
                  <a:pt x="1086" y="1667"/>
                  <a:pt x="1111" y="1572"/>
                  <a:pt x="1135" y="1479"/>
                </a:cubicBezTo>
                <a:lnTo>
                  <a:pt x="1310" y="818"/>
                </a:lnTo>
                <a:lnTo>
                  <a:pt x="1535" y="818"/>
                </a:lnTo>
                <a:lnTo>
                  <a:pt x="1695" y="1484"/>
                </a:lnTo>
                <a:cubicBezTo>
                  <a:pt x="1715" y="1571"/>
                  <a:pt x="1736" y="1661"/>
                  <a:pt x="1753" y="1747"/>
                </a:cubicBezTo>
                <a:cubicBezTo>
                  <a:pt x="1771" y="1670"/>
                  <a:pt x="1791" y="1591"/>
                  <a:pt x="1811" y="1510"/>
                </a:cubicBezTo>
                <a:lnTo>
                  <a:pt x="1819" y="1480"/>
                </a:lnTo>
                <a:lnTo>
                  <a:pt x="1992" y="818"/>
                </a:lnTo>
                <a:lnTo>
                  <a:pt x="2232" y="818"/>
                </a:lnTo>
                <a:lnTo>
                  <a:pt x="1855" y="2147"/>
                </a:lnTo>
                <a:lnTo>
                  <a:pt x="1631" y="2147"/>
                </a:lnTo>
                <a:lnTo>
                  <a:pt x="1465" y="1465"/>
                </a:lnTo>
                <a:cubicBezTo>
                  <a:pt x="1445" y="1381"/>
                  <a:pt x="1427" y="1304"/>
                  <a:pt x="1412" y="1229"/>
                </a:cubicBezTo>
                <a:cubicBezTo>
                  <a:pt x="1395" y="1304"/>
                  <a:pt x="1375" y="1381"/>
                  <a:pt x="1351" y="1466"/>
                </a:cubicBezTo>
                <a:lnTo>
                  <a:pt x="1164" y="2147"/>
                </a:lnTo>
                <a:lnTo>
                  <a:pt x="940" y="2147"/>
                </a:lnTo>
                <a:lnTo>
                  <a:pt x="940" y="2147"/>
                </a:lnTo>
                <a:close/>
                <a:moveTo>
                  <a:pt x="2417" y="1865"/>
                </a:moveTo>
                <a:lnTo>
                  <a:pt x="3863" y="1865"/>
                </a:lnTo>
                <a:cubicBezTo>
                  <a:pt x="3930" y="1865"/>
                  <a:pt x="3984" y="1919"/>
                  <a:pt x="3984" y="1986"/>
                </a:cubicBezTo>
                <a:cubicBezTo>
                  <a:pt x="3984" y="2053"/>
                  <a:pt x="3930" y="2107"/>
                  <a:pt x="3863" y="2107"/>
                </a:cubicBezTo>
                <a:lnTo>
                  <a:pt x="2417" y="2107"/>
                </a:lnTo>
                <a:cubicBezTo>
                  <a:pt x="2350" y="2107"/>
                  <a:pt x="2296" y="2053"/>
                  <a:pt x="2296" y="1986"/>
                </a:cubicBezTo>
                <a:cubicBezTo>
                  <a:pt x="2296" y="1919"/>
                  <a:pt x="2350" y="1865"/>
                  <a:pt x="2417" y="1865"/>
                </a:cubicBezTo>
                <a:close/>
                <a:moveTo>
                  <a:pt x="3984" y="2794"/>
                </a:moveTo>
                <a:cubicBezTo>
                  <a:pt x="3984" y="2861"/>
                  <a:pt x="3930" y="2915"/>
                  <a:pt x="3863" y="2915"/>
                </a:cubicBezTo>
                <a:lnTo>
                  <a:pt x="853" y="2915"/>
                </a:lnTo>
                <a:cubicBezTo>
                  <a:pt x="786" y="2915"/>
                  <a:pt x="732" y="2861"/>
                  <a:pt x="732" y="2794"/>
                </a:cubicBezTo>
                <a:cubicBezTo>
                  <a:pt x="732" y="2727"/>
                  <a:pt x="786" y="2673"/>
                  <a:pt x="853" y="2673"/>
                </a:cubicBezTo>
                <a:lnTo>
                  <a:pt x="3863" y="2673"/>
                </a:lnTo>
                <a:cubicBezTo>
                  <a:pt x="3930" y="2673"/>
                  <a:pt x="3984" y="2727"/>
                  <a:pt x="3984" y="2794"/>
                </a:cubicBezTo>
                <a:close/>
                <a:moveTo>
                  <a:pt x="3984" y="3510"/>
                </a:moveTo>
                <a:cubicBezTo>
                  <a:pt x="3984" y="3577"/>
                  <a:pt x="3930" y="3631"/>
                  <a:pt x="3863" y="3631"/>
                </a:cubicBezTo>
                <a:lnTo>
                  <a:pt x="853" y="3631"/>
                </a:lnTo>
                <a:cubicBezTo>
                  <a:pt x="786" y="3631"/>
                  <a:pt x="732" y="3577"/>
                  <a:pt x="732" y="3510"/>
                </a:cubicBezTo>
                <a:cubicBezTo>
                  <a:pt x="732" y="3444"/>
                  <a:pt x="786" y="3389"/>
                  <a:pt x="853" y="3389"/>
                </a:cubicBezTo>
                <a:lnTo>
                  <a:pt x="3863" y="3389"/>
                </a:lnTo>
                <a:cubicBezTo>
                  <a:pt x="3930" y="3389"/>
                  <a:pt x="3984" y="3444"/>
                  <a:pt x="3984" y="3510"/>
                </a:cubicBezTo>
                <a:close/>
                <a:moveTo>
                  <a:pt x="3984" y="4227"/>
                </a:moveTo>
                <a:cubicBezTo>
                  <a:pt x="3984" y="4294"/>
                  <a:pt x="3930" y="4348"/>
                  <a:pt x="3863" y="4348"/>
                </a:cubicBezTo>
                <a:lnTo>
                  <a:pt x="853" y="4348"/>
                </a:lnTo>
                <a:cubicBezTo>
                  <a:pt x="786" y="4348"/>
                  <a:pt x="732" y="4294"/>
                  <a:pt x="732" y="4227"/>
                </a:cubicBezTo>
                <a:cubicBezTo>
                  <a:pt x="732" y="4160"/>
                  <a:pt x="786" y="4106"/>
                  <a:pt x="853" y="4106"/>
                </a:cubicBezTo>
                <a:lnTo>
                  <a:pt x="3863" y="4106"/>
                </a:lnTo>
                <a:cubicBezTo>
                  <a:pt x="3930" y="4106"/>
                  <a:pt x="3984" y="4160"/>
                  <a:pt x="3984" y="4227"/>
                </a:cubicBezTo>
                <a:close/>
                <a:moveTo>
                  <a:pt x="3984" y="4953"/>
                </a:moveTo>
                <a:cubicBezTo>
                  <a:pt x="3984" y="5020"/>
                  <a:pt x="3930" y="5074"/>
                  <a:pt x="3863" y="5074"/>
                </a:cubicBezTo>
                <a:lnTo>
                  <a:pt x="853" y="5074"/>
                </a:lnTo>
                <a:cubicBezTo>
                  <a:pt x="786" y="5074"/>
                  <a:pt x="732" y="5020"/>
                  <a:pt x="732" y="4953"/>
                </a:cubicBezTo>
                <a:cubicBezTo>
                  <a:pt x="732" y="4886"/>
                  <a:pt x="786" y="4832"/>
                  <a:pt x="853" y="4832"/>
                </a:cubicBezTo>
                <a:lnTo>
                  <a:pt x="3863" y="4832"/>
                </a:lnTo>
                <a:cubicBezTo>
                  <a:pt x="3930" y="4832"/>
                  <a:pt x="3984" y="4886"/>
                  <a:pt x="3984" y="4953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0F0AEC-627F-4037-BED2-CA9CD487A38E}"/>
              </a:ext>
            </a:extLst>
          </p:cNvPr>
          <p:cNvCxnSpPr>
            <a:cxnSpLocks/>
          </p:cNvCxnSpPr>
          <p:nvPr/>
        </p:nvCxnSpPr>
        <p:spPr>
          <a:xfrm>
            <a:off x="9196887" y="3637280"/>
            <a:ext cx="0" cy="943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FCE161-FCFC-4C7E-9499-6A2A7EB4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35717"/>
              </p:ext>
            </p:extLst>
          </p:nvPr>
        </p:nvGraphicFramePr>
        <p:xfrm>
          <a:off x="7424940" y="4725361"/>
          <a:ext cx="3761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97">
                  <a:extLst>
                    <a:ext uri="{9D8B030D-6E8A-4147-A177-3AD203B41FA5}">
                      <a16:colId xmlns:a16="http://schemas.microsoft.com/office/drawing/2014/main" val="1971848420"/>
                    </a:ext>
                  </a:extLst>
                </a:gridCol>
                <a:gridCol w="376197">
                  <a:extLst>
                    <a:ext uri="{9D8B030D-6E8A-4147-A177-3AD203B41FA5}">
                      <a16:colId xmlns:a16="http://schemas.microsoft.com/office/drawing/2014/main" val="3855981863"/>
                    </a:ext>
                  </a:extLst>
                </a:gridCol>
                <a:gridCol w="376197">
                  <a:extLst>
                    <a:ext uri="{9D8B030D-6E8A-4147-A177-3AD203B41FA5}">
                      <a16:colId xmlns:a16="http://schemas.microsoft.com/office/drawing/2014/main" val="3049222451"/>
                    </a:ext>
                  </a:extLst>
                </a:gridCol>
                <a:gridCol w="376197">
                  <a:extLst>
                    <a:ext uri="{9D8B030D-6E8A-4147-A177-3AD203B41FA5}">
                      <a16:colId xmlns:a16="http://schemas.microsoft.com/office/drawing/2014/main" val="2990528211"/>
                    </a:ext>
                  </a:extLst>
                </a:gridCol>
                <a:gridCol w="376197">
                  <a:extLst>
                    <a:ext uri="{9D8B030D-6E8A-4147-A177-3AD203B41FA5}">
                      <a16:colId xmlns:a16="http://schemas.microsoft.com/office/drawing/2014/main" val="1465042643"/>
                    </a:ext>
                  </a:extLst>
                </a:gridCol>
                <a:gridCol w="376197">
                  <a:extLst>
                    <a:ext uri="{9D8B030D-6E8A-4147-A177-3AD203B41FA5}">
                      <a16:colId xmlns:a16="http://schemas.microsoft.com/office/drawing/2014/main" val="819145749"/>
                    </a:ext>
                  </a:extLst>
                </a:gridCol>
                <a:gridCol w="376197">
                  <a:extLst>
                    <a:ext uri="{9D8B030D-6E8A-4147-A177-3AD203B41FA5}">
                      <a16:colId xmlns:a16="http://schemas.microsoft.com/office/drawing/2014/main" val="1260348947"/>
                    </a:ext>
                  </a:extLst>
                </a:gridCol>
                <a:gridCol w="376197">
                  <a:extLst>
                    <a:ext uri="{9D8B030D-6E8A-4147-A177-3AD203B41FA5}">
                      <a16:colId xmlns:a16="http://schemas.microsoft.com/office/drawing/2014/main" val="4122082347"/>
                    </a:ext>
                  </a:extLst>
                </a:gridCol>
                <a:gridCol w="376197">
                  <a:extLst>
                    <a:ext uri="{9D8B030D-6E8A-4147-A177-3AD203B41FA5}">
                      <a16:colId xmlns:a16="http://schemas.microsoft.com/office/drawing/2014/main" val="243083253"/>
                    </a:ext>
                  </a:extLst>
                </a:gridCol>
                <a:gridCol w="376197">
                  <a:extLst>
                    <a:ext uri="{9D8B030D-6E8A-4147-A177-3AD203B41FA5}">
                      <a16:colId xmlns:a16="http://schemas.microsoft.com/office/drawing/2014/main" val="105900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/>
                          </a:solidFill>
                        </a:rPr>
                        <a:t>0.13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55493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D80DBCC-774A-4E12-A0DD-7102AECBFDF3}"/>
              </a:ext>
            </a:extLst>
          </p:cNvPr>
          <p:cNvSpPr/>
          <p:nvPr/>
        </p:nvSpPr>
        <p:spPr>
          <a:xfrm>
            <a:off x="8194848" y="5239089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Topic Distribution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09C583-BF8E-4950-981F-B210780559E2}"/>
              </a:ext>
            </a:extLst>
          </p:cNvPr>
          <p:cNvSpPr/>
          <p:nvPr/>
        </p:nvSpPr>
        <p:spPr>
          <a:xfrm>
            <a:off x="8586784" y="3140502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Document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982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Design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9AF75-9562-4CCA-BD8D-DB9D45E5E2A3}"/>
              </a:ext>
            </a:extLst>
          </p:cNvPr>
          <p:cNvSpPr txBox="1"/>
          <p:nvPr/>
        </p:nvSpPr>
        <p:spPr>
          <a:xfrm>
            <a:off x="142874" y="1280160"/>
            <a:ext cx="621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When should LDA work better (than other document vectorization methods)?</a:t>
            </a:r>
            <a:endParaRPr lang="zh-CN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E9437-4D76-46D6-B5EB-6DE0A7689D72}"/>
              </a:ext>
            </a:extLst>
          </p:cNvPr>
          <p:cNvSpPr txBox="1"/>
          <p:nvPr/>
        </p:nvSpPr>
        <p:spPr>
          <a:xfrm>
            <a:off x="484095" y="2414757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With lower vector dimension?</a:t>
            </a:r>
            <a:endParaRPr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4CB28-88E7-46B4-A9CB-CB9C8146E4E4}"/>
              </a:ext>
            </a:extLst>
          </p:cNvPr>
          <p:cNvSpPr txBox="1"/>
          <p:nvPr/>
        </p:nvSpPr>
        <p:spPr>
          <a:xfrm>
            <a:off x="744397" y="2995356"/>
            <a:ext cx="608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topic referring to several words, which may represent a document in lower dimensions (than </a:t>
            </a:r>
            <a:r>
              <a:rPr lang="en-US" altLang="zh-CN" dirty="0" err="1"/>
              <a:t>tf</a:t>
            </a:r>
            <a:r>
              <a:rPr lang="en-US" altLang="zh-CN" dirty="0"/>
              <a:t> and </a:t>
            </a:r>
            <a:r>
              <a:rPr lang="en-US" altLang="zh-CN" dirty="0" err="1"/>
              <a:t>tf-idf</a:t>
            </a:r>
            <a:r>
              <a:rPr lang="en-US" altLang="zh-CN" dirty="0"/>
              <a:t>). </a:t>
            </a:r>
            <a:endParaRPr lang="zh-CN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3A2109-D502-4683-A28C-ECE83EB9C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6021"/>
              </p:ext>
            </p:extLst>
          </p:nvPr>
        </p:nvGraphicFramePr>
        <p:xfrm>
          <a:off x="6915555" y="3080397"/>
          <a:ext cx="43973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447">
                  <a:extLst>
                    <a:ext uri="{9D8B030D-6E8A-4147-A177-3AD203B41FA5}">
                      <a16:colId xmlns:a16="http://schemas.microsoft.com/office/drawing/2014/main" val="1971848420"/>
                    </a:ext>
                  </a:extLst>
                </a:gridCol>
                <a:gridCol w="366447">
                  <a:extLst>
                    <a:ext uri="{9D8B030D-6E8A-4147-A177-3AD203B41FA5}">
                      <a16:colId xmlns:a16="http://schemas.microsoft.com/office/drawing/2014/main" val="3855981863"/>
                    </a:ext>
                  </a:extLst>
                </a:gridCol>
                <a:gridCol w="366447">
                  <a:extLst>
                    <a:ext uri="{9D8B030D-6E8A-4147-A177-3AD203B41FA5}">
                      <a16:colId xmlns:a16="http://schemas.microsoft.com/office/drawing/2014/main" val="3049222451"/>
                    </a:ext>
                  </a:extLst>
                </a:gridCol>
                <a:gridCol w="366447">
                  <a:extLst>
                    <a:ext uri="{9D8B030D-6E8A-4147-A177-3AD203B41FA5}">
                      <a16:colId xmlns:a16="http://schemas.microsoft.com/office/drawing/2014/main" val="2990528211"/>
                    </a:ext>
                  </a:extLst>
                </a:gridCol>
                <a:gridCol w="366447">
                  <a:extLst>
                    <a:ext uri="{9D8B030D-6E8A-4147-A177-3AD203B41FA5}">
                      <a16:colId xmlns:a16="http://schemas.microsoft.com/office/drawing/2014/main" val="1465042643"/>
                    </a:ext>
                  </a:extLst>
                </a:gridCol>
                <a:gridCol w="366447">
                  <a:extLst>
                    <a:ext uri="{9D8B030D-6E8A-4147-A177-3AD203B41FA5}">
                      <a16:colId xmlns:a16="http://schemas.microsoft.com/office/drawing/2014/main" val="819145749"/>
                    </a:ext>
                  </a:extLst>
                </a:gridCol>
                <a:gridCol w="366447">
                  <a:extLst>
                    <a:ext uri="{9D8B030D-6E8A-4147-A177-3AD203B41FA5}">
                      <a16:colId xmlns:a16="http://schemas.microsoft.com/office/drawing/2014/main" val="1260348947"/>
                    </a:ext>
                  </a:extLst>
                </a:gridCol>
                <a:gridCol w="366447">
                  <a:extLst>
                    <a:ext uri="{9D8B030D-6E8A-4147-A177-3AD203B41FA5}">
                      <a16:colId xmlns:a16="http://schemas.microsoft.com/office/drawing/2014/main" val="4122082347"/>
                    </a:ext>
                  </a:extLst>
                </a:gridCol>
                <a:gridCol w="366447">
                  <a:extLst>
                    <a:ext uri="{9D8B030D-6E8A-4147-A177-3AD203B41FA5}">
                      <a16:colId xmlns:a16="http://schemas.microsoft.com/office/drawing/2014/main" val="4220047721"/>
                    </a:ext>
                  </a:extLst>
                </a:gridCol>
                <a:gridCol w="366447">
                  <a:extLst>
                    <a:ext uri="{9D8B030D-6E8A-4147-A177-3AD203B41FA5}">
                      <a16:colId xmlns:a16="http://schemas.microsoft.com/office/drawing/2014/main" val="2703050374"/>
                    </a:ext>
                  </a:extLst>
                </a:gridCol>
                <a:gridCol w="366447">
                  <a:extLst>
                    <a:ext uri="{9D8B030D-6E8A-4147-A177-3AD203B41FA5}">
                      <a16:colId xmlns:a16="http://schemas.microsoft.com/office/drawing/2014/main" val="243083253"/>
                    </a:ext>
                  </a:extLst>
                </a:gridCol>
                <a:gridCol w="366447">
                  <a:extLst>
                    <a:ext uri="{9D8B030D-6E8A-4147-A177-3AD203B41FA5}">
                      <a16:colId xmlns:a16="http://schemas.microsoft.com/office/drawing/2014/main" val="105900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55493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03A15A1-8D48-44F7-A991-EBC39E28B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65039"/>
              </p:ext>
            </p:extLst>
          </p:nvPr>
        </p:nvGraphicFramePr>
        <p:xfrm>
          <a:off x="6915555" y="4183554"/>
          <a:ext cx="1880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97">
                  <a:extLst>
                    <a:ext uri="{9D8B030D-6E8A-4147-A177-3AD203B41FA5}">
                      <a16:colId xmlns:a16="http://schemas.microsoft.com/office/drawing/2014/main" val="3049222451"/>
                    </a:ext>
                  </a:extLst>
                </a:gridCol>
                <a:gridCol w="376197">
                  <a:extLst>
                    <a:ext uri="{9D8B030D-6E8A-4147-A177-3AD203B41FA5}">
                      <a16:colId xmlns:a16="http://schemas.microsoft.com/office/drawing/2014/main" val="2990528211"/>
                    </a:ext>
                  </a:extLst>
                </a:gridCol>
                <a:gridCol w="376197">
                  <a:extLst>
                    <a:ext uri="{9D8B030D-6E8A-4147-A177-3AD203B41FA5}">
                      <a16:colId xmlns:a16="http://schemas.microsoft.com/office/drawing/2014/main" val="1465042643"/>
                    </a:ext>
                  </a:extLst>
                </a:gridCol>
                <a:gridCol w="376197">
                  <a:extLst>
                    <a:ext uri="{9D8B030D-6E8A-4147-A177-3AD203B41FA5}">
                      <a16:colId xmlns:a16="http://schemas.microsoft.com/office/drawing/2014/main" val="819145749"/>
                    </a:ext>
                  </a:extLst>
                </a:gridCol>
                <a:gridCol w="376197">
                  <a:extLst>
                    <a:ext uri="{9D8B030D-6E8A-4147-A177-3AD203B41FA5}">
                      <a16:colId xmlns:a16="http://schemas.microsoft.com/office/drawing/2014/main" val="1260348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554938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05CAB3-A5D3-4626-8C9F-A93B79389BB7}"/>
              </a:ext>
            </a:extLst>
          </p:cNvPr>
          <p:cNvCxnSpPr>
            <a:cxnSpLocks/>
          </p:cNvCxnSpPr>
          <p:nvPr/>
        </p:nvCxnSpPr>
        <p:spPr>
          <a:xfrm>
            <a:off x="6915555" y="2625422"/>
            <a:ext cx="0" cy="30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65858C-CA5E-4BA3-A13F-9B5C12F813B3}"/>
              </a:ext>
            </a:extLst>
          </p:cNvPr>
          <p:cNvCxnSpPr>
            <a:cxnSpLocks/>
          </p:cNvCxnSpPr>
          <p:nvPr/>
        </p:nvCxnSpPr>
        <p:spPr>
          <a:xfrm>
            <a:off x="11312919" y="2625422"/>
            <a:ext cx="0" cy="30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00B4EC-5166-41BE-A8B5-BF8A002A5F3D}"/>
              </a:ext>
            </a:extLst>
          </p:cNvPr>
          <p:cNvCxnSpPr/>
          <p:nvPr/>
        </p:nvCxnSpPr>
        <p:spPr>
          <a:xfrm>
            <a:off x="9973474" y="2777222"/>
            <a:ext cx="1314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A701D7-C345-41F9-8FF6-17B5B26B2A2D}"/>
              </a:ext>
            </a:extLst>
          </p:cNvPr>
          <p:cNvCxnSpPr>
            <a:cxnSpLocks/>
          </p:cNvCxnSpPr>
          <p:nvPr/>
        </p:nvCxnSpPr>
        <p:spPr>
          <a:xfrm flipH="1">
            <a:off x="6915555" y="2777222"/>
            <a:ext cx="1314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78E57E-9CB4-48EC-833E-B64C04107E59}"/>
              </a:ext>
            </a:extLst>
          </p:cNvPr>
          <p:cNvSpPr txBox="1"/>
          <p:nvPr/>
        </p:nvSpPr>
        <p:spPr>
          <a:xfrm>
            <a:off x="8489707" y="25925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 of words</a:t>
            </a:r>
            <a:endParaRPr lang="zh-CN" alt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0DE4E5-A581-4A89-9397-D898AE86EEF4}"/>
              </a:ext>
            </a:extLst>
          </p:cNvPr>
          <p:cNvCxnSpPr>
            <a:cxnSpLocks/>
          </p:cNvCxnSpPr>
          <p:nvPr/>
        </p:nvCxnSpPr>
        <p:spPr>
          <a:xfrm>
            <a:off x="6915555" y="4704260"/>
            <a:ext cx="0" cy="30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EF9C79-D934-45D1-9BB8-4E6A528802CC}"/>
              </a:ext>
            </a:extLst>
          </p:cNvPr>
          <p:cNvCxnSpPr>
            <a:cxnSpLocks/>
          </p:cNvCxnSpPr>
          <p:nvPr/>
        </p:nvCxnSpPr>
        <p:spPr>
          <a:xfrm>
            <a:off x="8796540" y="4704260"/>
            <a:ext cx="0" cy="30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FC1CD4-27FD-4AEA-B9F0-74897CE10AB8}"/>
              </a:ext>
            </a:extLst>
          </p:cNvPr>
          <p:cNvCxnSpPr>
            <a:cxnSpLocks/>
          </p:cNvCxnSpPr>
          <p:nvPr/>
        </p:nvCxnSpPr>
        <p:spPr>
          <a:xfrm flipH="1">
            <a:off x="6934963" y="4856060"/>
            <a:ext cx="308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120CA9-3613-45B5-8C53-35683809E716}"/>
              </a:ext>
            </a:extLst>
          </p:cNvPr>
          <p:cNvSpPr txBox="1"/>
          <p:nvPr/>
        </p:nvSpPr>
        <p:spPr>
          <a:xfrm>
            <a:off x="7245595" y="467139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 of topics</a:t>
            </a:r>
            <a:endParaRPr lang="zh-CN" alt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F7BDBF-2285-4E50-9DE1-D0FDA8782554}"/>
              </a:ext>
            </a:extLst>
          </p:cNvPr>
          <p:cNvCxnSpPr>
            <a:cxnSpLocks/>
          </p:cNvCxnSpPr>
          <p:nvPr/>
        </p:nvCxnSpPr>
        <p:spPr>
          <a:xfrm>
            <a:off x="8485908" y="4856060"/>
            <a:ext cx="308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DEE8AB-AFA0-4BEE-924C-2316F69501B2}"/>
              </a:ext>
            </a:extLst>
          </p:cNvPr>
          <p:cNvCxnSpPr>
            <a:cxnSpLocks/>
          </p:cNvCxnSpPr>
          <p:nvPr/>
        </p:nvCxnSpPr>
        <p:spPr>
          <a:xfrm flipV="1">
            <a:off x="7501384" y="3451237"/>
            <a:ext cx="296416" cy="702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81B1F5-39E5-4ADF-AC33-4C4EB2A466BC}"/>
              </a:ext>
            </a:extLst>
          </p:cNvPr>
          <p:cNvCxnSpPr>
            <a:cxnSpLocks/>
          </p:cNvCxnSpPr>
          <p:nvPr/>
        </p:nvCxnSpPr>
        <p:spPr>
          <a:xfrm flipV="1">
            <a:off x="7501384" y="3481143"/>
            <a:ext cx="1422483" cy="702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1465F5-6168-4271-8E8A-DFFEDE4881CA}"/>
              </a:ext>
            </a:extLst>
          </p:cNvPr>
          <p:cNvCxnSpPr>
            <a:cxnSpLocks/>
          </p:cNvCxnSpPr>
          <p:nvPr/>
        </p:nvCxnSpPr>
        <p:spPr>
          <a:xfrm flipV="1">
            <a:off x="7501384" y="3481143"/>
            <a:ext cx="2237383" cy="702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31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Design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9AF75-9562-4CCA-BD8D-DB9D45E5E2A3}"/>
              </a:ext>
            </a:extLst>
          </p:cNvPr>
          <p:cNvSpPr txBox="1"/>
          <p:nvPr/>
        </p:nvSpPr>
        <p:spPr>
          <a:xfrm>
            <a:off x="142874" y="1280160"/>
            <a:ext cx="621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When should LDA work better (than other document vectorization methods)?</a:t>
            </a:r>
            <a:endParaRPr lang="zh-CN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E9437-4D76-46D6-B5EB-6DE0A7689D72}"/>
              </a:ext>
            </a:extLst>
          </p:cNvPr>
          <p:cNvSpPr txBox="1"/>
          <p:nvPr/>
        </p:nvSpPr>
        <p:spPr>
          <a:xfrm>
            <a:off x="484095" y="2414757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With lower vector dimension?</a:t>
            </a:r>
            <a:endParaRPr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4CB28-88E7-46B4-A9CB-CB9C8146E4E4}"/>
              </a:ext>
            </a:extLst>
          </p:cNvPr>
          <p:cNvSpPr txBox="1"/>
          <p:nvPr/>
        </p:nvSpPr>
        <p:spPr>
          <a:xfrm>
            <a:off x="744397" y="2995356"/>
            <a:ext cx="608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topic referring to several words, which may represent a document in lower dimensions (than </a:t>
            </a:r>
            <a:r>
              <a:rPr lang="en-US" altLang="zh-CN" dirty="0" err="1"/>
              <a:t>tf</a:t>
            </a:r>
            <a:r>
              <a:rPr lang="en-US" altLang="zh-CN" dirty="0"/>
              <a:t> and </a:t>
            </a:r>
            <a:r>
              <a:rPr lang="en-US" altLang="zh-CN" dirty="0" err="1"/>
              <a:t>tf-idf</a:t>
            </a:r>
            <a:r>
              <a:rPr lang="en-US" altLang="zh-CN" dirty="0"/>
              <a:t>). 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68F826-0C7D-4A0F-8DAD-1FF1A24C7919}"/>
              </a:ext>
            </a:extLst>
          </p:cNvPr>
          <p:cNvSpPr/>
          <p:nvPr/>
        </p:nvSpPr>
        <p:spPr>
          <a:xfrm>
            <a:off x="7010227" y="2555153"/>
            <a:ext cx="1173481" cy="4616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data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45F8F3-21C3-479D-8417-2C8BFDBFB879}"/>
              </a:ext>
            </a:extLst>
          </p:cNvPr>
          <p:cNvSpPr/>
          <p:nvPr/>
        </p:nvSpPr>
        <p:spPr>
          <a:xfrm>
            <a:off x="8373179" y="5353438"/>
            <a:ext cx="1173481" cy="4616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data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8D12CF-9A04-4DF9-A43C-4AC9ED63AAE2}"/>
              </a:ext>
            </a:extLst>
          </p:cNvPr>
          <p:cNvSpPr txBox="1"/>
          <p:nvPr/>
        </p:nvSpPr>
        <p:spPr>
          <a:xfrm>
            <a:off x="484095" y="3777834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With small dataset?</a:t>
            </a:r>
            <a:endParaRPr lang="zh-CN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CE7B03-91C7-4A1A-9312-4AB242F77357}"/>
              </a:ext>
            </a:extLst>
          </p:cNvPr>
          <p:cNvSpPr txBox="1"/>
          <p:nvPr/>
        </p:nvSpPr>
        <p:spPr>
          <a:xfrm>
            <a:off x="744397" y="4256225"/>
            <a:ext cx="608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Prior helps us avoid overfitting (think of pseudo-count in coin flipping case)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0AA4F8B-BFB3-4CF6-981A-CB281540B689}"/>
                  </a:ext>
                </a:extLst>
              </p:cNvPr>
              <p:cNvSpPr/>
              <p:nvPr/>
            </p:nvSpPr>
            <p:spPr>
              <a:xfrm>
                <a:off x="9968221" y="2431333"/>
                <a:ext cx="709304" cy="70930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0AA4F8B-BFB3-4CF6-981A-CB281540B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221" y="2431333"/>
                <a:ext cx="709304" cy="70930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773B3DA-B833-4F17-A50A-E3F76C646656}"/>
                  </a:ext>
                </a:extLst>
              </p:cNvPr>
              <p:cNvSpPr/>
              <p:nvPr/>
            </p:nvSpPr>
            <p:spPr>
              <a:xfrm>
                <a:off x="7242315" y="4351573"/>
                <a:ext cx="709304" cy="70930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773B3DA-B833-4F17-A50A-E3F76C646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15" y="4351573"/>
                <a:ext cx="709304" cy="70930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4464F05-45BB-4DE9-A244-D06F39B23C4F}"/>
                  </a:ext>
                </a:extLst>
              </p:cNvPr>
              <p:cNvSpPr/>
              <p:nvPr/>
            </p:nvSpPr>
            <p:spPr>
              <a:xfrm>
                <a:off x="9968221" y="4351573"/>
                <a:ext cx="709304" cy="70930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4464F05-45BB-4DE9-A244-D06F39B23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221" y="4351573"/>
                <a:ext cx="709304" cy="709304"/>
              </a:xfrm>
              <a:prstGeom prst="ellipse">
                <a:avLst/>
              </a:prstGeom>
              <a:blipFill>
                <a:blip r:embed="rId4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785DD7-F3BC-4A11-B77E-809B0B04522B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8183708" y="2785985"/>
            <a:ext cx="1784513" cy="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B874C-6708-407B-938F-C5875EF96A2D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7951619" y="4706225"/>
            <a:ext cx="2016602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45DB55-1439-43B2-A54E-4673DA3DED9A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959919" y="4706225"/>
            <a:ext cx="1" cy="647213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959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Design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9AF75-9562-4CCA-BD8D-DB9D45E5E2A3}"/>
              </a:ext>
            </a:extLst>
          </p:cNvPr>
          <p:cNvSpPr txBox="1"/>
          <p:nvPr/>
        </p:nvSpPr>
        <p:spPr>
          <a:xfrm>
            <a:off x="142874" y="1280160"/>
            <a:ext cx="621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When should LDA work better (than other document vectorization methods)?</a:t>
            </a:r>
            <a:endParaRPr lang="zh-CN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E9437-4D76-46D6-B5EB-6DE0A7689D72}"/>
              </a:ext>
            </a:extLst>
          </p:cNvPr>
          <p:cNvSpPr txBox="1"/>
          <p:nvPr/>
        </p:nvSpPr>
        <p:spPr>
          <a:xfrm>
            <a:off x="484095" y="2414757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With lower vector dimension?</a:t>
            </a:r>
            <a:endParaRPr lang="zh-CN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B23B7-74ED-4F63-AE4B-31067F20C893}"/>
              </a:ext>
            </a:extLst>
          </p:cNvPr>
          <p:cNvSpPr txBox="1"/>
          <p:nvPr/>
        </p:nvSpPr>
        <p:spPr>
          <a:xfrm>
            <a:off x="484095" y="3777834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With small dataset?</a:t>
            </a:r>
            <a:endParaRPr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4CB28-88E7-46B4-A9CB-CB9C8146E4E4}"/>
              </a:ext>
            </a:extLst>
          </p:cNvPr>
          <p:cNvSpPr txBox="1"/>
          <p:nvPr/>
        </p:nvSpPr>
        <p:spPr>
          <a:xfrm>
            <a:off x="744397" y="2995356"/>
            <a:ext cx="608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topic referring to several words, which may represent a document in lower dimensions (than </a:t>
            </a:r>
            <a:r>
              <a:rPr lang="en-US" altLang="zh-CN" dirty="0" err="1"/>
              <a:t>tf</a:t>
            </a:r>
            <a:r>
              <a:rPr lang="en-US" altLang="zh-CN" dirty="0"/>
              <a:t> and </a:t>
            </a:r>
            <a:r>
              <a:rPr lang="en-US" altLang="zh-CN" dirty="0" err="1"/>
              <a:t>tf-idf</a:t>
            </a:r>
            <a:r>
              <a:rPr lang="en-US" altLang="zh-CN" dirty="0"/>
              <a:t>). 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95C0F1-119C-4659-B31F-343B7B37C346}"/>
              </a:ext>
            </a:extLst>
          </p:cNvPr>
          <p:cNvSpPr txBox="1"/>
          <p:nvPr/>
        </p:nvSpPr>
        <p:spPr>
          <a:xfrm>
            <a:off x="744397" y="4256225"/>
            <a:ext cx="608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Prior helps us avoid overfitting(think of pseudo-count in coin flipping case)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DD1D1A-926C-4443-ACE0-B77A95C2A5E7}"/>
                  </a:ext>
                </a:extLst>
              </p:cNvPr>
              <p:cNvSpPr txBox="1"/>
              <p:nvPr/>
            </p:nvSpPr>
            <p:spPr>
              <a:xfrm>
                <a:off x="484095" y="5205248"/>
                <a:ext cx="5738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With smaller document-topic-prior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/>
                  <a:t>)?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DD1D1A-926C-4443-ACE0-B77A95C2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5" y="5205248"/>
                <a:ext cx="5738750" cy="461665"/>
              </a:xfrm>
              <a:prstGeom prst="rect">
                <a:avLst/>
              </a:prstGeom>
              <a:blipFill>
                <a:blip r:embed="rId2"/>
                <a:stretch>
                  <a:fillRect l="-1380" t="-9211" r="-74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6218D66-6DC6-4B65-80E8-E12E86112C41}"/>
              </a:ext>
            </a:extLst>
          </p:cNvPr>
          <p:cNvSpPr txBox="1"/>
          <p:nvPr/>
        </p:nvSpPr>
        <p:spPr>
          <a:xfrm>
            <a:off x="744397" y="5683639"/>
            <a:ext cx="6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“Sparse” topics work better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D6A8B4-D2B1-45BF-B89F-3E487BE61256}"/>
              </a:ext>
            </a:extLst>
          </p:cNvPr>
          <p:cNvSpPr/>
          <p:nvPr/>
        </p:nvSpPr>
        <p:spPr>
          <a:xfrm>
            <a:off x="7716949" y="1269895"/>
            <a:ext cx="1280160" cy="1280160"/>
          </a:xfrm>
          <a:prstGeom prst="ellipse">
            <a:avLst/>
          </a:prstGeom>
          <a:solidFill>
            <a:schemeClr val="bg2">
              <a:alpha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C6FFA0-0CBA-4D60-8599-937C9AF89741}"/>
              </a:ext>
            </a:extLst>
          </p:cNvPr>
          <p:cNvSpPr/>
          <p:nvPr/>
        </p:nvSpPr>
        <p:spPr>
          <a:xfrm>
            <a:off x="8602080" y="1352883"/>
            <a:ext cx="1280160" cy="1280160"/>
          </a:xfrm>
          <a:prstGeom prst="ellipse">
            <a:avLst/>
          </a:prstGeom>
          <a:solidFill>
            <a:schemeClr val="bg2">
              <a:alpha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69B25B-1425-4D57-927C-64E93819B9B9}"/>
              </a:ext>
            </a:extLst>
          </p:cNvPr>
          <p:cNvSpPr/>
          <p:nvPr/>
        </p:nvSpPr>
        <p:spPr>
          <a:xfrm>
            <a:off x="8159515" y="1893567"/>
            <a:ext cx="1280160" cy="1280160"/>
          </a:xfrm>
          <a:prstGeom prst="ellipse">
            <a:avLst/>
          </a:prstGeom>
          <a:solidFill>
            <a:schemeClr val="bg2">
              <a:alpha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65D167-A776-4238-B612-738A0F4AA696}"/>
                  </a:ext>
                </a:extLst>
              </p:cNvPr>
              <p:cNvSpPr txBox="1"/>
              <p:nvPr/>
            </p:nvSpPr>
            <p:spPr>
              <a:xfrm>
                <a:off x="10454063" y="2180723"/>
                <a:ext cx="945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Large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65D167-A776-4238-B612-738A0F4AA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063" y="2180723"/>
                <a:ext cx="945067" cy="369332"/>
              </a:xfrm>
              <a:prstGeom prst="rect">
                <a:avLst/>
              </a:prstGeom>
              <a:blipFill>
                <a:blip r:embed="rId3"/>
                <a:stretch>
                  <a:fillRect l="-580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2D830639-CAAF-4A32-BD4A-F03243D3B663}"/>
              </a:ext>
            </a:extLst>
          </p:cNvPr>
          <p:cNvSpPr/>
          <p:nvPr/>
        </p:nvSpPr>
        <p:spPr>
          <a:xfrm>
            <a:off x="7235099" y="3925088"/>
            <a:ext cx="1280160" cy="1280160"/>
          </a:xfrm>
          <a:prstGeom prst="ellipse">
            <a:avLst/>
          </a:prstGeom>
          <a:solidFill>
            <a:schemeClr val="bg2">
              <a:alpha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3AC2D4C-5960-45E2-8C02-83ACF143E410}"/>
              </a:ext>
            </a:extLst>
          </p:cNvPr>
          <p:cNvSpPr/>
          <p:nvPr/>
        </p:nvSpPr>
        <p:spPr>
          <a:xfrm>
            <a:off x="9163108" y="3939310"/>
            <a:ext cx="1280160" cy="1280160"/>
          </a:xfrm>
          <a:prstGeom prst="ellipse">
            <a:avLst/>
          </a:prstGeom>
          <a:solidFill>
            <a:schemeClr val="bg2">
              <a:alpha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4AEA07-7594-408C-8D73-CA0710268541}"/>
              </a:ext>
            </a:extLst>
          </p:cNvPr>
          <p:cNvSpPr/>
          <p:nvPr/>
        </p:nvSpPr>
        <p:spPr>
          <a:xfrm>
            <a:off x="8159515" y="5403997"/>
            <a:ext cx="1280160" cy="1280160"/>
          </a:xfrm>
          <a:prstGeom prst="ellipse">
            <a:avLst/>
          </a:prstGeom>
          <a:solidFill>
            <a:schemeClr val="bg2">
              <a:alpha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75B248-8A36-49E2-8B62-8E6296A27060}"/>
                  </a:ext>
                </a:extLst>
              </p:cNvPr>
              <p:cNvSpPr txBox="1"/>
              <p:nvPr/>
            </p:nvSpPr>
            <p:spPr>
              <a:xfrm>
                <a:off x="10476505" y="5205248"/>
                <a:ext cx="922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Small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75B248-8A36-49E2-8B62-8E6296A27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505" y="5205248"/>
                <a:ext cx="922625" cy="369332"/>
              </a:xfrm>
              <a:prstGeom prst="rect">
                <a:avLst/>
              </a:prstGeom>
              <a:blipFill>
                <a:blip r:embed="rId4"/>
                <a:stretch>
                  <a:fillRect l="-596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7CEFCF4-93B7-40A8-82F1-568D13569AEF}"/>
              </a:ext>
            </a:extLst>
          </p:cNvPr>
          <p:cNvSpPr txBox="1"/>
          <p:nvPr/>
        </p:nvSpPr>
        <p:spPr>
          <a:xfrm>
            <a:off x="7519435" y="1565533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Weather</a:t>
            </a:r>
            <a:endParaRPr lang="zh-CN" alt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3E3680-C469-40B6-B42B-41ADD61942CE}"/>
              </a:ext>
            </a:extLst>
          </p:cNvPr>
          <p:cNvSpPr txBox="1"/>
          <p:nvPr/>
        </p:nvSpPr>
        <p:spPr>
          <a:xfrm>
            <a:off x="9058435" y="1583601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Climate</a:t>
            </a:r>
            <a:endParaRPr lang="zh-CN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38AF88-883E-4AE8-ABE6-E0ADC4226A76}"/>
              </a:ext>
            </a:extLst>
          </p:cNvPr>
          <p:cNvSpPr txBox="1"/>
          <p:nvPr/>
        </p:nvSpPr>
        <p:spPr>
          <a:xfrm>
            <a:off x="7856123" y="2697646"/>
            <a:ext cx="188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Temperature</a:t>
            </a:r>
            <a:endParaRPr lang="zh-CN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A8A1E8-8597-4C56-8C5F-EBC7A7B218F5}"/>
              </a:ext>
            </a:extLst>
          </p:cNvPr>
          <p:cNvSpPr txBox="1"/>
          <p:nvPr/>
        </p:nvSpPr>
        <p:spPr>
          <a:xfrm>
            <a:off x="7338099" y="4309445"/>
            <a:ext cx="107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Climate</a:t>
            </a:r>
            <a:endParaRPr lang="zh-CN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516B89-F574-45DD-B0A8-4DF0A47914C1}"/>
              </a:ext>
            </a:extLst>
          </p:cNvPr>
          <p:cNvSpPr txBox="1"/>
          <p:nvPr/>
        </p:nvSpPr>
        <p:spPr>
          <a:xfrm>
            <a:off x="9058435" y="4365113"/>
            <a:ext cx="144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Geometry</a:t>
            </a:r>
            <a:endParaRPr lang="zh-CN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83165E-7F9D-4F72-9647-3BA85853DD1D}"/>
              </a:ext>
            </a:extLst>
          </p:cNvPr>
          <p:cNvSpPr txBox="1"/>
          <p:nvPr/>
        </p:nvSpPr>
        <p:spPr>
          <a:xfrm>
            <a:off x="8262514" y="5832525"/>
            <a:ext cx="107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Season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7030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899A37F-64F5-460C-9A0E-138B25182AAC}"/>
              </a:ext>
            </a:extLst>
          </p:cNvPr>
          <p:cNvSpPr/>
          <p:nvPr/>
        </p:nvSpPr>
        <p:spPr>
          <a:xfrm>
            <a:off x="3850640" y="2794000"/>
            <a:ext cx="3139440" cy="382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Design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9AF75-9562-4CCA-BD8D-DB9D45E5E2A3}"/>
              </a:ext>
            </a:extLst>
          </p:cNvPr>
          <p:cNvSpPr txBox="1"/>
          <p:nvPr/>
        </p:nvSpPr>
        <p:spPr>
          <a:xfrm>
            <a:off x="142874" y="1280160"/>
            <a:ext cx="621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Experiment Pipeline</a:t>
            </a:r>
            <a:endParaRPr lang="zh-CN" altLang="en-US" sz="2400" b="1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DA262C0-E0B3-4DE2-A68B-8EF59EF2FC77}"/>
              </a:ext>
            </a:extLst>
          </p:cNvPr>
          <p:cNvSpPr/>
          <p:nvPr/>
        </p:nvSpPr>
        <p:spPr>
          <a:xfrm>
            <a:off x="1514330" y="2458822"/>
            <a:ext cx="1080155" cy="1459006"/>
          </a:xfrm>
          <a:custGeom>
            <a:avLst/>
            <a:gdLst>
              <a:gd name="T0" fmla="*/ 385 w 4638"/>
              <a:gd name="T1" fmla="*/ 0 h 6274"/>
              <a:gd name="T2" fmla="*/ 0 w 4638"/>
              <a:gd name="T3" fmla="*/ 5890 h 6274"/>
              <a:gd name="T4" fmla="*/ 4253 w 4638"/>
              <a:gd name="T5" fmla="*/ 6274 h 6274"/>
              <a:gd name="T6" fmla="*/ 4638 w 4638"/>
              <a:gd name="T7" fmla="*/ 1190 h 6274"/>
              <a:gd name="T8" fmla="*/ 3634 w 4638"/>
              <a:gd name="T9" fmla="*/ 576 h 6274"/>
              <a:gd name="T10" fmla="*/ 3634 w 4638"/>
              <a:gd name="T11" fmla="*/ 1097 h 6274"/>
              <a:gd name="T12" fmla="*/ 4315 w 4638"/>
              <a:gd name="T13" fmla="*/ 5890 h 6274"/>
              <a:gd name="T14" fmla="*/ 385 w 4638"/>
              <a:gd name="T15" fmla="*/ 5951 h 6274"/>
              <a:gd name="T16" fmla="*/ 324 w 4638"/>
              <a:gd name="T17" fmla="*/ 385 h 6274"/>
              <a:gd name="T18" fmla="*/ 3311 w 4638"/>
              <a:gd name="T19" fmla="*/ 323 h 6274"/>
              <a:gd name="T20" fmla="*/ 3472 w 4638"/>
              <a:gd name="T21" fmla="*/ 1420 h 6274"/>
              <a:gd name="T22" fmla="*/ 4315 w 4638"/>
              <a:gd name="T23" fmla="*/ 5890 h 6274"/>
              <a:gd name="T24" fmla="*/ 603 w 4638"/>
              <a:gd name="T25" fmla="*/ 818 h 6274"/>
              <a:gd name="T26" fmla="*/ 1004 w 4638"/>
              <a:gd name="T27" fmla="*/ 1482 h 6274"/>
              <a:gd name="T28" fmla="*/ 1135 w 4638"/>
              <a:gd name="T29" fmla="*/ 1479 h 6274"/>
              <a:gd name="T30" fmla="*/ 1535 w 4638"/>
              <a:gd name="T31" fmla="*/ 818 h 6274"/>
              <a:gd name="T32" fmla="*/ 1753 w 4638"/>
              <a:gd name="T33" fmla="*/ 1747 h 6274"/>
              <a:gd name="T34" fmla="*/ 1819 w 4638"/>
              <a:gd name="T35" fmla="*/ 1480 h 6274"/>
              <a:gd name="T36" fmla="*/ 2232 w 4638"/>
              <a:gd name="T37" fmla="*/ 818 h 6274"/>
              <a:gd name="T38" fmla="*/ 1631 w 4638"/>
              <a:gd name="T39" fmla="*/ 2147 h 6274"/>
              <a:gd name="T40" fmla="*/ 1412 w 4638"/>
              <a:gd name="T41" fmla="*/ 1229 h 6274"/>
              <a:gd name="T42" fmla="*/ 1164 w 4638"/>
              <a:gd name="T43" fmla="*/ 2147 h 6274"/>
              <a:gd name="T44" fmla="*/ 940 w 4638"/>
              <a:gd name="T45" fmla="*/ 2147 h 6274"/>
              <a:gd name="T46" fmla="*/ 3863 w 4638"/>
              <a:gd name="T47" fmla="*/ 1865 h 6274"/>
              <a:gd name="T48" fmla="*/ 3863 w 4638"/>
              <a:gd name="T49" fmla="*/ 2107 h 6274"/>
              <a:gd name="T50" fmla="*/ 2296 w 4638"/>
              <a:gd name="T51" fmla="*/ 1986 h 6274"/>
              <a:gd name="T52" fmla="*/ 3984 w 4638"/>
              <a:gd name="T53" fmla="*/ 2794 h 6274"/>
              <a:gd name="T54" fmla="*/ 853 w 4638"/>
              <a:gd name="T55" fmla="*/ 2915 h 6274"/>
              <a:gd name="T56" fmla="*/ 853 w 4638"/>
              <a:gd name="T57" fmla="*/ 2673 h 6274"/>
              <a:gd name="T58" fmla="*/ 3984 w 4638"/>
              <a:gd name="T59" fmla="*/ 2794 h 6274"/>
              <a:gd name="T60" fmla="*/ 3863 w 4638"/>
              <a:gd name="T61" fmla="*/ 3631 h 6274"/>
              <a:gd name="T62" fmla="*/ 732 w 4638"/>
              <a:gd name="T63" fmla="*/ 3510 h 6274"/>
              <a:gd name="T64" fmla="*/ 3863 w 4638"/>
              <a:gd name="T65" fmla="*/ 3389 h 6274"/>
              <a:gd name="T66" fmla="*/ 3984 w 4638"/>
              <a:gd name="T67" fmla="*/ 4227 h 6274"/>
              <a:gd name="T68" fmla="*/ 853 w 4638"/>
              <a:gd name="T69" fmla="*/ 4348 h 6274"/>
              <a:gd name="T70" fmla="*/ 853 w 4638"/>
              <a:gd name="T71" fmla="*/ 4106 h 6274"/>
              <a:gd name="T72" fmla="*/ 3984 w 4638"/>
              <a:gd name="T73" fmla="*/ 4227 h 6274"/>
              <a:gd name="T74" fmla="*/ 3863 w 4638"/>
              <a:gd name="T75" fmla="*/ 5074 h 6274"/>
              <a:gd name="T76" fmla="*/ 732 w 4638"/>
              <a:gd name="T77" fmla="*/ 4953 h 6274"/>
              <a:gd name="T78" fmla="*/ 3863 w 4638"/>
              <a:gd name="T79" fmla="*/ 4832 h 6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38" h="6274">
                <a:moveTo>
                  <a:pt x="3543" y="0"/>
                </a:moveTo>
                <a:lnTo>
                  <a:pt x="385" y="0"/>
                </a:lnTo>
                <a:cubicBezTo>
                  <a:pt x="173" y="0"/>
                  <a:pt x="0" y="173"/>
                  <a:pt x="0" y="385"/>
                </a:cubicBezTo>
                <a:lnTo>
                  <a:pt x="0" y="5890"/>
                </a:lnTo>
                <a:cubicBezTo>
                  <a:pt x="0" y="6102"/>
                  <a:pt x="173" y="6274"/>
                  <a:pt x="385" y="6274"/>
                </a:cubicBezTo>
                <a:lnTo>
                  <a:pt x="4253" y="6274"/>
                </a:lnTo>
                <a:cubicBezTo>
                  <a:pt x="4466" y="6274"/>
                  <a:pt x="4638" y="6102"/>
                  <a:pt x="4638" y="5890"/>
                </a:cubicBezTo>
                <a:lnTo>
                  <a:pt x="4638" y="1190"/>
                </a:lnTo>
                <a:lnTo>
                  <a:pt x="3543" y="0"/>
                </a:lnTo>
                <a:close/>
                <a:moveTo>
                  <a:pt x="3634" y="576"/>
                </a:moveTo>
                <a:lnTo>
                  <a:pt x="4114" y="1097"/>
                </a:lnTo>
                <a:lnTo>
                  <a:pt x="3634" y="1097"/>
                </a:lnTo>
                <a:lnTo>
                  <a:pt x="3634" y="576"/>
                </a:lnTo>
                <a:close/>
                <a:moveTo>
                  <a:pt x="4315" y="5890"/>
                </a:moveTo>
                <a:cubicBezTo>
                  <a:pt x="4315" y="5924"/>
                  <a:pt x="4287" y="5951"/>
                  <a:pt x="4253" y="5951"/>
                </a:cubicBezTo>
                <a:lnTo>
                  <a:pt x="385" y="5951"/>
                </a:lnTo>
                <a:cubicBezTo>
                  <a:pt x="351" y="5951"/>
                  <a:pt x="324" y="5924"/>
                  <a:pt x="324" y="5890"/>
                </a:cubicBezTo>
                <a:lnTo>
                  <a:pt x="324" y="385"/>
                </a:lnTo>
                <a:cubicBezTo>
                  <a:pt x="324" y="351"/>
                  <a:pt x="351" y="323"/>
                  <a:pt x="385" y="323"/>
                </a:cubicBezTo>
                <a:lnTo>
                  <a:pt x="3311" y="323"/>
                </a:lnTo>
                <a:lnTo>
                  <a:pt x="3311" y="1259"/>
                </a:lnTo>
                <a:cubicBezTo>
                  <a:pt x="3311" y="1348"/>
                  <a:pt x="3383" y="1420"/>
                  <a:pt x="3472" y="1420"/>
                </a:cubicBezTo>
                <a:lnTo>
                  <a:pt x="4315" y="1420"/>
                </a:lnTo>
                <a:lnTo>
                  <a:pt x="4315" y="5890"/>
                </a:lnTo>
                <a:close/>
                <a:moveTo>
                  <a:pt x="940" y="2147"/>
                </a:moveTo>
                <a:lnTo>
                  <a:pt x="603" y="818"/>
                </a:lnTo>
                <a:lnTo>
                  <a:pt x="848" y="818"/>
                </a:lnTo>
                <a:lnTo>
                  <a:pt x="1004" y="1482"/>
                </a:lnTo>
                <a:cubicBezTo>
                  <a:pt x="1026" y="1575"/>
                  <a:pt x="1047" y="1669"/>
                  <a:pt x="1065" y="1756"/>
                </a:cubicBezTo>
                <a:cubicBezTo>
                  <a:pt x="1086" y="1667"/>
                  <a:pt x="1111" y="1572"/>
                  <a:pt x="1135" y="1479"/>
                </a:cubicBezTo>
                <a:lnTo>
                  <a:pt x="1310" y="818"/>
                </a:lnTo>
                <a:lnTo>
                  <a:pt x="1535" y="818"/>
                </a:lnTo>
                <a:lnTo>
                  <a:pt x="1695" y="1484"/>
                </a:lnTo>
                <a:cubicBezTo>
                  <a:pt x="1715" y="1571"/>
                  <a:pt x="1736" y="1661"/>
                  <a:pt x="1753" y="1747"/>
                </a:cubicBezTo>
                <a:cubicBezTo>
                  <a:pt x="1771" y="1670"/>
                  <a:pt x="1791" y="1591"/>
                  <a:pt x="1811" y="1510"/>
                </a:cubicBezTo>
                <a:lnTo>
                  <a:pt x="1819" y="1480"/>
                </a:lnTo>
                <a:lnTo>
                  <a:pt x="1992" y="818"/>
                </a:lnTo>
                <a:lnTo>
                  <a:pt x="2232" y="818"/>
                </a:lnTo>
                <a:lnTo>
                  <a:pt x="1855" y="2147"/>
                </a:lnTo>
                <a:lnTo>
                  <a:pt x="1631" y="2147"/>
                </a:lnTo>
                <a:lnTo>
                  <a:pt x="1465" y="1465"/>
                </a:lnTo>
                <a:cubicBezTo>
                  <a:pt x="1445" y="1381"/>
                  <a:pt x="1427" y="1304"/>
                  <a:pt x="1412" y="1229"/>
                </a:cubicBezTo>
                <a:cubicBezTo>
                  <a:pt x="1395" y="1304"/>
                  <a:pt x="1375" y="1381"/>
                  <a:pt x="1351" y="1466"/>
                </a:cubicBezTo>
                <a:lnTo>
                  <a:pt x="1164" y="2147"/>
                </a:lnTo>
                <a:lnTo>
                  <a:pt x="940" y="2147"/>
                </a:lnTo>
                <a:lnTo>
                  <a:pt x="940" y="2147"/>
                </a:lnTo>
                <a:close/>
                <a:moveTo>
                  <a:pt x="2417" y="1865"/>
                </a:moveTo>
                <a:lnTo>
                  <a:pt x="3863" y="1865"/>
                </a:lnTo>
                <a:cubicBezTo>
                  <a:pt x="3930" y="1865"/>
                  <a:pt x="3984" y="1919"/>
                  <a:pt x="3984" y="1986"/>
                </a:cubicBezTo>
                <a:cubicBezTo>
                  <a:pt x="3984" y="2053"/>
                  <a:pt x="3930" y="2107"/>
                  <a:pt x="3863" y="2107"/>
                </a:cubicBezTo>
                <a:lnTo>
                  <a:pt x="2417" y="2107"/>
                </a:lnTo>
                <a:cubicBezTo>
                  <a:pt x="2350" y="2107"/>
                  <a:pt x="2296" y="2053"/>
                  <a:pt x="2296" y="1986"/>
                </a:cubicBezTo>
                <a:cubicBezTo>
                  <a:pt x="2296" y="1919"/>
                  <a:pt x="2350" y="1865"/>
                  <a:pt x="2417" y="1865"/>
                </a:cubicBezTo>
                <a:close/>
                <a:moveTo>
                  <a:pt x="3984" y="2794"/>
                </a:moveTo>
                <a:cubicBezTo>
                  <a:pt x="3984" y="2861"/>
                  <a:pt x="3930" y="2915"/>
                  <a:pt x="3863" y="2915"/>
                </a:cubicBezTo>
                <a:lnTo>
                  <a:pt x="853" y="2915"/>
                </a:lnTo>
                <a:cubicBezTo>
                  <a:pt x="786" y="2915"/>
                  <a:pt x="732" y="2861"/>
                  <a:pt x="732" y="2794"/>
                </a:cubicBezTo>
                <a:cubicBezTo>
                  <a:pt x="732" y="2727"/>
                  <a:pt x="786" y="2673"/>
                  <a:pt x="853" y="2673"/>
                </a:cubicBezTo>
                <a:lnTo>
                  <a:pt x="3863" y="2673"/>
                </a:lnTo>
                <a:cubicBezTo>
                  <a:pt x="3930" y="2673"/>
                  <a:pt x="3984" y="2727"/>
                  <a:pt x="3984" y="2794"/>
                </a:cubicBezTo>
                <a:close/>
                <a:moveTo>
                  <a:pt x="3984" y="3510"/>
                </a:moveTo>
                <a:cubicBezTo>
                  <a:pt x="3984" y="3577"/>
                  <a:pt x="3930" y="3631"/>
                  <a:pt x="3863" y="3631"/>
                </a:cubicBezTo>
                <a:lnTo>
                  <a:pt x="853" y="3631"/>
                </a:lnTo>
                <a:cubicBezTo>
                  <a:pt x="786" y="3631"/>
                  <a:pt x="732" y="3577"/>
                  <a:pt x="732" y="3510"/>
                </a:cubicBezTo>
                <a:cubicBezTo>
                  <a:pt x="732" y="3444"/>
                  <a:pt x="786" y="3389"/>
                  <a:pt x="853" y="3389"/>
                </a:cubicBezTo>
                <a:lnTo>
                  <a:pt x="3863" y="3389"/>
                </a:lnTo>
                <a:cubicBezTo>
                  <a:pt x="3930" y="3389"/>
                  <a:pt x="3984" y="3444"/>
                  <a:pt x="3984" y="3510"/>
                </a:cubicBezTo>
                <a:close/>
                <a:moveTo>
                  <a:pt x="3984" y="4227"/>
                </a:moveTo>
                <a:cubicBezTo>
                  <a:pt x="3984" y="4294"/>
                  <a:pt x="3930" y="4348"/>
                  <a:pt x="3863" y="4348"/>
                </a:cubicBezTo>
                <a:lnTo>
                  <a:pt x="853" y="4348"/>
                </a:lnTo>
                <a:cubicBezTo>
                  <a:pt x="786" y="4348"/>
                  <a:pt x="732" y="4294"/>
                  <a:pt x="732" y="4227"/>
                </a:cubicBezTo>
                <a:cubicBezTo>
                  <a:pt x="732" y="4160"/>
                  <a:pt x="786" y="4106"/>
                  <a:pt x="853" y="4106"/>
                </a:cubicBezTo>
                <a:lnTo>
                  <a:pt x="3863" y="4106"/>
                </a:lnTo>
                <a:cubicBezTo>
                  <a:pt x="3930" y="4106"/>
                  <a:pt x="3984" y="4160"/>
                  <a:pt x="3984" y="4227"/>
                </a:cubicBezTo>
                <a:close/>
                <a:moveTo>
                  <a:pt x="3984" y="4953"/>
                </a:moveTo>
                <a:cubicBezTo>
                  <a:pt x="3984" y="5020"/>
                  <a:pt x="3930" y="5074"/>
                  <a:pt x="3863" y="5074"/>
                </a:cubicBezTo>
                <a:lnTo>
                  <a:pt x="853" y="5074"/>
                </a:lnTo>
                <a:cubicBezTo>
                  <a:pt x="786" y="5074"/>
                  <a:pt x="732" y="5020"/>
                  <a:pt x="732" y="4953"/>
                </a:cubicBezTo>
                <a:cubicBezTo>
                  <a:pt x="732" y="4886"/>
                  <a:pt x="786" y="4832"/>
                  <a:pt x="853" y="4832"/>
                </a:cubicBezTo>
                <a:lnTo>
                  <a:pt x="3863" y="4832"/>
                </a:lnTo>
                <a:cubicBezTo>
                  <a:pt x="3930" y="4832"/>
                  <a:pt x="3984" y="4886"/>
                  <a:pt x="3984" y="4953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7C51F-7E1B-4573-A2F8-C6B7E89CABF3}"/>
              </a:ext>
            </a:extLst>
          </p:cNvPr>
          <p:cNvSpPr txBox="1"/>
          <p:nvPr/>
        </p:nvSpPr>
        <p:spPr>
          <a:xfrm>
            <a:off x="822815" y="4007737"/>
            <a:ext cx="242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Corpus</a:t>
            </a:r>
            <a:r>
              <a:rPr lang="en-US" altLang="zh-CN" sz="3200" dirty="0"/>
              <a:t>*</a:t>
            </a:r>
            <a:endParaRPr lang="zh-CN" alt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7AB89B-3153-48D3-B579-D9CFAF857090}"/>
              </a:ext>
            </a:extLst>
          </p:cNvPr>
          <p:cNvSpPr/>
          <p:nvPr/>
        </p:nvSpPr>
        <p:spPr>
          <a:xfrm>
            <a:off x="4064000" y="1696970"/>
            <a:ext cx="2702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E6FB6-475D-442D-A55C-D95B6CE353B1}"/>
              </a:ext>
            </a:extLst>
          </p:cNvPr>
          <p:cNvSpPr/>
          <p:nvPr/>
        </p:nvSpPr>
        <p:spPr>
          <a:xfrm>
            <a:off x="4064000" y="2304674"/>
            <a:ext cx="2702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TFIDF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4966B7-675C-435C-B6B9-3502E0AD7713}"/>
              </a:ext>
            </a:extLst>
          </p:cNvPr>
          <p:cNvSpPr/>
          <p:nvPr/>
        </p:nvSpPr>
        <p:spPr>
          <a:xfrm>
            <a:off x="4064000" y="2912378"/>
            <a:ext cx="2702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TF+NMF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4FC45A-D290-4B4A-A318-412388E30B80}"/>
              </a:ext>
            </a:extLst>
          </p:cNvPr>
          <p:cNvSpPr/>
          <p:nvPr/>
        </p:nvSpPr>
        <p:spPr>
          <a:xfrm>
            <a:off x="4064000" y="3520082"/>
            <a:ext cx="2702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TFIDF+NMF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CE585-F48D-45C2-8809-16A62E0ED7D8}"/>
              </a:ext>
            </a:extLst>
          </p:cNvPr>
          <p:cNvSpPr/>
          <p:nvPr/>
        </p:nvSpPr>
        <p:spPr>
          <a:xfrm>
            <a:off x="4064000" y="4151062"/>
            <a:ext cx="2702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TF+most</a:t>
            </a:r>
            <a:r>
              <a:rPr lang="en-US" altLang="zh-CN" dirty="0">
                <a:solidFill>
                  <a:schemeClr val="tx1"/>
                </a:solidFill>
              </a:rPr>
              <a:t> frequent terms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0E1A19-EFFE-4CD4-B25D-BDFAD487C83C}"/>
              </a:ext>
            </a:extLst>
          </p:cNvPr>
          <p:cNvSpPr/>
          <p:nvPr/>
        </p:nvSpPr>
        <p:spPr>
          <a:xfrm>
            <a:off x="4064000" y="4782042"/>
            <a:ext cx="2702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TFIDF+</a:t>
            </a:r>
            <a:r>
              <a:rPr lang="en-US" altLang="zh-CN" sz="1400" dirty="0" err="1">
                <a:solidFill>
                  <a:schemeClr val="tx1"/>
                </a:solidFill>
              </a:rPr>
              <a:t>most</a:t>
            </a:r>
            <a:r>
              <a:rPr lang="en-US" altLang="zh-CN" sz="1400" dirty="0">
                <a:solidFill>
                  <a:schemeClr val="tx1"/>
                </a:solidFill>
              </a:rPr>
              <a:t> “frequent” terms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C0BEE5-5FFA-4322-A99C-322C6A4F1836}"/>
              </a:ext>
            </a:extLst>
          </p:cNvPr>
          <p:cNvSpPr/>
          <p:nvPr/>
        </p:nvSpPr>
        <p:spPr>
          <a:xfrm>
            <a:off x="4073236" y="5470027"/>
            <a:ext cx="2702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LDA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21C09F-3506-4145-81FD-4075AECC67E0}"/>
              </a:ext>
            </a:extLst>
          </p:cNvPr>
          <p:cNvSpPr txBox="1"/>
          <p:nvPr/>
        </p:nvSpPr>
        <p:spPr>
          <a:xfrm>
            <a:off x="4368121" y="6158012"/>
            <a:ext cx="211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Same dimension</a:t>
            </a:r>
            <a:endParaRPr lang="zh-CN" alt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E249F5E-B594-49E8-A194-3DA30CE86585}"/>
              </a:ext>
            </a:extLst>
          </p:cNvPr>
          <p:cNvCxnSpPr>
            <a:stCxn id="15" idx="30"/>
            <a:endCxn id="16" idx="1"/>
          </p:cNvCxnSpPr>
          <p:nvPr/>
        </p:nvCxnSpPr>
        <p:spPr>
          <a:xfrm flipV="1">
            <a:off x="2413993" y="1881636"/>
            <a:ext cx="1650007" cy="14215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61489C5-8ED1-4726-A18A-CCE9B6C7EAC5}"/>
              </a:ext>
            </a:extLst>
          </p:cNvPr>
          <p:cNvCxnSpPr>
            <a:cxnSpLocks/>
            <a:stCxn id="15" idx="30"/>
            <a:endCxn id="17" idx="1"/>
          </p:cNvCxnSpPr>
          <p:nvPr/>
        </p:nvCxnSpPr>
        <p:spPr>
          <a:xfrm flipV="1">
            <a:off x="2413993" y="2489340"/>
            <a:ext cx="1650007" cy="8138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3934A4-29F9-4C33-A835-0CC0C72C19FE}"/>
              </a:ext>
            </a:extLst>
          </p:cNvPr>
          <p:cNvCxnSpPr>
            <a:cxnSpLocks/>
            <a:stCxn id="15" idx="30"/>
            <a:endCxn id="18" idx="1"/>
          </p:cNvCxnSpPr>
          <p:nvPr/>
        </p:nvCxnSpPr>
        <p:spPr>
          <a:xfrm flipV="1">
            <a:off x="2413993" y="3097044"/>
            <a:ext cx="1650007" cy="2061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0CF532C-31B5-4CE9-976B-9CFD96E3030F}"/>
              </a:ext>
            </a:extLst>
          </p:cNvPr>
          <p:cNvCxnSpPr>
            <a:cxnSpLocks/>
            <a:stCxn id="15" idx="30"/>
            <a:endCxn id="19" idx="1"/>
          </p:cNvCxnSpPr>
          <p:nvPr/>
        </p:nvCxnSpPr>
        <p:spPr>
          <a:xfrm>
            <a:off x="2413993" y="3303204"/>
            <a:ext cx="1650007" cy="4015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4EC109-A509-4A7E-A375-89074795E52D}"/>
              </a:ext>
            </a:extLst>
          </p:cNvPr>
          <p:cNvCxnSpPr>
            <a:cxnSpLocks/>
            <a:stCxn id="15" idx="30"/>
            <a:endCxn id="20" idx="1"/>
          </p:cNvCxnSpPr>
          <p:nvPr/>
        </p:nvCxnSpPr>
        <p:spPr>
          <a:xfrm>
            <a:off x="2413993" y="3303204"/>
            <a:ext cx="1650007" cy="10325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D6E75F6-F151-4D5F-A2E5-5AC2D3BE753F}"/>
              </a:ext>
            </a:extLst>
          </p:cNvPr>
          <p:cNvCxnSpPr>
            <a:cxnSpLocks/>
            <a:stCxn id="15" idx="30"/>
            <a:endCxn id="21" idx="1"/>
          </p:cNvCxnSpPr>
          <p:nvPr/>
        </p:nvCxnSpPr>
        <p:spPr>
          <a:xfrm>
            <a:off x="2413993" y="3303204"/>
            <a:ext cx="1650007" cy="1663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7726155-6A3D-4DBF-9B4D-215A987FC0EF}"/>
              </a:ext>
            </a:extLst>
          </p:cNvPr>
          <p:cNvCxnSpPr>
            <a:cxnSpLocks/>
            <a:stCxn id="15" idx="30"/>
            <a:endCxn id="22" idx="1"/>
          </p:cNvCxnSpPr>
          <p:nvPr/>
        </p:nvCxnSpPr>
        <p:spPr>
          <a:xfrm>
            <a:off x="2413993" y="3303204"/>
            <a:ext cx="1659243" cy="23514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0E22AD2-98A7-4995-BDF8-F1D64E01B2B3}"/>
              </a:ext>
            </a:extLst>
          </p:cNvPr>
          <p:cNvSpPr/>
          <p:nvPr/>
        </p:nvSpPr>
        <p:spPr>
          <a:xfrm>
            <a:off x="8416567" y="2213348"/>
            <a:ext cx="2194561" cy="2753360"/>
          </a:xfrm>
          <a:prstGeom prst="roundRect">
            <a:avLst>
              <a:gd name="adj" fmla="val 74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Multinomial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Naïve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Bayes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Classifier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544F286-3512-491B-891E-BAD651A84423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>
            <a:off x="6766560" y="1881636"/>
            <a:ext cx="1650007" cy="17083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4FB72E5-F3BA-4432-AE60-F78A76ECB6C7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>
            <a:off x="6766560" y="2489340"/>
            <a:ext cx="1650007" cy="1100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1668D5-F839-4802-83C1-F08EF3924D5E}"/>
              </a:ext>
            </a:extLst>
          </p:cNvPr>
          <p:cNvCxnSpPr>
            <a:cxnSpLocks/>
            <a:stCxn id="18" idx="3"/>
            <a:endCxn id="46" idx="1"/>
          </p:cNvCxnSpPr>
          <p:nvPr/>
        </p:nvCxnSpPr>
        <p:spPr>
          <a:xfrm>
            <a:off x="6766560" y="3097044"/>
            <a:ext cx="1650007" cy="4929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98869C0-2D4A-461D-B8EB-EE11BC181969}"/>
              </a:ext>
            </a:extLst>
          </p:cNvPr>
          <p:cNvCxnSpPr>
            <a:cxnSpLocks/>
            <a:stCxn id="19" idx="3"/>
            <a:endCxn id="46" idx="1"/>
          </p:cNvCxnSpPr>
          <p:nvPr/>
        </p:nvCxnSpPr>
        <p:spPr>
          <a:xfrm flipV="1">
            <a:off x="6766560" y="3590028"/>
            <a:ext cx="1650007" cy="1147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717339A-24EB-4D99-96A1-7816D53B2BA8}"/>
              </a:ext>
            </a:extLst>
          </p:cNvPr>
          <p:cNvCxnSpPr>
            <a:cxnSpLocks/>
            <a:stCxn id="20" idx="3"/>
            <a:endCxn id="46" idx="1"/>
          </p:cNvCxnSpPr>
          <p:nvPr/>
        </p:nvCxnSpPr>
        <p:spPr>
          <a:xfrm flipV="1">
            <a:off x="6766560" y="3590028"/>
            <a:ext cx="1650007" cy="745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7259CE3-FEC3-4BEF-8F8D-04B385397C28}"/>
              </a:ext>
            </a:extLst>
          </p:cNvPr>
          <p:cNvCxnSpPr>
            <a:cxnSpLocks/>
            <a:stCxn id="21" idx="3"/>
            <a:endCxn id="46" idx="1"/>
          </p:cNvCxnSpPr>
          <p:nvPr/>
        </p:nvCxnSpPr>
        <p:spPr>
          <a:xfrm flipV="1">
            <a:off x="6766560" y="3590028"/>
            <a:ext cx="1650007" cy="13766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2EB93EA-F8E0-46B3-AE25-BD5ECC46FEE7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6775796" y="3590028"/>
            <a:ext cx="1640771" cy="20646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BDB490-0BEA-4D02-B5CD-9BE68060DB1C}"/>
              </a:ext>
            </a:extLst>
          </p:cNvPr>
          <p:cNvSpPr txBox="1"/>
          <p:nvPr/>
        </p:nvSpPr>
        <p:spPr>
          <a:xfrm>
            <a:off x="149871" y="6097479"/>
            <a:ext cx="2845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State of the union address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Scripts of </a:t>
            </a:r>
            <a:r>
              <a:rPr lang="en-US" altLang="zh-CN" sz="1600" i="1" dirty="0"/>
              <a:t>The Simpsons</a:t>
            </a:r>
            <a:endParaRPr lang="zh-CN" altLang="en-US" sz="1600" i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5E7D24-6127-4087-84FB-17D1A9056C96}"/>
              </a:ext>
            </a:extLst>
          </p:cNvPr>
          <p:cNvSpPr/>
          <p:nvPr/>
        </p:nvSpPr>
        <p:spPr>
          <a:xfrm>
            <a:off x="0" y="6097479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475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899A37F-64F5-460C-9A0E-138B25182AAC}"/>
              </a:ext>
            </a:extLst>
          </p:cNvPr>
          <p:cNvSpPr/>
          <p:nvPr/>
        </p:nvSpPr>
        <p:spPr>
          <a:xfrm>
            <a:off x="3850640" y="5275026"/>
            <a:ext cx="3139440" cy="1339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Design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9AF75-9562-4CCA-BD8D-DB9D45E5E2A3}"/>
              </a:ext>
            </a:extLst>
          </p:cNvPr>
          <p:cNvSpPr txBox="1"/>
          <p:nvPr/>
        </p:nvSpPr>
        <p:spPr>
          <a:xfrm>
            <a:off x="142874" y="1280160"/>
            <a:ext cx="621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Experiment Pipeline</a:t>
            </a:r>
            <a:endParaRPr lang="zh-CN" altLang="en-US" sz="2400" b="1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DA262C0-E0B3-4DE2-A68B-8EF59EF2FC77}"/>
              </a:ext>
            </a:extLst>
          </p:cNvPr>
          <p:cNvSpPr/>
          <p:nvPr/>
        </p:nvSpPr>
        <p:spPr>
          <a:xfrm>
            <a:off x="1514330" y="2458822"/>
            <a:ext cx="1080155" cy="1459006"/>
          </a:xfrm>
          <a:custGeom>
            <a:avLst/>
            <a:gdLst>
              <a:gd name="T0" fmla="*/ 385 w 4638"/>
              <a:gd name="T1" fmla="*/ 0 h 6274"/>
              <a:gd name="T2" fmla="*/ 0 w 4638"/>
              <a:gd name="T3" fmla="*/ 5890 h 6274"/>
              <a:gd name="T4" fmla="*/ 4253 w 4638"/>
              <a:gd name="T5" fmla="*/ 6274 h 6274"/>
              <a:gd name="T6" fmla="*/ 4638 w 4638"/>
              <a:gd name="T7" fmla="*/ 1190 h 6274"/>
              <a:gd name="T8" fmla="*/ 3634 w 4638"/>
              <a:gd name="T9" fmla="*/ 576 h 6274"/>
              <a:gd name="T10" fmla="*/ 3634 w 4638"/>
              <a:gd name="T11" fmla="*/ 1097 h 6274"/>
              <a:gd name="T12" fmla="*/ 4315 w 4638"/>
              <a:gd name="T13" fmla="*/ 5890 h 6274"/>
              <a:gd name="T14" fmla="*/ 385 w 4638"/>
              <a:gd name="T15" fmla="*/ 5951 h 6274"/>
              <a:gd name="T16" fmla="*/ 324 w 4638"/>
              <a:gd name="T17" fmla="*/ 385 h 6274"/>
              <a:gd name="T18" fmla="*/ 3311 w 4638"/>
              <a:gd name="T19" fmla="*/ 323 h 6274"/>
              <a:gd name="T20" fmla="*/ 3472 w 4638"/>
              <a:gd name="T21" fmla="*/ 1420 h 6274"/>
              <a:gd name="T22" fmla="*/ 4315 w 4638"/>
              <a:gd name="T23" fmla="*/ 5890 h 6274"/>
              <a:gd name="T24" fmla="*/ 603 w 4638"/>
              <a:gd name="T25" fmla="*/ 818 h 6274"/>
              <a:gd name="T26" fmla="*/ 1004 w 4638"/>
              <a:gd name="T27" fmla="*/ 1482 h 6274"/>
              <a:gd name="T28" fmla="*/ 1135 w 4638"/>
              <a:gd name="T29" fmla="*/ 1479 h 6274"/>
              <a:gd name="T30" fmla="*/ 1535 w 4638"/>
              <a:gd name="T31" fmla="*/ 818 h 6274"/>
              <a:gd name="T32" fmla="*/ 1753 w 4638"/>
              <a:gd name="T33" fmla="*/ 1747 h 6274"/>
              <a:gd name="T34" fmla="*/ 1819 w 4638"/>
              <a:gd name="T35" fmla="*/ 1480 h 6274"/>
              <a:gd name="T36" fmla="*/ 2232 w 4638"/>
              <a:gd name="T37" fmla="*/ 818 h 6274"/>
              <a:gd name="T38" fmla="*/ 1631 w 4638"/>
              <a:gd name="T39" fmla="*/ 2147 h 6274"/>
              <a:gd name="T40" fmla="*/ 1412 w 4638"/>
              <a:gd name="T41" fmla="*/ 1229 h 6274"/>
              <a:gd name="T42" fmla="*/ 1164 w 4638"/>
              <a:gd name="T43" fmla="*/ 2147 h 6274"/>
              <a:gd name="T44" fmla="*/ 940 w 4638"/>
              <a:gd name="T45" fmla="*/ 2147 h 6274"/>
              <a:gd name="T46" fmla="*/ 3863 w 4638"/>
              <a:gd name="T47" fmla="*/ 1865 h 6274"/>
              <a:gd name="T48" fmla="*/ 3863 w 4638"/>
              <a:gd name="T49" fmla="*/ 2107 h 6274"/>
              <a:gd name="T50" fmla="*/ 2296 w 4638"/>
              <a:gd name="T51" fmla="*/ 1986 h 6274"/>
              <a:gd name="T52" fmla="*/ 3984 w 4638"/>
              <a:gd name="T53" fmla="*/ 2794 h 6274"/>
              <a:gd name="T54" fmla="*/ 853 w 4638"/>
              <a:gd name="T55" fmla="*/ 2915 h 6274"/>
              <a:gd name="T56" fmla="*/ 853 w 4638"/>
              <a:gd name="T57" fmla="*/ 2673 h 6274"/>
              <a:gd name="T58" fmla="*/ 3984 w 4638"/>
              <a:gd name="T59" fmla="*/ 2794 h 6274"/>
              <a:gd name="T60" fmla="*/ 3863 w 4638"/>
              <a:gd name="T61" fmla="*/ 3631 h 6274"/>
              <a:gd name="T62" fmla="*/ 732 w 4638"/>
              <a:gd name="T63" fmla="*/ 3510 h 6274"/>
              <a:gd name="T64" fmla="*/ 3863 w 4638"/>
              <a:gd name="T65" fmla="*/ 3389 h 6274"/>
              <a:gd name="T66" fmla="*/ 3984 w 4638"/>
              <a:gd name="T67" fmla="*/ 4227 h 6274"/>
              <a:gd name="T68" fmla="*/ 853 w 4638"/>
              <a:gd name="T69" fmla="*/ 4348 h 6274"/>
              <a:gd name="T70" fmla="*/ 853 w 4638"/>
              <a:gd name="T71" fmla="*/ 4106 h 6274"/>
              <a:gd name="T72" fmla="*/ 3984 w 4638"/>
              <a:gd name="T73" fmla="*/ 4227 h 6274"/>
              <a:gd name="T74" fmla="*/ 3863 w 4638"/>
              <a:gd name="T75" fmla="*/ 5074 h 6274"/>
              <a:gd name="T76" fmla="*/ 732 w 4638"/>
              <a:gd name="T77" fmla="*/ 4953 h 6274"/>
              <a:gd name="T78" fmla="*/ 3863 w 4638"/>
              <a:gd name="T79" fmla="*/ 4832 h 6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38" h="6274">
                <a:moveTo>
                  <a:pt x="3543" y="0"/>
                </a:moveTo>
                <a:lnTo>
                  <a:pt x="385" y="0"/>
                </a:lnTo>
                <a:cubicBezTo>
                  <a:pt x="173" y="0"/>
                  <a:pt x="0" y="173"/>
                  <a:pt x="0" y="385"/>
                </a:cubicBezTo>
                <a:lnTo>
                  <a:pt x="0" y="5890"/>
                </a:lnTo>
                <a:cubicBezTo>
                  <a:pt x="0" y="6102"/>
                  <a:pt x="173" y="6274"/>
                  <a:pt x="385" y="6274"/>
                </a:cubicBezTo>
                <a:lnTo>
                  <a:pt x="4253" y="6274"/>
                </a:lnTo>
                <a:cubicBezTo>
                  <a:pt x="4466" y="6274"/>
                  <a:pt x="4638" y="6102"/>
                  <a:pt x="4638" y="5890"/>
                </a:cubicBezTo>
                <a:lnTo>
                  <a:pt x="4638" y="1190"/>
                </a:lnTo>
                <a:lnTo>
                  <a:pt x="3543" y="0"/>
                </a:lnTo>
                <a:close/>
                <a:moveTo>
                  <a:pt x="3634" y="576"/>
                </a:moveTo>
                <a:lnTo>
                  <a:pt x="4114" y="1097"/>
                </a:lnTo>
                <a:lnTo>
                  <a:pt x="3634" y="1097"/>
                </a:lnTo>
                <a:lnTo>
                  <a:pt x="3634" y="576"/>
                </a:lnTo>
                <a:close/>
                <a:moveTo>
                  <a:pt x="4315" y="5890"/>
                </a:moveTo>
                <a:cubicBezTo>
                  <a:pt x="4315" y="5924"/>
                  <a:pt x="4287" y="5951"/>
                  <a:pt x="4253" y="5951"/>
                </a:cubicBezTo>
                <a:lnTo>
                  <a:pt x="385" y="5951"/>
                </a:lnTo>
                <a:cubicBezTo>
                  <a:pt x="351" y="5951"/>
                  <a:pt x="324" y="5924"/>
                  <a:pt x="324" y="5890"/>
                </a:cubicBezTo>
                <a:lnTo>
                  <a:pt x="324" y="385"/>
                </a:lnTo>
                <a:cubicBezTo>
                  <a:pt x="324" y="351"/>
                  <a:pt x="351" y="323"/>
                  <a:pt x="385" y="323"/>
                </a:cubicBezTo>
                <a:lnTo>
                  <a:pt x="3311" y="323"/>
                </a:lnTo>
                <a:lnTo>
                  <a:pt x="3311" y="1259"/>
                </a:lnTo>
                <a:cubicBezTo>
                  <a:pt x="3311" y="1348"/>
                  <a:pt x="3383" y="1420"/>
                  <a:pt x="3472" y="1420"/>
                </a:cubicBezTo>
                <a:lnTo>
                  <a:pt x="4315" y="1420"/>
                </a:lnTo>
                <a:lnTo>
                  <a:pt x="4315" y="5890"/>
                </a:lnTo>
                <a:close/>
                <a:moveTo>
                  <a:pt x="940" y="2147"/>
                </a:moveTo>
                <a:lnTo>
                  <a:pt x="603" y="818"/>
                </a:lnTo>
                <a:lnTo>
                  <a:pt x="848" y="818"/>
                </a:lnTo>
                <a:lnTo>
                  <a:pt x="1004" y="1482"/>
                </a:lnTo>
                <a:cubicBezTo>
                  <a:pt x="1026" y="1575"/>
                  <a:pt x="1047" y="1669"/>
                  <a:pt x="1065" y="1756"/>
                </a:cubicBezTo>
                <a:cubicBezTo>
                  <a:pt x="1086" y="1667"/>
                  <a:pt x="1111" y="1572"/>
                  <a:pt x="1135" y="1479"/>
                </a:cubicBezTo>
                <a:lnTo>
                  <a:pt x="1310" y="818"/>
                </a:lnTo>
                <a:lnTo>
                  <a:pt x="1535" y="818"/>
                </a:lnTo>
                <a:lnTo>
                  <a:pt x="1695" y="1484"/>
                </a:lnTo>
                <a:cubicBezTo>
                  <a:pt x="1715" y="1571"/>
                  <a:pt x="1736" y="1661"/>
                  <a:pt x="1753" y="1747"/>
                </a:cubicBezTo>
                <a:cubicBezTo>
                  <a:pt x="1771" y="1670"/>
                  <a:pt x="1791" y="1591"/>
                  <a:pt x="1811" y="1510"/>
                </a:cubicBezTo>
                <a:lnTo>
                  <a:pt x="1819" y="1480"/>
                </a:lnTo>
                <a:lnTo>
                  <a:pt x="1992" y="818"/>
                </a:lnTo>
                <a:lnTo>
                  <a:pt x="2232" y="818"/>
                </a:lnTo>
                <a:lnTo>
                  <a:pt x="1855" y="2147"/>
                </a:lnTo>
                <a:lnTo>
                  <a:pt x="1631" y="2147"/>
                </a:lnTo>
                <a:lnTo>
                  <a:pt x="1465" y="1465"/>
                </a:lnTo>
                <a:cubicBezTo>
                  <a:pt x="1445" y="1381"/>
                  <a:pt x="1427" y="1304"/>
                  <a:pt x="1412" y="1229"/>
                </a:cubicBezTo>
                <a:cubicBezTo>
                  <a:pt x="1395" y="1304"/>
                  <a:pt x="1375" y="1381"/>
                  <a:pt x="1351" y="1466"/>
                </a:cubicBezTo>
                <a:lnTo>
                  <a:pt x="1164" y="2147"/>
                </a:lnTo>
                <a:lnTo>
                  <a:pt x="940" y="2147"/>
                </a:lnTo>
                <a:lnTo>
                  <a:pt x="940" y="2147"/>
                </a:lnTo>
                <a:close/>
                <a:moveTo>
                  <a:pt x="2417" y="1865"/>
                </a:moveTo>
                <a:lnTo>
                  <a:pt x="3863" y="1865"/>
                </a:lnTo>
                <a:cubicBezTo>
                  <a:pt x="3930" y="1865"/>
                  <a:pt x="3984" y="1919"/>
                  <a:pt x="3984" y="1986"/>
                </a:cubicBezTo>
                <a:cubicBezTo>
                  <a:pt x="3984" y="2053"/>
                  <a:pt x="3930" y="2107"/>
                  <a:pt x="3863" y="2107"/>
                </a:cubicBezTo>
                <a:lnTo>
                  <a:pt x="2417" y="2107"/>
                </a:lnTo>
                <a:cubicBezTo>
                  <a:pt x="2350" y="2107"/>
                  <a:pt x="2296" y="2053"/>
                  <a:pt x="2296" y="1986"/>
                </a:cubicBezTo>
                <a:cubicBezTo>
                  <a:pt x="2296" y="1919"/>
                  <a:pt x="2350" y="1865"/>
                  <a:pt x="2417" y="1865"/>
                </a:cubicBezTo>
                <a:close/>
                <a:moveTo>
                  <a:pt x="3984" y="2794"/>
                </a:moveTo>
                <a:cubicBezTo>
                  <a:pt x="3984" y="2861"/>
                  <a:pt x="3930" y="2915"/>
                  <a:pt x="3863" y="2915"/>
                </a:cubicBezTo>
                <a:lnTo>
                  <a:pt x="853" y="2915"/>
                </a:lnTo>
                <a:cubicBezTo>
                  <a:pt x="786" y="2915"/>
                  <a:pt x="732" y="2861"/>
                  <a:pt x="732" y="2794"/>
                </a:cubicBezTo>
                <a:cubicBezTo>
                  <a:pt x="732" y="2727"/>
                  <a:pt x="786" y="2673"/>
                  <a:pt x="853" y="2673"/>
                </a:cubicBezTo>
                <a:lnTo>
                  <a:pt x="3863" y="2673"/>
                </a:lnTo>
                <a:cubicBezTo>
                  <a:pt x="3930" y="2673"/>
                  <a:pt x="3984" y="2727"/>
                  <a:pt x="3984" y="2794"/>
                </a:cubicBezTo>
                <a:close/>
                <a:moveTo>
                  <a:pt x="3984" y="3510"/>
                </a:moveTo>
                <a:cubicBezTo>
                  <a:pt x="3984" y="3577"/>
                  <a:pt x="3930" y="3631"/>
                  <a:pt x="3863" y="3631"/>
                </a:cubicBezTo>
                <a:lnTo>
                  <a:pt x="853" y="3631"/>
                </a:lnTo>
                <a:cubicBezTo>
                  <a:pt x="786" y="3631"/>
                  <a:pt x="732" y="3577"/>
                  <a:pt x="732" y="3510"/>
                </a:cubicBezTo>
                <a:cubicBezTo>
                  <a:pt x="732" y="3444"/>
                  <a:pt x="786" y="3389"/>
                  <a:pt x="853" y="3389"/>
                </a:cubicBezTo>
                <a:lnTo>
                  <a:pt x="3863" y="3389"/>
                </a:lnTo>
                <a:cubicBezTo>
                  <a:pt x="3930" y="3389"/>
                  <a:pt x="3984" y="3444"/>
                  <a:pt x="3984" y="3510"/>
                </a:cubicBezTo>
                <a:close/>
                <a:moveTo>
                  <a:pt x="3984" y="4227"/>
                </a:moveTo>
                <a:cubicBezTo>
                  <a:pt x="3984" y="4294"/>
                  <a:pt x="3930" y="4348"/>
                  <a:pt x="3863" y="4348"/>
                </a:cubicBezTo>
                <a:lnTo>
                  <a:pt x="853" y="4348"/>
                </a:lnTo>
                <a:cubicBezTo>
                  <a:pt x="786" y="4348"/>
                  <a:pt x="732" y="4294"/>
                  <a:pt x="732" y="4227"/>
                </a:cubicBezTo>
                <a:cubicBezTo>
                  <a:pt x="732" y="4160"/>
                  <a:pt x="786" y="4106"/>
                  <a:pt x="853" y="4106"/>
                </a:cubicBezTo>
                <a:lnTo>
                  <a:pt x="3863" y="4106"/>
                </a:lnTo>
                <a:cubicBezTo>
                  <a:pt x="3930" y="4106"/>
                  <a:pt x="3984" y="4160"/>
                  <a:pt x="3984" y="4227"/>
                </a:cubicBezTo>
                <a:close/>
                <a:moveTo>
                  <a:pt x="3984" y="4953"/>
                </a:moveTo>
                <a:cubicBezTo>
                  <a:pt x="3984" y="5020"/>
                  <a:pt x="3930" y="5074"/>
                  <a:pt x="3863" y="5074"/>
                </a:cubicBezTo>
                <a:lnTo>
                  <a:pt x="853" y="5074"/>
                </a:lnTo>
                <a:cubicBezTo>
                  <a:pt x="786" y="5074"/>
                  <a:pt x="732" y="5020"/>
                  <a:pt x="732" y="4953"/>
                </a:cubicBezTo>
                <a:cubicBezTo>
                  <a:pt x="732" y="4886"/>
                  <a:pt x="786" y="4832"/>
                  <a:pt x="853" y="4832"/>
                </a:cubicBezTo>
                <a:lnTo>
                  <a:pt x="3863" y="4832"/>
                </a:lnTo>
                <a:cubicBezTo>
                  <a:pt x="3930" y="4832"/>
                  <a:pt x="3984" y="4886"/>
                  <a:pt x="3984" y="4953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7AB89B-3153-48D3-B579-D9CFAF857090}"/>
              </a:ext>
            </a:extLst>
          </p:cNvPr>
          <p:cNvSpPr/>
          <p:nvPr/>
        </p:nvSpPr>
        <p:spPr>
          <a:xfrm>
            <a:off x="4064000" y="1696970"/>
            <a:ext cx="2702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E6FB6-475D-442D-A55C-D95B6CE353B1}"/>
              </a:ext>
            </a:extLst>
          </p:cNvPr>
          <p:cNvSpPr/>
          <p:nvPr/>
        </p:nvSpPr>
        <p:spPr>
          <a:xfrm>
            <a:off x="4064000" y="2304674"/>
            <a:ext cx="2702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TFIDF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4966B7-675C-435C-B6B9-3502E0AD7713}"/>
              </a:ext>
            </a:extLst>
          </p:cNvPr>
          <p:cNvSpPr/>
          <p:nvPr/>
        </p:nvSpPr>
        <p:spPr>
          <a:xfrm>
            <a:off x="4064000" y="2912378"/>
            <a:ext cx="2702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TF+NMF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4FC45A-D290-4B4A-A318-412388E30B80}"/>
              </a:ext>
            </a:extLst>
          </p:cNvPr>
          <p:cNvSpPr/>
          <p:nvPr/>
        </p:nvSpPr>
        <p:spPr>
          <a:xfrm>
            <a:off x="4064000" y="3520082"/>
            <a:ext cx="2702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TFIDF+NMF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CE585-F48D-45C2-8809-16A62E0ED7D8}"/>
              </a:ext>
            </a:extLst>
          </p:cNvPr>
          <p:cNvSpPr/>
          <p:nvPr/>
        </p:nvSpPr>
        <p:spPr>
          <a:xfrm>
            <a:off x="4064000" y="4151062"/>
            <a:ext cx="2702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TF+most</a:t>
            </a:r>
            <a:r>
              <a:rPr lang="en-US" altLang="zh-CN" dirty="0">
                <a:solidFill>
                  <a:schemeClr val="tx1"/>
                </a:solidFill>
              </a:rPr>
              <a:t> frequent terms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0E1A19-EFFE-4CD4-B25D-BDFAD487C83C}"/>
              </a:ext>
            </a:extLst>
          </p:cNvPr>
          <p:cNvSpPr/>
          <p:nvPr/>
        </p:nvSpPr>
        <p:spPr>
          <a:xfrm>
            <a:off x="4064000" y="4782042"/>
            <a:ext cx="2702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TFIDF+</a:t>
            </a:r>
            <a:r>
              <a:rPr lang="en-US" altLang="zh-CN" sz="1400" dirty="0" err="1">
                <a:solidFill>
                  <a:schemeClr val="tx1"/>
                </a:solidFill>
              </a:rPr>
              <a:t>most</a:t>
            </a:r>
            <a:r>
              <a:rPr lang="en-US" altLang="zh-CN" sz="1400" dirty="0">
                <a:solidFill>
                  <a:schemeClr val="tx1"/>
                </a:solidFill>
              </a:rPr>
              <a:t> “frequent” terms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C0BEE5-5FFA-4322-A99C-322C6A4F1836}"/>
              </a:ext>
            </a:extLst>
          </p:cNvPr>
          <p:cNvSpPr/>
          <p:nvPr/>
        </p:nvSpPr>
        <p:spPr>
          <a:xfrm>
            <a:off x="4073236" y="5470027"/>
            <a:ext cx="2702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LDA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E249F5E-B594-49E8-A194-3DA30CE86585}"/>
              </a:ext>
            </a:extLst>
          </p:cNvPr>
          <p:cNvCxnSpPr>
            <a:stCxn id="15" idx="30"/>
            <a:endCxn id="16" idx="1"/>
          </p:cNvCxnSpPr>
          <p:nvPr/>
        </p:nvCxnSpPr>
        <p:spPr>
          <a:xfrm flipV="1">
            <a:off x="2413993" y="1881636"/>
            <a:ext cx="1650007" cy="14215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61489C5-8ED1-4726-A18A-CCE9B6C7EAC5}"/>
              </a:ext>
            </a:extLst>
          </p:cNvPr>
          <p:cNvCxnSpPr>
            <a:cxnSpLocks/>
            <a:stCxn id="15" idx="30"/>
            <a:endCxn id="17" idx="1"/>
          </p:cNvCxnSpPr>
          <p:nvPr/>
        </p:nvCxnSpPr>
        <p:spPr>
          <a:xfrm flipV="1">
            <a:off x="2413993" y="2489340"/>
            <a:ext cx="1650007" cy="8138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3934A4-29F9-4C33-A835-0CC0C72C19FE}"/>
              </a:ext>
            </a:extLst>
          </p:cNvPr>
          <p:cNvCxnSpPr>
            <a:cxnSpLocks/>
            <a:stCxn id="15" idx="30"/>
            <a:endCxn id="18" idx="1"/>
          </p:cNvCxnSpPr>
          <p:nvPr/>
        </p:nvCxnSpPr>
        <p:spPr>
          <a:xfrm flipV="1">
            <a:off x="2413993" y="3097044"/>
            <a:ext cx="1650007" cy="2061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0CF532C-31B5-4CE9-976B-9CFD96E3030F}"/>
              </a:ext>
            </a:extLst>
          </p:cNvPr>
          <p:cNvCxnSpPr>
            <a:cxnSpLocks/>
            <a:stCxn id="15" idx="30"/>
            <a:endCxn id="19" idx="1"/>
          </p:cNvCxnSpPr>
          <p:nvPr/>
        </p:nvCxnSpPr>
        <p:spPr>
          <a:xfrm>
            <a:off x="2413993" y="3303204"/>
            <a:ext cx="1650007" cy="4015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4EC109-A509-4A7E-A375-89074795E52D}"/>
              </a:ext>
            </a:extLst>
          </p:cNvPr>
          <p:cNvCxnSpPr>
            <a:cxnSpLocks/>
            <a:stCxn id="15" idx="30"/>
            <a:endCxn id="20" idx="1"/>
          </p:cNvCxnSpPr>
          <p:nvPr/>
        </p:nvCxnSpPr>
        <p:spPr>
          <a:xfrm>
            <a:off x="2413993" y="3303204"/>
            <a:ext cx="1650007" cy="10325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D6E75F6-F151-4D5F-A2E5-5AC2D3BE753F}"/>
              </a:ext>
            </a:extLst>
          </p:cNvPr>
          <p:cNvCxnSpPr>
            <a:cxnSpLocks/>
            <a:stCxn id="15" idx="30"/>
            <a:endCxn id="21" idx="1"/>
          </p:cNvCxnSpPr>
          <p:nvPr/>
        </p:nvCxnSpPr>
        <p:spPr>
          <a:xfrm>
            <a:off x="2413993" y="3303204"/>
            <a:ext cx="1650007" cy="1663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7726155-6A3D-4DBF-9B4D-215A987FC0EF}"/>
              </a:ext>
            </a:extLst>
          </p:cNvPr>
          <p:cNvCxnSpPr>
            <a:cxnSpLocks/>
            <a:stCxn id="15" idx="30"/>
            <a:endCxn id="22" idx="1"/>
          </p:cNvCxnSpPr>
          <p:nvPr/>
        </p:nvCxnSpPr>
        <p:spPr>
          <a:xfrm>
            <a:off x="2413993" y="3303204"/>
            <a:ext cx="1659243" cy="23514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0E22AD2-98A7-4995-BDF8-F1D64E01B2B3}"/>
              </a:ext>
            </a:extLst>
          </p:cNvPr>
          <p:cNvSpPr/>
          <p:nvPr/>
        </p:nvSpPr>
        <p:spPr>
          <a:xfrm>
            <a:off x="8416567" y="2213348"/>
            <a:ext cx="2194561" cy="2753360"/>
          </a:xfrm>
          <a:prstGeom prst="roundRect">
            <a:avLst>
              <a:gd name="adj" fmla="val 74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Multinomial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Naïve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Bayes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Classifier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544F286-3512-491B-891E-BAD651A84423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>
            <a:off x="6766560" y="1881636"/>
            <a:ext cx="1650007" cy="17083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4FB72E5-F3BA-4432-AE60-F78A76ECB6C7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>
            <a:off x="6766560" y="2489340"/>
            <a:ext cx="1650007" cy="1100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1668D5-F839-4802-83C1-F08EF3924D5E}"/>
              </a:ext>
            </a:extLst>
          </p:cNvPr>
          <p:cNvCxnSpPr>
            <a:cxnSpLocks/>
            <a:stCxn id="18" idx="3"/>
            <a:endCxn id="46" idx="1"/>
          </p:cNvCxnSpPr>
          <p:nvPr/>
        </p:nvCxnSpPr>
        <p:spPr>
          <a:xfrm>
            <a:off x="6766560" y="3097044"/>
            <a:ext cx="1650007" cy="4929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98869C0-2D4A-461D-B8EB-EE11BC181969}"/>
              </a:ext>
            </a:extLst>
          </p:cNvPr>
          <p:cNvCxnSpPr>
            <a:cxnSpLocks/>
            <a:stCxn id="19" idx="3"/>
            <a:endCxn id="46" idx="1"/>
          </p:cNvCxnSpPr>
          <p:nvPr/>
        </p:nvCxnSpPr>
        <p:spPr>
          <a:xfrm flipV="1">
            <a:off x="6766560" y="3590028"/>
            <a:ext cx="1650007" cy="1147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717339A-24EB-4D99-96A1-7816D53B2BA8}"/>
              </a:ext>
            </a:extLst>
          </p:cNvPr>
          <p:cNvCxnSpPr>
            <a:cxnSpLocks/>
            <a:stCxn id="20" idx="3"/>
            <a:endCxn id="46" idx="1"/>
          </p:cNvCxnSpPr>
          <p:nvPr/>
        </p:nvCxnSpPr>
        <p:spPr>
          <a:xfrm flipV="1">
            <a:off x="6766560" y="3590028"/>
            <a:ext cx="1650007" cy="745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7259CE3-FEC3-4BEF-8F8D-04B385397C28}"/>
              </a:ext>
            </a:extLst>
          </p:cNvPr>
          <p:cNvCxnSpPr>
            <a:cxnSpLocks/>
            <a:stCxn id="21" idx="3"/>
            <a:endCxn id="46" idx="1"/>
          </p:cNvCxnSpPr>
          <p:nvPr/>
        </p:nvCxnSpPr>
        <p:spPr>
          <a:xfrm flipV="1">
            <a:off x="6766560" y="3590028"/>
            <a:ext cx="1650007" cy="13766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2EB93EA-F8E0-46B3-AE25-BD5ECC46FEE7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6775796" y="3590028"/>
            <a:ext cx="1640771" cy="20646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1BE32B-6FCF-4AAB-9C99-34B918E72004}"/>
              </a:ext>
            </a:extLst>
          </p:cNvPr>
          <p:cNvSpPr/>
          <p:nvPr/>
        </p:nvSpPr>
        <p:spPr>
          <a:xfrm>
            <a:off x="4053403" y="6034360"/>
            <a:ext cx="988316" cy="5232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Dataset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size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8E8004B1-A960-43EA-B36C-801C438E8BBF}"/>
                  </a:ext>
                </a:extLst>
              </p:cNvPr>
              <p:cNvSpPr/>
              <p:nvPr/>
            </p:nvSpPr>
            <p:spPr>
              <a:xfrm>
                <a:off x="5077692" y="6034360"/>
                <a:ext cx="574333" cy="5232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8E8004B1-A960-43EA-B36C-801C438E8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692" y="6034360"/>
                <a:ext cx="574333" cy="52322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03C4646-AF5A-4E2E-A6C7-3AF75EE732C3}"/>
              </a:ext>
            </a:extLst>
          </p:cNvPr>
          <p:cNvSpPr/>
          <p:nvPr/>
        </p:nvSpPr>
        <p:spPr>
          <a:xfrm>
            <a:off x="5680146" y="6034360"/>
            <a:ext cx="1085129" cy="5232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Dimen-sion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66EADB-B545-4A7D-B6D5-CDB0CE2B3C4C}"/>
              </a:ext>
            </a:extLst>
          </p:cNvPr>
          <p:cNvSpPr txBox="1"/>
          <p:nvPr/>
        </p:nvSpPr>
        <p:spPr>
          <a:xfrm>
            <a:off x="822815" y="4007737"/>
            <a:ext cx="242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Corpus</a:t>
            </a:r>
            <a:r>
              <a:rPr lang="en-US" altLang="zh-CN" sz="3200" dirty="0"/>
              <a:t>*</a:t>
            </a:r>
            <a:endParaRPr lang="zh-CN" altLang="en-US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283ED8-3957-4859-B774-8118609172BE}"/>
              </a:ext>
            </a:extLst>
          </p:cNvPr>
          <p:cNvSpPr txBox="1"/>
          <p:nvPr/>
        </p:nvSpPr>
        <p:spPr>
          <a:xfrm>
            <a:off x="149871" y="6097479"/>
            <a:ext cx="2845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State of the union address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Scripts of </a:t>
            </a:r>
            <a:r>
              <a:rPr lang="en-US" altLang="zh-CN" sz="1600" i="1" dirty="0"/>
              <a:t>The Simpsons</a:t>
            </a:r>
            <a:endParaRPr lang="zh-CN" altLang="en-US" sz="1600" i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7178C3-E18F-497B-9266-B02CC82BCC99}"/>
              </a:ext>
            </a:extLst>
          </p:cNvPr>
          <p:cNvSpPr/>
          <p:nvPr/>
        </p:nvSpPr>
        <p:spPr>
          <a:xfrm>
            <a:off x="0" y="6097479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630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C16DC9-8C4D-477B-8111-A0508CA51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" t="4032" r="8636" b="6481"/>
          <a:stretch/>
        </p:blipFill>
        <p:spPr>
          <a:xfrm>
            <a:off x="955965" y="915987"/>
            <a:ext cx="10465722" cy="594370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3">
                <a:extLst>
                  <a:ext uri="{FF2B5EF4-FFF2-40B4-BE49-F238E27FC236}">
                    <a16:creationId xmlns:a16="http://schemas.microsoft.com/office/drawing/2014/main" id="{0267CC06-1AAA-404E-A037-A90E64F463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7131" y="231244"/>
                <a:ext cx="8086725" cy="650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solidFill>
                      <a:schemeClr val="accent4"/>
                    </a:solidFill>
                  </a:rPr>
                  <a:t>Accuracies with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altLang="zh-CN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.01,1,10</m:t>
                    </m:r>
                  </m:oMath>
                </a14:m>
                <a:endParaRPr lang="zh-CN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 Placeholder 3">
                <a:extLst>
                  <a:ext uri="{FF2B5EF4-FFF2-40B4-BE49-F238E27FC236}">
                    <a16:creationId xmlns:a16="http://schemas.microsoft.com/office/drawing/2014/main" id="{0267CC06-1AAA-404E-A037-A90E64F46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131" y="231244"/>
                <a:ext cx="8086725" cy="650875"/>
              </a:xfrm>
              <a:prstGeom prst="rect">
                <a:avLst/>
              </a:prstGeom>
              <a:blipFill>
                <a:blip r:embed="rId3"/>
                <a:stretch>
                  <a:fillRect l="-1130" t="-12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638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8D10DB6-86BA-403C-8835-D4B36DAC6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4" t="4433" r="8898" b="7510"/>
          <a:stretch/>
        </p:blipFill>
        <p:spPr>
          <a:xfrm>
            <a:off x="798541" y="982132"/>
            <a:ext cx="10572192" cy="58535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D12924A0-C23D-45B0-8A68-45C157AB0A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7131" y="231244"/>
                <a:ext cx="8086725" cy="650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solidFill>
                      <a:schemeClr val="accent4"/>
                    </a:solidFill>
                  </a:rPr>
                  <a:t>Accuracies with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=0.0001,</m:t>
                    </m:r>
                    <m:r>
                      <a:rPr lang="en-US" altLang="zh-CN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altLang="zh-CN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,1,10</m:t>
                    </m:r>
                  </m:oMath>
                </a14:m>
                <a:endParaRPr lang="zh-CN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D12924A0-C23D-45B0-8A68-45C157AB0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131" y="231244"/>
                <a:ext cx="8086725" cy="650875"/>
              </a:xfrm>
              <a:prstGeom prst="rect">
                <a:avLst/>
              </a:prstGeom>
              <a:blipFill>
                <a:blip r:embed="rId3"/>
                <a:stretch>
                  <a:fillRect l="-1130" t="-12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739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A83470-65FC-4253-A481-75C993DF178F}"/>
              </a:ext>
            </a:extLst>
          </p:cNvPr>
          <p:cNvSpPr txBox="1"/>
          <p:nvPr/>
        </p:nvSpPr>
        <p:spPr>
          <a:xfrm>
            <a:off x="325120" y="233680"/>
            <a:ext cx="110845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200" b="1" dirty="0">
                <a:solidFill>
                  <a:schemeClr val="accent4"/>
                </a:solidFill>
              </a:rPr>
              <a:t>Document Classification</a:t>
            </a:r>
            <a:endParaRPr lang="en-US" altLang="zh-CN" sz="8000" b="1" dirty="0">
              <a:solidFill>
                <a:schemeClr val="accent4"/>
              </a:solidFill>
            </a:endParaRPr>
          </a:p>
          <a:p>
            <a:pPr algn="r"/>
            <a:r>
              <a:rPr lang="en-US" altLang="zh-CN" sz="3200" b="1" dirty="0">
                <a:solidFill>
                  <a:schemeClr val="accent4"/>
                </a:solidFill>
              </a:rPr>
              <a:t> based on</a:t>
            </a:r>
            <a:endParaRPr lang="en-US" altLang="zh-CN" sz="4000" b="1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972F1-FF07-4380-B6C9-7F17E76A3620}"/>
              </a:ext>
            </a:extLst>
          </p:cNvPr>
          <p:cNvSpPr txBox="1"/>
          <p:nvPr/>
        </p:nvSpPr>
        <p:spPr>
          <a:xfrm>
            <a:off x="10126463" y="5724208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dirty="0" err="1">
                <a:solidFill>
                  <a:schemeClr val="accent4"/>
                </a:solidFill>
              </a:rPr>
              <a:t>Chunyuan</a:t>
            </a:r>
            <a:r>
              <a:rPr lang="en-US" altLang="zh-CN" sz="2000" dirty="0">
                <a:solidFill>
                  <a:schemeClr val="accent4"/>
                </a:solidFill>
              </a:rPr>
              <a:t> Li</a:t>
            </a:r>
          </a:p>
          <a:p>
            <a:pPr algn="r"/>
            <a:r>
              <a:rPr lang="en-US" altLang="zh-CN" sz="2000" dirty="0">
                <a:solidFill>
                  <a:schemeClr val="accent4"/>
                </a:solidFill>
              </a:rPr>
              <a:t>Jiarui Xing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AA522-65FD-4EC3-A5AA-F90E59ACE76B}"/>
              </a:ext>
            </a:extLst>
          </p:cNvPr>
          <p:cNvSpPr/>
          <p:nvPr/>
        </p:nvSpPr>
        <p:spPr>
          <a:xfrm>
            <a:off x="7782560" y="3933051"/>
            <a:ext cx="3627120" cy="369332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4"/>
                </a:solidFill>
              </a:rPr>
              <a:t>Latent Dirichlet Allocation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A933ED-3716-4082-938B-A6CD5C24ECB9}"/>
              </a:ext>
            </a:extLst>
          </p:cNvPr>
          <p:cNvSpPr/>
          <p:nvPr/>
        </p:nvSpPr>
        <p:spPr>
          <a:xfrm>
            <a:off x="7487920" y="1655505"/>
            <a:ext cx="418255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b="1" dirty="0">
                <a:solidFill>
                  <a:schemeClr val="accent4"/>
                </a:solidFill>
              </a:rPr>
              <a:t>LDA</a:t>
            </a:r>
            <a:endParaRPr lang="zh-CN" altLang="en-US" sz="1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46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46991E-09D5-479D-A583-C69A561A8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4691" r="7500" b="7579"/>
          <a:stretch/>
        </p:blipFill>
        <p:spPr>
          <a:xfrm>
            <a:off x="677333" y="1015470"/>
            <a:ext cx="10678199" cy="58086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7C913EDC-8475-4951-81F5-A7E2C3B27D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7131" y="231244"/>
                <a:ext cx="8086725" cy="650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solidFill>
                      <a:schemeClr val="accent4"/>
                    </a:solidFill>
                  </a:rPr>
                  <a:t>Accuracies with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=0.0001,0.01,</m:t>
                    </m:r>
                    <m:r>
                      <a:rPr lang="en-US" altLang="zh-CN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,10</m:t>
                    </m:r>
                  </m:oMath>
                </a14:m>
                <a:endParaRPr lang="zh-CN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7C913EDC-8475-4951-81F5-A7E2C3B2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131" y="231244"/>
                <a:ext cx="8086725" cy="650875"/>
              </a:xfrm>
              <a:prstGeom prst="rect">
                <a:avLst/>
              </a:prstGeom>
              <a:blipFill>
                <a:blip r:embed="rId3"/>
                <a:stretch>
                  <a:fillRect l="-1130" t="-12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508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8005B6C-1453-4842-BFB8-A048C28AD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4165" r="7986" b="6530"/>
          <a:stretch/>
        </p:blipFill>
        <p:spPr>
          <a:xfrm>
            <a:off x="838200" y="915988"/>
            <a:ext cx="10354733" cy="57573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F4B60A0-8474-4F8A-9EBE-A1FC125837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7131" y="231244"/>
                <a:ext cx="8086725" cy="650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solidFill>
                      <a:schemeClr val="accent4"/>
                    </a:solidFill>
                  </a:rPr>
                  <a:t>Accuracies with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=0.0001,0.01,1,</m:t>
                    </m:r>
                    <m:r>
                      <a:rPr lang="en-US" altLang="zh-CN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zh-CN" altLang="en-US" sz="2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F4B60A0-8474-4F8A-9EBE-A1FC12583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131" y="231244"/>
                <a:ext cx="8086725" cy="650875"/>
              </a:xfrm>
              <a:prstGeom prst="rect">
                <a:avLst/>
              </a:prstGeom>
              <a:blipFill>
                <a:blip r:embed="rId3"/>
                <a:stretch>
                  <a:fillRect l="-1130" t="-12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464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8005B6C-1453-4842-BFB8-A048C28AD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4165" r="7986" b="6530"/>
          <a:stretch/>
        </p:blipFill>
        <p:spPr>
          <a:xfrm>
            <a:off x="838200" y="915988"/>
            <a:ext cx="10354733" cy="57573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F4B60A0-8474-4F8A-9EBE-A1FC125837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7131" y="231244"/>
                <a:ext cx="8086725" cy="650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solidFill>
                      <a:schemeClr val="accent4"/>
                    </a:solidFill>
                  </a:rPr>
                  <a:t>Accuracies with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=0.0001,0.01,1,</m:t>
                    </m:r>
                    <m:r>
                      <a:rPr lang="en-US" altLang="zh-CN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zh-CN" altLang="en-US" sz="2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F4B60A0-8474-4F8A-9EBE-A1FC12583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131" y="231244"/>
                <a:ext cx="8086725" cy="650875"/>
              </a:xfrm>
              <a:prstGeom prst="rect">
                <a:avLst/>
              </a:prstGeom>
              <a:blipFill>
                <a:blip r:embed="rId3"/>
                <a:stretch>
                  <a:fillRect l="-1130" t="-12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CD578AA-A892-4D10-9FA2-7B203B72C5EC}"/>
              </a:ext>
            </a:extLst>
          </p:cNvPr>
          <p:cNvSpPr/>
          <p:nvPr/>
        </p:nvSpPr>
        <p:spPr>
          <a:xfrm>
            <a:off x="1240518" y="1137710"/>
            <a:ext cx="5177215" cy="5110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B6EA7-D02C-4931-B52E-17049D43712B}"/>
              </a:ext>
            </a:extLst>
          </p:cNvPr>
          <p:cNvSpPr txBox="1"/>
          <p:nvPr/>
        </p:nvSpPr>
        <p:spPr>
          <a:xfrm>
            <a:off x="1273043" y="1326370"/>
            <a:ext cx="254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</a:rPr>
              <a:t>Conclusions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7FB23-26C4-446D-BF95-5463D203BA17}"/>
                  </a:ext>
                </a:extLst>
              </p:cNvPr>
              <p:cNvSpPr txBox="1"/>
              <p:nvPr/>
            </p:nvSpPr>
            <p:spPr>
              <a:xfrm>
                <a:off x="1333387" y="1951544"/>
                <a:ext cx="4627488" cy="1477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2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increases, LDA accuracy decreases</a:t>
                </a:r>
              </a:p>
              <a:p>
                <a:pPr marL="285750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2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is small, LDA works better than other vectorization methods with same dimension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7FB23-26C4-446D-BF95-5463D203B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387" y="1951544"/>
                <a:ext cx="4627488" cy="1477456"/>
              </a:xfrm>
              <a:prstGeom prst="rect">
                <a:avLst/>
              </a:prstGeom>
              <a:blipFill>
                <a:blip r:embed="rId4"/>
                <a:stretch>
                  <a:fillRect l="-922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839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4B60A0-8474-4F8A-9EBE-A1FC125837B4}"/>
              </a:ext>
            </a:extLst>
          </p:cNvPr>
          <p:cNvSpPr txBox="1">
            <a:spLocks/>
          </p:cNvSpPr>
          <p:nvPr/>
        </p:nvSpPr>
        <p:spPr>
          <a:xfrm>
            <a:off x="3647131" y="231244"/>
            <a:ext cx="8086725" cy="65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4"/>
                </a:solidFill>
              </a:rPr>
              <a:t>Accuracies with train set ratio=</a:t>
            </a:r>
            <a:r>
              <a:rPr lang="en-US" altLang="zh-CN" sz="2400" b="1" dirty="0">
                <a:solidFill>
                  <a:schemeClr val="accent4"/>
                </a:solidFill>
              </a:rPr>
              <a:t>0.7</a:t>
            </a:r>
            <a:r>
              <a:rPr lang="en-US" altLang="zh-CN" sz="2400" dirty="0">
                <a:solidFill>
                  <a:schemeClr val="accent4"/>
                </a:solidFill>
              </a:rPr>
              <a:t>, 0.5, 0.2</a:t>
            </a:r>
            <a:endParaRPr lang="zh-CN" altLang="en-US" sz="24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39BCBB5-0618-4118-A9B5-CF4409E5D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0" t="4547" r="10273" b="6997"/>
          <a:stretch/>
        </p:blipFill>
        <p:spPr>
          <a:xfrm>
            <a:off x="1048010" y="882119"/>
            <a:ext cx="10095980" cy="58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00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4F941D-A56A-4D49-B6B1-E3C8EC938C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0" t="3644" r="11023" b="6353"/>
          <a:stretch/>
        </p:blipFill>
        <p:spPr>
          <a:xfrm>
            <a:off x="1033549" y="882119"/>
            <a:ext cx="10124902" cy="594380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DA73CC-FA14-4E7F-A0F5-CA5E68DA8D7B}"/>
              </a:ext>
            </a:extLst>
          </p:cNvPr>
          <p:cNvSpPr txBox="1">
            <a:spLocks/>
          </p:cNvSpPr>
          <p:nvPr/>
        </p:nvSpPr>
        <p:spPr>
          <a:xfrm>
            <a:off x="3647131" y="231244"/>
            <a:ext cx="8086725" cy="65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4"/>
                </a:solidFill>
              </a:rPr>
              <a:t>Accuracies with train set ratio=0.7, </a:t>
            </a:r>
            <a:r>
              <a:rPr lang="en-US" altLang="zh-CN" sz="2400" b="1" dirty="0">
                <a:solidFill>
                  <a:schemeClr val="accent4"/>
                </a:solidFill>
              </a:rPr>
              <a:t>0.5</a:t>
            </a:r>
            <a:r>
              <a:rPr lang="en-US" altLang="zh-CN" sz="2400" dirty="0">
                <a:solidFill>
                  <a:schemeClr val="accent4"/>
                </a:solidFill>
              </a:rPr>
              <a:t>, 0.2</a:t>
            </a:r>
            <a:endParaRPr lang="zh-CN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56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BF8C20A-A0AD-40AC-8262-99B96268D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" t="3904" r="10137" b="7513"/>
          <a:stretch/>
        </p:blipFill>
        <p:spPr>
          <a:xfrm>
            <a:off x="1007056" y="882119"/>
            <a:ext cx="10177887" cy="5865948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2C33677-5751-4D3A-A669-B8DC3CCEF020}"/>
              </a:ext>
            </a:extLst>
          </p:cNvPr>
          <p:cNvSpPr txBox="1">
            <a:spLocks/>
          </p:cNvSpPr>
          <p:nvPr/>
        </p:nvSpPr>
        <p:spPr>
          <a:xfrm>
            <a:off x="3647131" y="231244"/>
            <a:ext cx="8086725" cy="65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4"/>
                </a:solidFill>
              </a:rPr>
              <a:t>Accuracies with train set ratio=0.7, 0.5, </a:t>
            </a:r>
            <a:r>
              <a:rPr lang="en-US" altLang="zh-CN" sz="2400" b="1" dirty="0">
                <a:solidFill>
                  <a:schemeClr val="accent4"/>
                </a:solidFill>
              </a:rPr>
              <a:t>0.2</a:t>
            </a:r>
            <a:endParaRPr lang="zh-CN" altLang="en-US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3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BF8C20A-A0AD-40AC-8262-99B96268D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" t="3904" r="10137" b="7513"/>
          <a:stretch/>
        </p:blipFill>
        <p:spPr>
          <a:xfrm>
            <a:off x="1007056" y="882119"/>
            <a:ext cx="10177887" cy="5865948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2C33677-5751-4D3A-A669-B8DC3CCEF020}"/>
              </a:ext>
            </a:extLst>
          </p:cNvPr>
          <p:cNvSpPr txBox="1">
            <a:spLocks/>
          </p:cNvSpPr>
          <p:nvPr/>
        </p:nvSpPr>
        <p:spPr>
          <a:xfrm>
            <a:off x="3647131" y="231244"/>
            <a:ext cx="8086725" cy="65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4"/>
                </a:solidFill>
              </a:rPr>
              <a:t>Accuracies with train set ratio=0.7, 0.5, </a:t>
            </a:r>
            <a:r>
              <a:rPr lang="en-US" altLang="zh-CN" sz="2400" b="1" dirty="0">
                <a:solidFill>
                  <a:schemeClr val="accent4"/>
                </a:solidFill>
              </a:rPr>
              <a:t>0.2</a:t>
            </a:r>
            <a:endParaRPr lang="zh-CN" altLang="en-US" sz="2400" b="1" dirty="0">
              <a:solidFill>
                <a:schemeClr val="accent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5CD54-DD31-4492-934A-0C0CCC950A26}"/>
              </a:ext>
            </a:extLst>
          </p:cNvPr>
          <p:cNvSpPr/>
          <p:nvPr/>
        </p:nvSpPr>
        <p:spPr>
          <a:xfrm>
            <a:off x="1240518" y="1137710"/>
            <a:ext cx="5177215" cy="5110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48B45-098E-498E-B113-1BB3219C3FF3}"/>
              </a:ext>
            </a:extLst>
          </p:cNvPr>
          <p:cNvSpPr txBox="1"/>
          <p:nvPr/>
        </p:nvSpPr>
        <p:spPr>
          <a:xfrm>
            <a:off x="1273043" y="1326370"/>
            <a:ext cx="254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</a:rPr>
              <a:t>Conclusions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427B9-F3AB-4C6C-B0A4-3EA505F30DD0}"/>
              </a:ext>
            </a:extLst>
          </p:cNvPr>
          <p:cNvSpPr txBox="1"/>
          <p:nvPr/>
        </p:nvSpPr>
        <p:spPr>
          <a:xfrm>
            <a:off x="1333387" y="1951544"/>
            <a:ext cx="4627488" cy="288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With size of training set decreasing, Accuracies of TF and TF-IDF decrease (of course)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Accuracies of methods with fixed dimension other than LDA keep nearly unchanged.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Surprisingly, LDA works better than others only with larger dataset!</a:t>
            </a:r>
          </a:p>
        </p:txBody>
      </p:sp>
    </p:spTree>
    <p:extLst>
      <p:ext uri="{BB962C8B-B14F-4D97-AF65-F5344CB8AC3E}">
        <p14:creationId xmlns:p14="http://schemas.microsoft.com/office/powerpoint/2010/main" val="2625503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2C33677-5751-4D3A-A669-B8DC3CCEF020}"/>
              </a:ext>
            </a:extLst>
          </p:cNvPr>
          <p:cNvSpPr txBox="1">
            <a:spLocks/>
          </p:cNvSpPr>
          <p:nvPr/>
        </p:nvSpPr>
        <p:spPr>
          <a:xfrm>
            <a:off x="3647131" y="231244"/>
            <a:ext cx="8086725" cy="65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4"/>
                </a:solidFill>
              </a:rPr>
              <a:t>Accuracies with dimension(# of topics)=5, 10, 20</a:t>
            </a:r>
            <a:endParaRPr lang="zh-CN" altLang="en-US" sz="2400" b="1" dirty="0">
              <a:solidFill>
                <a:schemeClr val="accent4"/>
              </a:solidFill>
            </a:endParaRP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3C6E68B-189F-4CC9-8013-30D1F7744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 t="5006" r="9417" b="7213"/>
          <a:stretch/>
        </p:blipFill>
        <p:spPr>
          <a:xfrm>
            <a:off x="904081" y="981600"/>
            <a:ext cx="10383838" cy="57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53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2C33677-5751-4D3A-A669-B8DC3CCEF020}"/>
              </a:ext>
            </a:extLst>
          </p:cNvPr>
          <p:cNvSpPr txBox="1">
            <a:spLocks/>
          </p:cNvSpPr>
          <p:nvPr/>
        </p:nvSpPr>
        <p:spPr>
          <a:xfrm>
            <a:off x="3647131" y="231244"/>
            <a:ext cx="8086725" cy="65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4"/>
                </a:solidFill>
              </a:rPr>
              <a:t>Accuracies with dimension(# of topics)=5, 10, 20</a:t>
            </a:r>
            <a:endParaRPr lang="zh-CN" altLang="en-US" sz="2400" b="1" dirty="0">
              <a:solidFill>
                <a:schemeClr val="accent4"/>
              </a:solidFill>
            </a:endParaRPr>
          </a:p>
        </p:txBody>
      </p:sp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712B8C6-9D07-48B1-898A-893E998F7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" t="4218" r="10000" b="6582"/>
          <a:stretch/>
        </p:blipFill>
        <p:spPr>
          <a:xfrm>
            <a:off x="960120" y="1026689"/>
            <a:ext cx="10271760" cy="58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27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2C33677-5751-4D3A-A669-B8DC3CCEF020}"/>
              </a:ext>
            </a:extLst>
          </p:cNvPr>
          <p:cNvSpPr txBox="1">
            <a:spLocks/>
          </p:cNvSpPr>
          <p:nvPr/>
        </p:nvSpPr>
        <p:spPr>
          <a:xfrm>
            <a:off x="3647131" y="231244"/>
            <a:ext cx="8086725" cy="65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4"/>
                </a:solidFill>
              </a:rPr>
              <a:t>Accuracies with dimension(# of topics)=5, 10, 20</a:t>
            </a:r>
            <a:endParaRPr lang="zh-CN" altLang="en-US" sz="2400" b="1" dirty="0">
              <a:solidFill>
                <a:schemeClr val="accent4"/>
              </a:solidFill>
            </a:endParaRPr>
          </a:p>
        </p:txBody>
      </p:sp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3191833-AC4C-4B3C-BE27-FCBD2DDEF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4" t="4218" r="9834" b="6582"/>
          <a:stretch/>
        </p:blipFill>
        <p:spPr>
          <a:xfrm>
            <a:off x="914400" y="906857"/>
            <a:ext cx="10363200" cy="59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33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A83470-65FC-4253-A481-75C993DF178F}"/>
              </a:ext>
            </a:extLst>
          </p:cNvPr>
          <p:cNvSpPr txBox="1"/>
          <p:nvPr/>
        </p:nvSpPr>
        <p:spPr>
          <a:xfrm>
            <a:off x="325120" y="233680"/>
            <a:ext cx="110845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Document Classification</a:t>
            </a:r>
            <a:endParaRPr kumimoji="0" lang="en-US" altLang="zh-CN" sz="8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based on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972F1-FF07-4380-B6C9-7F17E76A3620}"/>
              </a:ext>
            </a:extLst>
          </p:cNvPr>
          <p:cNvSpPr txBox="1"/>
          <p:nvPr/>
        </p:nvSpPr>
        <p:spPr>
          <a:xfrm>
            <a:off x="5219183" y="5329625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Chunyuan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Li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Jiarui Xing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AA522-65FD-4EC3-A5AA-F90E59ACE76B}"/>
              </a:ext>
            </a:extLst>
          </p:cNvPr>
          <p:cNvSpPr/>
          <p:nvPr/>
        </p:nvSpPr>
        <p:spPr>
          <a:xfrm>
            <a:off x="4299362" y="3912731"/>
            <a:ext cx="3627120" cy="369332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Latent Dirichlet Allocation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A933ED-3716-4082-938B-A6CD5C24ECB9}"/>
              </a:ext>
            </a:extLst>
          </p:cNvPr>
          <p:cNvSpPr/>
          <p:nvPr/>
        </p:nvSpPr>
        <p:spPr>
          <a:xfrm>
            <a:off x="4004722" y="1635185"/>
            <a:ext cx="418255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LDA</a:t>
            </a:r>
            <a:endParaRPr kumimoji="0" lang="zh-CN" altLang="en-US" sz="16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522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2C33677-5751-4D3A-A669-B8DC3CCEF020}"/>
              </a:ext>
            </a:extLst>
          </p:cNvPr>
          <p:cNvSpPr txBox="1">
            <a:spLocks/>
          </p:cNvSpPr>
          <p:nvPr/>
        </p:nvSpPr>
        <p:spPr>
          <a:xfrm>
            <a:off x="3647131" y="231244"/>
            <a:ext cx="8086725" cy="65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4"/>
                </a:solidFill>
              </a:rPr>
              <a:t>Accuracies with dimension(# of topics)=5, 10, 20</a:t>
            </a:r>
            <a:endParaRPr lang="zh-CN" altLang="en-US" sz="2400" b="1" dirty="0">
              <a:solidFill>
                <a:schemeClr val="accent4"/>
              </a:solidFill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B8579C-ED70-43BD-B2BD-75048F7FB3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4" t="4033" r="11433" b="6868"/>
          <a:stretch/>
        </p:blipFill>
        <p:spPr>
          <a:xfrm>
            <a:off x="1095894" y="863260"/>
            <a:ext cx="10000211" cy="5936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15BCF3-60CA-406E-BA89-01EDB07F253C}"/>
              </a:ext>
            </a:extLst>
          </p:cNvPr>
          <p:cNvSpPr/>
          <p:nvPr/>
        </p:nvSpPr>
        <p:spPr>
          <a:xfrm>
            <a:off x="1240518" y="1137710"/>
            <a:ext cx="5177215" cy="5110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2EC97-0BBF-4C92-BB74-DA445B964102}"/>
              </a:ext>
            </a:extLst>
          </p:cNvPr>
          <p:cNvSpPr txBox="1"/>
          <p:nvPr/>
        </p:nvSpPr>
        <p:spPr>
          <a:xfrm>
            <a:off x="1273043" y="1326370"/>
            <a:ext cx="254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</a:rPr>
              <a:t>Conclusions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808BC-AFD2-4EA3-891C-26293867EA71}"/>
              </a:ext>
            </a:extLst>
          </p:cNvPr>
          <p:cNvSpPr txBox="1"/>
          <p:nvPr/>
        </p:nvSpPr>
        <p:spPr>
          <a:xfrm>
            <a:off x="1333387" y="1951544"/>
            <a:ext cx="4627488" cy="221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With dimension increasing, accuracies of other dimension-fixed methods increase (of course)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However, that of LDA keep nearly unchanged.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LDA doesn’t work better than others.</a:t>
            </a:r>
          </a:p>
        </p:txBody>
      </p:sp>
    </p:spTree>
    <p:extLst>
      <p:ext uri="{BB962C8B-B14F-4D97-AF65-F5344CB8AC3E}">
        <p14:creationId xmlns:p14="http://schemas.microsoft.com/office/powerpoint/2010/main" val="96564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61619-A352-40D7-8DCB-0717B5E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2711-1866-456E-B850-7A827B27C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2EC97-0BBF-4C92-BB74-DA445B964102}"/>
              </a:ext>
            </a:extLst>
          </p:cNvPr>
          <p:cNvSpPr txBox="1"/>
          <p:nvPr/>
        </p:nvSpPr>
        <p:spPr>
          <a:xfrm>
            <a:off x="142874" y="969898"/>
            <a:ext cx="254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</a:rPr>
              <a:t>Conclusions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1CDC0-5848-4536-A3F3-E20E047A09D7}"/>
              </a:ext>
            </a:extLst>
          </p:cNvPr>
          <p:cNvSpPr txBox="1"/>
          <p:nvPr/>
        </p:nvSpPr>
        <p:spPr>
          <a:xfrm>
            <a:off x="285114" y="1554673"/>
            <a:ext cx="621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When should LDA work better (than other document vectorization methods)?</a:t>
            </a:r>
            <a:endParaRPr lang="zh-CN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D234B-FC95-402F-B5DF-919017AE99D4}"/>
              </a:ext>
            </a:extLst>
          </p:cNvPr>
          <p:cNvSpPr txBox="1"/>
          <p:nvPr/>
        </p:nvSpPr>
        <p:spPr>
          <a:xfrm>
            <a:off x="626335" y="3595703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With small dataset?</a:t>
            </a:r>
            <a:endParaRPr lang="zh-CN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63393-2618-48D6-8565-7D820A5536A5}"/>
              </a:ext>
            </a:extLst>
          </p:cNvPr>
          <p:cNvSpPr txBox="1"/>
          <p:nvPr/>
        </p:nvSpPr>
        <p:spPr>
          <a:xfrm>
            <a:off x="886637" y="4074094"/>
            <a:ext cx="6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No!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62C5FF-BD2F-433D-9656-84413774F4D3}"/>
                  </a:ext>
                </a:extLst>
              </p:cNvPr>
              <p:cNvSpPr txBox="1"/>
              <p:nvPr/>
            </p:nvSpPr>
            <p:spPr>
              <a:xfrm>
                <a:off x="626335" y="2659158"/>
                <a:ext cx="5738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With smaller document-topic-prior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/>
                  <a:t>)?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62C5FF-BD2F-433D-9656-84413774F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5" y="2659158"/>
                <a:ext cx="5738750" cy="461665"/>
              </a:xfrm>
              <a:prstGeom prst="rect">
                <a:avLst/>
              </a:prstGeom>
              <a:blipFill>
                <a:blip r:embed="rId2"/>
                <a:stretch>
                  <a:fillRect l="-1488" t="-9211" r="-74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4914C1D-31C7-4DFF-8381-BE306056D49C}"/>
              </a:ext>
            </a:extLst>
          </p:cNvPr>
          <p:cNvSpPr txBox="1"/>
          <p:nvPr/>
        </p:nvSpPr>
        <p:spPr>
          <a:xfrm>
            <a:off x="886637" y="3137549"/>
            <a:ext cx="6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Yes!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2FF574-7633-48EB-BEF2-326E2BD856CE}"/>
              </a:ext>
            </a:extLst>
          </p:cNvPr>
          <p:cNvSpPr txBox="1"/>
          <p:nvPr/>
        </p:nvSpPr>
        <p:spPr>
          <a:xfrm>
            <a:off x="626335" y="4599332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With lower vector dimension?</a:t>
            </a:r>
            <a:endParaRPr lang="zh-CN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424AE5-D578-451D-88EC-A64297CCBE8F}"/>
              </a:ext>
            </a:extLst>
          </p:cNvPr>
          <p:cNvSpPr txBox="1"/>
          <p:nvPr/>
        </p:nvSpPr>
        <p:spPr>
          <a:xfrm>
            <a:off x="901941" y="5118661"/>
            <a:ext cx="6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 better than using other dimension reduction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584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B51A7A-0526-4316-84DC-56D463648943}"/>
              </a:ext>
            </a:extLst>
          </p:cNvPr>
          <p:cNvSpPr txBox="1"/>
          <p:nvPr/>
        </p:nvSpPr>
        <p:spPr>
          <a:xfrm>
            <a:off x="3769360" y="2875002"/>
            <a:ext cx="4400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accent4"/>
                </a:solidFill>
              </a:rPr>
              <a:t>Questions?</a:t>
            </a:r>
            <a:endParaRPr lang="zh-CN" alt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5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A83470-65FC-4253-A481-75C993DF178F}"/>
              </a:ext>
            </a:extLst>
          </p:cNvPr>
          <p:cNvSpPr txBox="1"/>
          <p:nvPr/>
        </p:nvSpPr>
        <p:spPr>
          <a:xfrm>
            <a:off x="325120" y="233680"/>
            <a:ext cx="11084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Document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Classification</a:t>
            </a:r>
            <a:endParaRPr kumimoji="0" lang="en-US" altLang="zh-CN" sz="8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based on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972F1-FF07-4380-B6C9-7F17E76A3620}"/>
              </a:ext>
            </a:extLst>
          </p:cNvPr>
          <p:cNvSpPr txBox="1"/>
          <p:nvPr/>
        </p:nvSpPr>
        <p:spPr>
          <a:xfrm>
            <a:off x="10126463" y="5916434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Chunyuan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Li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Jiarui Xing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AA522-65FD-4EC3-A5AA-F90E59ACE76B}"/>
              </a:ext>
            </a:extLst>
          </p:cNvPr>
          <p:cNvSpPr/>
          <p:nvPr/>
        </p:nvSpPr>
        <p:spPr>
          <a:xfrm>
            <a:off x="7782560" y="5203051"/>
            <a:ext cx="3627120" cy="369332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Latent Dirichlet Allocation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A933ED-3716-4082-938B-A6CD5C24ECB9}"/>
              </a:ext>
            </a:extLst>
          </p:cNvPr>
          <p:cNvSpPr/>
          <p:nvPr/>
        </p:nvSpPr>
        <p:spPr>
          <a:xfrm>
            <a:off x="7487920" y="2925505"/>
            <a:ext cx="418255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LDA</a:t>
            </a:r>
            <a:endParaRPr kumimoji="0" lang="zh-CN" altLang="en-US" sz="16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665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A83470-65FC-4253-A481-75C993DF178F}"/>
              </a:ext>
            </a:extLst>
          </p:cNvPr>
          <p:cNvSpPr txBox="1"/>
          <p:nvPr/>
        </p:nvSpPr>
        <p:spPr>
          <a:xfrm>
            <a:off x="325120" y="233680"/>
            <a:ext cx="56573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accent4"/>
                </a:solidFill>
              </a:rPr>
              <a:t>Document</a:t>
            </a:r>
          </a:p>
          <a:p>
            <a:r>
              <a:rPr lang="en-US" altLang="zh-CN" sz="7200" b="1" dirty="0">
                <a:solidFill>
                  <a:schemeClr val="accent4"/>
                </a:solidFill>
              </a:rPr>
              <a:t>Classification</a:t>
            </a:r>
            <a:endParaRPr lang="en-US" altLang="zh-CN" sz="8000" b="1" dirty="0">
              <a:solidFill>
                <a:schemeClr val="accent4"/>
              </a:solidFill>
            </a:endParaRPr>
          </a:p>
          <a:p>
            <a:r>
              <a:rPr lang="en-US" altLang="zh-CN" sz="3200" b="1" dirty="0">
                <a:solidFill>
                  <a:schemeClr val="accent4"/>
                </a:solidFill>
              </a:rPr>
              <a:t>based on</a:t>
            </a:r>
            <a:endParaRPr lang="en-US" altLang="zh-CN" sz="4000" b="1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972F1-FF07-4380-B6C9-7F17E76A3620}"/>
              </a:ext>
            </a:extLst>
          </p:cNvPr>
          <p:cNvSpPr txBox="1"/>
          <p:nvPr/>
        </p:nvSpPr>
        <p:spPr>
          <a:xfrm>
            <a:off x="508000" y="5679440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accent4"/>
                </a:solidFill>
              </a:rPr>
              <a:t>Chunyuan</a:t>
            </a:r>
            <a:r>
              <a:rPr lang="en-US" altLang="zh-CN" sz="2000" dirty="0">
                <a:solidFill>
                  <a:schemeClr val="accent4"/>
                </a:solidFill>
              </a:rPr>
              <a:t> Li</a:t>
            </a:r>
          </a:p>
          <a:p>
            <a:r>
              <a:rPr lang="en-US" altLang="zh-CN" sz="2000" dirty="0">
                <a:solidFill>
                  <a:schemeClr val="accent4"/>
                </a:solidFill>
              </a:rPr>
              <a:t>Jiarui Xing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AA522-65FD-4EC3-A5AA-F90E59ACE76B}"/>
              </a:ext>
            </a:extLst>
          </p:cNvPr>
          <p:cNvSpPr/>
          <p:nvPr/>
        </p:nvSpPr>
        <p:spPr>
          <a:xfrm>
            <a:off x="4355275" y="3284974"/>
            <a:ext cx="1395286" cy="92333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Latent</a:t>
            </a:r>
            <a:br>
              <a:rPr lang="en-US" altLang="zh-CN" dirty="0">
                <a:solidFill>
                  <a:schemeClr val="accent4"/>
                </a:solidFill>
              </a:rPr>
            </a:br>
            <a:r>
              <a:rPr lang="en-US" altLang="zh-CN" dirty="0">
                <a:solidFill>
                  <a:schemeClr val="accent4"/>
                </a:solidFill>
              </a:rPr>
              <a:t>Dirichlet</a:t>
            </a:r>
            <a:br>
              <a:rPr lang="en-US" altLang="zh-CN" dirty="0">
                <a:solidFill>
                  <a:schemeClr val="accent4"/>
                </a:solidFill>
              </a:rPr>
            </a:br>
            <a:r>
              <a:rPr lang="en-US" altLang="zh-CN" dirty="0">
                <a:solidFill>
                  <a:schemeClr val="accent4"/>
                </a:solidFill>
              </a:rPr>
              <a:t>Allocation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A933ED-3716-4082-938B-A6CD5C24ECB9}"/>
              </a:ext>
            </a:extLst>
          </p:cNvPr>
          <p:cNvSpPr/>
          <p:nvPr/>
        </p:nvSpPr>
        <p:spPr>
          <a:xfrm>
            <a:off x="325120" y="2717800"/>
            <a:ext cx="418255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b="1" dirty="0">
                <a:solidFill>
                  <a:schemeClr val="accent4"/>
                </a:solidFill>
              </a:rPr>
              <a:t>LDA</a:t>
            </a:r>
            <a:endParaRPr lang="zh-CN" altLang="en-US" sz="1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7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A83470-65FC-4253-A481-75C993DF178F}"/>
              </a:ext>
            </a:extLst>
          </p:cNvPr>
          <p:cNvSpPr txBox="1"/>
          <p:nvPr/>
        </p:nvSpPr>
        <p:spPr>
          <a:xfrm>
            <a:off x="477520" y="233680"/>
            <a:ext cx="3942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accent4"/>
                </a:solidFill>
              </a:rPr>
              <a:t>Contents</a:t>
            </a:r>
            <a:endParaRPr lang="zh-CN" altLang="en-US" sz="7200" b="1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7DD57-D3C5-4D45-B153-9DD6232C374B}"/>
              </a:ext>
            </a:extLst>
          </p:cNvPr>
          <p:cNvSpPr txBox="1"/>
          <p:nvPr/>
        </p:nvSpPr>
        <p:spPr>
          <a:xfrm>
            <a:off x="1016000" y="1808480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accent4"/>
                </a:solidFill>
              </a:rPr>
              <a:t>Introduction to LDA</a:t>
            </a:r>
            <a:endParaRPr lang="zh-CN" altLang="en-US" sz="36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B543B-72B2-40D3-9B9A-738DAAD376CB}"/>
              </a:ext>
            </a:extLst>
          </p:cNvPr>
          <p:cNvSpPr txBox="1"/>
          <p:nvPr/>
        </p:nvSpPr>
        <p:spPr>
          <a:xfrm>
            <a:off x="1016000" y="2933412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accent4"/>
                </a:solidFill>
              </a:rPr>
              <a:t>Experiment Design</a:t>
            </a:r>
            <a:endParaRPr lang="zh-CN" altLang="en-US" sz="36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08661-03C7-4277-9034-F4E26E195875}"/>
              </a:ext>
            </a:extLst>
          </p:cNvPr>
          <p:cNvSpPr txBox="1"/>
          <p:nvPr/>
        </p:nvSpPr>
        <p:spPr>
          <a:xfrm>
            <a:off x="1016000" y="4058344"/>
            <a:ext cx="419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accent4"/>
                </a:solidFill>
              </a:rPr>
              <a:t>Experiment Result</a:t>
            </a:r>
            <a:endParaRPr lang="zh-CN" alt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50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531CDE-CFF9-48E3-90ED-41DC6FC562EB}"/>
              </a:ext>
            </a:extLst>
          </p:cNvPr>
          <p:cNvSpPr/>
          <p:nvPr/>
        </p:nvSpPr>
        <p:spPr>
          <a:xfrm rot="5400000">
            <a:off x="3415369" y="4534803"/>
            <a:ext cx="1199213" cy="1926846"/>
          </a:xfrm>
          <a:prstGeom prst="round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8D4730-81EC-4647-9854-3C54FD45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0FCC8-FF37-4377-B5F5-3EC0B78F8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Introduction to LDA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85AD2-7D46-478B-AD26-D66413773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LDA Document Generation Model (Simplified)</a:t>
            </a:r>
            <a:endParaRPr lang="zh-CN" alt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1DB55A-6E77-434C-9473-927F816EBB9F}"/>
              </a:ext>
            </a:extLst>
          </p:cNvPr>
          <p:cNvSpPr/>
          <p:nvPr/>
        </p:nvSpPr>
        <p:spPr>
          <a:xfrm rot="5400000">
            <a:off x="1132940" y="1428343"/>
            <a:ext cx="1015572" cy="15123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1BD94-1963-41E5-A410-0167F9178681}"/>
              </a:ext>
            </a:extLst>
          </p:cNvPr>
          <p:cNvSpPr txBox="1"/>
          <p:nvPr/>
        </p:nvSpPr>
        <p:spPr>
          <a:xfrm>
            <a:off x="867172" y="1827511"/>
            <a:ext cx="154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Doc</a:t>
            </a:r>
            <a:r>
              <a:rPr lang="en-US" altLang="zh-Hans" sz="2000" dirty="0"/>
              <a:t>-</a:t>
            </a:r>
            <a:r>
              <a:rPr lang="en-US" sz="2000" dirty="0"/>
              <a:t>Topic distribution</a:t>
            </a:r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DE8493-5295-4163-87CD-38ABF7ECFBEC}"/>
              </a:ext>
            </a:extLst>
          </p:cNvPr>
          <p:cNvSpPr/>
          <p:nvPr/>
        </p:nvSpPr>
        <p:spPr>
          <a:xfrm rot="5400000">
            <a:off x="1041120" y="3060238"/>
            <a:ext cx="1199213" cy="11992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BC13A-0E8C-4915-943A-B63B147B27D0}"/>
              </a:ext>
            </a:extLst>
          </p:cNvPr>
          <p:cNvSpPr txBox="1"/>
          <p:nvPr/>
        </p:nvSpPr>
        <p:spPr>
          <a:xfrm>
            <a:off x="968668" y="3263793"/>
            <a:ext cx="1344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Pick a topic </a:t>
            </a:r>
            <a:r>
              <a:rPr lang="en-US" sz="2400" b="1" dirty="0"/>
              <a:t>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EB1E1F-0711-4863-AF44-A521233AB288}"/>
              </a:ext>
            </a:extLst>
          </p:cNvPr>
          <p:cNvSpPr/>
          <p:nvPr/>
        </p:nvSpPr>
        <p:spPr>
          <a:xfrm rot="5400000">
            <a:off x="1041120" y="4898620"/>
            <a:ext cx="1199213" cy="1199213"/>
          </a:xfrm>
          <a:prstGeom prst="round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D7E36-B743-46A2-AE11-298D54D5CEC8}"/>
              </a:ext>
            </a:extLst>
          </p:cNvPr>
          <p:cNvSpPr txBox="1"/>
          <p:nvPr/>
        </p:nvSpPr>
        <p:spPr>
          <a:xfrm>
            <a:off x="968668" y="5082259"/>
            <a:ext cx="1344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word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F1AFD9-0EF5-4F1D-A2AB-E2E27D085EB0}"/>
              </a:ext>
            </a:extLst>
          </p:cNvPr>
          <p:cNvCxnSpPr>
            <a:cxnSpLocks/>
          </p:cNvCxnSpPr>
          <p:nvPr/>
        </p:nvCxnSpPr>
        <p:spPr>
          <a:xfrm>
            <a:off x="1640726" y="2692292"/>
            <a:ext cx="0" cy="3679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E7BE99-4A87-4C27-B186-B5997B990783}"/>
              </a:ext>
            </a:extLst>
          </p:cNvPr>
          <p:cNvCxnSpPr>
            <a:cxnSpLocks/>
          </p:cNvCxnSpPr>
          <p:nvPr/>
        </p:nvCxnSpPr>
        <p:spPr>
          <a:xfrm>
            <a:off x="1640726" y="4259451"/>
            <a:ext cx="0" cy="63916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1E8441-F813-4D33-B01A-72DEAFA228B3}"/>
              </a:ext>
            </a:extLst>
          </p:cNvPr>
          <p:cNvSpPr txBox="1"/>
          <p:nvPr/>
        </p:nvSpPr>
        <p:spPr>
          <a:xfrm>
            <a:off x="2755336" y="5014442"/>
            <a:ext cx="251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Topic-word distribution</a:t>
            </a:r>
          </a:p>
          <a:p>
            <a:pPr algn="ctr"/>
            <a:endParaRPr lang="en-US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B9F7B6-E515-4638-A0E1-4ECED1E82379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2312784" y="3679292"/>
            <a:ext cx="1702192" cy="121932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6CAD78-2BCB-4BB9-93A4-DC0B5B766F37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flipH="1">
            <a:off x="2240333" y="5498227"/>
            <a:ext cx="811220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B258987-4574-4B6A-A218-117E6F33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102" y="2690715"/>
            <a:ext cx="3623149" cy="313747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01FD924-CC69-4F7A-971E-DD79838B3342}"/>
              </a:ext>
            </a:extLst>
          </p:cNvPr>
          <p:cNvSpPr/>
          <p:nvPr/>
        </p:nvSpPr>
        <p:spPr>
          <a:xfrm>
            <a:off x="142873" y="6562365"/>
            <a:ext cx="7794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Figure: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datasciencecentral.com/profiles/blogs/a-tale-about-lda2vec-when-lda-meets-word2vec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822AC1-5294-4535-8AB5-3ADA36A9C77C}"/>
              </a:ext>
            </a:extLst>
          </p:cNvPr>
          <p:cNvSpPr txBox="1"/>
          <p:nvPr/>
        </p:nvSpPr>
        <p:spPr>
          <a:xfrm>
            <a:off x="5868662" y="1869134"/>
            <a:ext cx="60324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First Step: </a:t>
            </a:r>
          </a:p>
          <a:p>
            <a:r>
              <a:rPr lang="en-US" altLang="zh-CN" sz="2000" b="1" dirty="0"/>
              <a:t>choose a topic from document-topic distribution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01467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8D4730-81EC-4647-9854-3C54FD45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0FCC8-FF37-4377-B5F5-3EC0B78F8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Introduction to LDA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85AD2-7D46-478B-AD26-D66413773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dirty="0"/>
              <a:t>LDA Document Generation Model (Simplified)</a:t>
            </a:r>
            <a:endParaRPr lang="zh-CN" altLang="en-US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C7FAF1-72F0-40F3-B5BC-757831355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166" y="1959382"/>
            <a:ext cx="2772332" cy="24007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97E3BE-9E82-4FDB-A528-FF6A46763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50" y="2181454"/>
            <a:ext cx="3714750" cy="303847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E3D562-E8FE-4F99-857B-CB5DCA2D09C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898498" y="3159735"/>
            <a:ext cx="550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49F0C2-B9C4-47CD-8841-BF3F4D45F955}"/>
              </a:ext>
            </a:extLst>
          </p:cNvPr>
          <p:cNvSpPr/>
          <p:nvPr/>
        </p:nvSpPr>
        <p:spPr>
          <a:xfrm rot="5400000">
            <a:off x="3415369" y="4534803"/>
            <a:ext cx="1199213" cy="19268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CF8A9C-33B5-4B7B-BDFD-AEF0D21BD655}"/>
              </a:ext>
            </a:extLst>
          </p:cNvPr>
          <p:cNvSpPr/>
          <p:nvPr/>
        </p:nvSpPr>
        <p:spPr>
          <a:xfrm rot="5400000">
            <a:off x="1132940" y="1428343"/>
            <a:ext cx="1015572" cy="1512327"/>
          </a:xfrm>
          <a:prstGeom prst="round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A1C540-45E3-4937-98A7-104ECFD52EAA}"/>
              </a:ext>
            </a:extLst>
          </p:cNvPr>
          <p:cNvSpPr txBox="1"/>
          <p:nvPr/>
        </p:nvSpPr>
        <p:spPr>
          <a:xfrm>
            <a:off x="867172" y="1827511"/>
            <a:ext cx="154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Doc</a:t>
            </a:r>
            <a:r>
              <a:rPr lang="en-US" altLang="zh-Hans" sz="2000" dirty="0"/>
              <a:t>-</a:t>
            </a:r>
            <a:r>
              <a:rPr lang="en-US" sz="2000" dirty="0"/>
              <a:t>Topic distribution</a:t>
            </a:r>
            <a:endParaRPr lang="en-US" sz="2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FFF62A3-5DDE-42A8-9990-B619773BDF44}"/>
              </a:ext>
            </a:extLst>
          </p:cNvPr>
          <p:cNvSpPr/>
          <p:nvPr/>
        </p:nvSpPr>
        <p:spPr>
          <a:xfrm rot="5400000">
            <a:off x="1041120" y="3060238"/>
            <a:ext cx="1199213" cy="1199213"/>
          </a:xfrm>
          <a:prstGeom prst="round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D77F9-6550-45AD-91CB-6DC5D33CB8E5}"/>
              </a:ext>
            </a:extLst>
          </p:cNvPr>
          <p:cNvSpPr txBox="1"/>
          <p:nvPr/>
        </p:nvSpPr>
        <p:spPr>
          <a:xfrm>
            <a:off x="968668" y="3263793"/>
            <a:ext cx="1344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Pick a topic </a:t>
            </a:r>
            <a:r>
              <a:rPr lang="en-US" sz="2400" b="1" dirty="0"/>
              <a:t>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7A5AD7-E046-4D4C-AEBE-1A8603A4EE68}"/>
              </a:ext>
            </a:extLst>
          </p:cNvPr>
          <p:cNvSpPr/>
          <p:nvPr/>
        </p:nvSpPr>
        <p:spPr>
          <a:xfrm rot="5400000">
            <a:off x="1041120" y="4898620"/>
            <a:ext cx="1199213" cy="11992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994338-9914-40CA-94DA-250F4A6EFAB5}"/>
              </a:ext>
            </a:extLst>
          </p:cNvPr>
          <p:cNvSpPr txBox="1"/>
          <p:nvPr/>
        </p:nvSpPr>
        <p:spPr>
          <a:xfrm>
            <a:off x="968668" y="5082259"/>
            <a:ext cx="1344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word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52C6E1-7465-425B-91CD-40647318B535}"/>
              </a:ext>
            </a:extLst>
          </p:cNvPr>
          <p:cNvCxnSpPr>
            <a:cxnSpLocks/>
          </p:cNvCxnSpPr>
          <p:nvPr/>
        </p:nvCxnSpPr>
        <p:spPr>
          <a:xfrm>
            <a:off x="1640726" y="2692292"/>
            <a:ext cx="0" cy="3679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D6CCF1-8965-4014-8CD7-AD17AE844B4F}"/>
              </a:ext>
            </a:extLst>
          </p:cNvPr>
          <p:cNvCxnSpPr>
            <a:cxnSpLocks/>
          </p:cNvCxnSpPr>
          <p:nvPr/>
        </p:nvCxnSpPr>
        <p:spPr>
          <a:xfrm>
            <a:off x="1640726" y="4259451"/>
            <a:ext cx="0" cy="63916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331BD3-A812-4B3B-B7E8-14C3DD462008}"/>
              </a:ext>
            </a:extLst>
          </p:cNvPr>
          <p:cNvSpPr txBox="1"/>
          <p:nvPr/>
        </p:nvSpPr>
        <p:spPr>
          <a:xfrm>
            <a:off x="2755336" y="5014442"/>
            <a:ext cx="251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Topic-word distribution</a:t>
            </a:r>
          </a:p>
          <a:p>
            <a:pPr algn="ctr"/>
            <a:endParaRPr lang="en-US" sz="2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1A5CC7-0CB7-480D-8A50-9AB6C3BC150C}"/>
              </a:ext>
            </a:extLst>
          </p:cNvPr>
          <p:cNvCxnSpPr>
            <a:stCxn id="29" idx="3"/>
            <a:endCxn id="25" idx="1"/>
          </p:cNvCxnSpPr>
          <p:nvPr/>
        </p:nvCxnSpPr>
        <p:spPr>
          <a:xfrm>
            <a:off x="2312784" y="3679292"/>
            <a:ext cx="1702192" cy="121932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A07ECA-9731-405B-8D23-C68C706F8889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2240333" y="5498227"/>
            <a:ext cx="811220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86D173-BC83-4A8A-AC64-A2CBCA8A1496}"/>
              </a:ext>
            </a:extLst>
          </p:cNvPr>
          <p:cNvSpPr txBox="1"/>
          <p:nvPr/>
        </p:nvSpPr>
        <p:spPr>
          <a:xfrm>
            <a:off x="5789618" y="5395802"/>
            <a:ext cx="53222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Second Step: </a:t>
            </a:r>
          </a:p>
          <a:p>
            <a:r>
              <a:rPr lang="en-US" altLang="zh-CN" sz="2000" b="1" dirty="0"/>
              <a:t>choose a word from topic-word distribution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51854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D471DCA-E70E-4D6C-B02E-DD2413CDD21A}"/>
              </a:ext>
            </a:extLst>
          </p:cNvPr>
          <p:cNvSpPr/>
          <p:nvPr/>
        </p:nvSpPr>
        <p:spPr>
          <a:xfrm rot="5400000">
            <a:off x="-202140" y="3545014"/>
            <a:ext cx="3837683" cy="2524763"/>
          </a:xfrm>
          <a:prstGeom prst="roundRect">
            <a:avLst>
              <a:gd name="adj" fmla="val 6204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A493ED-2BF3-4156-868E-36C05E63A8B6}"/>
              </a:ext>
            </a:extLst>
          </p:cNvPr>
          <p:cNvSpPr txBox="1"/>
          <p:nvPr/>
        </p:nvSpPr>
        <p:spPr>
          <a:xfrm>
            <a:off x="454320" y="6214771"/>
            <a:ext cx="141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words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8D4730-81EC-4647-9854-3C54FD45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DA7A-6572-42E7-8A93-2B7BEAF1F10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0FCC8-FF37-4377-B5F5-3EC0B78F8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Introduction to LDA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85AD2-7D46-478B-AD26-D66413773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dirty="0"/>
              <a:t>LDA Document Generation Model (Simplified)</a:t>
            </a:r>
            <a:endParaRPr lang="zh-CN" altLang="en-US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B8BA30-F213-486B-B5C6-232E4BCA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166" y="1959382"/>
            <a:ext cx="2772332" cy="24007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FC0C61-12F4-4DB8-A491-009B3D423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50" y="2181454"/>
            <a:ext cx="3714750" cy="303847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532B75-4F57-49B0-A1E0-1EE6C246913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898498" y="3159735"/>
            <a:ext cx="550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4B9ABF9-0B98-442D-A0A1-8A3C567858E3}"/>
              </a:ext>
            </a:extLst>
          </p:cNvPr>
          <p:cNvSpPr/>
          <p:nvPr/>
        </p:nvSpPr>
        <p:spPr>
          <a:xfrm rot="5400000">
            <a:off x="3415369" y="4534803"/>
            <a:ext cx="1199213" cy="1926846"/>
          </a:xfrm>
          <a:prstGeom prst="round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817E43-B20D-4923-A09C-9105D35492F8}"/>
              </a:ext>
            </a:extLst>
          </p:cNvPr>
          <p:cNvSpPr/>
          <p:nvPr/>
        </p:nvSpPr>
        <p:spPr>
          <a:xfrm rot="5400000">
            <a:off x="1132940" y="1428343"/>
            <a:ext cx="1015572" cy="1512327"/>
          </a:xfrm>
          <a:prstGeom prst="round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76FEE1-14FE-44B1-B60B-FEA0D0203F5C}"/>
              </a:ext>
            </a:extLst>
          </p:cNvPr>
          <p:cNvSpPr txBox="1"/>
          <p:nvPr/>
        </p:nvSpPr>
        <p:spPr>
          <a:xfrm>
            <a:off x="867172" y="1827511"/>
            <a:ext cx="154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Doc</a:t>
            </a:r>
            <a:r>
              <a:rPr lang="en-US" altLang="zh-Hans" sz="2000" dirty="0"/>
              <a:t>-</a:t>
            </a:r>
            <a:r>
              <a:rPr lang="en-US" sz="2000" dirty="0"/>
              <a:t>Topic distribution</a:t>
            </a:r>
            <a:endParaRPr lang="en-US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DFA312D-795E-4CD9-A48D-8788DEDB3A4F}"/>
              </a:ext>
            </a:extLst>
          </p:cNvPr>
          <p:cNvSpPr/>
          <p:nvPr/>
        </p:nvSpPr>
        <p:spPr>
          <a:xfrm rot="5400000">
            <a:off x="1041120" y="3060238"/>
            <a:ext cx="1199213" cy="1199213"/>
          </a:xfrm>
          <a:prstGeom prst="round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29E11A-8755-4C00-8F05-D071183FB43F}"/>
              </a:ext>
            </a:extLst>
          </p:cNvPr>
          <p:cNvSpPr txBox="1"/>
          <p:nvPr/>
        </p:nvSpPr>
        <p:spPr>
          <a:xfrm>
            <a:off x="968668" y="3263793"/>
            <a:ext cx="1344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Pick a topic </a:t>
            </a:r>
            <a:r>
              <a:rPr lang="en-US" sz="2400" b="1" dirty="0"/>
              <a:t>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13863D-054D-44F9-A4C2-5B48A3869F7B}"/>
              </a:ext>
            </a:extLst>
          </p:cNvPr>
          <p:cNvSpPr/>
          <p:nvPr/>
        </p:nvSpPr>
        <p:spPr>
          <a:xfrm rot="5400000">
            <a:off x="1041120" y="4898620"/>
            <a:ext cx="1199213" cy="1199213"/>
          </a:xfrm>
          <a:prstGeom prst="round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1AB215-02CE-41BF-92E8-16B57F645467}"/>
              </a:ext>
            </a:extLst>
          </p:cNvPr>
          <p:cNvSpPr txBox="1"/>
          <p:nvPr/>
        </p:nvSpPr>
        <p:spPr>
          <a:xfrm>
            <a:off x="968668" y="5082259"/>
            <a:ext cx="1344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word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7C9896-1713-44DC-9939-C5E097599CD3}"/>
              </a:ext>
            </a:extLst>
          </p:cNvPr>
          <p:cNvCxnSpPr>
            <a:cxnSpLocks/>
          </p:cNvCxnSpPr>
          <p:nvPr/>
        </p:nvCxnSpPr>
        <p:spPr>
          <a:xfrm>
            <a:off x="1640726" y="2692292"/>
            <a:ext cx="0" cy="3679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BCB0C6-3336-4CC6-8CA1-5B22E332AD56}"/>
              </a:ext>
            </a:extLst>
          </p:cNvPr>
          <p:cNvCxnSpPr>
            <a:cxnSpLocks/>
          </p:cNvCxnSpPr>
          <p:nvPr/>
        </p:nvCxnSpPr>
        <p:spPr>
          <a:xfrm>
            <a:off x="1640726" y="4259451"/>
            <a:ext cx="0" cy="63916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11512D-AA80-4C4F-A389-B1B0441C7CD1}"/>
              </a:ext>
            </a:extLst>
          </p:cNvPr>
          <p:cNvSpPr txBox="1"/>
          <p:nvPr/>
        </p:nvSpPr>
        <p:spPr>
          <a:xfrm>
            <a:off x="2755336" y="5014442"/>
            <a:ext cx="251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Topic-word distribution</a:t>
            </a:r>
          </a:p>
          <a:p>
            <a:pPr algn="ctr"/>
            <a:endParaRPr lang="en-US" sz="2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B98DC6-6144-4FD1-BF88-16872F80ABDD}"/>
              </a:ext>
            </a:extLst>
          </p:cNvPr>
          <p:cNvCxnSpPr>
            <a:stCxn id="28" idx="3"/>
            <a:endCxn id="24" idx="1"/>
          </p:cNvCxnSpPr>
          <p:nvPr/>
        </p:nvCxnSpPr>
        <p:spPr>
          <a:xfrm>
            <a:off x="2312784" y="3679292"/>
            <a:ext cx="1702192" cy="121932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684E1C-D4A4-422C-84BE-285747D06D21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2240333" y="5498227"/>
            <a:ext cx="811220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913567-4692-4D64-B1A0-118232DD4626}"/>
              </a:ext>
            </a:extLst>
          </p:cNvPr>
          <p:cNvSpPr txBox="1"/>
          <p:nvPr/>
        </p:nvSpPr>
        <p:spPr>
          <a:xfrm>
            <a:off x="5789618" y="5785942"/>
            <a:ext cx="532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 it N times to generate a document with N words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26366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969</Words>
  <Application>Microsoft Office PowerPoint</Application>
  <PresentationFormat>Widescreen</PresentationFormat>
  <Paragraphs>245</Paragraphs>
  <Slides>32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 Jiarui</dc:creator>
  <cp:lastModifiedBy>Xing Jiarui</cp:lastModifiedBy>
  <cp:revision>46</cp:revision>
  <dcterms:created xsi:type="dcterms:W3CDTF">2018-04-22T20:55:17Z</dcterms:created>
  <dcterms:modified xsi:type="dcterms:W3CDTF">2018-04-23T02:15:11Z</dcterms:modified>
</cp:coreProperties>
</file>