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5" r:id="rId7"/>
    <p:sldId id="268" r:id="rId8"/>
    <p:sldId id="262" r:id="rId9"/>
    <p:sldId id="264" r:id="rId10"/>
    <p:sldId id="263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F90AB-30AC-4445-96F2-4AC3A93DA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B0E376-EF70-4841-96E3-CC7AC5DC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11120-5861-4F19-819C-69EABFC0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93962-6B05-4124-A524-DF343162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C9C83-A738-4E7A-ABE4-39B6270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8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CCD4-F52D-4A7D-838D-8A04ADA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962931-8C1D-483A-9881-C3C34A1F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C23B7-7191-4B08-85F4-CB104D15F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7714C-183F-49DF-9340-168E2B2F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183C8-D3C1-4C04-B69B-4EC0A958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EDFFC6-86AA-4DF0-994F-34FF450C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9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00DA1-A459-4991-ABF7-7ED82AC7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6CD14-A8C5-45F0-877F-6DAFBEBF3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4433E-858F-43B3-A6BF-BC609779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EB37C-C652-4D54-93AD-42648DCC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46FDC-A662-42B1-9BED-7447B972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4BCB03-78E8-4093-A0B5-9137E67D3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8135C-4FAF-4670-BE46-A3CC5945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D8FE3-44CE-45FB-9194-5379C23E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BB5EE-D6B2-4EEE-BFCC-3C158B7D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AA7F3-FDE2-4208-877D-6A015802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45140-0CFE-48ED-B508-48AA2D53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4D962-AF7C-45DB-B047-989E1A01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13539-F63D-432F-92D1-6AE1C055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CC9D9-4F71-464D-B0F5-6875B265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440C6-529B-45B7-9CD2-BD6856A4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4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1B752-183E-4A29-9410-EAF12ACA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CA074-3E6B-47D6-AFA4-87CB251B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44ED-AB2F-4A62-8145-5357A99F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42BBE-A96D-4ABC-B0D8-ED48FE45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9B575-B3BE-4458-9C54-017BD53D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0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0CBD4-8990-4BC1-B812-F4D210A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49A01-BC03-4D91-AC53-117D4C0D8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95C2B6-E854-4B14-A364-30246634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D63D1-69AE-46BF-A61B-8C224726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355BF-CDDF-4E85-90CA-888A9E3B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88FFE-0377-4A2F-AD68-6337E86B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C988D-31C8-453D-9984-22AED731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E9A3E-CE6E-4168-B4CF-6938A3CF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0F78DA-D5AC-465E-B2F2-A0693503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E28F8E-8D1D-49B9-B04B-C4F076E6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922C8E-7781-4A8D-8678-A0162982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F574B-A7CE-483B-B25A-C48995BC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E41F17-E136-4D02-8479-D61D7C6B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5862E-A486-4391-9775-E8E16895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7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0C666-4D00-4E16-B11B-7CFAA294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4513"/>
            <a:ext cx="10515600" cy="68227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873D34-0755-4CFE-AF1A-B5E3373C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02D49-BF17-45AC-9FFE-D1B35C2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EDA928-E4CA-46F7-A0BC-D17607CD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EACF9B1-D787-482B-A89D-B6882F0D7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130935"/>
            <a:ext cx="4114800" cy="42354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0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9F425D-5F71-4E9E-AFB1-B471F65D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A0730E-7AFC-4FBB-AA0C-0B3035D3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360A66-A5F1-4ACC-AF12-86AAD4B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3481E-5EF9-473D-BD6E-CFB3CB6A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833E6-B879-43C1-9544-D77B9716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15D76-8A43-42DC-B21C-1D31BA36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19D83-01A4-4EF5-8A63-6BC2DB5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88A24-CE1B-4E79-A06E-0DEB693E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7544F-222D-4444-9EC9-44A74A6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9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E69919-745F-45D2-837B-4CF2F52A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907E3-668A-4695-A7CD-EA677408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48930-80E4-40A8-8096-DCFBD204E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64A05-DE20-4429-9608-510D6530E5E4}" type="datetimeFigureOut">
              <a:rPr lang="zh-CN" altLang="en-US" smtClean="0"/>
              <a:t>2018.2.27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81366-B85D-421E-92AE-53BC1891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4D239-2D02-44C5-952B-05A4A6E6E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3EAC-02D9-4FC3-8C3A-E4A40EDFA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forest-cover-type-predictio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EAA1C-5DBA-4851-B16D-407E6639C75A}"/>
              </a:ext>
            </a:extLst>
          </p:cNvPr>
          <p:cNvSpPr txBox="1"/>
          <p:nvPr/>
        </p:nvSpPr>
        <p:spPr>
          <a:xfrm flipH="1">
            <a:off x="736596" y="934720"/>
            <a:ext cx="82448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CSE 517A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Application Project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Milestone 1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Forest Cover Type Prediction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5140C-63ED-4545-B635-9F3F8B676FAD}"/>
              </a:ext>
            </a:extLst>
          </p:cNvPr>
          <p:cNvSpPr txBox="1"/>
          <p:nvPr/>
        </p:nvSpPr>
        <p:spPr>
          <a:xfrm flipH="1">
            <a:off x="736597" y="3924782"/>
            <a:ext cx="343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Chunyuan</a:t>
            </a:r>
            <a:r>
              <a:rPr lang="en-US" altLang="zh-CN" sz="2400" dirty="0"/>
              <a:t> Li</a:t>
            </a:r>
          </a:p>
          <a:p>
            <a:r>
              <a:rPr lang="en-US" altLang="zh-CN" sz="2400" dirty="0"/>
              <a:t>Jiarui Xing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545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FFCC19-4AC4-4FC6-A980-C653B03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Different Models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30E81-2594-4FA3-A7E5-D0A7DA5C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130935"/>
            <a:ext cx="4593672" cy="423545"/>
          </a:xfrm>
        </p:spPr>
        <p:txBody>
          <a:bodyPr>
            <a:normAutofit/>
          </a:bodyPr>
          <a:lstStyle/>
          <a:p>
            <a:r>
              <a:rPr lang="en-US" altLang="zh-CN" dirty="0"/>
              <a:t>Different Models</a:t>
            </a:r>
            <a:r>
              <a:rPr lang="zh-CN" altLang="en-US" dirty="0"/>
              <a:t> </a:t>
            </a:r>
            <a:r>
              <a:rPr lang="en-US" altLang="zh-CN" dirty="0"/>
              <a:t>(discrete features only)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5D3A2A-3FBC-4058-8926-058F764CC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2304" r="1269" b="5881"/>
          <a:stretch/>
        </p:blipFill>
        <p:spPr>
          <a:xfrm>
            <a:off x="1320799" y="1678623"/>
            <a:ext cx="9575801" cy="4945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87343-CC13-4241-84A7-0753FD9839C9}"/>
              </a:ext>
            </a:extLst>
          </p:cNvPr>
          <p:cNvSpPr txBox="1"/>
          <p:nvPr/>
        </p:nvSpPr>
        <p:spPr>
          <a:xfrm>
            <a:off x="6096000" y="491783"/>
            <a:ext cx="5089748" cy="907941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OLS close to that of using all features (don’t know why)!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all other models decrease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087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2D77-04D9-4BA1-8BF9-A726969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Data Preprocessing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CD355-93CC-423B-8747-80D7651A7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Discretize: One-Hot Encoding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2F2A5-31B4-4DC6-A815-A89BE27B02D3}"/>
              </a:ext>
            </a:extLst>
          </p:cNvPr>
          <p:cNvSpPr txBox="1"/>
          <p:nvPr/>
        </p:nvSpPr>
        <p:spPr>
          <a:xfrm>
            <a:off x="596669" y="1862051"/>
            <a:ext cx="8648931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OneHotEncoder</a:t>
            </a: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OneHotEncoder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enc.fit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allXConENC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enc.transform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allXCon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allXENC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np.concatenate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allXConENC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allXDis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)),axis</a:t>
            </a:r>
            <a:r>
              <a:rPr lang="en-US" altLang="zh-CN" sz="14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962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2D77-04D9-4BA1-8BF9-A726969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Data Preprocessing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CD355-93CC-423B-8747-80D7651A7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Discretize: One-Hot Encoding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911F26-4D0B-4D81-AFD5-3C0DAA62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1554480"/>
            <a:ext cx="9916160" cy="5243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B9FA37-EE53-46BD-811E-11D32036F171}"/>
              </a:ext>
            </a:extLst>
          </p:cNvPr>
          <p:cNvSpPr txBox="1"/>
          <p:nvPr/>
        </p:nvSpPr>
        <p:spPr>
          <a:xfrm>
            <a:off x="6096000" y="491783"/>
            <a:ext cx="5089748" cy="907941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SVM and decision tree don’t change much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OLS and ridge decrease!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59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77FA-B2DB-4CED-B830-FEF5319F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 of Model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5D13C-F4B0-4282-A6EC-8B091C4A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3246" y="583247"/>
            <a:ext cx="6552994" cy="42354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Comparing effect of different features(with taking abs() and normalization)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B24A-9BE3-409C-81EA-2922F356A3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10364" r="8667" b="-37"/>
          <a:stretch/>
        </p:blipFill>
        <p:spPr>
          <a:xfrm>
            <a:off x="1006252" y="883921"/>
            <a:ext cx="10129108" cy="5821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E013CE-5931-4C8F-A1A1-96A25E491779}"/>
              </a:ext>
            </a:extLst>
          </p:cNvPr>
          <p:cNvSpPr txBox="1"/>
          <p:nvPr/>
        </p:nvSpPr>
        <p:spPr>
          <a:xfrm>
            <a:off x="5466492" y="1566200"/>
            <a:ext cx="5089748" cy="11541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Ridge mainly make use of continuous features, while SVM uses feature more “fair”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Some features (e.g. soli_type_7 and soli_type_7) have no effect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360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1C1-3FA7-45CB-84AF-9DEDFD6B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FD8100-A1C5-4CDC-AE95-019C178AADF4}"/>
                  </a:ext>
                </a:extLst>
              </p:cNvPr>
              <p:cNvSpPr txBox="1"/>
              <p:nvPr/>
            </p:nvSpPr>
            <p:spPr>
              <a:xfrm>
                <a:off x="955040" y="1574800"/>
                <a:ext cx="111353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When using ridge regression and increasing the coefficient of </a:t>
                </a:r>
                <a:r>
                  <a:rPr lang="en-US" altLang="zh-CN" dirty="0" err="1"/>
                  <a:t>regualizer</a:t>
                </a:r>
                <a:r>
                  <a:rPr lang="en-US" altLang="zh-CN" dirty="0"/>
                  <a:t>, the accuracy first increases (less overfit) but then deceases (too simple model).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altLang="zh-CN" dirty="0"/>
                  <a:t> is a good choice for our data.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FD8100-A1C5-4CDC-AE95-019C178A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40" y="1574800"/>
                <a:ext cx="11135360" cy="923330"/>
              </a:xfrm>
              <a:prstGeom prst="rect">
                <a:avLst/>
              </a:prstGeom>
              <a:blipFill>
                <a:blip r:embed="rId2"/>
                <a:stretch>
                  <a:fillRect l="-493" t="-3289" r="-1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7ED92-F64A-4291-B863-53F72B44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5A431A-42D9-45B6-8C0B-0EEA13F755D1}"/>
              </a:ext>
            </a:extLst>
          </p:cNvPr>
          <p:cNvSpPr txBox="1"/>
          <p:nvPr/>
        </p:nvSpPr>
        <p:spPr>
          <a:xfrm flipH="1">
            <a:off x="674893" y="1006792"/>
            <a:ext cx="825938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Dataset Introduction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Visualization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Data Preprocessing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Trying Different Models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4.1 </a:t>
            </a:r>
            <a:r>
              <a:rPr lang="en-US" altLang="zh-CN" dirty="0" err="1"/>
              <a:t>Regularizers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4.2 Models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  Result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8207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63309-BD30-47E5-A765-ACA15F22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Introduction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9BA1C9-640B-4482-8A37-892385F13E7A}"/>
              </a:ext>
            </a:extLst>
          </p:cNvPr>
          <p:cNvSpPr txBox="1"/>
          <p:nvPr/>
        </p:nvSpPr>
        <p:spPr>
          <a:xfrm>
            <a:off x="721452" y="1216517"/>
            <a:ext cx="592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From Kaggle </a:t>
            </a:r>
            <a:r>
              <a:rPr lang="en-US" altLang="zh-CN" dirty="0">
                <a:hlinkClick r:id="rId2"/>
              </a:rPr>
              <a:t>Forest Cover Type Prediction</a:t>
            </a:r>
            <a:r>
              <a:rPr lang="en-US" altLang="zh-CN" dirty="0"/>
              <a:t> Task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51650E-26AB-4999-94CF-B00B319095C8}"/>
              </a:ext>
            </a:extLst>
          </p:cNvPr>
          <p:cNvSpPr txBox="1"/>
          <p:nvPr/>
        </p:nvSpPr>
        <p:spPr>
          <a:xfrm>
            <a:off x="721452" y="1636513"/>
            <a:ext cx="1007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Task: </a:t>
            </a:r>
          </a:p>
          <a:p>
            <a:pPr lvl="1"/>
            <a:r>
              <a:rPr lang="en-US" altLang="zh-CN" dirty="0"/>
              <a:t>predict the forest cover type (the predominant kind of tree cover) from strictly cartographic variables (as opposed to remotely sensed data).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CD44E3-E889-4146-BE46-05C546F67C68}"/>
              </a:ext>
            </a:extLst>
          </p:cNvPr>
          <p:cNvSpPr txBox="1"/>
          <p:nvPr/>
        </p:nvSpPr>
        <p:spPr>
          <a:xfrm>
            <a:off x="721452" y="2559843"/>
            <a:ext cx="100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Fields: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0A958C-B1FC-4CD1-A46A-08D47A7A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72231"/>
              </p:ext>
            </p:extLst>
          </p:nvPr>
        </p:nvGraphicFramePr>
        <p:xfrm>
          <a:off x="1322070" y="3020695"/>
          <a:ext cx="8929369" cy="351279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365076">
                  <a:extLst>
                    <a:ext uri="{9D8B030D-6E8A-4147-A177-3AD203B41FA5}">
                      <a16:colId xmlns:a16="http://schemas.microsoft.com/office/drawing/2014/main" val="1744926127"/>
                    </a:ext>
                  </a:extLst>
                </a:gridCol>
                <a:gridCol w="2429432">
                  <a:extLst>
                    <a:ext uri="{9D8B030D-6E8A-4147-A177-3AD203B41FA5}">
                      <a16:colId xmlns:a16="http://schemas.microsoft.com/office/drawing/2014/main" val="3280230496"/>
                    </a:ext>
                  </a:extLst>
                </a:gridCol>
                <a:gridCol w="4134861">
                  <a:extLst>
                    <a:ext uri="{9D8B030D-6E8A-4147-A177-3AD203B41FA5}">
                      <a16:colId xmlns:a16="http://schemas.microsoft.com/office/drawing/2014/main" val="3310000919"/>
                    </a:ext>
                  </a:extLst>
                </a:gridCol>
              </a:tblGrid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Name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Meaning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Format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5489145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Elevation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Elevation in meters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Continious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0774260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Aspect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Aspect in degrees azimuth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84783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Slope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Slope in degrees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816505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Horizontal_Distance_To_Hydrology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Horz Dist to nearest surface water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199446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Vertical_Distance_To_Hydrology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Vert Dist to nearest surface water 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17675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Horizontal_Distance_To_Roadways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Horz Dist to nearest roadway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904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Hillshade_9am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 index at 9am, summer solstice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 (0 to 255 index)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9520835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Hillshade_Noon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 index at noon, summer solstice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99396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Hillshade_3pm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Hillshade index at 3pm, summer solstice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651728"/>
                  </a:ext>
                </a:extLst>
              </a:tr>
              <a:tr h="320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Horizontal_Distance_To_Fire_Points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Horz Dist to nearest wildfire ignition points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Continious values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136070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Wilderness_Area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Wilderness area 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(4 binary columns, 0 = absence or 1 = presence)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88817098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Soil_Type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Soil Type 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(40 binary columns, 0 = absence or 1 = presence)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1367160"/>
                  </a:ext>
                </a:extLst>
              </a:tr>
              <a:tr h="199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Cover_Type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Forest Cover Type designation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(7 types, integers 1 to 7)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677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5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07B5-5975-406D-A92D-A36216E2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66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42D77-04D9-4BA1-8BF9-A7269690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Preprocessing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ECD20-BC92-4ACC-B0CE-5408812655FD}"/>
              </a:ext>
            </a:extLst>
          </p:cNvPr>
          <p:cNvSpPr txBox="1"/>
          <p:nvPr/>
        </p:nvSpPr>
        <p:spPr>
          <a:xfrm>
            <a:off x="515389" y="1006792"/>
            <a:ext cx="10607040" cy="5801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sklearn.feature_selection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VarianceThreshold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2.1 Quantify(Dummy </a:t>
            </a:r>
            <a:r>
              <a:rPr lang="en-US" altLang="zh-CN" sz="11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)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pd.get_dummies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dummy_na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bool_cols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[col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col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[[col]].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dropna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isin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]).all().values]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2.1 Normalization: centering and unification(??), for only continuous data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continuousCols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continuousCols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].apply(</a:t>
            </a:r>
            <a:r>
              <a:rPr lang="en-US" altLang="zh-CN" sz="1100" b="1" dirty="0">
                <a:solidFill>
                  <a:srgbClr val="073642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x: (x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x.mean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())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x.std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allX.fillna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2.3 Remove features with low variance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allX_columns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allX.columns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selector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VarianceThreshold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(threshold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0.05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allXDimDeArray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selector.fit_transform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allXDimDeArray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2.4 Add Bias Dimension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allXCount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allX.columns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>
                <a:solidFill>
                  <a:srgbClr val="2AA198"/>
                </a:solidFill>
                <a:latin typeface="Consolas" panose="020B0609020204030204" pitchFamily="49" charset="0"/>
              </a:rPr>
              <a:t>'Bias'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np.ones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allXCount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), index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allX.index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2.5 Split(Train/ Test)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sklearn.cross_validation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train_test_split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trainY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testY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train_test_split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allY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2.4 Fill missing data (by taking average)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trainX.fillna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trainX.mean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testX.fillna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testX.mean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100" i="1" dirty="0">
                <a:solidFill>
                  <a:srgbClr val="93A1A1"/>
                </a:solidFill>
                <a:latin typeface="Consolas" panose="020B0609020204030204" pitchFamily="49" charset="0"/>
              </a:rPr>
              <a:t># 2.7 Split(Continuous/ Discrete)</a:t>
            </a:r>
            <a:endParaRPr lang="en-US" altLang="zh-CN" sz="11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testXDis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discreteCols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testXCon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testX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continuousCols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trainXDis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discreteCols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];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trainXCon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trainX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continuousCols</a:t>
            </a:r>
            <a:r>
              <a:rPr lang="en-US" altLang="zh-CN" sz="11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82770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C4DA6-A8B4-4135-86B3-7A6EF632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Different Models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308850-38A5-48C1-BC58-F05F1C703BC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Ridge </a:t>
                </a:r>
                <a:r>
                  <a:rPr lang="en-US" altLang="zh-CN" dirty="0" err="1"/>
                  <a:t>reg’s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regularizers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0.001,20</m:t>
                        </m:r>
                      </m:e>
                    </m: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308850-38A5-48C1-BC58-F05F1C703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630" t="-15942" r="-593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688DEF-52E4-497B-A260-C79F915758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2" t="8701" r="7366" b="4896"/>
          <a:stretch/>
        </p:blipFill>
        <p:spPr>
          <a:xfrm>
            <a:off x="1554480" y="1555087"/>
            <a:ext cx="9225280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D0609-554A-4C74-AC16-EE4DEF7EC29E}"/>
              </a:ext>
            </a:extLst>
          </p:cNvPr>
          <p:cNvSpPr txBox="1"/>
          <p:nvPr/>
        </p:nvSpPr>
        <p:spPr>
          <a:xfrm>
            <a:off x="6096000" y="491783"/>
            <a:ext cx="5089748" cy="11541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When the coefficient of </a:t>
            </a:r>
            <a:r>
              <a:rPr lang="en-US" altLang="zh-CN" sz="1600" dirty="0" err="1"/>
              <a:t>regualizer</a:t>
            </a:r>
            <a:r>
              <a:rPr lang="en-US" altLang="zh-CN" sz="1600" dirty="0"/>
              <a:t> is increasing, the accuracy first increases (less overfit) but then deceases (too simple model).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Best coefficient seems near 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9723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C4DA6-A8B4-4135-86B3-7A6EF632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Different Models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308850-38A5-48C1-BC58-F05F1C703BC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Ridge </a:t>
                </a:r>
                <a:r>
                  <a:rPr lang="en-US" altLang="zh-CN" dirty="0" err="1"/>
                  <a:t>reg’s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regularizers</a:t>
                </a:r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0.001,5</m:t>
                        </m:r>
                      </m:e>
                    </m:d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F308850-38A5-48C1-BC58-F05F1C703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630" t="-1594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DF1444-0382-4914-883E-B3DA5D3577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10049" r="8667" b="6000"/>
          <a:stretch/>
        </p:blipFill>
        <p:spPr>
          <a:xfrm>
            <a:off x="1249680" y="1554480"/>
            <a:ext cx="9478825" cy="510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B6E62-5AAC-4F03-9388-353CD1195819}"/>
              </a:ext>
            </a:extLst>
          </p:cNvPr>
          <p:cNvSpPr txBox="1"/>
          <p:nvPr/>
        </p:nvSpPr>
        <p:spPr>
          <a:xfrm>
            <a:off x="6096000" y="491783"/>
            <a:ext cx="5089748" cy="1154162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When the coefficient of </a:t>
            </a:r>
            <a:r>
              <a:rPr lang="en-US" altLang="zh-CN" sz="1600" dirty="0" err="1"/>
              <a:t>regualizer</a:t>
            </a:r>
            <a:r>
              <a:rPr lang="en-US" altLang="zh-CN" sz="1600" dirty="0"/>
              <a:t> is increasing, the accuracy first increases (less overfit) but then deceases (too simple model).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Best coefficient seems near 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597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FFCC19-4AC4-4FC6-A980-C653B03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Different Models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30E81-2594-4FA3-A7E5-D0A7DA5C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Different Models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7A1C0-B4BE-4D49-8BAC-0C57F866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5" y="1554480"/>
            <a:ext cx="9440410" cy="49918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F2942-E79A-4057-8C51-301F0E7589BF}"/>
              </a:ext>
            </a:extLst>
          </p:cNvPr>
          <p:cNvSpPr txBox="1"/>
          <p:nvPr/>
        </p:nvSpPr>
        <p:spPr>
          <a:xfrm>
            <a:off x="6096000" y="491783"/>
            <a:ext cx="5089748" cy="907941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OLS are extremely low (easily affected by outliers?)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The effect of ensemble learning is not obvious.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45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FFCC19-4AC4-4FC6-A980-C653B031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Different Models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30E81-2594-4FA3-A7E5-D0A7DA5C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130935"/>
            <a:ext cx="4937620" cy="423545"/>
          </a:xfrm>
        </p:spPr>
        <p:txBody>
          <a:bodyPr>
            <a:normAutofit/>
          </a:bodyPr>
          <a:lstStyle/>
          <a:p>
            <a:r>
              <a:rPr lang="en-US" altLang="zh-CN" dirty="0"/>
              <a:t>Different Models (continuous features only)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BB36F7-6E01-4506-A88A-B1CC2C877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89" y="1749283"/>
            <a:ext cx="9272631" cy="490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60AAB-66BB-414B-B795-CC976FB2BC06}"/>
              </a:ext>
            </a:extLst>
          </p:cNvPr>
          <p:cNvSpPr txBox="1"/>
          <p:nvPr/>
        </p:nvSpPr>
        <p:spPr>
          <a:xfrm>
            <a:off x="6096000" y="491783"/>
            <a:ext cx="5089748" cy="1231106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OLS increases a lot (don’t know why)!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ridge, SVM and Logistic regression decrease a little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/>
              <a:t>Accuracy of CART tree doesn’t change much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076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563</Words>
  <Application>Microsoft Office PowerPoint</Application>
  <PresentationFormat>Widescreen</PresentationFormat>
  <Paragraphs>119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Consolas</vt:lpstr>
      <vt:lpstr>Office 主题​​</vt:lpstr>
      <vt:lpstr>PowerPoint Presentation</vt:lpstr>
      <vt:lpstr>Contents</vt:lpstr>
      <vt:lpstr>Dataset Introduction</vt:lpstr>
      <vt:lpstr>Visualization</vt:lpstr>
      <vt:lpstr>Basic Data Preprocessing</vt:lpstr>
      <vt:lpstr>Trying Different Models</vt:lpstr>
      <vt:lpstr>Trying Different Models</vt:lpstr>
      <vt:lpstr>Trying Different Models</vt:lpstr>
      <vt:lpstr>Trying Different Models</vt:lpstr>
      <vt:lpstr>Trying Different Models</vt:lpstr>
      <vt:lpstr>Advanced Data Preprocessing</vt:lpstr>
      <vt:lpstr>Advanced Data Preprocessing</vt:lpstr>
      <vt:lpstr>Interpretation of Model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 Xing</dc:creator>
  <cp:lastModifiedBy>Jiarui Xing</cp:lastModifiedBy>
  <cp:revision>27</cp:revision>
  <dcterms:created xsi:type="dcterms:W3CDTF">2018-02-27T17:00:06Z</dcterms:created>
  <dcterms:modified xsi:type="dcterms:W3CDTF">2018-02-28T00:19:00Z</dcterms:modified>
</cp:coreProperties>
</file>