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317" r:id="rId3"/>
    <p:sldId id="313" r:id="rId4"/>
    <p:sldId id="290" r:id="rId5"/>
    <p:sldId id="272" r:id="rId6"/>
    <p:sldId id="267" r:id="rId7"/>
    <p:sldId id="258" r:id="rId8"/>
    <p:sldId id="301" r:id="rId9"/>
    <p:sldId id="316" r:id="rId10"/>
    <p:sldId id="305" r:id="rId11"/>
    <p:sldId id="294" r:id="rId12"/>
    <p:sldId id="266" r:id="rId13"/>
    <p:sldId id="295" r:id="rId14"/>
    <p:sldId id="325" r:id="rId15"/>
    <p:sldId id="289" r:id="rId16"/>
    <p:sldId id="323" r:id="rId17"/>
    <p:sldId id="312" r:id="rId18"/>
    <p:sldId id="303" r:id="rId19"/>
    <p:sldId id="3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2CC7DC"/>
    <a:srgbClr val="FF9933"/>
    <a:srgbClr val="4401FF"/>
    <a:srgbClr val="E92617"/>
    <a:srgbClr val="F7E609"/>
    <a:srgbClr val="8B1B05"/>
    <a:srgbClr val="40C86A"/>
    <a:srgbClr val="D64932"/>
    <a:srgbClr val="EAA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涓害鏍峰紡 2 - 寮鸿皟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涓害鏍峰紡 2 - 寮鸿皟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1963" autoAdjust="0"/>
  </p:normalViewPr>
  <p:slideViewPr>
    <p:cSldViewPr snapToGrid="0" showGuides="1">
      <p:cViewPr varScale="1">
        <p:scale>
          <a:sx n="69" d="100"/>
          <a:sy n="69" d="100"/>
        </p:scale>
        <p:origin x="82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D3681E-F71B-4AC8-BD5F-B36AEE852DBC}"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8DC70330-E23F-4238-8B64-9602D84518D7}">
      <dgm:prSet phldrT="[Text]" phldr="1"/>
      <dgm:spPr/>
      <dgm:t>
        <a:bodyPr/>
        <a:lstStyle/>
        <a:p>
          <a:endParaRPr lang="en-US" dirty="0"/>
        </a:p>
      </dgm:t>
    </dgm:pt>
    <dgm:pt modelId="{EF5B6280-CFD3-4436-9544-83B78959BDB3}" type="parTrans" cxnId="{8001BEE9-4B61-4645-8872-3F18C2FB8F60}">
      <dgm:prSet/>
      <dgm:spPr/>
      <dgm:t>
        <a:bodyPr/>
        <a:lstStyle/>
        <a:p>
          <a:endParaRPr lang="en-US"/>
        </a:p>
      </dgm:t>
    </dgm:pt>
    <dgm:pt modelId="{3ACEB9F3-9992-4542-9A29-34666CABB263}" type="sibTrans" cxnId="{8001BEE9-4B61-4645-8872-3F18C2FB8F60}">
      <dgm:prSet/>
      <dgm:spPr/>
      <dgm:t>
        <a:bodyPr/>
        <a:lstStyle/>
        <a:p>
          <a:endParaRPr lang="en-US"/>
        </a:p>
      </dgm:t>
    </dgm:pt>
    <dgm:pt modelId="{7596410C-C65D-4016-B52C-30D47F0917FC}">
      <dgm:prSet phldrT="[Text]" phldr="1"/>
      <dgm:spPr/>
      <dgm:t>
        <a:bodyPr/>
        <a:lstStyle/>
        <a:p>
          <a:endParaRPr lang="en-US" dirty="0"/>
        </a:p>
      </dgm:t>
    </dgm:pt>
    <dgm:pt modelId="{7767CB19-DD5B-487B-8519-BACC39CB6470}" type="parTrans" cxnId="{2A2D69A6-B111-426F-86BD-97DADB46D102}">
      <dgm:prSet/>
      <dgm:spPr/>
      <dgm:t>
        <a:bodyPr/>
        <a:lstStyle/>
        <a:p>
          <a:endParaRPr lang="en-US"/>
        </a:p>
      </dgm:t>
    </dgm:pt>
    <dgm:pt modelId="{47140424-9929-4269-8A51-EBF45AD4FC27}" type="sibTrans" cxnId="{2A2D69A6-B111-426F-86BD-97DADB46D102}">
      <dgm:prSet/>
      <dgm:spPr/>
      <dgm:t>
        <a:bodyPr/>
        <a:lstStyle/>
        <a:p>
          <a:endParaRPr lang="en-US"/>
        </a:p>
      </dgm:t>
    </dgm:pt>
    <dgm:pt modelId="{EB058769-7DEC-49BD-9F65-2C48B9D1E38B}">
      <dgm:prSet phldrT="[Text]" phldr="1"/>
      <dgm:spPr/>
      <dgm:t>
        <a:bodyPr/>
        <a:lstStyle/>
        <a:p>
          <a:endParaRPr lang="en-US" dirty="0"/>
        </a:p>
      </dgm:t>
    </dgm:pt>
    <dgm:pt modelId="{E3478AA3-3310-4433-9253-8604146070DE}" type="parTrans" cxnId="{528A63DD-EBA4-4AEA-9807-BA4F4C31A20D}">
      <dgm:prSet/>
      <dgm:spPr/>
      <dgm:t>
        <a:bodyPr/>
        <a:lstStyle/>
        <a:p>
          <a:endParaRPr lang="en-US"/>
        </a:p>
      </dgm:t>
    </dgm:pt>
    <dgm:pt modelId="{63835FC4-28FB-4AFC-BD04-CD07B51C6FE7}" type="sibTrans" cxnId="{528A63DD-EBA4-4AEA-9807-BA4F4C31A20D}">
      <dgm:prSet/>
      <dgm:spPr/>
      <dgm:t>
        <a:bodyPr/>
        <a:lstStyle/>
        <a:p>
          <a:endParaRPr lang="en-US"/>
        </a:p>
      </dgm:t>
    </dgm:pt>
    <dgm:pt modelId="{613C81C1-EE5C-453A-8644-615B6BAE1349}">
      <dgm:prSet phldrT="[Text]" phldr="1"/>
      <dgm:spPr>
        <a:solidFill>
          <a:schemeClr val="bg1"/>
        </a:solidFill>
      </dgm:spPr>
      <dgm:t>
        <a:bodyPr/>
        <a:lstStyle/>
        <a:p>
          <a:endParaRPr lang="en-US" dirty="0"/>
        </a:p>
      </dgm:t>
    </dgm:pt>
    <dgm:pt modelId="{763EEB85-F36D-40CA-A722-320F93857466}" type="sibTrans" cxnId="{AB1D7BEA-F939-4AB8-9834-FCA2849B1A45}">
      <dgm:prSet/>
      <dgm:spPr/>
      <dgm:t>
        <a:bodyPr/>
        <a:lstStyle/>
        <a:p>
          <a:endParaRPr lang="en-US"/>
        </a:p>
      </dgm:t>
    </dgm:pt>
    <dgm:pt modelId="{8EE3741A-A4D4-44B1-86D6-8F71F23A3943}" type="parTrans" cxnId="{AB1D7BEA-F939-4AB8-9834-FCA2849B1A45}">
      <dgm:prSet/>
      <dgm:spPr/>
      <dgm:t>
        <a:bodyPr/>
        <a:lstStyle/>
        <a:p>
          <a:endParaRPr lang="en-US"/>
        </a:p>
      </dgm:t>
    </dgm:pt>
    <dgm:pt modelId="{5360602F-7AA8-42F3-A839-C0C5E960C30F}" type="pres">
      <dgm:prSet presAssocID="{1DD3681E-F71B-4AC8-BD5F-B36AEE852DBC}" presName="Name0" presStyleCnt="0">
        <dgm:presLayoutVars>
          <dgm:chMax val="1"/>
          <dgm:dir/>
          <dgm:animLvl val="ctr"/>
          <dgm:resizeHandles val="exact"/>
        </dgm:presLayoutVars>
      </dgm:prSet>
      <dgm:spPr/>
    </dgm:pt>
    <dgm:pt modelId="{9E5F901D-D3E9-4072-9CC9-EEA930D4C0E0}" type="pres">
      <dgm:prSet presAssocID="{613C81C1-EE5C-453A-8644-615B6BAE1349}" presName="centerShape" presStyleLbl="node0" presStyleIdx="0" presStyleCnt="1" custScaleX="33250" custScaleY="52216" custLinFactX="57877" custLinFactNeighborX="100000" custLinFactNeighborY="-27751"/>
      <dgm:spPr/>
    </dgm:pt>
    <dgm:pt modelId="{57C24750-09FB-4D1C-BA06-609F3903DD55}" type="pres">
      <dgm:prSet presAssocID="{8DC70330-E23F-4238-8B64-9602D84518D7}" presName="node" presStyleLbl="node1" presStyleIdx="0" presStyleCnt="3" custScaleX="200462" custScaleY="197224" custRadScaleRad="101516" custRadScaleInc="50600">
        <dgm:presLayoutVars>
          <dgm:bulletEnabled val="1"/>
        </dgm:presLayoutVars>
      </dgm:prSet>
      <dgm:spPr/>
    </dgm:pt>
    <dgm:pt modelId="{1E1BD374-AAEF-42E0-A5CA-0064C351F09A}" type="pres">
      <dgm:prSet presAssocID="{8DC70330-E23F-4238-8B64-9602D84518D7}" presName="dummy" presStyleCnt="0"/>
      <dgm:spPr/>
    </dgm:pt>
    <dgm:pt modelId="{D03191DC-8FD7-49DF-90B6-0FD8C5308E7F}" type="pres">
      <dgm:prSet presAssocID="{3ACEB9F3-9992-4542-9A29-34666CABB263}" presName="sibTrans" presStyleLbl="sibTrans2D1" presStyleIdx="0" presStyleCnt="3" custScaleX="130788"/>
      <dgm:spPr/>
    </dgm:pt>
    <dgm:pt modelId="{D86B1034-9F33-454D-90DE-A9B9DDB6699E}" type="pres">
      <dgm:prSet presAssocID="{7596410C-C65D-4016-B52C-30D47F0917FC}" presName="node" presStyleLbl="node1" presStyleIdx="1" presStyleCnt="3" custScaleX="191932" custScaleY="178737" custRadScaleRad="84786" custRadScaleInc="-9463">
        <dgm:presLayoutVars>
          <dgm:bulletEnabled val="1"/>
        </dgm:presLayoutVars>
      </dgm:prSet>
      <dgm:spPr/>
    </dgm:pt>
    <dgm:pt modelId="{15A2358B-F702-4DBD-8192-30F6836EAAC2}" type="pres">
      <dgm:prSet presAssocID="{7596410C-C65D-4016-B52C-30D47F0917FC}" presName="dummy" presStyleCnt="0"/>
      <dgm:spPr/>
    </dgm:pt>
    <dgm:pt modelId="{06E35F90-F26E-4BCA-AF60-3765DD4071A2}" type="pres">
      <dgm:prSet presAssocID="{47140424-9929-4269-8A51-EBF45AD4FC27}" presName="sibTrans" presStyleLbl="sibTrans2D1" presStyleIdx="1" presStyleCnt="3" custScaleX="118053" custScaleY="94025"/>
      <dgm:spPr/>
    </dgm:pt>
    <dgm:pt modelId="{5D9F90EE-6C4C-4CE2-9DDF-D190594EEC7B}" type="pres">
      <dgm:prSet presAssocID="{EB058769-7DEC-49BD-9F65-2C48B9D1E38B}" presName="node" presStyleLbl="node1" presStyleIdx="2" presStyleCnt="3" custScaleX="203100" custScaleY="220971" custRadScaleRad="105399" custRadScaleInc="49092">
        <dgm:presLayoutVars>
          <dgm:bulletEnabled val="1"/>
        </dgm:presLayoutVars>
      </dgm:prSet>
      <dgm:spPr/>
    </dgm:pt>
    <dgm:pt modelId="{BD8441CF-4C60-4178-A3E7-A7D830FD0BB5}" type="pres">
      <dgm:prSet presAssocID="{EB058769-7DEC-49BD-9F65-2C48B9D1E38B}" presName="dummy" presStyleCnt="0"/>
      <dgm:spPr/>
    </dgm:pt>
    <dgm:pt modelId="{7EB5E40A-658F-438C-8725-D97944730534}" type="pres">
      <dgm:prSet presAssocID="{63835FC4-28FB-4AFC-BD04-CD07B51C6FE7}" presName="sibTrans" presStyleLbl="sibTrans2D1" presStyleIdx="2" presStyleCnt="3" custScaleX="126251" custScaleY="110514"/>
      <dgm:spPr/>
    </dgm:pt>
  </dgm:ptLst>
  <dgm:cxnLst>
    <dgm:cxn modelId="{66693E0B-BE0C-4412-8ED0-2BA5C98C4054}" type="presOf" srcId="{63835FC4-28FB-4AFC-BD04-CD07B51C6FE7}" destId="{7EB5E40A-658F-438C-8725-D97944730534}" srcOrd="0" destOrd="0" presId="urn:microsoft.com/office/officeart/2005/8/layout/radial6"/>
    <dgm:cxn modelId="{3C3E020C-9CDF-492A-B253-792377F436B5}" type="presOf" srcId="{7596410C-C65D-4016-B52C-30D47F0917FC}" destId="{D86B1034-9F33-454D-90DE-A9B9DDB6699E}" srcOrd="0" destOrd="0" presId="urn:microsoft.com/office/officeart/2005/8/layout/radial6"/>
    <dgm:cxn modelId="{A24D213C-6193-42BC-8311-895E3A0C4946}" type="presOf" srcId="{8DC70330-E23F-4238-8B64-9602D84518D7}" destId="{57C24750-09FB-4D1C-BA06-609F3903DD55}" srcOrd="0" destOrd="0" presId="urn:microsoft.com/office/officeart/2005/8/layout/radial6"/>
    <dgm:cxn modelId="{296DF983-A9B0-4A58-A4FD-96752C828057}" type="presOf" srcId="{3ACEB9F3-9992-4542-9A29-34666CABB263}" destId="{D03191DC-8FD7-49DF-90B6-0FD8C5308E7F}" srcOrd="0" destOrd="0" presId="urn:microsoft.com/office/officeart/2005/8/layout/radial6"/>
    <dgm:cxn modelId="{34C8FC96-3281-463A-B2EB-A99D75B6E26E}" type="presOf" srcId="{1DD3681E-F71B-4AC8-BD5F-B36AEE852DBC}" destId="{5360602F-7AA8-42F3-A839-C0C5E960C30F}" srcOrd="0" destOrd="0" presId="urn:microsoft.com/office/officeart/2005/8/layout/radial6"/>
    <dgm:cxn modelId="{F22B099F-BF7B-4D3B-98A2-16FDD65E5C6E}" type="presOf" srcId="{613C81C1-EE5C-453A-8644-615B6BAE1349}" destId="{9E5F901D-D3E9-4072-9CC9-EEA930D4C0E0}" srcOrd="0" destOrd="0" presId="urn:microsoft.com/office/officeart/2005/8/layout/radial6"/>
    <dgm:cxn modelId="{2A2D69A6-B111-426F-86BD-97DADB46D102}" srcId="{613C81C1-EE5C-453A-8644-615B6BAE1349}" destId="{7596410C-C65D-4016-B52C-30D47F0917FC}" srcOrd="1" destOrd="0" parTransId="{7767CB19-DD5B-487B-8519-BACC39CB6470}" sibTransId="{47140424-9929-4269-8A51-EBF45AD4FC27}"/>
    <dgm:cxn modelId="{3A685CAC-66CA-40C1-9203-D751A67B7FAE}" type="presOf" srcId="{47140424-9929-4269-8A51-EBF45AD4FC27}" destId="{06E35F90-F26E-4BCA-AF60-3765DD4071A2}" srcOrd="0" destOrd="0" presId="urn:microsoft.com/office/officeart/2005/8/layout/radial6"/>
    <dgm:cxn modelId="{528A63DD-EBA4-4AEA-9807-BA4F4C31A20D}" srcId="{613C81C1-EE5C-453A-8644-615B6BAE1349}" destId="{EB058769-7DEC-49BD-9F65-2C48B9D1E38B}" srcOrd="2" destOrd="0" parTransId="{E3478AA3-3310-4433-9253-8604146070DE}" sibTransId="{63835FC4-28FB-4AFC-BD04-CD07B51C6FE7}"/>
    <dgm:cxn modelId="{8001BEE9-4B61-4645-8872-3F18C2FB8F60}" srcId="{613C81C1-EE5C-453A-8644-615B6BAE1349}" destId="{8DC70330-E23F-4238-8B64-9602D84518D7}" srcOrd="0" destOrd="0" parTransId="{EF5B6280-CFD3-4436-9544-83B78959BDB3}" sibTransId="{3ACEB9F3-9992-4542-9A29-34666CABB263}"/>
    <dgm:cxn modelId="{AB1D7BEA-F939-4AB8-9834-FCA2849B1A45}" srcId="{1DD3681E-F71B-4AC8-BD5F-B36AEE852DBC}" destId="{613C81C1-EE5C-453A-8644-615B6BAE1349}" srcOrd="0" destOrd="0" parTransId="{8EE3741A-A4D4-44B1-86D6-8F71F23A3943}" sibTransId="{763EEB85-F36D-40CA-A722-320F93857466}"/>
    <dgm:cxn modelId="{3BA7F2F7-9A50-43BE-92B7-42C7F6C4C540}" type="presOf" srcId="{EB058769-7DEC-49BD-9F65-2C48B9D1E38B}" destId="{5D9F90EE-6C4C-4CE2-9DDF-D190594EEC7B}" srcOrd="0" destOrd="0" presId="urn:microsoft.com/office/officeart/2005/8/layout/radial6"/>
    <dgm:cxn modelId="{5F2ADF3A-E5D6-4193-A467-2F29EED4B583}" type="presParOf" srcId="{5360602F-7AA8-42F3-A839-C0C5E960C30F}" destId="{9E5F901D-D3E9-4072-9CC9-EEA930D4C0E0}" srcOrd="0" destOrd="0" presId="urn:microsoft.com/office/officeart/2005/8/layout/radial6"/>
    <dgm:cxn modelId="{3AB652F7-E1EE-461A-8572-75C5A64DB54E}" type="presParOf" srcId="{5360602F-7AA8-42F3-A839-C0C5E960C30F}" destId="{57C24750-09FB-4D1C-BA06-609F3903DD55}" srcOrd="1" destOrd="0" presId="urn:microsoft.com/office/officeart/2005/8/layout/radial6"/>
    <dgm:cxn modelId="{56D2B1BD-9BED-427A-9ECD-D1558A124A15}" type="presParOf" srcId="{5360602F-7AA8-42F3-A839-C0C5E960C30F}" destId="{1E1BD374-AAEF-42E0-A5CA-0064C351F09A}" srcOrd="2" destOrd="0" presId="urn:microsoft.com/office/officeart/2005/8/layout/radial6"/>
    <dgm:cxn modelId="{7B78F69E-4F29-4F92-9080-8337B8632614}" type="presParOf" srcId="{5360602F-7AA8-42F3-A839-C0C5E960C30F}" destId="{D03191DC-8FD7-49DF-90B6-0FD8C5308E7F}" srcOrd="3" destOrd="0" presId="urn:microsoft.com/office/officeart/2005/8/layout/radial6"/>
    <dgm:cxn modelId="{BCA866D3-D5FE-47B4-AEAC-D074A9967EE6}" type="presParOf" srcId="{5360602F-7AA8-42F3-A839-C0C5E960C30F}" destId="{D86B1034-9F33-454D-90DE-A9B9DDB6699E}" srcOrd="4" destOrd="0" presId="urn:microsoft.com/office/officeart/2005/8/layout/radial6"/>
    <dgm:cxn modelId="{D50F4B78-63D6-48AB-9126-A11948B57022}" type="presParOf" srcId="{5360602F-7AA8-42F3-A839-C0C5E960C30F}" destId="{15A2358B-F702-4DBD-8192-30F6836EAAC2}" srcOrd="5" destOrd="0" presId="urn:microsoft.com/office/officeart/2005/8/layout/radial6"/>
    <dgm:cxn modelId="{EF3A2178-1D9B-4FA3-A2FF-FCBE7AB37136}" type="presParOf" srcId="{5360602F-7AA8-42F3-A839-C0C5E960C30F}" destId="{06E35F90-F26E-4BCA-AF60-3765DD4071A2}" srcOrd="6" destOrd="0" presId="urn:microsoft.com/office/officeart/2005/8/layout/radial6"/>
    <dgm:cxn modelId="{0B66A5E4-7BFA-477B-BAB7-F7434E89D63D}" type="presParOf" srcId="{5360602F-7AA8-42F3-A839-C0C5E960C30F}" destId="{5D9F90EE-6C4C-4CE2-9DDF-D190594EEC7B}" srcOrd="7" destOrd="0" presId="urn:microsoft.com/office/officeart/2005/8/layout/radial6"/>
    <dgm:cxn modelId="{93C45182-576E-42F5-9026-3637B24D1D92}" type="presParOf" srcId="{5360602F-7AA8-42F3-A839-C0C5E960C30F}" destId="{BD8441CF-4C60-4178-A3E7-A7D830FD0BB5}" srcOrd="8" destOrd="0" presId="urn:microsoft.com/office/officeart/2005/8/layout/radial6"/>
    <dgm:cxn modelId="{AD107C39-83DA-430E-8970-5AC5CEAE2D35}" type="presParOf" srcId="{5360602F-7AA8-42F3-A839-C0C5E960C30F}" destId="{7EB5E40A-658F-438C-8725-D97944730534}"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5E40A-658F-438C-8725-D97944730534}">
      <dsp:nvSpPr>
        <dsp:cNvPr id="0" name=""/>
        <dsp:cNvSpPr/>
      </dsp:nvSpPr>
      <dsp:spPr>
        <a:xfrm>
          <a:off x="1148552" y="610652"/>
          <a:ext cx="5631445" cy="4929494"/>
        </a:xfrm>
        <a:prstGeom prst="blockArc">
          <a:avLst>
            <a:gd name="adj1" fmla="val 9993598"/>
            <a:gd name="adj2" fmla="val 17672598"/>
            <a:gd name="adj3" fmla="val 463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E35F90-F26E-4BCA-AF60-3765DD4071A2}">
      <dsp:nvSpPr>
        <dsp:cNvPr id="0" name=""/>
        <dsp:cNvSpPr/>
      </dsp:nvSpPr>
      <dsp:spPr>
        <a:xfrm>
          <a:off x="1265993" y="757256"/>
          <a:ext cx="5265772" cy="4193999"/>
        </a:xfrm>
        <a:prstGeom prst="blockArc">
          <a:avLst>
            <a:gd name="adj1" fmla="val 1875385"/>
            <a:gd name="adj2" fmla="val 9629526"/>
            <a:gd name="adj3" fmla="val 463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3191DC-8FD7-49DF-90B6-0FD8C5308E7F}">
      <dsp:nvSpPr>
        <dsp:cNvPr id="0" name=""/>
        <dsp:cNvSpPr/>
      </dsp:nvSpPr>
      <dsp:spPr>
        <a:xfrm>
          <a:off x="900269" y="771130"/>
          <a:ext cx="5833819" cy="4460515"/>
        </a:xfrm>
        <a:prstGeom prst="blockArc">
          <a:avLst>
            <a:gd name="adj1" fmla="val 17932503"/>
            <a:gd name="adj2" fmla="val 1609752"/>
            <a:gd name="adj3" fmla="val 463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5F901D-D3E9-4072-9CC9-EEA930D4C0E0}">
      <dsp:nvSpPr>
        <dsp:cNvPr id="0" name=""/>
        <dsp:cNvSpPr/>
      </dsp:nvSpPr>
      <dsp:spPr>
        <a:xfrm>
          <a:off x="7445761" y="1423867"/>
          <a:ext cx="682238" cy="1071390"/>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7545672" y="1580768"/>
        <a:ext cx="482416" cy="757588"/>
      </dsp:txXfrm>
    </dsp:sp>
    <dsp:sp modelId="{57C24750-09FB-4D1C-BA06-609F3903DD55}">
      <dsp:nvSpPr>
        <dsp:cNvPr id="0" name=""/>
        <dsp:cNvSpPr/>
      </dsp:nvSpPr>
      <dsp:spPr>
        <a:xfrm>
          <a:off x="3429595" y="-322669"/>
          <a:ext cx="2879216" cy="283270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endParaRPr lang="en-US" sz="5100" kern="1200" dirty="0"/>
        </a:p>
      </dsp:txBody>
      <dsp:txXfrm>
        <a:off x="3851246" y="92172"/>
        <a:ext cx="2035914" cy="2003027"/>
      </dsp:txXfrm>
    </dsp:sp>
    <dsp:sp modelId="{D86B1034-9F33-454D-90DE-A9B9DDB6699E}">
      <dsp:nvSpPr>
        <dsp:cNvPr id="0" name=""/>
        <dsp:cNvSpPr/>
      </dsp:nvSpPr>
      <dsp:spPr>
        <a:xfrm>
          <a:off x="4382871" y="2701047"/>
          <a:ext cx="2756701" cy="256718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endParaRPr lang="en-US" sz="5100" kern="1200" dirty="0"/>
        </a:p>
      </dsp:txBody>
      <dsp:txXfrm>
        <a:off x="4786581" y="3077002"/>
        <a:ext cx="1949281" cy="1815272"/>
      </dsp:txXfrm>
    </dsp:sp>
    <dsp:sp modelId="{5D9F90EE-6C4C-4CE2-9DDF-D190594EEC7B}">
      <dsp:nvSpPr>
        <dsp:cNvPr id="0" name=""/>
        <dsp:cNvSpPr/>
      </dsp:nvSpPr>
      <dsp:spPr>
        <a:xfrm>
          <a:off x="386833" y="1994861"/>
          <a:ext cx="2917106" cy="317378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endParaRPr lang="en-US" sz="5100" kern="1200" dirty="0"/>
        </a:p>
      </dsp:txBody>
      <dsp:txXfrm>
        <a:off x="814033" y="2459651"/>
        <a:ext cx="2062706" cy="224420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5AB15-CD28-4BFF-B69A-9F5D8CC99FCA}"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F6CD0-7492-4BF3-BC66-657CAE450E83}" type="slidenum">
              <a:rPr lang="en-US" smtClean="0"/>
              <a:t>‹#›</a:t>
            </a:fld>
            <a:endParaRPr lang="en-US"/>
          </a:p>
        </p:txBody>
      </p:sp>
    </p:spTree>
    <p:extLst>
      <p:ext uri="{BB962C8B-B14F-4D97-AF65-F5344CB8AC3E}">
        <p14:creationId xmlns:p14="http://schemas.microsoft.com/office/powerpoint/2010/main" val="3334215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56FF6CD0-7492-4BF3-BC66-657CAE450E83}" type="slidenum">
              <a:rPr lang="en-US" smtClean="0"/>
              <a:t>17</a:t>
            </a:fld>
            <a:endParaRPr lang="en-US"/>
          </a:p>
        </p:txBody>
      </p:sp>
    </p:spTree>
    <p:extLst>
      <p:ext uri="{BB962C8B-B14F-4D97-AF65-F5344CB8AC3E}">
        <p14:creationId xmlns:p14="http://schemas.microsoft.com/office/powerpoint/2010/main" val="369768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C7149B-5AEB-48CA-9FD7-32A961D44C21}" type="datetimeFigureOut">
              <a:rPr lang="en-GB" smtClean="0"/>
              <a:t>29/11/2023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C7149B-5AEB-48CA-9FD7-32A961D44C21}" type="datetimeFigureOut">
              <a:rPr lang="en-GB" smtClean="0"/>
              <a:t>29/11/2023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7149B-5AEB-48CA-9FD7-32A961D44C21}" type="datetimeFigureOut">
              <a:rPr lang="en-GB" smtClean="0"/>
              <a:t>29/11/2023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4C7149B-5AEB-48CA-9FD7-32A961D44C21}" type="datetimeFigureOut">
              <a:rPr lang="en-GB" smtClean="0"/>
              <a:t>29/11/2023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4C7149B-5AEB-48CA-9FD7-32A961D44C21}" type="datetimeFigureOut">
              <a:rPr lang="en-GB" smtClean="0"/>
              <a:t>29/11/2023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7149B-5AEB-48CA-9FD7-32A961D44C21}" type="datetimeFigureOut">
              <a:rPr lang="en-GB" smtClean="0"/>
              <a:t>29/11/2023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7149B-5AEB-48CA-9FD7-32A961D44C21}" type="datetimeFigureOut">
              <a:rPr lang="en-GB" smtClean="0"/>
              <a:t>29/11/2023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579EE-672F-4820-B3DE-3F3D4595D99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7149B-5AEB-48CA-9FD7-32A961D44C21}" type="datetimeFigureOut">
              <a:rPr lang="en-GB" smtClean="0"/>
              <a:t>29/11/2023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579EE-672F-4820-B3DE-3F3D4595D99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45.jpeg"/><Relationship Id="rId13" Type="http://schemas.openxmlformats.org/officeDocument/2006/relationships/image" Target="../media/image4.png"/><Relationship Id="rId3" Type="http://schemas.openxmlformats.org/officeDocument/2006/relationships/image" Target="../media/image41.png"/><Relationship Id="rId7" Type="http://schemas.openxmlformats.org/officeDocument/2006/relationships/image" Target="../media/image44.jpg"/><Relationship Id="rId12" Type="http://schemas.openxmlformats.org/officeDocument/2006/relationships/image" Target="../media/image49.jp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3.jpg"/><Relationship Id="rId11" Type="http://schemas.openxmlformats.org/officeDocument/2006/relationships/image" Target="../media/image48.jp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hyperlink" Target="https://www.pinterest.com/pin/779896860457366552/" TargetMode="External"/><Relationship Id="rId9" Type="http://schemas.openxmlformats.org/officeDocument/2006/relationships/image" Target="../media/image46.jp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5.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6.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58.jpg"/><Relationship Id="rId4" Type="http://schemas.openxmlformats.org/officeDocument/2006/relationships/image" Target="../media/image57.jpg"/><Relationship Id="rId9" Type="http://schemas.openxmlformats.org/officeDocument/2006/relationships/image" Target="../media/image59.jp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sv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7.jpg"/><Relationship Id="rId7" Type="http://schemas.openxmlformats.org/officeDocument/2006/relationships/image" Target="../media/image6.sv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2.jpg"/><Relationship Id="rId5" Type="http://schemas.openxmlformats.org/officeDocument/2006/relationships/image" Target="../media/image19.jpg"/><Relationship Id="rId10" Type="http://schemas.openxmlformats.org/officeDocument/2006/relationships/image" Target="../media/image21.jpg"/><Relationship Id="rId4" Type="http://schemas.openxmlformats.org/officeDocument/2006/relationships/image" Target="../media/image18.jpeg"/><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6.svg"/><Relationship Id="rId7" Type="http://schemas.openxmlformats.org/officeDocument/2006/relationships/image" Target="../media/image24.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4.png"/><Relationship Id="rId4" Type="http://schemas.openxmlformats.org/officeDocument/2006/relationships/image" Target="../media/image2.jpg"/><Relationship Id="rId9" Type="http://schemas.openxmlformats.org/officeDocument/2006/relationships/image" Target="../media/image26.jp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6.svg"/><Relationship Id="rId3" Type="http://schemas.openxmlformats.org/officeDocument/2006/relationships/image" Target="../media/image28.jpeg"/><Relationship Id="rId7" Type="http://schemas.openxmlformats.org/officeDocument/2006/relationships/image" Target="../media/image32.jpg"/><Relationship Id="rId12" Type="http://schemas.openxmlformats.org/officeDocument/2006/relationships/image" Target="../media/image5.png"/><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36.jpg"/><Relationship Id="rId5" Type="http://schemas.openxmlformats.org/officeDocument/2006/relationships/image" Target="../media/image30.jpeg"/><Relationship Id="rId15" Type="http://schemas.openxmlformats.org/officeDocument/2006/relationships/image" Target="../media/image38.png"/><Relationship Id="rId10" Type="http://schemas.openxmlformats.org/officeDocument/2006/relationships/image" Target="../media/image35.jpg"/><Relationship Id="rId4" Type="http://schemas.openxmlformats.org/officeDocument/2006/relationships/image" Target="../media/image29.jpeg"/><Relationship Id="rId9" Type="http://schemas.openxmlformats.org/officeDocument/2006/relationships/image" Target="../media/image34.jpg"/><Relationship Id="rId14" Type="http://schemas.openxmlformats.org/officeDocument/2006/relationships/image" Target="../media/image37.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0D1E3D-BD06-4D03-8153-D3DF7C00413C}"/>
              </a:ext>
            </a:extLst>
          </p:cNvPr>
          <p:cNvPicPr>
            <a:picLocks noChangeAspect="1"/>
          </p:cNvPicPr>
          <p:nvPr/>
        </p:nvPicPr>
        <p:blipFill rotWithShape="1">
          <a:blip r:embed="rId2">
            <a:extLst>
              <a:ext uri="{28A0092B-C50C-407E-A947-70E740481C1C}">
                <a14:useLocalDpi xmlns:a14="http://schemas.microsoft.com/office/drawing/2010/main" val="0"/>
              </a:ext>
            </a:extLst>
          </a:blip>
          <a:srcRect l="12407" t="11678" r="11534" b="16390"/>
          <a:stretch/>
        </p:blipFill>
        <p:spPr>
          <a:xfrm>
            <a:off x="8458200" y="2155205"/>
            <a:ext cx="1775929" cy="1640542"/>
          </a:xfrm>
          <a:prstGeom prst="rect">
            <a:avLst/>
          </a:prstGeom>
        </p:spPr>
      </p:pic>
      <p:pic>
        <p:nvPicPr>
          <p:cNvPr id="5" name="Picture 4">
            <a:extLst>
              <a:ext uri="{FF2B5EF4-FFF2-40B4-BE49-F238E27FC236}">
                <a16:creationId xmlns:a16="http://schemas.microsoft.com/office/drawing/2014/main" id="{F49BFEA0-3CC2-4809-A1DF-6EF9B0771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627442F-78AD-4790-B677-4DAB1C7FB449}"/>
              </a:ext>
            </a:extLst>
          </p:cNvPr>
          <p:cNvSpPr txBox="1"/>
          <p:nvPr/>
        </p:nvSpPr>
        <p:spPr>
          <a:xfrm>
            <a:off x="2720899" y="6217402"/>
            <a:ext cx="5737301" cy="800219"/>
          </a:xfrm>
          <a:prstGeom prst="rect">
            <a:avLst/>
          </a:prstGeom>
          <a:noFill/>
        </p:spPr>
        <p:txBody>
          <a:bodyPr wrap="square" rtlCol="0">
            <a:spAutoFit/>
          </a:bodyPr>
          <a:lstStyle/>
          <a:p>
            <a:r>
              <a:rPr lang="en-US" sz="2800" b="1" kern="100" dirty="0">
                <a:solidFill>
                  <a:schemeClr val="accent2"/>
                </a:solidFill>
                <a:latin typeface="Arial Black" panose="020B0A04020102020204" pitchFamily="34" charset="0"/>
                <a:ea typeface="SimSun" charset="-122"/>
                <a:cs typeface="Times New Roman" pitchFamily="18" charset="0"/>
              </a:rPr>
              <a:t>Every baker’s  savior…</a:t>
            </a:r>
            <a:endParaRPr lang="en-US" sz="2800" dirty="0">
              <a:solidFill>
                <a:schemeClr val="accent2"/>
              </a:solidFill>
              <a:latin typeface="Arial Black" panose="020B0A04020102020204" pitchFamily="34" charset="0"/>
            </a:endParaRPr>
          </a:p>
          <a:p>
            <a:endParaRPr lang="en-US" dirty="0"/>
          </a:p>
        </p:txBody>
      </p:sp>
      <p:pic>
        <p:nvPicPr>
          <p:cNvPr id="7" name="Picture 6">
            <a:extLst>
              <a:ext uri="{FF2B5EF4-FFF2-40B4-BE49-F238E27FC236}">
                <a16:creationId xmlns:a16="http://schemas.microsoft.com/office/drawing/2014/main" id="{925FCD03-2A9F-439F-AB52-82FB81EDB48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76" t="16678" r="13860" b="18320"/>
          <a:stretch/>
        </p:blipFill>
        <p:spPr>
          <a:xfrm>
            <a:off x="2281517" y="527542"/>
            <a:ext cx="1678641" cy="712694"/>
          </a:xfrm>
          <a:prstGeom prst="rect">
            <a:avLst/>
          </a:prstGeom>
        </p:spPr>
      </p:pic>
      <p:pic>
        <p:nvPicPr>
          <p:cNvPr id="8" name="Picture 7">
            <a:extLst>
              <a:ext uri="{FF2B5EF4-FFF2-40B4-BE49-F238E27FC236}">
                <a16:creationId xmlns:a16="http://schemas.microsoft.com/office/drawing/2014/main" id="{937DCB4D-BE67-41D3-9769-3C363DF4431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76" t="16678" r="13860" b="18320"/>
          <a:stretch/>
        </p:blipFill>
        <p:spPr>
          <a:xfrm rot="21211073">
            <a:off x="5903055" y="2673396"/>
            <a:ext cx="1194546" cy="604160"/>
          </a:xfrm>
          <a:prstGeom prst="rect">
            <a:avLst/>
          </a:prstGeom>
        </p:spPr>
      </p:pic>
      <p:pic>
        <p:nvPicPr>
          <p:cNvPr id="9" name="Picture 8">
            <a:extLst>
              <a:ext uri="{FF2B5EF4-FFF2-40B4-BE49-F238E27FC236}">
                <a16:creationId xmlns:a16="http://schemas.microsoft.com/office/drawing/2014/main" id="{74705CFE-713F-45B8-B2BB-CF9F95A4B58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76" t="16678" r="13860" b="18320"/>
          <a:stretch/>
        </p:blipFill>
        <p:spPr>
          <a:xfrm rot="21381822">
            <a:off x="8653282" y="3072653"/>
            <a:ext cx="1678641" cy="712694"/>
          </a:xfrm>
          <a:prstGeom prst="rect">
            <a:avLst/>
          </a:prstGeom>
        </p:spPr>
      </p:pic>
      <p:sp>
        <p:nvSpPr>
          <p:cNvPr id="10" name="TextBox 9">
            <a:extLst>
              <a:ext uri="{FF2B5EF4-FFF2-40B4-BE49-F238E27FC236}">
                <a16:creationId xmlns:a16="http://schemas.microsoft.com/office/drawing/2014/main" id="{73776E01-54D5-4AFE-BCA0-352849E97BFB}"/>
              </a:ext>
            </a:extLst>
          </p:cNvPr>
          <p:cNvSpPr txBox="1"/>
          <p:nvPr/>
        </p:nvSpPr>
        <p:spPr>
          <a:xfrm rot="21170302">
            <a:off x="5813979" y="3183170"/>
            <a:ext cx="1466281" cy="523220"/>
          </a:xfrm>
          <a:prstGeom prst="rect">
            <a:avLst/>
          </a:prstGeom>
          <a:noFill/>
        </p:spPr>
        <p:txBody>
          <a:bodyPr wrap="square" rtlCol="0">
            <a:spAutoFit/>
          </a:bodyPr>
          <a:lstStyle/>
          <a:p>
            <a:r>
              <a:rPr lang="en-GB" sz="2800" dirty="0">
                <a:solidFill>
                  <a:srgbClr val="C00000"/>
                </a:solidFill>
                <a:latin typeface="Arial Black" panose="020B0A04020102020204" pitchFamily="34" charset="0"/>
              </a:rPr>
              <a:t>YARP</a:t>
            </a:r>
            <a:endParaRPr lang="en-US" sz="2800" dirty="0">
              <a:solidFill>
                <a:srgbClr val="C00000"/>
              </a:solidFill>
              <a:latin typeface="Arial Black" panose="020B0A04020102020204" pitchFamily="34" charset="0"/>
            </a:endParaRPr>
          </a:p>
        </p:txBody>
      </p:sp>
      <p:sp>
        <p:nvSpPr>
          <p:cNvPr id="11" name="TextBox 10">
            <a:extLst>
              <a:ext uri="{FF2B5EF4-FFF2-40B4-BE49-F238E27FC236}">
                <a16:creationId xmlns:a16="http://schemas.microsoft.com/office/drawing/2014/main" id="{25310A55-1A2A-4A50-90E7-00357CE28D2E}"/>
              </a:ext>
            </a:extLst>
          </p:cNvPr>
          <p:cNvSpPr txBox="1"/>
          <p:nvPr/>
        </p:nvSpPr>
        <p:spPr>
          <a:xfrm rot="21406321">
            <a:off x="2297884" y="1079580"/>
            <a:ext cx="2306073" cy="646331"/>
          </a:xfrm>
          <a:prstGeom prst="rect">
            <a:avLst/>
          </a:prstGeom>
          <a:noFill/>
        </p:spPr>
        <p:txBody>
          <a:bodyPr wrap="square" rtlCol="0">
            <a:spAutoFit/>
          </a:bodyPr>
          <a:lstStyle/>
          <a:p>
            <a:r>
              <a:rPr lang="en-GB" sz="3600" dirty="0">
                <a:solidFill>
                  <a:srgbClr val="C00000"/>
                </a:solidFill>
                <a:latin typeface="Arial Black" panose="020B0A04020102020204" pitchFamily="34" charset="0"/>
              </a:rPr>
              <a:t>YARP</a:t>
            </a:r>
            <a:endParaRPr lang="en-US" sz="3600" dirty="0">
              <a:solidFill>
                <a:srgbClr val="C00000"/>
              </a:solidFill>
              <a:latin typeface="Arial Black" panose="020B0A04020102020204" pitchFamily="34" charset="0"/>
            </a:endParaRPr>
          </a:p>
        </p:txBody>
      </p:sp>
      <p:sp>
        <p:nvSpPr>
          <p:cNvPr id="14" name="TextBox 13">
            <a:extLst>
              <a:ext uri="{FF2B5EF4-FFF2-40B4-BE49-F238E27FC236}">
                <a16:creationId xmlns:a16="http://schemas.microsoft.com/office/drawing/2014/main" id="{81B6F95B-D32A-4066-9729-4A57F6E52FDA}"/>
              </a:ext>
            </a:extLst>
          </p:cNvPr>
          <p:cNvSpPr txBox="1"/>
          <p:nvPr/>
        </p:nvSpPr>
        <p:spPr>
          <a:xfrm rot="21406321">
            <a:off x="2318795" y="1693507"/>
            <a:ext cx="2306073" cy="461665"/>
          </a:xfrm>
          <a:prstGeom prst="rect">
            <a:avLst/>
          </a:prstGeom>
          <a:noFill/>
        </p:spPr>
        <p:txBody>
          <a:bodyPr wrap="square" rtlCol="0">
            <a:spAutoFit/>
          </a:bodyPr>
          <a:lstStyle/>
          <a:p>
            <a:r>
              <a:rPr lang="en-GB" sz="2400" dirty="0">
                <a:solidFill>
                  <a:schemeClr val="accent2">
                    <a:lumMod val="50000"/>
                  </a:schemeClr>
                </a:solidFill>
                <a:latin typeface="Arial Black" panose="020B0A04020102020204" pitchFamily="34" charset="0"/>
              </a:rPr>
              <a:t>FORTIFIED</a:t>
            </a:r>
            <a:endParaRPr lang="en-US" sz="2400" dirty="0">
              <a:solidFill>
                <a:schemeClr val="accent2">
                  <a:lumMod val="50000"/>
                </a:schemeClr>
              </a:solidFill>
              <a:latin typeface="Arial Black" panose="020B0A04020102020204" pitchFamily="34" charset="0"/>
            </a:endParaRPr>
          </a:p>
        </p:txBody>
      </p:sp>
      <p:sp>
        <p:nvSpPr>
          <p:cNvPr id="15" name="TextBox 14">
            <a:extLst>
              <a:ext uri="{FF2B5EF4-FFF2-40B4-BE49-F238E27FC236}">
                <a16:creationId xmlns:a16="http://schemas.microsoft.com/office/drawing/2014/main" id="{A7C44F96-EF63-4EDE-A371-DF5863299140}"/>
              </a:ext>
            </a:extLst>
          </p:cNvPr>
          <p:cNvSpPr txBox="1"/>
          <p:nvPr/>
        </p:nvSpPr>
        <p:spPr>
          <a:xfrm rot="21253578">
            <a:off x="5795653" y="3697176"/>
            <a:ext cx="2306073" cy="369332"/>
          </a:xfrm>
          <a:prstGeom prst="rect">
            <a:avLst/>
          </a:prstGeom>
          <a:noFill/>
        </p:spPr>
        <p:txBody>
          <a:bodyPr wrap="square" rtlCol="0">
            <a:spAutoFit/>
          </a:bodyPr>
          <a:lstStyle/>
          <a:p>
            <a:r>
              <a:rPr lang="en-GB" dirty="0">
                <a:solidFill>
                  <a:schemeClr val="accent2">
                    <a:lumMod val="50000"/>
                  </a:schemeClr>
                </a:solidFill>
                <a:latin typeface="Arial Black" panose="020B0A04020102020204" pitchFamily="34" charset="0"/>
              </a:rPr>
              <a:t>FORTIFIED</a:t>
            </a:r>
            <a:endParaRPr lang="en-US" sz="2000" dirty="0">
              <a:solidFill>
                <a:schemeClr val="accent2">
                  <a:lumMod val="50000"/>
                </a:schemeClr>
              </a:solidFill>
              <a:latin typeface="Arial Black" panose="020B0A04020102020204" pitchFamily="34" charset="0"/>
            </a:endParaRPr>
          </a:p>
        </p:txBody>
      </p:sp>
      <p:pic>
        <p:nvPicPr>
          <p:cNvPr id="16" name="Picture 15">
            <a:extLst>
              <a:ext uri="{FF2B5EF4-FFF2-40B4-BE49-F238E27FC236}">
                <a16:creationId xmlns:a16="http://schemas.microsoft.com/office/drawing/2014/main" id="{BE8782E3-1AA4-4420-8DF0-02B999C5D9B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684" t="16118" r="10263" b="9459"/>
          <a:stretch/>
        </p:blipFill>
        <p:spPr>
          <a:xfrm rot="318297">
            <a:off x="4413064" y="2905343"/>
            <a:ext cx="744404" cy="590563"/>
          </a:xfrm>
          <a:prstGeom prst="rect">
            <a:avLst/>
          </a:prstGeom>
        </p:spPr>
      </p:pic>
      <p:pic>
        <p:nvPicPr>
          <p:cNvPr id="17" name="Picture 16">
            <a:extLst>
              <a:ext uri="{FF2B5EF4-FFF2-40B4-BE49-F238E27FC236}">
                <a16:creationId xmlns:a16="http://schemas.microsoft.com/office/drawing/2014/main" id="{71413CB6-91E3-41F5-8FAE-A4C50049BE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684" t="16118" r="10263" b="9459"/>
          <a:stretch/>
        </p:blipFill>
        <p:spPr>
          <a:xfrm rot="318297">
            <a:off x="7374230" y="3141406"/>
            <a:ext cx="725024" cy="575188"/>
          </a:xfrm>
          <a:prstGeom prst="rect">
            <a:avLst/>
          </a:prstGeom>
        </p:spPr>
      </p:pic>
      <p:sp>
        <p:nvSpPr>
          <p:cNvPr id="2" name="Oval 1">
            <a:extLst>
              <a:ext uri="{FF2B5EF4-FFF2-40B4-BE49-F238E27FC236}">
                <a16:creationId xmlns:a16="http://schemas.microsoft.com/office/drawing/2014/main" id="{0A00B2B5-E68C-46D9-A5C6-34D0C921BEBC}"/>
              </a:ext>
            </a:extLst>
          </p:cNvPr>
          <p:cNvSpPr/>
          <p:nvPr/>
        </p:nvSpPr>
        <p:spPr>
          <a:xfrm>
            <a:off x="-1973179" y="-1973179"/>
            <a:ext cx="10410468" cy="754712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95844E9-2113-4ABD-BB86-D7F7B0A75A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641" y="-871071"/>
            <a:ext cx="7787341" cy="7486531"/>
          </a:xfrm>
          <a:prstGeom prst="rect">
            <a:avLst/>
          </a:prstGeom>
        </p:spPr>
      </p:pic>
    </p:spTree>
    <p:extLst>
      <p:ext uri="{BB962C8B-B14F-4D97-AF65-F5344CB8AC3E}">
        <p14:creationId xmlns:p14="http://schemas.microsoft.com/office/powerpoint/2010/main" val="14725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8161" y="591344"/>
            <a:ext cx="10515600" cy="1325563"/>
          </a:xfrm>
        </p:spPr>
        <p:txBody>
          <a:bodyPr>
            <a:normAutofit/>
          </a:bodyPr>
          <a:lstStyle/>
          <a:p>
            <a:br>
              <a:rPr lang="en-US" sz="4400" dirty="0">
                <a:latin typeface="Arial Black" pitchFamily="34" charset="0"/>
              </a:rPr>
            </a:br>
            <a:endParaRPr lang="en-US" sz="4400" dirty="0">
              <a:latin typeface="Arial Black" pitchFamily="34" charset="0"/>
            </a:endParaRPr>
          </a:p>
        </p:txBody>
      </p:sp>
      <p:sp>
        <p:nvSpPr>
          <p:cNvPr id="3" name="Content Placeholder 2"/>
          <p:cNvSpPr>
            <a:spLocks noGrp="1"/>
          </p:cNvSpPr>
          <p:nvPr>
            <p:ph idx="1"/>
          </p:nvPr>
        </p:nvSpPr>
        <p:spPr>
          <a:xfrm>
            <a:off x="0" y="1753954"/>
            <a:ext cx="12109941" cy="5104046"/>
          </a:xfrm>
        </p:spPr>
        <p:txBody>
          <a:bodyPr>
            <a:normAutofit/>
          </a:bodyPr>
          <a:lstStyle/>
          <a:p>
            <a:pPr marL="0" marR="0" indent="0" algn="l">
              <a:lnSpc>
                <a:spcPct val="115000"/>
              </a:lnSpc>
              <a:spcBef>
                <a:spcPts val="0"/>
              </a:spcBef>
              <a:spcAft>
                <a:spcPts val="1000"/>
              </a:spcAft>
              <a:buNone/>
            </a:pPr>
            <a:r>
              <a:rPr lang="en-US" sz="2400" dirty="0">
                <a:effectLst/>
                <a:latin typeface="Calibri"/>
                <a:ea typeface="SimSun" charset="-122"/>
                <a:cs typeface="Times New Roman" pitchFamily="18" charset="0"/>
              </a:rPr>
              <a:t> </a:t>
            </a:r>
          </a:p>
        </p:txBody>
      </p:sp>
      <p:sp>
        <p:nvSpPr>
          <p:cNvPr id="14" name="Rectangle: Rounded Corners 13">
            <a:extLst>
              <a:ext uri="{FF2B5EF4-FFF2-40B4-BE49-F238E27FC236}">
                <a16:creationId xmlns:a16="http://schemas.microsoft.com/office/drawing/2014/main" id="{240F2808-E047-49AE-ADC6-10A788393591}"/>
              </a:ext>
            </a:extLst>
          </p:cNvPr>
          <p:cNvSpPr/>
          <p:nvPr/>
        </p:nvSpPr>
        <p:spPr>
          <a:xfrm>
            <a:off x="137570" y="1760383"/>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80556426-99A6-4B65-BFBE-16B806D3CF13}"/>
              </a:ext>
            </a:extLst>
          </p:cNvPr>
          <p:cNvSpPr/>
          <p:nvPr/>
        </p:nvSpPr>
        <p:spPr>
          <a:xfrm>
            <a:off x="2535610" y="1752954"/>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4A7879AC-2011-470A-AC04-4AED2946EB43}"/>
              </a:ext>
            </a:extLst>
          </p:cNvPr>
          <p:cNvSpPr/>
          <p:nvPr/>
        </p:nvSpPr>
        <p:spPr>
          <a:xfrm>
            <a:off x="84932" y="4313589"/>
            <a:ext cx="1948365"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E216BC13-A1C0-4B5E-9F15-EC3AB0DCC445}"/>
              </a:ext>
            </a:extLst>
          </p:cNvPr>
          <p:cNvSpPr/>
          <p:nvPr/>
        </p:nvSpPr>
        <p:spPr>
          <a:xfrm>
            <a:off x="9838799" y="1801974"/>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D4416347-A048-4729-AA54-07CE6EB46A5A}"/>
              </a:ext>
            </a:extLst>
          </p:cNvPr>
          <p:cNvSpPr/>
          <p:nvPr/>
        </p:nvSpPr>
        <p:spPr>
          <a:xfrm>
            <a:off x="7502615" y="1777690"/>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3AB4581D-FEE8-49D9-B917-4A4711E9B5CC}"/>
              </a:ext>
            </a:extLst>
          </p:cNvPr>
          <p:cNvSpPr/>
          <p:nvPr/>
        </p:nvSpPr>
        <p:spPr>
          <a:xfrm>
            <a:off x="4977235" y="1770183"/>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7BD4A947-C97A-45E3-9DB7-4276034E408A}"/>
              </a:ext>
            </a:extLst>
          </p:cNvPr>
          <p:cNvSpPr/>
          <p:nvPr/>
        </p:nvSpPr>
        <p:spPr>
          <a:xfrm>
            <a:off x="2115427" y="4313589"/>
            <a:ext cx="1986231"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A20C068-BDBE-496B-831A-CCA8218D2B33}"/>
              </a:ext>
            </a:extLst>
          </p:cNvPr>
          <p:cNvSpPr/>
          <p:nvPr/>
        </p:nvSpPr>
        <p:spPr>
          <a:xfrm>
            <a:off x="245950" y="1893548"/>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6937726E-6C24-4D33-9197-DF3382AD2140}"/>
              </a:ext>
            </a:extLst>
          </p:cNvPr>
          <p:cNvSpPr/>
          <p:nvPr/>
        </p:nvSpPr>
        <p:spPr>
          <a:xfrm>
            <a:off x="7611864" y="1906836"/>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6173BF-15CC-46C3-8ED0-EDFA602A5AB1}"/>
              </a:ext>
            </a:extLst>
          </p:cNvPr>
          <p:cNvSpPr/>
          <p:nvPr/>
        </p:nvSpPr>
        <p:spPr>
          <a:xfrm>
            <a:off x="5082845" y="1900896"/>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9E41A391-2B71-4582-9123-E1AFE30F14AD}"/>
              </a:ext>
            </a:extLst>
          </p:cNvPr>
          <p:cNvSpPr/>
          <p:nvPr/>
        </p:nvSpPr>
        <p:spPr>
          <a:xfrm>
            <a:off x="2604230" y="1862253"/>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oogle Shape;644;p41">
            <a:extLst>
              <a:ext uri="{FF2B5EF4-FFF2-40B4-BE49-F238E27FC236}">
                <a16:creationId xmlns:a16="http://schemas.microsoft.com/office/drawing/2014/main" id="{FF8D9BCA-9368-4A6D-91BC-4759DC961271}"/>
              </a:ext>
            </a:extLst>
          </p:cNvPr>
          <p:cNvPicPr preferRelativeResize="0"/>
          <p:nvPr/>
        </p:nvPicPr>
        <p:blipFill rotWithShape="1">
          <a:blip r:embed="rId2"/>
          <a:srcRect l="3067" t="2811" b="10751"/>
          <a:stretch/>
        </p:blipFill>
        <p:spPr>
          <a:xfrm>
            <a:off x="352926" y="2050072"/>
            <a:ext cx="1826183" cy="1465445"/>
          </a:xfrm>
          <a:prstGeom prst="roundRect">
            <a:avLst/>
          </a:prstGeom>
          <a:noFill/>
          <a:ln>
            <a:noFill/>
          </a:ln>
        </p:spPr>
      </p:pic>
      <p:pic>
        <p:nvPicPr>
          <p:cNvPr id="11" name="Google Shape;645;p41">
            <a:extLst>
              <a:ext uri="{FF2B5EF4-FFF2-40B4-BE49-F238E27FC236}">
                <a16:creationId xmlns:a16="http://schemas.microsoft.com/office/drawing/2014/main" id="{6B86E8EA-54DC-4F33-9CC2-64B84FDE4F46}"/>
              </a:ext>
            </a:extLst>
          </p:cNvPr>
          <p:cNvPicPr preferRelativeResize="0"/>
          <p:nvPr/>
        </p:nvPicPr>
        <p:blipFill rotWithShape="1">
          <a:blip r:embed="rId3">
            <a:extLst>
              <a:ext uri="{837473B0-CC2E-450A-ABE3-18F120FF3D39}">
                <a1611:picAttrSrcUrl xmlns:a1611="http://schemas.microsoft.com/office/drawing/2016/11/main" r:id="rId4"/>
              </a:ext>
            </a:extLst>
          </a:blip>
          <a:srcRect l="20775" r="18086"/>
          <a:stretch/>
        </p:blipFill>
        <p:spPr>
          <a:xfrm>
            <a:off x="2795196" y="1973612"/>
            <a:ext cx="1647845" cy="1616735"/>
          </a:xfrm>
          <a:prstGeom prst="roundRect">
            <a:avLst/>
          </a:prstGeom>
          <a:noFill/>
          <a:ln>
            <a:noFill/>
          </a:ln>
        </p:spPr>
      </p:pic>
      <p:pic>
        <p:nvPicPr>
          <p:cNvPr id="33" name="Picture 32">
            <a:extLst>
              <a:ext uri="{FF2B5EF4-FFF2-40B4-BE49-F238E27FC236}">
                <a16:creationId xmlns:a16="http://schemas.microsoft.com/office/drawing/2014/main" id="{0E258E71-9072-453A-9A97-726B00E89B59}"/>
              </a:ext>
            </a:extLst>
          </p:cNvPr>
          <p:cNvPicPr>
            <a:picLocks noChangeAspect="1"/>
          </p:cNvPicPr>
          <p:nvPr/>
        </p:nvPicPr>
        <p:blipFill>
          <a:blip r:embed="rId5"/>
          <a:stretch>
            <a:fillRect/>
          </a:stretch>
        </p:blipFill>
        <p:spPr>
          <a:xfrm>
            <a:off x="5194853" y="1998175"/>
            <a:ext cx="1816834" cy="1592172"/>
          </a:xfrm>
          <a:prstGeom prst="roundRect">
            <a:avLst/>
          </a:prstGeom>
        </p:spPr>
      </p:pic>
      <p:pic>
        <p:nvPicPr>
          <p:cNvPr id="7" name="Picture 6">
            <a:extLst>
              <a:ext uri="{FF2B5EF4-FFF2-40B4-BE49-F238E27FC236}">
                <a16:creationId xmlns:a16="http://schemas.microsoft.com/office/drawing/2014/main" id="{BB55B4DD-83F1-4477-B67C-20888800FD6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895" t="3342" r="9071"/>
          <a:stretch/>
        </p:blipFill>
        <p:spPr>
          <a:xfrm>
            <a:off x="7767903" y="2007261"/>
            <a:ext cx="1739959" cy="1631416"/>
          </a:xfrm>
          <a:prstGeom prst="roundRect">
            <a:avLst/>
          </a:prstGeom>
        </p:spPr>
      </p:pic>
      <p:sp>
        <p:nvSpPr>
          <p:cNvPr id="47" name="Rectangle: Rounded Corners 46">
            <a:extLst>
              <a:ext uri="{FF2B5EF4-FFF2-40B4-BE49-F238E27FC236}">
                <a16:creationId xmlns:a16="http://schemas.microsoft.com/office/drawing/2014/main" id="{06E7697C-4225-4F5A-A14C-6D9150BFA76E}"/>
              </a:ext>
            </a:extLst>
          </p:cNvPr>
          <p:cNvSpPr/>
          <p:nvPr/>
        </p:nvSpPr>
        <p:spPr>
          <a:xfrm>
            <a:off x="2215108" y="4433131"/>
            <a:ext cx="1790428"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0F1C1C51-1989-46E8-9741-38F58534C04F}"/>
              </a:ext>
            </a:extLst>
          </p:cNvPr>
          <p:cNvSpPr/>
          <p:nvPr/>
        </p:nvSpPr>
        <p:spPr>
          <a:xfrm>
            <a:off x="179521" y="4406138"/>
            <a:ext cx="1740156"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DC7CC8A-BEDC-459B-BAE6-EA93BF8C8D55}"/>
              </a:ext>
            </a:extLst>
          </p:cNvPr>
          <p:cNvSpPr/>
          <p:nvPr/>
        </p:nvSpPr>
        <p:spPr>
          <a:xfrm>
            <a:off x="9940271" y="1916070"/>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24AE818-F74D-489A-BD16-E38D5046D6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12188" y="1972281"/>
            <a:ext cx="1684274" cy="1670252"/>
          </a:xfrm>
          <a:prstGeom prst="roundRect">
            <a:avLst/>
          </a:prstGeom>
        </p:spPr>
      </p:pic>
      <p:pic>
        <p:nvPicPr>
          <p:cNvPr id="25" name="Picture 24">
            <a:extLst>
              <a:ext uri="{FF2B5EF4-FFF2-40B4-BE49-F238E27FC236}">
                <a16:creationId xmlns:a16="http://schemas.microsoft.com/office/drawing/2014/main" id="{5476A512-9C2F-48FF-96B9-06F5B2D6A3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9922" y="4506808"/>
            <a:ext cx="1632146" cy="1607453"/>
          </a:xfrm>
          <a:prstGeom prst="roundRect">
            <a:avLst/>
          </a:prstGeom>
        </p:spPr>
      </p:pic>
      <p:pic>
        <p:nvPicPr>
          <p:cNvPr id="15" name="Picture 14">
            <a:extLst>
              <a:ext uri="{FF2B5EF4-FFF2-40B4-BE49-F238E27FC236}">
                <a16:creationId xmlns:a16="http://schemas.microsoft.com/office/drawing/2014/main" id="{A6417637-7C6D-4E3C-84E9-288B8F625E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2681" y="4586084"/>
            <a:ext cx="1579628" cy="1488819"/>
          </a:xfrm>
          <a:prstGeom prst="roundRect">
            <a:avLst/>
          </a:prstGeom>
        </p:spPr>
      </p:pic>
      <p:sp>
        <p:nvSpPr>
          <p:cNvPr id="16" name="TextBox 15">
            <a:extLst>
              <a:ext uri="{FF2B5EF4-FFF2-40B4-BE49-F238E27FC236}">
                <a16:creationId xmlns:a16="http://schemas.microsoft.com/office/drawing/2014/main" id="{1DEA71A8-B630-41DC-839F-D22B35AF62AD}"/>
              </a:ext>
            </a:extLst>
          </p:cNvPr>
          <p:cNvSpPr txBox="1"/>
          <p:nvPr/>
        </p:nvSpPr>
        <p:spPr>
          <a:xfrm>
            <a:off x="759610" y="4297107"/>
            <a:ext cx="1119243" cy="400110"/>
          </a:xfrm>
          <a:prstGeom prst="rect">
            <a:avLst/>
          </a:prstGeom>
          <a:noFill/>
        </p:spPr>
        <p:txBody>
          <a:bodyPr wrap="square" rtlCol="0">
            <a:spAutoFit/>
          </a:bodyPr>
          <a:lstStyle/>
          <a:p>
            <a:r>
              <a:rPr lang="en-GB" sz="2000" dirty="0">
                <a:latin typeface="Arial Black" panose="020B0A04020102020204" pitchFamily="34" charset="0"/>
              </a:rPr>
              <a:t>MoFA</a:t>
            </a:r>
            <a:endParaRPr lang="en-US" sz="20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67992252-07D8-4D63-8002-524FEF0C1E6A}"/>
              </a:ext>
            </a:extLst>
          </p:cNvPr>
          <p:cNvSpPr/>
          <p:nvPr/>
        </p:nvSpPr>
        <p:spPr>
          <a:xfrm>
            <a:off x="4240079" y="4355252"/>
            <a:ext cx="1986231"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4398D33-0946-40D5-BCE4-31799BDB2986}"/>
              </a:ext>
            </a:extLst>
          </p:cNvPr>
          <p:cNvSpPr/>
          <p:nvPr/>
        </p:nvSpPr>
        <p:spPr>
          <a:xfrm>
            <a:off x="4354720" y="4492345"/>
            <a:ext cx="1784130" cy="169405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1F855243-57CD-4B12-B0E7-1D2015D7090E}"/>
              </a:ext>
            </a:extLst>
          </p:cNvPr>
          <p:cNvSpPr/>
          <p:nvPr/>
        </p:nvSpPr>
        <p:spPr>
          <a:xfrm>
            <a:off x="6340950" y="4347960"/>
            <a:ext cx="1670387"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B03D3A74-0BBC-42E1-AB32-C992A7148A83}"/>
              </a:ext>
            </a:extLst>
          </p:cNvPr>
          <p:cNvSpPr/>
          <p:nvPr/>
        </p:nvSpPr>
        <p:spPr>
          <a:xfrm>
            <a:off x="8149389" y="4406138"/>
            <a:ext cx="192315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34ED7834-C100-44B4-8E3C-719832834511}"/>
              </a:ext>
            </a:extLst>
          </p:cNvPr>
          <p:cNvSpPr/>
          <p:nvPr/>
        </p:nvSpPr>
        <p:spPr>
          <a:xfrm>
            <a:off x="10210600" y="4433131"/>
            <a:ext cx="1896468"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D4721767-0DCE-4260-89EC-EB317BCDA1CD}"/>
              </a:ext>
            </a:extLst>
          </p:cNvPr>
          <p:cNvSpPr/>
          <p:nvPr/>
        </p:nvSpPr>
        <p:spPr>
          <a:xfrm>
            <a:off x="10290751" y="4596084"/>
            <a:ext cx="1743302" cy="169405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6738E2B7-0934-46AF-862A-72D0037212B2}"/>
              </a:ext>
            </a:extLst>
          </p:cNvPr>
          <p:cNvSpPr/>
          <p:nvPr/>
        </p:nvSpPr>
        <p:spPr>
          <a:xfrm>
            <a:off x="8256735" y="4575039"/>
            <a:ext cx="1735438" cy="169405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27581A63-7A65-470A-A2BA-A265B5F79D4A}"/>
              </a:ext>
            </a:extLst>
          </p:cNvPr>
          <p:cNvSpPr/>
          <p:nvPr/>
        </p:nvSpPr>
        <p:spPr>
          <a:xfrm>
            <a:off x="6442147" y="4533801"/>
            <a:ext cx="1449784" cy="169405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oogle Shape;646;p41">
            <a:extLst>
              <a:ext uri="{FF2B5EF4-FFF2-40B4-BE49-F238E27FC236}">
                <a16:creationId xmlns:a16="http://schemas.microsoft.com/office/drawing/2014/main" id="{E6FC9FA2-F92C-4039-A2DE-19919DBF248A}"/>
              </a:ext>
            </a:extLst>
          </p:cNvPr>
          <p:cNvPicPr preferRelativeResize="0"/>
          <p:nvPr/>
        </p:nvPicPr>
        <p:blipFill rotWithShape="1">
          <a:blip r:embed="rId10"/>
          <a:srcRect l="18188" r="18353"/>
          <a:stretch/>
        </p:blipFill>
        <p:spPr>
          <a:xfrm>
            <a:off x="4433754" y="4594255"/>
            <a:ext cx="1637166" cy="1499864"/>
          </a:xfrm>
          <a:prstGeom prst="roundRect">
            <a:avLst/>
          </a:prstGeom>
          <a:noFill/>
          <a:ln>
            <a:noFill/>
          </a:ln>
        </p:spPr>
      </p:pic>
      <p:pic>
        <p:nvPicPr>
          <p:cNvPr id="22" name="Picture 21">
            <a:extLst>
              <a:ext uri="{FF2B5EF4-FFF2-40B4-BE49-F238E27FC236}">
                <a16:creationId xmlns:a16="http://schemas.microsoft.com/office/drawing/2014/main" id="{CF685B99-D6CD-4BA1-9F55-34A35C4CE8F2}"/>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5183" t="13743" r="13971" b="13833"/>
          <a:stretch/>
        </p:blipFill>
        <p:spPr>
          <a:xfrm>
            <a:off x="6500709" y="4657773"/>
            <a:ext cx="1332659" cy="1411957"/>
          </a:xfrm>
          <a:prstGeom prst="roundRect">
            <a:avLst/>
          </a:prstGeom>
        </p:spPr>
      </p:pic>
      <p:pic>
        <p:nvPicPr>
          <p:cNvPr id="13" name="Picture 12">
            <a:extLst>
              <a:ext uri="{FF2B5EF4-FFF2-40B4-BE49-F238E27FC236}">
                <a16:creationId xmlns:a16="http://schemas.microsoft.com/office/drawing/2014/main" id="{D97A2C9C-269E-40E8-B678-F82D2505E091}"/>
              </a:ext>
            </a:extLst>
          </p:cNvPr>
          <p:cNvPicPr>
            <a:picLocks noChangeAspect="1"/>
          </p:cNvPicPr>
          <p:nvPr/>
        </p:nvPicPr>
        <p:blipFill rotWithShape="1">
          <a:blip r:embed="rId12">
            <a:extLst>
              <a:ext uri="{28A0092B-C50C-407E-A947-70E740481C1C}">
                <a14:useLocalDpi xmlns:a14="http://schemas.microsoft.com/office/drawing/2010/main" val="0"/>
              </a:ext>
            </a:extLst>
          </a:blip>
          <a:srcRect t="9419" b="8473"/>
          <a:stretch/>
        </p:blipFill>
        <p:spPr>
          <a:xfrm>
            <a:off x="8322191" y="4668038"/>
            <a:ext cx="1613131" cy="1519723"/>
          </a:xfrm>
          <a:prstGeom prst="roundRect">
            <a:avLst/>
          </a:prstGeom>
        </p:spPr>
      </p:pic>
      <p:sp>
        <p:nvSpPr>
          <p:cNvPr id="21" name="TextBox 20">
            <a:extLst>
              <a:ext uri="{FF2B5EF4-FFF2-40B4-BE49-F238E27FC236}">
                <a16:creationId xmlns:a16="http://schemas.microsoft.com/office/drawing/2014/main" id="{DAF00652-D6ED-46F8-B1E9-777A52C5FA49}"/>
              </a:ext>
            </a:extLst>
          </p:cNvPr>
          <p:cNvSpPr txBox="1"/>
          <p:nvPr/>
        </p:nvSpPr>
        <p:spPr>
          <a:xfrm>
            <a:off x="10242651" y="4651472"/>
            <a:ext cx="1832365" cy="1487202"/>
          </a:xfrm>
          <a:prstGeom prst="rect">
            <a:avLst/>
          </a:prstGeom>
          <a:noFill/>
        </p:spPr>
        <p:txBody>
          <a:bodyPr wrap="square" rtlCol="0">
            <a:spAutoFit/>
          </a:bodyPr>
          <a:lstStyle/>
          <a:p>
            <a:pPr marL="0" marR="0" indent="0" algn="ctr">
              <a:lnSpc>
                <a:spcPct val="115000"/>
              </a:lnSpc>
              <a:spcBef>
                <a:spcPts val="0"/>
              </a:spcBef>
              <a:spcAft>
                <a:spcPts val="1000"/>
              </a:spcAft>
              <a:buNone/>
            </a:pPr>
            <a:r>
              <a:rPr lang="en-US" sz="2000" b="1" dirty="0">
                <a:solidFill>
                  <a:schemeClr val="bg1"/>
                </a:solidFill>
                <a:latin typeface="Arial Black" panose="020B0A04020102020204" pitchFamily="34" charset="0"/>
                <a:ea typeface="SimSun" charset="-122"/>
                <a:cs typeface="Times New Roman" pitchFamily="18" charset="0"/>
              </a:rPr>
              <a:t>Ghana Bread Bakers </a:t>
            </a:r>
            <a:r>
              <a:rPr lang="en-US" sz="2000" b="1" dirty="0">
                <a:solidFill>
                  <a:schemeClr val="bg1"/>
                </a:solidFill>
                <a:effectLst/>
                <a:latin typeface="Arial Black" panose="020B0A04020102020204" pitchFamily="34" charset="0"/>
                <a:ea typeface="SimSun" charset="-122"/>
                <a:cs typeface="Times New Roman" pitchFamily="18" charset="0"/>
              </a:rPr>
              <a:t>Association </a:t>
            </a:r>
            <a:endParaRPr lang="en-US" b="1" dirty="0">
              <a:solidFill>
                <a:schemeClr val="bg1"/>
              </a:solidFill>
              <a:latin typeface="Arial Black" panose="020B0A04020102020204" pitchFamily="34" charset="0"/>
              <a:cs typeface="Times New Roman" pitchFamily="18" charset="0"/>
            </a:endParaRPr>
          </a:p>
        </p:txBody>
      </p:sp>
      <p:sp>
        <p:nvSpPr>
          <p:cNvPr id="64" name="Rectangle: Rounded Corners 63">
            <a:extLst>
              <a:ext uri="{FF2B5EF4-FFF2-40B4-BE49-F238E27FC236}">
                <a16:creationId xmlns:a16="http://schemas.microsoft.com/office/drawing/2014/main" id="{126851EA-6279-4FBD-A828-FA24FF9D9A35}"/>
              </a:ext>
            </a:extLst>
          </p:cNvPr>
          <p:cNvSpPr/>
          <p:nvPr/>
        </p:nvSpPr>
        <p:spPr>
          <a:xfrm>
            <a:off x="0" y="-399853"/>
            <a:ext cx="12201101" cy="172453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2A710EF-5BBD-4E32-9104-8D1D1B9E41DC}"/>
              </a:ext>
            </a:extLst>
          </p:cNvPr>
          <p:cNvSpPr txBox="1"/>
          <p:nvPr/>
        </p:nvSpPr>
        <p:spPr>
          <a:xfrm>
            <a:off x="2167385" y="289044"/>
            <a:ext cx="8881377" cy="830997"/>
          </a:xfrm>
          <a:prstGeom prst="rect">
            <a:avLst/>
          </a:prstGeom>
          <a:noFill/>
        </p:spPr>
        <p:txBody>
          <a:bodyPr wrap="square" rtlCol="0">
            <a:spAutoFit/>
          </a:bodyPr>
          <a:lstStyle/>
          <a:p>
            <a:pPr algn="ctr"/>
            <a:r>
              <a:rPr lang="en-US" sz="4800" b="1" dirty="0">
                <a:solidFill>
                  <a:schemeClr val="bg1"/>
                </a:solidFill>
                <a:latin typeface="Arial Black" panose="020B0A04020102020204" pitchFamily="34" charset="0"/>
                <a:cs typeface="Times New Roman" panose="02020603050405020304" pitchFamily="18" charset="0"/>
              </a:rPr>
              <a:t>Collaborators &amp; Partners</a:t>
            </a:r>
            <a:endParaRPr lang="en-GB" sz="4800" b="1" dirty="0">
              <a:solidFill>
                <a:schemeClr val="bg1"/>
              </a:solidFill>
              <a:latin typeface="Arial Black" panose="020B0A04020102020204" pitchFamily="34" charset="0"/>
              <a:cs typeface="Times New Roman" panose="02020603050405020304" pitchFamily="18" charset="0"/>
            </a:endParaRPr>
          </a:p>
        </p:txBody>
      </p:sp>
      <p:pic>
        <p:nvPicPr>
          <p:cNvPr id="65" name="Picture 64">
            <a:extLst>
              <a:ext uri="{FF2B5EF4-FFF2-40B4-BE49-F238E27FC236}">
                <a16:creationId xmlns:a16="http://schemas.microsoft.com/office/drawing/2014/main" id="{5DC5A65A-D055-4FF2-BCA7-BD64C9E4A6E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3978" y="-544514"/>
            <a:ext cx="2765327" cy="31199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p:cNvSpPr/>
          <p:nvPr/>
        </p:nvSpPr>
        <p:spPr>
          <a:xfrm>
            <a:off x="1" y="1"/>
            <a:ext cx="3946357" cy="2556578"/>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313007" y="529352"/>
            <a:ext cx="3220329" cy="2027227"/>
          </a:xfrm>
        </p:spPr>
        <p:txBody>
          <a:bodyPr anchor="t">
            <a:normAutofit/>
          </a:bodyPr>
          <a:lstStyle/>
          <a:p>
            <a:pPr algn="l"/>
            <a:r>
              <a:rPr lang="en-US" sz="6000" dirty="0">
                <a:solidFill>
                  <a:schemeClr val="bg1"/>
                </a:solidFill>
                <a:latin typeface="Arial Black" pitchFamily="34" charset="0"/>
              </a:rPr>
              <a:t>Market Size</a:t>
            </a:r>
          </a:p>
        </p:txBody>
      </p:sp>
      <p:graphicFrame>
        <p:nvGraphicFramePr>
          <p:cNvPr id="14" name="Diagram 13">
            <a:extLst>
              <a:ext uri="{FF2B5EF4-FFF2-40B4-BE49-F238E27FC236}">
                <a16:creationId xmlns:a16="http://schemas.microsoft.com/office/drawing/2014/main" id="{798F2F61-9B0B-49C5-AACE-EB8D0F371DEE}"/>
              </a:ext>
            </a:extLst>
          </p:cNvPr>
          <p:cNvGraphicFramePr/>
          <p:nvPr>
            <p:extLst>
              <p:ext uri="{D42A27DB-BD31-4B8C-83A1-F6EECF244321}">
                <p14:modId xmlns:p14="http://schemas.microsoft.com/office/powerpoint/2010/main" val="31041737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Oval 14">
            <a:extLst>
              <a:ext uri="{FF2B5EF4-FFF2-40B4-BE49-F238E27FC236}">
                <a16:creationId xmlns:a16="http://schemas.microsoft.com/office/drawing/2014/main" id="{3506054D-C5CF-47FB-A1AD-A4840362DDF6}"/>
              </a:ext>
            </a:extLst>
          </p:cNvPr>
          <p:cNvSpPr/>
          <p:nvPr/>
        </p:nvSpPr>
        <p:spPr>
          <a:xfrm>
            <a:off x="5566145" y="502788"/>
            <a:ext cx="2605337" cy="26593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latin typeface="Arial Black" panose="020B0A04020102020204" pitchFamily="34" charset="0"/>
                <a:ea typeface="Calibri" panose="020F0502020204030204" pitchFamily="34" charset="0"/>
              </a:rPr>
              <a:t>   S</a:t>
            </a:r>
            <a:r>
              <a:rPr lang="en-US" sz="2800" b="1" dirty="0">
                <a:solidFill>
                  <a:srgbClr val="000000"/>
                </a:solidFill>
                <a:effectLst/>
                <a:latin typeface="Arial Black" panose="020B0A04020102020204" pitchFamily="34" charset="0"/>
                <a:ea typeface="Calibri" panose="020F0502020204030204" pitchFamily="34" charset="0"/>
              </a:rPr>
              <a:t>AM</a:t>
            </a:r>
          </a:p>
          <a:p>
            <a:pPr algn="ctr"/>
            <a:r>
              <a:rPr lang="en-US" sz="2800" b="1" dirty="0">
                <a:solidFill>
                  <a:srgbClr val="000000"/>
                </a:solidFill>
                <a:latin typeface="Arial Black" panose="020B0A04020102020204" pitchFamily="34" charset="0"/>
                <a:ea typeface="Calibri" panose="020F0502020204030204" pitchFamily="34" charset="0"/>
              </a:rPr>
              <a:t>$25.8m</a:t>
            </a:r>
            <a:endParaRPr lang="en-US" sz="2800" dirty="0">
              <a:latin typeface="Arial Black" panose="020B0A04020102020204" pitchFamily="34" charset="0"/>
            </a:endParaRPr>
          </a:p>
        </p:txBody>
      </p:sp>
      <p:sp>
        <p:nvSpPr>
          <p:cNvPr id="16" name="Oval 15">
            <a:extLst>
              <a:ext uri="{FF2B5EF4-FFF2-40B4-BE49-F238E27FC236}">
                <a16:creationId xmlns:a16="http://schemas.microsoft.com/office/drawing/2014/main" id="{49862B67-D67A-490D-A405-F97E538FF296}"/>
              </a:ext>
            </a:extLst>
          </p:cNvPr>
          <p:cNvSpPr/>
          <p:nvPr/>
        </p:nvSpPr>
        <p:spPr>
          <a:xfrm>
            <a:off x="2544483" y="3017764"/>
            <a:ext cx="2605338" cy="26593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$19Bn</a:t>
            </a:r>
          </a:p>
        </p:txBody>
      </p:sp>
      <p:sp>
        <p:nvSpPr>
          <p:cNvPr id="17" name="Oval 16">
            <a:extLst>
              <a:ext uri="{FF2B5EF4-FFF2-40B4-BE49-F238E27FC236}">
                <a16:creationId xmlns:a16="http://schemas.microsoft.com/office/drawing/2014/main" id="{5646124F-A2EF-4920-8C92-9174C9AD561F}"/>
              </a:ext>
            </a:extLst>
          </p:cNvPr>
          <p:cNvSpPr/>
          <p:nvPr/>
        </p:nvSpPr>
        <p:spPr>
          <a:xfrm>
            <a:off x="6457113" y="3522004"/>
            <a:ext cx="2605337" cy="23849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0000"/>
                </a:solidFill>
                <a:effectLst/>
                <a:latin typeface="Arial Black" panose="020B0A04020102020204" pitchFamily="34" charset="0"/>
                <a:ea typeface="Calibri" panose="020F0502020204030204" pitchFamily="34" charset="0"/>
              </a:rPr>
              <a:t>    </a:t>
            </a:r>
            <a:r>
              <a:rPr lang="en-US" sz="2800" b="1" dirty="0">
                <a:solidFill>
                  <a:srgbClr val="000000"/>
                </a:solidFill>
                <a:effectLst/>
                <a:latin typeface="Arial Black" panose="020B0A04020102020204" pitchFamily="34" charset="0"/>
                <a:ea typeface="Calibri" panose="020F0502020204030204" pitchFamily="34" charset="0"/>
              </a:rPr>
              <a:t>SOM</a:t>
            </a:r>
          </a:p>
          <a:p>
            <a:pPr algn="ctr"/>
            <a:r>
              <a:rPr lang="en-US" sz="2800" b="1" dirty="0">
                <a:solidFill>
                  <a:srgbClr val="000000"/>
                </a:solidFill>
                <a:latin typeface="Arial Black" panose="020B0A04020102020204" pitchFamily="34" charset="0"/>
                <a:ea typeface="Calibri" panose="020F0502020204030204" pitchFamily="34" charset="0"/>
              </a:rPr>
              <a:t>$3.87m</a:t>
            </a:r>
            <a:endParaRPr lang="en-US" sz="2800" b="1" dirty="0">
              <a:solidFill>
                <a:srgbClr val="000000"/>
              </a:solidFill>
              <a:effectLst/>
              <a:latin typeface="Arial Black" panose="020B0A04020102020204" pitchFamily="34" charset="0"/>
              <a:ea typeface="Calibri" panose="020F0502020204030204" pitchFamily="34" charset="0"/>
            </a:endParaRPr>
          </a:p>
          <a:p>
            <a:endParaRPr lang="en-US" sz="1800" dirty="0">
              <a:latin typeface="Arial Black" panose="020B0A04020102020204" pitchFamily="34" charset="0"/>
            </a:endParaRPr>
          </a:p>
        </p:txBody>
      </p:sp>
      <p:sp>
        <p:nvSpPr>
          <p:cNvPr id="10" name="TextBox 9">
            <a:extLst>
              <a:ext uri="{FF2B5EF4-FFF2-40B4-BE49-F238E27FC236}">
                <a16:creationId xmlns:a16="http://schemas.microsoft.com/office/drawing/2014/main" id="{1D9DC332-B0FC-4550-9DB0-1EAA25AF12F9}"/>
              </a:ext>
            </a:extLst>
          </p:cNvPr>
          <p:cNvSpPr txBox="1"/>
          <p:nvPr/>
        </p:nvSpPr>
        <p:spPr>
          <a:xfrm>
            <a:off x="3164859" y="3760381"/>
            <a:ext cx="1659111" cy="954107"/>
          </a:xfrm>
          <a:prstGeom prst="rect">
            <a:avLst/>
          </a:prstGeom>
          <a:noFill/>
        </p:spPr>
        <p:txBody>
          <a:bodyPr wrap="square">
            <a:spAutoFit/>
          </a:bodyPr>
          <a:lstStyle/>
          <a:p>
            <a:pPr algn="ctr"/>
            <a:r>
              <a:rPr lang="en-US" sz="2800" b="1" dirty="0">
                <a:solidFill>
                  <a:srgbClr val="000000"/>
                </a:solidFill>
                <a:effectLst/>
                <a:latin typeface="Arial Black" panose="020B0A04020102020204" pitchFamily="34" charset="0"/>
                <a:ea typeface="Calibri" panose="020F0502020204030204" pitchFamily="34" charset="0"/>
              </a:rPr>
              <a:t>TAM</a:t>
            </a:r>
          </a:p>
          <a:p>
            <a:pPr algn="ctr"/>
            <a:r>
              <a:rPr lang="en-US" sz="2800" b="1" dirty="0">
                <a:solidFill>
                  <a:srgbClr val="000000"/>
                </a:solidFill>
                <a:latin typeface="Arial Black" panose="020B0A04020102020204" pitchFamily="34" charset="0"/>
                <a:ea typeface="Calibri" panose="020F0502020204030204" pitchFamily="34" charset="0"/>
              </a:rPr>
              <a:t>$34 Bn</a:t>
            </a:r>
            <a:endParaRPr lang="en-US" sz="2800" dirty="0">
              <a:latin typeface="Arial Black" panose="020B0A04020102020204" pitchFamily="34" charset="0"/>
            </a:endParaRPr>
          </a:p>
        </p:txBody>
      </p:sp>
      <p:sp>
        <p:nvSpPr>
          <p:cNvPr id="12" name="TextBox 11">
            <a:extLst>
              <a:ext uri="{FF2B5EF4-FFF2-40B4-BE49-F238E27FC236}">
                <a16:creationId xmlns:a16="http://schemas.microsoft.com/office/drawing/2014/main" id="{3A94141D-6147-486D-B488-FDF45C3D07C5}"/>
              </a:ext>
            </a:extLst>
          </p:cNvPr>
          <p:cNvSpPr txBox="1"/>
          <p:nvPr/>
        </p:nvSpPr>
        <p:spPr>
          <a:xfrm>
            <a:off x="313007" y="4031342"/>
            <a:ext cx="2231476"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Calibri" panose="020F0502020204030204" pitchFamily="34" charset="0"/>
              </a:rPr>
              <a:t>(</a:t>
            </a:r>
            <a:r>
              <a:rPr lang="en-US" b="1" dirty="0">
                <a:solidFill>
                  <a:srgbClr val="000000"/>
                </a:solidFill>
                <a:latin typeface="Times New Roman" panose="02020603050405020304" pitchFamily="18" charset="0"/>
                <a:ea typeface="Calibri" panose="020F0502020204030204" pitchFamily="34" charset="0"/>
              </a:rPr>
              <a:t>Africa</a:t>
            </a:r>
            <a:r>
              <a:rPr lang="en-US" sz="1800" b="1" dirty="0">
                <a:solidFill>
                  <a:srgbClr val="000000"/>
                </a:solidFill>
                <a:effectLst/>
                <a:latin typeface="Times New Roman" panose="02020603050405020304" pitchFamily="18" charset="0"/>
                <a:ea typeface="Calibri" panose="020F0502020204030204" pitchFamily="34" charset="0"/>
              </a:rPr>
              <a:t> market Size) </a:t>
            </a:r>
            <a:endParaRPr lang="en-US" dirty="0"/>
          </a:p>
        </p:txBody>
      </p:sp>
      <p:sp>
        <p:nvSpPr>
          <p:cNvPr id="13" name="TextBox 12">
            <a:extLst>
              <a:ext uri="{FF2B5EF4-FFF2-40B4-BE49-F238E27FC236}">
                <a16:creationId xmlns:a16="http://schemas.microsoft.com/office/drawing/2014/main" id="{FBE6E6AD-F59A-4D45-AB41-478D0A693EBC}"/>
              </a:ext>
            </a:extLst>
          </p:cNvPr>
          <p:cNvSpPr txBox="1"/>
          <p:nvPr/>
        </p:nvSpPr>
        <p:spPr>
          <a:xfrm>
            <a:off x="9254004" y="4397608"/>
            <a:ext cx="2231476"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Calibri" panose="020F0502020204030204" pitchFamily="34" charset="0"/>
              </a:rPr>
              <a:t>(</a:t>
            </a:r>
            <a:r>
              <a:rPr lang="en-US" b="1" dirty="0">
                <a:solidFill>
                  <a:srgbClr val="000000"/>
                </a:solidFill>
                <a:latin typeface="Times New Roman" panose="02020603050405020304" pitchFamily="18" charset="0"/>
                <a:ea typeface="Calibri" panose="020F0502020204030204" pitchFamily="34" charset="0"/>
              </a:rPr>
              <a:t>Target</a:t>
            </a:r>
            <a:r>
              <a:rPr lang="en-US" sz="1800" b="1" dirty="0">
                <a:solidFill>
                  <a:srgbClr val="000000"/>
                </a:solidFill>
                <a:effectLst/>
                <a:latin typeface="Times New Roman" panose="02020603050405020304" pitchFamily="18" charset="0"/>
                <a:ea typeface="Calibri" panose="020F0502020204030204" pitchFamily="34" charset="0"/>
              </a:rPr>
              <a:t> market Size) </a:t>
            </a:r>
            <a:endParaRPr lang="en-US" dirty="0"/>
          </a:p>
        </p:txBody>
      </p:sp>
      <p:sp>
        <p:nvSpPr>
          <p:cNvPr id="18" name="TextBox 17">
            <a:extLst>
              <a:ext uri="{FF2B5EF4-FFF2-40B4-BE49-F238E27FC236}">
                <a16:creationId xmlns:a16="http://schemas.microsoft.com/office/drawing/2014/main" id="{996E0FD2-542B-4B29-ADC7-0931F73AEB34}"/>
              </a:ext>
            </a:extLst>
          </p:cNvPr>
          <p:cNvSpPr txBox="1"/>
          <p:nvPr/>
        </p:nvSpPr>
        <p:spPr>
          <a:xfrm>
            <a:off x="8362519" y="1446927"/>
            <a:ext cx="2857500" cy="369332"/>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Calibri" panose="020F0502020204030204" pitchFamily="34" charset="0"/>
              </a:rPr>
              <a:t>(Ghana market Size) </a:t>
            </a:r>
            <a:endParaRPr lang="en-US" dirty="0"/>
          </a:p>
        </p:txBody>
      </p:sp>
      <p:pic>
        <p:nvPicPr>
          <p:cNvPr id="19" name="Picture 18">
            <a:extLst>
              <a:ext uri="{FF2B5EF4-FFF2-40B4-BE49-F238E27FC236}">
                <a16:creationId xmlns:a16="http://schemas.microsoft.com/office/drawing/2014/main" id="{467C7779-BCEA-44DA-9AD6-EAED6027FD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93810" y="-601003"/>
            <a:ext cx="2924548" cy="3119964"/>
          </a:xfrm>
          <a:prstGeom prst="rect">
            <a:avLst/>
          </a:prstGeom>
        </p:spPr>
      </p:pic>
      <p:sp>
        <p:nvSpPr>
          <p:cNvPr id="20" name="Freeform 2">
            <a:extLst>
              <a:ext uri="{FF2B5EF4-FFF2-40B4-BE49-F238E27FC236}">
                <a16:creationId xmlns:a16="http://schemas.microsoft.com/office/drawing/2014/main" id="{9D9115F6-6281-439C-9BAF-520073415A3B}"/>
              </a:ext>
            </a:extLst>
          </p:cNvPr>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dirty="0"/>
          </a:p>
        </p:txBody>
      </p:sp>
      <p:sp>
        <p:nvSpPr>
          <p:cNvPr id="21" name="TextBox 20">
            <a:extLst>
              <a:ext uri="{FF2B5EF4-FFF2-40B4-BE49-F238E27FC236}">
                <a16:creationId xmlns:a16="http://schemas.microsoft.com/office/drawing/2014/main" id="{A242DAF9-96F9-4E83-8A03-9EA6B92EC750}"/>
              </a:ext>
            </a:extLst>
          </p:cNvPr>
          <p:cNvSpPr txBox="1"/>
          <p:nvPr/>
        </p:nvSpPr>
        <p:spPr>
          <a:xfrm>
            <a:off x="310184" y="5680095"/>
            <a:ext cx="3277736" cy="390684"/>
          </a:xfrm>
          <a:prstGeom prst="rect">
            <a:avLst/>
          </a:prstGeom>
          <a:noFill/>
        </p:spPr>
        <p:txBody>
          <a:bodyPr wrap="square">
            <a:spAutoFit/>
          </a:bodyPr>
          <a:lstStyle/>
          <a:p>
            <a:pPr marL="0" marR="0">
              <a:lnSpc>
                <a:spcPct val="115000"/>
              </a:lnSpc>
              <a:spcBef>
                <a:spcPts val="0"/>
              </a:spcBef>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Source: Food Dive/ Tridge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p:cNvSpPr/>
          <p:nvPr/>
        </p:nvSpPr>
        <p:spPr>
          <a:xfrm>
            <a:off x="1" y="1"/>
            <a:ext cx="3305709" cy="2556723"/>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 y="44498"/>
            <a:ext cx="3200401" cy="1335679"/>
          </a:xfrm>
        </p:spPr>
        <p:txBody>
          <a:bodyPr anchor="t">
            <a:normAutofit fontScale="90000"/>
          </a:bodyPr>
          <a:lstStyle/>
          <a:p>
            <a:pPr algn="l"/>
            <a:r>
              <a:rPr lang="en-US" dirty="0">
                <a:solidFill>
                  <a:schemeClr val="bg1"/>
                </a:solidFill>
                <a:latin typeface="Arial Black" pitchFamily="34" charset="0"/>
              </a:rPr>
              <a:t>Go-To-Market-Strategy</a:t>
            </a:r>
          </a:p>
        </p:txBody>
      </p:sp>
      <p:grpSp>
        <p:nvGrpSpPr>
          <p:cNvPr id="27" name="Google Shape;14630;p65">
            <a:extLst>
              <a:ext uri="{FF2B5EF4-FFF2-40B4-BE49-F238E27FC236}">
                <a16:creationId xmlns:a16="http://schemas.microsoft.com/office/drawing/2014/main" id="{2DC95B26-75B7-4E21-AA60-A3AEE2BED8CD}"/>
              </a:ext>
            </a:extLst>
          </p:cNvPr>
          <p:cNvGrpSpPr/>
          <p:nvPr/>
        </p:nvGrpSpPr>
        <p:grpSpPr>
          <a:xfrm>
            <a:off x="2361518" y="680951"/>
            <a:ext cx="2900073" cy="1790817"/>
            <a:chOff x="369904" y="1272129"/>
            <a:chExt cx="975605" cy="2061303"/>
          </a:xfrm>
          <a:solidFill>
            <a:schemeClr val="accent6"/>
          </a:solidFill>
        </p:grpSpPr>
        <p:sp>
          <p:nvSpPr>
            <p:cNvPr id="28" name="Google Shape;14631;p65">
              <a:extLst>
                <a:ext uri="{FF2B5EF4-FFF2-40B4-BE49-F238E27FC236}">
                  <a16:creationId xmlns:a16="http://schemas.microsoft.com/office/drawing/2014/main" id="{2CB8DFD8-92D3-4542-AE8A-2DCAB1416B79}"/>
                </a:ext>
              </a:extLst>
            </p:cNvPr>
            <p:cNvSpPr/>
            <p:nvPr/>
          </p:nvSpPr>
          <p:spPr>
            <a:xfrm>
              <a:off x="474064" y="1457961"/>
              <a:ext cx="814443" cy="1100059"/>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4">
                <a:lumMod val="20000"/>
                <a:lumOff val="80000"/>
              </a:scheme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GB" sz="2400" b="1" dirty="0">
                  <a:latin typeface="Tahoma" pitchFamily="34" charset="0"/>
                  <a:ea typeface="Tahoma" pitchFamily="34" charset="0"/>
                  <a:cs typeface="Tahoma" pitchFamily="34" charset="0"/>
                </a:rPr>
                <a:t>Target Market</a:t>
              </a:r>
            </a:p>
          </p:txBody>
        </p:sp>
        <p:sp>
          <p:nvSpPr>
            <p:cNvPr id="29" name="Google Shape;14632;p65">
              <a:extLst>
                <a:ext uri="{FF2B5EF4-FFF2-40B4-BE49-F238E27FC236}">
                  <a16:creationId xmlns:a16="http://schemas.microsoft.com/office/drawing/2014/main" id="{DA3ACE02-E062-4440-A575-945C612A87EB}"/>
                </a:ext>
              </a:extLst>
            </p:cNvPr>
            <p:cNvSpPr/>
            <p:nvPr/>
          </p:nvSpPr>
          <p:spPr>
            <a:xfrm>
              <a:off x="369904" y="1272129"/>
              <a:ext cx="975605" cy="16744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30" name="Google Shape;14633;p65">
              <a:extLst>
                <a:ext uri="{FF2B5EF4-FFF2-40B4-BE49-F238E27FC236}">
                  <a16:creationId xmlns:a16="http://schemas.microsoft.com/office/drawing/2014/main" id="{A10D675B-D612-4793-BDCA-8E2037FD7785}"/>
                </a:ext>
              </a:extLst>
            </p:cNvPr>
            <p:cNvSpPr/>
            <p:nvPr/>
          </p:nvSpPr>
          <p:spPr>
            <a:xfrm>
              <a:off x="704471" y="2734123"/>
              <a:ext cx="300950" cy="599309"/>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22" name="Freeform 2">
            <a:extLst>
              <a:ext uri="{FF2B5EF4-FFF2-40B4-BE49-F238E27FC236}">
                <a16:creationId xmlns:a16="http://schemas.microsoft.com/office/drawing/2014/main" id="{3678CB3C-7223-4F3A-AD07-C19359E52962}"/>
              </a:ext>
            </a:extLst>
          </p:cNvPr>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Rectangle: Rounded Corners 2">
            <a:extLst>
              <a:ext uri="{FF2B5EF4-FFF2-40B4-BE49-F238E27FC236}">
                <a16:creationId xmlns:a16="http://schemas.microsoft.com/office/drawing/2014/main" id="{63AE9CFC-2E70-4576-B795-F8AF1B3C4D92}"/>
              </a:ext>
            </a:extLst>
          </p:cNvPr>
          <p:cNvSpPr/>
          <p:nvPr/>
        </p:nvSpPr>
        <p:spPr>
          <a:xfrm>
            <a:off x="1326060" y="2610689"/>
            <a:ext cx="3490654" cy="407822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82524C2-F8ED-4597-B2F0-490375AFD141}"/>
              </a:ext>
            </a:extLst>
          </p:cNvPr>
          <p:cNvSpPr/>
          <p:nvPr/>
        </p:nvSpPr>
        <p:spPr>
          <a:xfrm>
            <a:off x="4921690" y="2620593"/>
            <a:ext cx="3796132" cy="407822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3D613F5-64E4-434C-B700-310BE73A7DC4}"/>
              </a:ext>
            </a:extLst>
          </p:cNvPr>
          <p:cNvSpPr/>
          <p:nvPr/>
        </p:nvSpPr>
        <p:spPr>
          <a:xfrm>
            <a:off x="1458231" y="2777020"/>
            <a:ext cx="3226312" cy="3765372"/>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C6B68E73-5445-4F77-B45F-103577F66D51}"/>
              </a:ext>
            </a:extLst>
          </p:cNvPr>
          <p:cNvSpPr/>
          <p:nvPr/>
        </p:nvSpPr>
        <p:spPr>
          <a:xfrm>
            <a:off x="5037308" y="2777020"/>
            <a:ext cx="3564895" cy="3765372"/>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C9177E1-2B15-4A12-B892-1F3D594C7C57}"/>
              </a:ext>
            </a:extLst>
          </p:cNvPr>
          <p:cNvSpPr txBox="1"/>
          <p:nvPr/>
        </p:nvSpPr>
        <p:spPr>
          <a:xfrm>
            <a:off x="1470786" y="2931636"/>
            <a:ext cx="3373597" cy="3456139"/>
          </a:xfrm>
          <a:prstGeom prst="rect">
            <a:avLst/>
          </a:prstGeom>
          <a:noFill/>
        </p:spPr>
        <p:txBody>
          <a:bodyPr wrap="square" rtlCol="0">
            <a:spAutoFit/>
          </a:bodyPr>
          <a:lstStyle/>
          <a:p>
            <a:pPr marR="0" lvl="0" algn="just">
              <a:lnSpc>
                <a:spcPct val="115000"/>
              </a:lnSpc>
              <a:spcBef>
                <a:spcPts val="0"/>
              </a:spcBef>
              <a:spcAft>
                <a:spcPts val="0"/>
              </a:spcAft>
              <a:buClr>
                <a:srgbClr val="000000"/>
              </a:buClr>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1. Bread bakers</a:t>
            </a:r>
          </a:p>
          <a:p>
            <a:pPr marR="0" lvl="0" algn="just">
              <a:lnSpc>
                <a:spcPct val="115000"/>
              </a:lnSpc>
              <a:spcBef>
                <a:spcPts val="0"/>
              </a:spcBef>
              <a:spcAft>
                <a:spcPts val="0"/>
              </a:spcAft>
              <a:buClr>
                <a:srgbClr val="000000"/>
              </a:buClr>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Food</a:t>
            </a: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&amp; </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Pharmaceutical </a:t>
            </a: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companies</a:t>
            </a:r>
          </a:p>
          <a:p>
            <a:pPr marR="0" lvl="0" algn="just">
              <a:lnSpc>
                <a:spcPct val="115000"/>
              </a:lnSpc>
              <a:spcBef>
                <a:spcPts val="0"/>
              </a:spcBef>
              <a:spcAft>
                <a:spcPts val="0"/>
              </a:spcAft>
              <a:buClr>
                <a:srgbClr val="000000"/>
              </a:buClr>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3. Wholesalers </a:t>
            </a:r>
          </a:p>
          <a:p>
            <a:pPr marR="0" lvl="0" algn="just">
              <a:lnSpc>
                <a:spcPct val="115000"/>
              </a:lnSpc>
              <a:spcBef>
                <a:spcPts val="0"/>
              </a:spcBef>
              <a:spcAft>
                <a:spcPts val="0"/>
              </a:spcAft>
              <a:buClr>
                <a:srgbClr val="000000"/>
              </a:buClr>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4.Retail Outlets (stores, supermarkets, Malls)</a:t>
            </a:r>
          </a:p>
          <a:p>
            <a:pPr marR="0" lvl="0" algn="just">
              <a:lnSpc>
                <a:spcPct val="115000"/>
              </a:lnSpc>
              <a:spcBef>
                <a:spcPts val="0"/>
              </a:spcBef>
              <a:spcAft>
                <a:spcPts val="0"/>
              </a:spcAft>
              <a:buClr>
                <a:srgbClr val="000000"/>
              </a:buClr>
            </a:pP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6. </a:t>
            </a: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Export</a:t>
            </a:r>
          </a:p>
        </p:txBody>
      </p:sp>
      <p:sp>
        <p:nvSpPr>
          <p:cNvPr id="43" name="Google Shape;14631;p65">
            <a:extLst>
              <a:ext uri="{FF2B5EF4-FFF2-40B4-BE49-F238E27FC236}">
                <a16:creationId xmlns:a16="http://schemas.microsoft.com/office/drawing/2014/main" id="{2FF97E21-D3B9-4C3C-BEC5-61C3FDA857BD}"/>
              </a:ext>
            </a:extLst>
          </p:cNvPr>
          <p:cNvSpPr/>
          <p:nvPr/>
        </p:nvSpPr>
        <p:spPr>
          <a:xfrm>
            <a:off x="5598530" y="625088"/>
            <a:ext cx="2695238" cy="1173018"/>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4">
              <a:lumMod val="20000"/>
              <a:lumOff val="80000"/>
            </a:scheme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GB" sz="2800" b="1" dirty="0">
                <a:latin typeface="Tahoma" pitchFamily="34" charset="0"/>
                <a:ea typeface="Tahoma" pitchFamily="34" charset="0"/>
                <a:cs typeface="Tahoma" pitchFamily="34" charset="0"/>
              </a:rPr>
              <a:t>Awareness</a:t>
            </a:r>
          </a:p>
        </p:txBody>
      </p:sp>
      <p:sp>
        <p:nvSpPr>
          <p:cNvPr id="45" name="Google Shape;14632;p65">
            <a:extLst>
              <a:ext uri="{FF2B5EF4-FFF2-40B4-BE49-F238E27FC236}">
                <a16:creationId xmlns:a16="http://schemas.microsoft.com/office/drawing/2014/main" id="{ECC2C081-BA62-49B7-A5CA-F9C65D0BC460}"/>
              </a:ext>
            </a:extLst>
          </p:cNvPr>
          <p:cNvSpPr/>
          <p:nvPr/>
        </p:nvSpPr>
        <p:spPr>
          <a:xfrm>
            <a:off x="5319207" y="433137"/>
            <a:ext cx="3207317" cy="1843757"/>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46" name="Google Shape;14632;p65">
            <a:extLst>
              <a:ext uri="{FF2B5EF4-FFF2-40B4-BE49-F238E27FC236}">
                <a16:creationId xmlns:a16="http://schemas.microsoft.com/office/drawing/2014/main" id="{51CE90C8-1B4A-4C3F-B99E-8664D4DE5747}"/>
              </a:ext>
            </a:extLst>
          </p:cNvPr>
          <p:cNvSpPr/>
          <p:nvPr/>
        </p:nvSpPr>
        <p:spPr>
          <a:xfrm>
            <a:off x="8863463" y="635079"/>
            <a:ext cx="3226554" cy="1582579"/>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48" name="Google Shape;14631;p65">
            <a:extLst>
              <a:ext uri="{FF2B5EF4-FFF2-40B4-BE49-F238E27FC236}">
                <a16:creationId xmlns:a16="http://schemas.microsoft.com/office/drawing/2014/main" id="{7FA456FF-C92B-40B7-9CB6-16ABFE28EF6F}"/>
              </a:ext>
            </a:extLst>
          </p:cNvPr>
          <p:cNvSpPr/>
          <p:nvPr/>
        </p:nvSpPr>
        <p:spPr>
          <a:xfrm>
            <a:off x="9086952" y="814459"/>
            <a:ext cx="2687954" cy="906702"/>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4">
              <a:lumMod val="20000"/>
              <a:lumOff val="80000"/>
            </a:scheme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GB" sz="2800" b="1" dirty="0">
                <a:latin typeface="Tahoma" pitchFamily="34" charset="0"/>
                <a:ea typeface="Tahoma" pitchFamily="34" charset="0"/>
                <a:cs typeface="Tahoma" pitchFamily="34" charset="0"/>
              </a:rPr>
              <a:t>Distribution</a:t>
            </a:r>
          </a:p>
        </p:txBody>
      </p:sp>
      <p:sp>
        <p:nvSpPr>
          <p:cNvPr id="49" name="Rectangle: Rounded Corners 48">
            <a:extLst>
              <a:ext uri="{FF2B5EF4-FFF2-40B4-BE49-F238E27FC236}">
                <a16:creationId xmlns:a16="http://schemas.microsoft.com/office/drawing/2014/main" id="{6D97EF8F-5FF7-4D98-8E0A-A12FEE87F14A}"/>
              </a:ext>
            </a:extLst>
          </p:cNvPr>
          <p:cNvSpPr/>
          <p:nvPr/>
        </p:nvSpPr>
        <p:spPr>
          <a:xfrm>
            <a:off x="8811165" y="2611442"/>
            <a:ext cx="3311437" cy="407822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410B233-BC85-444A-8869-2D8A14A48356}"/>
              </a:ext>
            </a:extLst>
          </p:cNvPr>
          <p:cNvSpPr/>
          <p:nvPr/>
        </p:nvSpPr>
        <p:spPr>
          <a:xfrm>
            <a:off x="8970755" y="2767116"/>
            <a:ext cx="3004736" cy="3765372"/>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Google Shape;14633;p65">
            <a:extLst>
              <a:ext uri="{FF2B5EF4-FFF2-40B4-BE49-F238E27FC236}">
                <a16:creationId xmlns:a16="http://schemas.microsoft.com/office/drawing/2014/main" id="{F9C41C84-831B-4A17-A412-BFE4AB334414}"/>
              </a:ext>
            </a:extLst>
          </p:cNvPr>
          <p:cNvSpPr/>
          <p:nvPr/>
        </p:nvSpPr>
        <p:spPr>
          <a:xfrm>
            <a:off x="9972550" y="1989888"/>
            <a:ext cx="992005" cy="520667"/>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51" name="Google Shape;14633;p65">
            <a:extLst>
              <a:ext uri="{FF2B5EF4-FFF2-40B4-BE49-F238E27FC236}">
                <a16:creationId xmlns:a16="http://schemas.microsoft.com/office/drawing/2014/main" id="{AF9A3AD5-6A67-440A-8D4A-9097DC1E6BD7}"/>
              </a:ext>
            </a:extLst>
          </p:cNvPr>
          <p:cNvSpPr/>
          <p:nvPr/>
        </p:nvSpPr>
        <p:spPr>
          <a:xfrm>
            <a:off x="6426862" y="2033989"/>
            <a:ext cx="992005" cy="520667"/>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5" name="TextBox 4">
            <a:extLst>
              <a:ext uri="{FF2B5EF4-FFF2-40B4-BE49-F238E27FC236}">
                <a16:creationId xmlns:a16="http://schemas.microsoft.com/office/drawing/2014/main" id="{3B1D00B5-83DE-418E-A40E-B9C0F435C634}"/>
              </a:ext>
            </a:extLst>
          </p:cNvPr>
          <p:cNvSpPr txBox="1"/>
          <p:nvPr/>
        </p:nvSpPr>
        <p:spPr>
          <a:xfrm>
            <a:off x="5024798" y="2927633"/>
            <a:ext cx="3796132" cy="2895473"/>
          </a:xfrm>
          <a:prstGeom prst="rect">
            <a:avLst/>
          </a:prstGeom>
          <a:noFill/>
        </p:spPr>
        <p:txBody>
          <a:bodyPr wrap="square" rtlCol="0">
            <a:spAutoFit/>
          </a:bodyPr>
          <a:lstStyle/>
          <a:p>
            <a:pPr marR="0" lvl="0" algn="just">
              <a:lnSpc>
                <a:spcPct val="115000"/>
              </a:lnSpc>
              <a:spcBef>
                <a:spcPts val="0"/>
              </a:spcBef>
              <a:spcAft>
                <a:spcPts val="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1.Target market engagement.</a:t>
            </a:r>
          </a:p>
          <a:p>
            <a:pPr marR="0" lvl="0" algn="just">
              <a:lnSpc>
                <a:spcPct val="115000"/>
              </a:lnSpc>
              <a:spcBef>
                <a:spcPts val="0"/>
              </a:spcBef>
              <a:spcAft>
                <a:spcPts val="0"/>
              </a:spcAft>
            </a:pPr>
            <a:endPar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15000"/>
              </a:lnSpc>
              <a:spcBef>
                <a:spcPts val="0"/>
              </a:spcBef>
              <a:spcAft>
                <a:spcPts val="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2.TV &amp; radio advertisements.</a:t>
            </a:r>
          </a:p>
          <a:p>
            <a:pPr marR="0" lvl="0" algn="just">
              <a:lnSpc>
                <a:spcPct val="115000"/>
              </a:lnSpc>
              <a:spcBef>
                <a:spcPts val="0"/>
              </a:spcBef>
              <a:spcAft>
                <a:spcPts val="0"/>
              </a:spcAft>
            </a:pPr>
            <a:endPar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3.Market display &amp; Exhibitions</a:t>
            </a:r>
          </a:p>
          <a:p>
            <a:pPr algn="just">
              <a:lnSpc>
                <a:spcPct val="115000"/>
              </a:lnSpc>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0" algn="just">
              <a:lnSpc>
                <a:spcPct val="115000"/>
              </a:lnSpc>
              <a:spcBef>
                <a:spcPts val="0"/>
              </a:spcBef>
              <a:spcAft>
                <a:spcPts val="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4.Digital marketing.</a:t>
            </a:r>
          </a:p>
          <a:p>
            <a:pPr marR="0" lvl="0" algn="just">
              <a:lnSpc>
                <a:spcPct val="115000"/>
              </a:lnSpc>
              <a:spcBef>
                <a:spcPts val="0"/>
              </a:spcBef>
              <a:spcAft>
                <a:spcPts val="0"/>
              </a:spcAft>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5</a:t>
            </a: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.Collaborations &amp; Partnerships</a:t>
            </a:r>
          </a:p>
        </p:txBody>
      </p:sp>
      <p:sp>
        <p:nvSpPr>
          <p:cNvPr id="6" name="TextBox 5">
            <a:extLst>
              <a:ext uri="{FF2B5EF4-FFF2-40B4-BE49-F238E27FC236}">
                <a16:creationId xmlns:a16="http://schemas.microsoft.com/office/drawing/2014/main" id="{12AC20F5-9E5A-4A5B-8396-ADBA8C9694FE}"/>
              </a:ext>
            </a:extLst>
          </p:cNvPr>
          <p:cNvSpPr txBox="1"/>
          <p:nvPr/>
        </p:nvSpPr>
        <p:spPr>
          <a:xfrm>
            <a:off x="8856260" y="3287447"/>
            <a:ext cx="3221245" cy="1757212"/>
          </a:xfrm>
          <a:prstGeom prst="rect">
            <a:avLst/>
          </a:prstGeom>
          <a:noFill/>
        </p:spPr>
        <p:txBody>
          <a:bodyPr wrap="square" rtlCol="0">
            <a:spAutoFit/>
          </a:bodyPr>
          <a:lstStyle/>
          <a:p>
            <a:pPr marL="342900" marR="0" lvl="0" indent="-342900" algn="just">
              <a:lnSpc>
                <a:spcPct val="115000"/>
              </a:lnSpc>
              <a:spcBef>
                <a:spcPts val="0"/>
              </a:spcBef>
              <a:spcAft>
                <a:spcPts val="0"/>
              </a:spcAft>
              <a:buFont typeface="+mj-lt"/>
              <a:buAutoNum type="arabicPeriod"/>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Shops, malls  &amp;  Supermarkets</a:t>
            </a:r>
          </a:p>
          <a:p>
            <a:pPr marL="342900" marR="0" lvl="0" indent="-342900" algn="just">
              <a:lnSpc>
                <a:spcPct val="115000"/>
              </a:lnSpc>
              <a:spcBef>
                <a:spcPts val="0"/>
              </a:spcBef>
              <a:spcAft>
                <a:spcPts val="0"/>
              </a:spcAft>
              <a:buFont typeface="+mj-lt"/>
              <a:buAutoNum type="arabicPeriod"/>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Website &amp; Delivery</a:t>
            </a:r>
          </a:p>
          <a:p>
            <a:pPr marL="342900" marR="0" lvl="0" indent="-342900" algn="just">
              <a:lnSpc>
                <a:spcPct val="115000"/>
              </a:lnSpc>
              <a:spcBef>
                <a:spcPts val="0"/>
              </a:spcBef>
              <a:spcAft>
                <a:spcPts val="800"/>
              </a:spcAft>
              <a:buFont typeface="+mj-lt"/>
              <a:buAutoNum type="arabicPeriod"/>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Air and Sea Freight</a:t>
            </a:r>
          </a:p>
        </p:txBody>
      </p:sp>
      <p:pic>
        <p:nvPicPr>
          <p:cNvPr id="52" name="Picture 51">
            <a:extLst>
              <a:ext uri="{FF2B5EF4-FFF2-40B4-BE49-F238E27FC236}">
                <a16:creationId xmlns:a16="http://schemas.microsoft.com/office/drawing/2014/main" id="{8CE31B92-638B-4F84-A4C5-CEEEAC6D38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608" y="4860209"/>
            <a:ext cx="1779944" cy="31199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DC8AB9-2DA7-4F81-9CA0-9FED0FE8A6A7}"/>
              </a:ext>
            </a:extLst>
          </p:cNvPr>
          <p:cNvSpPr txBox="1"/>
          <p:nvPr/>
        </p:nvSpPr>
        <p:spPr>
          <a:xfrm>
            <a:off x="10571747" y="160421"/>
            <a:ext cx="1203158" cy="5454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72C2A2C6-2F52-4FE4-B2C1-AA4A8DC23887}"/>
              </a:ext>
            </a:extLst>
          </p:cNvPr>
          <p:cNvSpPr txBox="1"/>
          <p:nvPr/>
        </p:nvSpPr>
        <p:spPr>
          <a:xfrm>
            <a:off x="2539462" y="101464"/>
            <a:ext cx="8905495" cy="707886"/>
          </a:xfrm>
          <a:prstGeom prst="rect">
            <a:avLst/>
          </a:prstGeom>
          <a:noFill/>
        </p:spPr>
        <p:txBody>
          <a:bodyPr wrap="square" rtlCol="0">
            <a:spAutoFit/>
          </a:bodyPr>
          <a:lstStyle/>
          <a:p>
            <a:r>
              <a:rPr lang="en-US" sz="4000" b="1" dirty="0">
                <a:solidFill>
                  <a:schemeClr val="accent2"/>
                </a:solidFill>
                <a:latin typeface="Arial Black" panose="020B0A04020102020204" pitchFamily="34" charset="0"/>
                <a:cs typeface="Times New Roman" panose="02020603050405020304" pitchFamily="18" charset="0"/>
              </a:rPr>
              <a:t>Market Research Findings</a:t>
            </a:r>
            <a:endParaRPr lang="en-GB" sz="4000" b="1" dirty="0">
              <a:solidFill>
                <a:schemeClr val="accent2"/>
              </a:solidFill>
              <a:latin typeface="Arial Black" panose="020B0A04020102020204" pitchFamily="34" charset="0"/>
              <a:cs typeface="Times New Roman" panose="02020603050405020304" pitchFamily="18" charset="0"/>
            </a:endParaRPr>
          </a:p>
        </p:txBody>
      </p:sp>
      <p:sp>
        <p:nvSpPr>
          <p:cNvPr id="15" name="Freeform 2">
            <a:extLst>
              <a:ext uri="{FF2B5EF4-FFF2-40B4-BE49-F238E27FC236}">
                <a16:creationId xmlns:a16="http://schemas.microsoft.com/office/drawing/2014/main" id="{452C4CF8-6814-41DD-8D00-32A95D4A92A3}"/>
              </a:ext>
            </a:extLst>
          </p:cNvPr>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pic>
        <p:nvPicPr>
          <p:cNvPr id="16" name="Picture 15">
            <a:extLst>
              <a:ext uri="{FF2B5EF4-FFF2-40B4-BE49-F238E27FC236}">
                <a16:creationId xmlns:a16="http://schemas.microsoft.com/office/drawing/2014/main" id="{8827D651-8ADE-46E6-BEA8-5FA5249F75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80" y="-399283"/>
            <a:ext cx="2326717" cy="1901954"/>
          </a:xfrm>
          <a:prstGeom prst="rect">
            <a:avLst/>
          </a:prstGeom>
        </p:spPr>
      </p:pic>
      <p:sp>
        <p:nvSpPr>
          <p:cNvPr id="35" name="Rectangle: Rounded Corners 34">
            <a:extLst>
              <a:ext uri="{FF2B5EF4-FFF2-40B4-BE49-F238E27FC236}">
                <a16:creationId xmlns:a16="http://schemas.microsoft.com/office/drawing/2014/main" id="{BD38DB26-2FA7-470D-A5BC-9A6E014F93D7}"/>
              </a:ext>
            </a:extLst>
          </p:cNvPr>
          <p:cNvSpPr/>
          <p:nvPr/>
        </p:nvSpPr>
        <p:spPr>
          <a:xfrm>
            <a:off x="675126" y="749227"/>
            <a:ext cx="10987390" cy="1131577"/>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07D1CAD-7293-4E1E-B1B0-A1E2701182CA}"/>
              </a:ext>
            </a:extLst>
          </p:cNvPr>
          <p:cNvSpPr/>
          <p:nvPr/>
        </p:nvSpPr>
        <p:spPr>
          <a:xfrm>
            <a:off x="1147566" y="1765468"/>
            <a:ext cx="2118360" cy="12789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51E1C3F-0F1F-40F8-AD0D-554D9BD897A2}"/>
              </a:ext>
            </a:extLst>
          </p:cNvPr>
          <p:cNvSpPr/>
          <p:nvPr/>
        </p:nvSpPr>
        <p:spPr>
          <a:xfrm>
            <a:off x="395784" y="764273"/>
            <a:ext cx="1013390" cy="1129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Triangle 45">
            <a:extLst>
              <a:ext uri="{FF2B5EF4-FFF2-40B4-BE49-F238E27FC236}">
                <a16:creationId xmlns:a16="http://schemas.microsoft.com/office/drawing/2014/main" id="{EA623E31-0DDC-4C16-BADE-CA7D28BAF955}"/>
              </a:ext>
            </a:extLst>
          </p:cNvPr>
          <p:cNvSpPr/>
          <p:nvPr/>
        </p:nvSpPr>
        <p:spPr>
          <a:xfrm>
            <a:off x="1409174" y="728315"/>
            <a:ext cx="396240" cy="1152490"/>
          </a:xfrm>
          <a:prstGeom prst="r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471A5DC-26EA-4F35-9D25-335F4F9BDE70}"/>
              </a:ext>
            </a:extLst>
          </p:cNvPr>
          <p:cNvSpPr txBox="1"/>
          <p:nvPr/>
        </p:nvSpPr>
        <p:spPr>
          <a:xfrm>
            <a:off x="568446" y="924679"/>
            <a:ext cx="795008" cy="769441"/>
          </a:xfrm>
          <a:prstGeom prst="rect">
            <a:avLst/>
          </a:prstGeom>
          <a:noFill/>
        </p:spPr>
        <p:txBody>
          <a:bodyPr wrap="square" rtlCol="0">
            <a:spAutoFit/>
          </a:bodyPr>
          <a:lstStyle/>
          <a:p>
            <a:r>
              <a:rPr lang="en-US" sz="4400" dirty="0">
                <a:solidFill>
                  <a:schemeClr val="bg1"/>
                </a:solidFill>
                <a:latin typeface="Arial Black" panose="020B0A04020102020204" pitchFamily="34" charset="0"/>
              </a:rPr>
              <a:t>1</a:t>
            </a:r>
          </a:p>
        </p:txBody>
      </p:sp>
      <p:sp>
        <p:nvSpPr>
          <p:cNvPr id="48" name="TextBox 47">
            <a:extLst>
              <a:ext uri="{FF2B5EF4-FFF2-40B4-BE49-F238E27FC236}">
                <a16:creationId xmlns:a16="http://schemas.microsoft.com/office/drawing/2014/main" id="{508BB28F-4071-4732-AE86-9F26AAE146E4}"/>
              </a:ext>
            </a:extLst>
          </p:cNvPr>
          <p:cNvSpPr txBox="1"/>
          <p:nvPr/>
        </p:nvSpPr>
        <p:spPr>
          <a:xfrm>
            <a:off x="1724110" y="625869"/>
            <a:ext cx="10128894" cy="1236557"/>
          </a:xfrm>
          <a:prstGeom prst="rect">
            <a:avLst/>
          </a:prstGeom>
          <a:noFill/>
        </p:spPr>
        <p:txBody>
          <a:bodyPr wrap="square" rtlCol="0">
            <a:spAutoFit/>
          </a:bodyPr>
          <a:lstStyle/>
          <a:p>
            <a:pPr marR="0" lvl="0" algn="just">
              <a:lnSpc>
                <a:spcPct val="115000"/>
              </a:lnSpc>
              <a:spcBef>
                <a:spcPts val="0"/>
              </a:spcBef>
              <a:spcAft>
                <a:spcPts val="8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of raw materials</a:t>
            </a:r>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80.5 tons of cassava will be needed monthly. About 1.32 million tons of cassava goes to waste every annually on the average in the Bono Region (FAO, 2012), and hence can guarantee 100% supply of raw</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Rectangle: Rounded Corners 70">
            <a:extLst>
              <a:ext uri="{FF2B5EF4-FFF2-40B4-BE49-F238E27FC236}">
                <a16:creationId xmlns:a16="http://schemas.microsoft.com/office/drawing/2014/main" id="{E267E9F3-4FC1-4892-B072-8E6DC4DBB9C5}"/>
              </a:ext>
            </a:extLst>
          </p:cNvPr>
          <p:cNvSpPr/>
          <p:nvPr/>
        </p:nvSpPr>
        <p:spPr>
          <a:xfrm>
            <a:off x="759286" y="3064367"/>
            <a:ext cx="10987390" cy="1152490"/>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ADBD8EA-53DB-4D9E-93CE-30BCD6088879}"/>
              </a:ext>
            </a:extLst>
          </p:cNvPr>
          <p:cNvSpPr/>
          <p:nvPr/>
        </p:nvSpPr>
        <p:spPr>
          <a:xfrm>
            <a:off x="1231726" y="4101520"/>
            <a:ext cx="2118360" cy="12789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CF2ADE9-B90C-46C2-A98E-1962FA137B48}"/>
              </a:ext>
            </a:extLst>
          </p:cNvPr>
          <p:cNvSpPr/>
          <p:nvPr/>
        </p:nvSpPr>
        <p:spPr>
          <a:xfrm>
            <a:off x="426534" y="3055595"/>
            <a:ext cx="1066800" cy="11738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a:extLst>
              <a:ext uri="{FF2B5EF4-FFF2-40B4-BE49-F238E27FC236}">
                <a16:creationId xmlns:a16="http://schemas.microsoft.com/office/drawing/2014/main" id="{629DAC27-117E-4993-974A-12BBE7562F4F}"/>
              </a:ext>
            </a:extLst>
          </p:cNvPr>
          <p:cNvSpPr/>
          <p:nvPr/>
        </p:nvSpPr>
        <p:spPr>
          <a:xfrm>
            <a:off x="1493334" y="3064367"/>
            <a:ext cx="396240" cy="1152490"/>
          </a:xfrm>
          <a:prstGeom prst="r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0249A1E6-71DA-4A3B-B22D-05F4273C60F0}"/>
              </a:ext>
            </a:extLst>
          </p:cNvPr>
          <p:cNvSpPr txBox="1"/>
          <p:nvPr/>
        </p:nvSpPr>
        <p:spPr>
          <a:xfrm>
            <a:off x="652606" y="3260731"/>
            <a:ext cx="795008" cy="769441"/>
          </a:xfrm>
          <a:prstGeom prst="rect">
            <a:avLst/>
          </a:prstGeom>
          <a:noFill/>
        </p:spPr>
        <p:txBody>
          <a:bodyPr wrap="square" rtlCol="0">
            <a:spAutoFit/>
          </a:bodyPr>
          <a:lstStyle/>
          <a:p>
            <a:r>
              <a:rPr lang="en-US" sz="4400" dirty="0">
                <a:solidFill>
                  <a:schemeClr val="bg1"/>
                </a:solidFill>
                <a:latin typeface="Arial Black" panose="020B0A04020102020204" pitchFamily="34" charset="0"/>
              </a:rPr>
              <a:t>3</a:t>
            </a:r>
          </a:p>
        </p:txBody>
      </p:sp>
      <p:sp>
        <p:nvSpPr>
          <p:cNvPr id="76" name="TextBox 75">
            <a:extLst>
              <a:ext uri="{FF2B5EF4-FFF2-40B4-BE49-F238E27FC236}">
                <a16:creationId xmlns:a16="http://schemas.microsoft.com/office/drawing/2014/main" id="{FC6EFC5D-F54F-4F4D-A598-ECEB6ABF218A}"/>
              </a:ext>
            </a:extLst>
          </p:cNvPr>
          <p:cNvSpPr txBox="1"/>
          <p:nvPr/>
        </p:nvSpPr>
        <p:spPr>
          <a:xfrm>
            <a:off x="1766272" y="2920800"/>
            <a:ext cx="10128894" cy="1236557"/>
          </a:xfrm>
          <a:prstGeom prst="rect">
            <a:avLst/>
          </a:prstGeom>
          <a:noFill/>
        </p:spPr>
        <p:txBody>
          <a:bodyPr wrap="square" rtlCol="0">
            <a:spAutoFit/>
          </a:bodyPr>
          <a:lstStyle/>
          <a:p>
            <a:pPr marR="0" lvl="0" algn="just">
              <a:lnSpc>
                <a:spcPct val="115000"/>
              </a:lnSpc>
              <a:spcBef>
                <a:spcPts val="0"/>
              </a:spcBef>
              <a:spcAft>
                <a:spcPts val="8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 addition proposition Nutritional</a:t>
            </a:r>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Fortified cassava flour enhances cassava's cultural significance by providing a convenient, nutrient-rich staple, catering to local dietary preferences and addressing nutritional challenges in Ghana..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7" name="Rectangle: Rounded Corners 76">
            <a:extLst>
              <a:ext uri="{FF2B5EF4-FFF2-40B4-BE49-F238E27FC236}">
                <a16:creationId xmlns:a16="http://schemas.microsoft.com/office/drawing/2014/main" id="{938F35A4-2930-44DA-B20B-F6E22516A04A}"/>
              </a:ext>
            </a:extLst>
          </p:cNvPr>
          <p:cNvSpPr/>
          <p:nvPr/>
        </p:nvSpPr>
        <p:spPr>
          <a:xfrm>
            <a:off x="718344" y="5378107"/>
            <a:ext cx="10987390" cy="1333120"/>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19606C5E-8588-4045-A32A-958DD3E64BC5}"/>
              </a:ext>
            </a:extLst>
          </p:cNvPr>
          <p:cNvSpPr/>
          <p:nvPr/>
        </p:nvSpPr>
        <p:spPr>
          <a:xfrm>
            <a:off x="1249304" y="6560553"/>
            <a:ext cx="2118360" cy="15067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6EEE80E-C3C2-42F3-8F8D-C6166F9E1055}"/>
              </a:ext>
            </a:extLst>
          </p:cNvPr>
          <p:cNvSpPr/>
          <p:nvPr/>
        </p:nvSpPr>
        <p:spPr>
          <a:xfrm>
            <a:off x="439002" y="5393153"/>
            <a:ext cx="1013390" cy="1330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a:extLst>
              <a:ext uri="{FF2B5EF4-FFF2-40B4-BE49-F238E27FC236}">
                <a16:creationId xmlns:a16="http://schemas.microsoft.com/office/drawing/2014/main" id="{ACD3996B-C128-4D80-92A3-606D82C83706}"/>
              </a:ext>
            </a:extLst>
          </p:cNvPr>
          <p:cNvSpPr/>
          <p:nvPr/>
        </p:nvSpPr>
        <p:spPr>
          <a:xfrm>
            <a:off x="1452392" y="5357195"/>
            <a:ext cx="396240" cy="1357758"/>
          </a:xfrm>
          <a:prstGeom prst="r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F1366E2B-D66C-4BF3-AC93-5F18E9605FD7}"/>
              </a:ext>
            </a:extLst>
          </p:cNvPr>
          <p:cNvSpPr txBox="1"/>
          <p:nvPr/>
        </p:nvSpPr>
        <p:spPr>
          <a:xfrm>
            <a:off x="611664" y="5553559"/>
            <a:ext cx="877760" cy="830997"/>
          </a:xfrm>
          <a:prstGeom prst="rect">
            <a:avLst/>
          </a:prstGeom>
          <a:noFill/>
        </p:spPr>
        <p:txBody>
          <a:bodyPr wrap="square" rtlCol="0">
            <a:spAutoFit/>
          </a:bodyPr>
          <a:lstStyle/>
          <a:p>
            <a:r>
              <a:rPr lang="en-US" sz="4800" dirty="0">
                <a:solidFill>
                  <a:schemeClr val="bg1"/>
                </a:solidFill>
                <a:latin typeface="Arial Black" panose="020B0A04020102020204" pitchFamily="34" charset="0"/>
              </a:rPr>
              <a:t>5</a:t>
            </a:r>
          </a:p>
        </p:txBody>
      </p:sp>
      <p:sp>
        <p:nvSpPr>
          <p:cNvPr id="2" name="TextBox 1">
            <a:extLst>
              <a:ext uri="{FF2B5EF4-FFF2-40B4-BE49-F238E27FC236}">
                <a16:creationId xmlns:a16="http://schemas.microsoft.com/office/drawing/2014/main" id="{D418A179-A569-4546-894B-8C821B344B9A}"/>
              </a:ext>
            </a:extLst>
          </p:cNvPr>
          <p:cNvSpPr txBox="1"/>
          <p:nvPr/>
        </p:nvSpPr>
        <p:spPr>
          <a:xfrm>
            <a:off x="1720550" y="5442186"/>
            <a:ext cx="9985182" cy="1118255"/>
          </a:xfrm>
          <a:prstGeom prst="rect">
            <a:avLst/>
          </a:prstGeom>
          <a:noFill/>
        </p:spPr>
        <p:txBody>
          <a:bodyPr wrap="square" rtlCol="0">
            <a:spAutoFit/>
          </a:bodyPr>
          <a:lstStyle/>
          <a:p>
            <a:pPr marR="0" lvl="0" algn="just">
              <a:spcBef>
                <a:spcPts val="0"/>
              </a:spcBef>
              <a:spcAft>
                <a:spcPts val="8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Patronage</a:t>
            </a:r>
          </a:p>
          <a:p>
            <a:pPr marR="0" lvl="0" algn="just">
              <a:spcBef>
                <a:spcPts val="0"/>
              </a:spcBef>
              <a:spcAft>
                <a:spcPts val="800"/>
              </a:spcAft>
            </a:pPr>
            <a:r>
              <a:rPr lang="en-GB" dirty="0">
                <a:latin typeface="Times New Roman" panose="02020603050405020304" pitchFamily="18" charset="0"/>
                <a:cs typeface="Times New Roman" panose="02020603050405020304" pitchFamily="18" charset="0"/>
              </a:rPr>
              <a:t>90% of the bakers and pastries companies visited are currently using wheat flour, which is expensive, and are willing to switch to fortified cassava flour should it be more affordable and nutritious.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F4D0B555-FAE9-49D9-980B-6B819213262D}"/>
              </a:ext>
            </a:extLst>
          </p:cNvPr>
          <p:cNvSpPr/>
          <p:nvPr/>
        </p:nvSpPr>
        <p:spPr>
          <a:xfrm>
            <a:off x="691047" y="1897919"/>
            <a:ext cx="10987390" cy="1131577"/>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B2FDADC-71B2-4974-BF01-43D255EA9ACD}"/>
              </a:ext>
            </a:extLst>
          </p:cNvPr>
          <p:cNvSpPr/>
          <p:nvPr/>
        </p:nvSpPr>
        <p:spPr>
          <a:xfrm>
            <a:off x="1163487" y="2914160"/>
            <a:ext cx="2118360" cy="12789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3FB2FDB-0395-481B-B464-016BBFA7A240}"/>
              </a:ext>
            </a:extLst>
          </p:cNvPr>
          <p:cNvSpPr/>
          <p:nvPr/>
        </p:nvSpPr>
        <p:spPr>
          <a:xfrm>
            <a:off x="411705" y="1912965"/>
            <a:ext cx="1013390" cy="11290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40C06423-4F24-4EE0-B8FA-C01C403DB0FB}"/>
              </a:ext>
            </a:extLst>
          </p:cNvPr>
          <p:cNvSpPr/>
          <p:nvPr/>
        </p:nvSpPr>
        <p:spPr>
          <a:xfrm>
            <a:off x="1425095" y="1877007"/>
            <a:ext cx="396240" cy="1152490"/>
          </a:xfrm>
          <a:prstGeom prst="rtTriangl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995BAC5-CDFA-401D-AB97-AACB0621D756}"/>
              </a:ext>
            </a:extLst>
          </p:cNvPr>
          <p:cNvSpPr txBox="1"/>
          <p:nvPr/>
        </p:nvSpPr>
        <p:spPr>
          <a:xfrm>
            <a:off x="584367" y="2073371"/>
            <a:ext cx="795008" cy="769441"/>
          </a:xfrm>
          <a:prstGeom prst="rect">
            <a:avLst/>
          </a:prstGeom>
          <a:noFill/>
        </p:spPr>
        <p:txBody>
          <a:bodyPr wrap="square" rtlCol="0">
            <a:spAutoFit/>
          </a:bodyPr>
          <a:lstStyle/>
          <a:p>
            <a:r>
              <a:rPr lang="en-US" sz="4400" dirty="0">
                <a:solidFill>
                  <a:schemeClr val="bg1"/>
                </a:solidFill>
                <a:latin typeface="Arial Black" panose="020B0A04020102020204" pitchFamily="34" charset="0"/>
              </a:rPr>
              <a:t>2</a:t>
            </a:r>
          </a:p>
        </p:txBody>
      </p:sp>
      <p:sp>
        <p:nvSpPr>
          <p:cNvPr id="42" name="TextBox 41">
            <a:extLst>
              <a:ext uri="{FF2B5EF4-FFF2-40B4-BE49-F238E27FC236}">
                <a16:creationId xmlns:a16="http://schemas.microsoft.com/office/drawing/2014/main" id="{D5C292D5-5D11-412C-8C9A-88E177877C65}"/>
              </a:ext>
            </a:extLst>
          </p:cNvPr>
          <p:cNvSpPr txBox="1"/>
          <p:nvPr/>
        </p:nvSpPr>
        <p:spPr>
          <a:xfrm>
            <a:off x="1712127" y="1842783"/>
            <a:ext cx="10128894" cy="1546321"/>
          </a:xfrm>
          <a:prstGeom prst="rect">
            <a:avLst/>
          </a:prstGeom>
          <a:noFill/>
        </p:spPr>
        <p:txBody>
          <a:bodyPr wrap="square" rtlCol="0">
            <a:spAutoFit/>
          </a:bodyPr>
          <a:lstStyle/>
          <a:p>
            <a:pPr marR="0" lvl="0" algn="just">
              <a:spcBef>
                <a:spcPts val="0"/>
              </a:spcBef>
              <a:spcAft>
                <a:spcPts val="8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Feasibility of business</a:t>
            </a:r>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Ghana's potential for a cassava flour company is significant due to its local demand, cultural significance, export potential, and increasing gluten-free consumer preference.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795AC249-F7B4-44F4-A6C4-EC64E87F7571}"/>
              </a:ext>
            </a:extLst>
          </p:cNvPr>
          <p:cNvSpPr/>
          <p:nvPr/>
        </p:nvSpPr>
        <p:spPr>
          <a:xfrm>
            <a:off x="718342" y="4231695"/>
            <a:ext cx="10987390" cy="1131577"/>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76D01E9-4CAE-4E29-AB21-BBFACEDA6BE0}"/>
              </a:ext>
            </a:extLst>
          </p:cNvPr>
          <p:cNvSpPr/>
          <p:nvPr/>
        </p:nvSpPr>
        <p:spPr>
          <a:xfrm>
            <a:off x="1190782" y="5247936"/>
            <a:ext cx="2118360" cy="12789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8ADFB84-1C8C-40C6-8549-54097ED1FF90}"/>
              </a:ext>
            </a:extLst>
          </p:cNvPr>
          <p:cNvSpPr/>
          <p:nvPr/>
        </p:nvSpPr>
        <p:spPr>
          <a:xfrm>
            <a:off x="439000" y="4246741"/>
            <a:ext cx="1013390" cy="11290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Triangle 49">
            <a:extLst>
              <a:ext uri="{FF2B5EF4-FFF2-40B4-BE49-F238E27FC236}">
                <a16:creationId xmlns:a16="http://schemas.microsoft.com/office/drawing/2014/main" id="{29E8F051-D75C-484F-A740-2D196856498B}"/>
              </a:ext>
            </a:extLst>
          </p:cNvPr>
          <p:cNvSpPr/>
          <p:nvPr/>
        </p:nvSpPr>
        <p:spPr>
          <a:xfrm>
            <a:off x="1452390" y="4210783"/>
            <a:ext cx="396240" cy="1152490"/>
          </a:xfrm>
          <a:prstGeom prst="rtTriangl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515DA34A-F0FF-4F5C-A494-CA5333BF57CD}"/>
              </a:ext>
            </a:extLst>
          </p:cNvPr>
          <p:cNvSpPr txBox="1"/>
          <p:nvPr/>
        </p:nvSpPr>
        <p:spPr>
          <a:xfrm>
            <a:off x="611662" y="4407147"/>
            <a:ext cx="795008" cy="769441"/>
          </a:xfrm>
          <a:prstGeom prst="rect">
            <a:avLst/>
          </a:prstGeom>
          <a:noFill/>
        </p:spPr>
        <p:txBody>
          <a:bodyPr wrap="square" rtlCol="0">
            <a:spAutoFit/>
          </a:bodyPr>
          <a:lstStyle/>
          <a:p>
            <a:r>
              <a:rPr lang="en-US" sz="4400" dirty="0">
                <a:solidFill>
                  <a:schemeClr val="bg1"/>
                </a:solidFill>
                <a:latin typeface="Arial Black" panose="020B0A04020102020204" pitchFamily="34" charset="0"/>
              </a:rPr>
              <a:t>4</a:t>
            </a:r>
          </a:p>
        </p:txBody>
      </p:sp>
      <p:sp>
        <p:nvSpPr>
          <p:cNvPr id="53" name="TextBox 52">
            <a:extLst>
              <a:ext uri="{FF2B5EF4-FFF2-40B4-BE49-F238E27FC236}">
                <a16:creationId xmlns:a16="http://schemas.microsoft.com/office/drawing/2014/main" id="{33B55A84-1B9B-40DD-9842-0B94B911BDB6}"/>
              </a:ext>
            </a:extLst>
          </p:cNvPr>
          <p:cNvSpPr txBox="1"/>
          <p:nvPr/>
        </p:nvSpPr>
        <p:spPr>
          <a:xfrm>
            <a:off x="1724607" y="4118772"/>
            <a:ext cx="10128894" cy="1173655"/>
          </a:xfrm>
          <a:prstGeom prst="rect">
            <a:avLst/>
          </a:prstGeom>
          <a:noFill/>
        </p:spPr>
        <p:txBody>
          <a:bodyPr wrap="square" rtlCol="0">
            <a:spAutoFit/>
          </a:bodyPr>
          <a:lstStyle/>
          <a:p>
            <a:pPr marR="0" lvl="0" algn="just">
              <a:lnSpc>
                <a:spcPct val="115000"/>
              </a:lnSpc>
              <a:spcBef>
                <a:spcPts val="0"/>
              </a:spcBef>
              <a:spcAft>
                <a:spcPts val="8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Competition</a:t>
            </a:r>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cassava processing industry faces intense competition for raw materials, driven by the growing demand for healthier, gluten-free options among Ghanaians.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713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0281"/>
            <a:ext cx="12192000" cy="5843588"/>
          </a:xfrm>
        </p:spPr>
        <p:txBody>
          <a:bodyPr>
            <a:normAutofit/>
          </a:bodyPr>
          <a:lstStyle/>
          <a:p>
            <a:pPr marL="0" indent="0">
              <a:buNone/>
            </a:pPr>
            <a:endParaRPr lang="en-AU" altLang="en-US" dirty="0"/>
          </a:p>
          <a:p>
            <a:pPr marL="0" indent="0">
              <a:buNone/>
            </a:pPr>
            <a:endParaRPr lang="en-AU" altLang="en-US" dirty="0"/>
          </a:p>
        </p:txBody>
      </p:sp>
      <p:sp>
        <p:nvSpPr>
          <p:cNvPr id="7" name="Rectangle 1">
            <a:extLst>
              <a:ext uri="{FF2B5EF4-FFF2-40B4-BE49-F238E27FC236}">
                <a16:creationId xmlns:a16="http://schemas.microsoft.com/office/drawing/2014/main" id="{39B6C345-3CC2-4912-94A0-1789B4C795B5}"/>
              </a:ext>
            </a:extLst>
          </p:cNvPr>
          <p:cNvSpPr>
            <a:spLocks noChangeArrowheads="1"/>
          </p:cNvSpPr>
          <p:nvPr/>
        </p:nvSpPr>
        <p:spPr bwMode="auto">
          <a:xfrm>
            <a:off x="4281648" y="1810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A79CFD02-BD1F-4509-9D21-C8C21404B3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288" t="5185" r="14269" b="6775"/>
          <a:stretch/>
        </p:blipFill>
        <p:spPr>
          <a:xfrm>
            <a:off x="36762" y="1352173"/>
            <a:ext cx="2111587" cy="2962394"/>
          </a:xfrm>
          <a:prstGeom prst="rect">
            <a:avLst/>
          </a:prstGeom>
        </p:spPr>
      </p:pic>
      <p:pic>
        <p:nvPicPr>
          <p:cNvPr id="28" name="Picture 27">
            <a:extLst>
              <a:ext uri="{FF2B5EF4-FFF2-40B4-BE49-F238E27FC236}">
                <a16:creationId xmlns:a16="http://schemas.microsoft.com/office/drawing/2014/main" id="{AB12882D-579A-48E1-B13B-9338A9EF93CA}"/>
              </a:ext>
            </a:extLst>
          </p:cNvPr>
          <p:cNvPicPr>
            <a:picLocks noChangeAspect="1"/>
          </p:cNvPicPr>
          <p:nvPr/>
        </p:nvPicPr>
        <p:blipFill rotWithShape="1">
          <a:blip r:embed="rId3">
            <a:extLst>
              <a:ext uri="{28A0092B-C50C-407E-A947-70E740481C1C}">
                <a14:useLocalDpi xmlns:a14="http://schemas.microsoft.com/office/drawing/2010/main" val="0"/>
              </a:ext>
            </a:extLst>
          </a:blip>
          <a:srcRect l="9530" t="10694" r="48786"/>
          <a:stretch/>
        </p:blipFill>
        <p:spPr>
          <a:xfrm>
            <a:off x="6025197" y="1357348"/>
            <a:ext cx="2195681" cy="2957219"/>
          </a:xfrm>
          <a:prstGeom prst="rect">
            <a:avLst/>
          </a:prstGeom>
        </p:spPr>
      </p:pic>
      <p:sp>
        <p:nvSpPr>
          <p:cNvPr id="18" name="Rectangle: Rounded Corners 17">
            <a:extLst>
              <a:ext uri="{FF2B5EF4-FFF2-40B4-BE49-F238E27FC236}">
                <a16:creationId xmlns:a16="http://schemas.microsoft.com/office/drawing/2014/main" id="{3526C211-E19C-42B2-B726-0165F6584208}"/>
              </a:ext>
            </a:extLst>
          </p:cNvPr>
          <p:cNvSpPr/>
          <p:nvPr/>
        </p:nvSpPr>
        <p:spPr>
          <a:xfrm>
            <a:off x="0" y="-503326"/>
            <a:ext cx="12201101" cy="172453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682658-260F-4B34-80A1-3BA21DAD90E8}"/>
              </a:ext>
            </a:extLst>
          </p:cNvPr>
          <p:cNvSpPr txBox="1"/>
          <p:nvPr/>
        </p:nvSpPr>
        <p:spPr>
          <a:xfrm>
            <a:off x="2657349" y="56203"/>
            <a:ext cx="5895073" cy="1107996"/>
          </a:xfrm>
          <a:prstGeom prst="rect">
            <a:avLst/>
          </a:prstGeom>
          <a:noFill/>
        </p:spPr>
        <p:txBody>
          <a:bodyPr wrap="square" rtlCol="0">
            <a:spAutoFit/>
          </a:bodyPr>
          <a:lstStyle/>
          <a:p>
            <a:pPr algn="ctr"/>
            <a:r>
              <a:rPr lang="en-GB" sz="4800" b="1" i="0" dirty="0">
                <a:solidFill>
                  <a:schemeClr val="bg1"/>
                </a:solidFill>
                <a:effectLst/>
                <a:latin typeface="Arial Black" panose="020B0A04020102020204" pitchFamily="34" charset="0"/>
                <a:cs typeface="Heebo" pitchFamily="2" charset="-79"/>
              </a:rPr>
              <a:t>Revenue Model</a:t>
            </a:r>
            <a:endParaRPr lang="en-GB" sz="4800" b="1" dirty="0">
              <a:solidFill>
                <a:schemeClr val="bg1"/>
              </a:solidFill>
              <a:latin typeface="Arial Black" panose="020B0A04020102020204" pitchFamily="34" charset="0"/>
              <a:cs typeface="Times New Roman" panose="02020603050405020304" pitchFamily="18" charset="0"/>
            </a:endParaRPr>
          </a:p>
          <a:p>
            <a:pPr algn="ctr"/>
            <a:endParaRPr lang="en-US" dirty="0"/>
          </a:p>
        </p:txBody>
      </p:sp>
      <p:sp>
        <p:nvSpPr>
          <p:cNvPr id="21" name="Freeform 2">
            <a:extLst>
              <a:ext uri="{FF2B5EF4-FFF2-40B4-BE49-F238E27FC236}">
                <a16:creationId xmlns:a16="http://schemas.microsoft.com/office/drawing/2014/main" id="{D875DC71-DF49-44A4-820B-08AD82A5E1A7}"/>
              </a:ext>
            </a:extLst>
          </p:cNvPr>
          <p:cNvSpPr/>
          <p:nvPr/>
        </p:nvSpPr>
        <p:spPr>
          <a:xfrm rot="10800000">
            <a:off x="10332720" y="5120999"/>
            <a:ext cx="2816982" cy="3590665"/>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pic>
        <p:nvPicPr>
          <p:cNvPr id="22" name="Picture 21">
            <a:extLst>
              <a:ext uri="{FF2B5EF4-FFF2-40B4-BE49-F238E27FC236}">
                <a16:creationId xmlns:a16="http://schemas.microsoft.com/office/drawing/2014/main" id="{3F161D23-235B-4D06-BCA3-292D7E57AB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136" y="-594659"/>
            <a:ext cx="3259451" cy="2976015"/>
          </a:xfrm>
          <a:prstGeom prst="rect">
            <a:avLst/>
          </a:prstGeom>
        </p:spPr>
      </p:pic>
      <p:graphicFrame>
        <p:nvGraphicFramePr>
          <p:cNvPr id="19" name="Table 26">
            <a:extLst>
              <a:ext uri="{FF2B5EF4-FFF2-40B4-BE49-F238E27FC236}">
                <a16:creationId xmlns:a16="http://schemas.microsoft.com/office/drawing/2014/main" id="{53FDCBDF-28AB-431F-BCCB-EBB94A2341F9}"/>
              </a:ext>
            </a:extLst>
          </p:cNvPr>
          <p:cNvGraphicFramePr>
            <a:graphicFrameLocks noGrp="1"/>
          </p:cNvGraphicFramePr>
          <p:nvPr>
            <p:extLst>
              <p:ext uri="{D42A27DB-BD31-4B8C-83A1-F6EECF244321}">
                <p14:modId xmlns:p14="http://schemas.microsoft.com/office/powerpoint/2010/main" val="3839836340"/>
              </p:ext>
            </p:extLst>
          </p:nvPr>
        </p:nvGraphicFramePr>
        <p:xfrm>
          <a:off x="8552422" y="1483445"/>
          <a:ext cx="3651874" cy="701040"/>
        </p:xfrm>
        <a:graphic>
          <a:graphicData uri="http://schemas.openxmlformats.org/drawingml/2006/table">
            <a:tbl>
              <a:tblPr firstRow="1" bandRow="1">
                <a:tableStyleId>{21E4AEA4-8DFA-4A89-87EB-49C32662AFE0}</a:tableStyleId>
              </a:tblPr>
              <a:tblGrid>
                <a:gridCol w="3651874">
                  <a:extLst>
                    <a:ext uri="{9D8B030D-6E8A-4147-A177-3AD203B41FA5}">
                      <a16:colId xmlns:a16="http://schemas.microsoft.com/office/drawing/2014/main" val="274668331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effectLst/>
                          <a:latin typeface="Times New Roman" panose="02020603050405020304" pitchFamily="18" charset="0"/>
                          <a:cs typeface="Times New Roman" panose="02020603050405020304" pitchFamily="18" charset="0"/>
                        </a:rPr>
                        <a:t>Fortified Cassava flour 50 kg bag</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4107335"/>
                  </a:ext>
                </a:extLst>
              </a:tr>
            </a:tbl>
          </a:graphicData>
        </a:graphic>
      </p:graphicFrame>
      <p:graphicFrame>
        <p:nvGraphicFramePr>
          <p:cNvPr id="20" name="Table 9">
            <a:extLst>
              <a:ext uri="{FF2B5EF4-FFF2-40B4-BE49-F238E27FC236}">
                <a16:creationId xmlns:a16="http://schemas.microsoft.com/office/drawing/2014/main" id="{7EE8EB6F-25DA-4C8B-9E4D-0E37FB8D48E7}"/>
              </a:ext>
            </a:extLst>
          </p:cNvPr>
          <p:cNvGraphicFramePr>
            <a:graphicFrameLocks noGrp="1"/>
          </p:cNvGraphicFramePr>
          <p:nvPr>
            <p:extLst>
              <p:ext uri="{D42A27DB-BD31-4B8C-83A1-F6EECF244321}">
                <p14:modId xmlns:p14="http://schemas.microsoft.com/office/powerpoint/2010/main" val="2857549221"/>
              </p:ext>
            </p:extLst>
          </p:nvPr>
        </p:nvGraphicFramePr>
        <p:xfrm>
          <a:off x="8552422" y="2169882"/>
          <a:ext cx="3639578" cy="1502958"/>
        </p:xfrm>
        <a:graphic>
          <a:graphicData uri="http://schemas.openxmlformats.org/drawingml/2006/table">
            <a:tbl>
              <a:tblPr firstRow="1" bandRow="1">
                <a:tableStyleId>{5940675A-B579-460E-94D1-54222C63F5DA}</a:tableStyleId>
              </a:tblPr>
              <a:tblGrid>
                <a:gridCol w="1978418">
                  <a:extLst>
                    <a:ext uri="{9D8B030D-6E8A-4147-A177-3AD203B41FA5}">
                      <a16:colId xmlns:a16="http://schemas.microsoft.com/office/drawing/2014/main" val="1079186827"/>
                    </a:ext>
                  </a:extLst>
                </a:gridCol>
                <a:gridCol w="1661160">
                  <a:extLst>
                    <a:ext uri="{9D8B030D-6E8A-4147-A177-3AD203B41FA5}">
                      <a16:colId xmlns:a16="http://schemas.microsoft.com/office/drawing/2014/main" val="4212413966"/>
                    </a:ext>
                  </a:extLst>
                </a:gridCol>
              </a:tblGrid>
              <a:tr h="500986">
                <a:tc>
                  <a:txBody>
                    <a:bodyPr/>
                    <a:lstStyle/>
                    <a:p>
                      <a:pPr>
                        <a:spcBef>
                          <a:spcPct val="0"/>
                        </a:spcBef>
                      </a:pPr>
                      <a:r>
                        <a:rPr lang="en-US" dirty="0">
                          <a:solidFill>
                            <a:srgbClr val="000000"/>
                          </a:solidFill>
                          <a:latin typeface="Times New Roman" panose="02020603050405020304" pitchFamily="18" charset="0"/>
                          <a:cs typeface="Times New Roman" panose="02020603050405020304" pitchFamily="18" charset="0"/>
                        </a:rPr>
                        <a:t>Unit Cost:</a:t>
                      </a:r>
                      <a:endParaRPr lang="en-US" dirty="0">
                        <a:solidFill>
                          <a:srgbClr val="314FDD"/>
                        </a:solidFill>
                        <a:latin typeface="Times New Roman" panose="02020603050405020304" pitchFamily="18" charset="0"/>
                        <a:cs typeface="Times New Roman" panose="02020603050405020304" pitchFamily="18" charset="0"/>
                      </a:endParaRPr>
                    </a:p>
                  </a:txBody>
                  <a:tcPr/>
                </a:tc>
                <a:tc>
                  <a:txBody>
                    <a:bodyPr/>
                    <a:lstStyle/>
                    <a:p>
                      <a:r>
                        <a:rPr lang="en-US" dirty="0">
                          <a:solidFill>
                            <a:srgbClr val="314FDD"/>
                          </a:solidFill>
                          <a:latin typeface="Times New Roman" panose="02020603050405020304" pitchFamily="18" charset="0"/>
                          <a:cs typeface="Times New Roman" panose="02020603050405020304" pitchFamily="18" charset="0"/>
                        </a:rPr>
                        <a:t>$ 31.25</a:t>
                      </a:r>
                      <a:endParaRPr lang="en-US" dirty="0"/>
                    </a:p>
                  </a:txBody>
                  <a:tcPr/>
                </a:tc>
                <a:extLst>
                  <a:ext uri="{0D108BD9-81ED-4DB2-BD59-A6C34878D82A}">
                    <a16:rowId xmlns:a16="http://schemas.microsoft.com/office/drawing/2014/main" val="1308824581"/>
                  </a:ext>
                </a:extLst>
              </a:tr>
              <a:tr h="50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Times New Roman" panose="02020603050405020304" pitchFamily="18" charset="0"/>
                          <a:cs typeface="Times New Roman" panose="02020603050405020304" pitchFamily="18" charset="0"/>
                        </a:rPr>
                        <a:t>Selling Price:</a:t>
                      </a:r>
                      <a:endParaRPr lang="en-US" dirty="0">
                        <a:solidFill>
                          <a:srgbClr val="314FDD"/>
                        </a:solidFill>
                        <a:latin typeface="Times New Roman" panose="02020603050405020304" pitchFamily="18" charset="0"/>
                        <a:cs typeface="Times New Roman" panose="02020603050405020304" pitchFamily="18" charset="0"/>
                      </a:endParaRPr>
                    </a:p>
                  </a:txBody>
                  <a:tcPr/>
                </a:tc>
                <a:tc>
                  <a:txBody>
                    <a:bodyPr/>
                    <a:lstStyle/>
                    <a:p>
                      <a:r>
                        <a:rPr lang="en-US" dirty="0">
                          <a:solidFill>
                            <a:srgbClr val="314FDD"/>
                          </a:solidFill>
                          <a:latin typeface="Times New Roman" panose="02020603050405020304" pitchFamily="18" charset="0"/>
                          <a:cs typeface="Times New Roman" panose="02020603050405020304" pitchFamily="18" charset="0"/>
                        </a:rPr>
                        <a:t>$ 38.00</a:t>
                      </a:r>
                      <a:endParaRPr lang="en-US" dirty="0"/>
                    </a:p>
                  </a:txBody>
                  <a:tcPr/>
                </a:tc>
                <a:extLst>
                  <a:ext uri="{0D108BD9-81ED-4DB2-BD59-A6C34878D82A}">
                    <a16:rowId xmlns:a16="http://schemas.microsoft.com/office/drawing/2014/main" val="2279453935"/>
                  </a:ext>
                </a:extLst>
              </a:tr>
              <a:tr h="50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Times New Roman" panose="02020603050405020304" pitchFamily="18" charset="0"/>
                          <a:cs typeface="Times New Roman" panose="02020603050405020304" pitchFamily="18" charset="0"/>
                        </a:rPr>
                        <a:t>Profit Margin: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14FDD"/>
                          </a:solidFill>
                          <a:latin typeface="Times New Roman" panose="02020603050405020304" pitchFamily="18" charset="0"/>
                          <a:cs typeface="Times New Roman" panose="02020603050405020304" pitchFamily="18" charset="0"/>
                        </a:rPr>
                        <a:t>17.8%</a:t>
                      </a:r>
                    </a:p>
                  </a:txBody>
                  <a:tcPr/>
                </a:tc>
                <a:extLst>
                  <a:ext uri="{0D108BD9-81ED-4DB2-BD59-A6C34878D82A}">
                    <a16:rowId xmlns:a16="http://schemas.microsoft.com/office/drawing/2014/main" val="4083795736"/>
                  </a:ext>
                </a:extLst>
              </a:tr>
            </a:tbl>
          </a:graphicData>
        </a:graphic>
      </p:graphicFrame>
      <p:graphicFrame>
        <p:nvGraphicFramePr>
          <p:cNvPr id="30" name="Table 26">
            <a:extLst>
              <a:ext uri="{FF2B5EF4-FFF2-40B4-BE49-F238E27FC236}">
                <a16:creationId xmlns:a16="http://schemas.microsoft.com/office/drawing/2014/main" id="{CC6A3579-1A92-4567-8F4A-99F56A8C354E}"/>
              </a:ext>
            </a:extLst>
          </p:cNvPr>
          <p:cNvGraphicFramePr>
            <a:graphicFrameLocks noGrp="1"/>
          </p:cNvGraphicFramePr>
          <p:nvPr>
            <p:extLst>
              <p:ext uri="{D42A27DB-BD31-4B8C-83A1-F6EECF244321}">
                <p14:modId xmlns:p14="http://schemas.microsoft.com/office/powerpoint/2010/main" val="2700063483"/>
              </p:ext>
            </p:extLst>
          </p:nvPr>
        </p:nvGraphicFramePr>
        <p:xfrm>
          <a:off x="1981490" y="1514633"/>
          <a:ext cx="3651874" cy="701040"/>
        </p:xfrm>
        <a:graphic>
          <a:graphicData uri="http://schemas.openxmlformats.org/drawingml/2006/table">
            <a:tbl>
              <a:tblPr firstRow="1" bandRow="1">
                <a:tableStyleId>{21E4AEA4-8DFA-4A89-87EB-49C32662AFE0}</a:tableStyleId>
              </a:tblPr>
              <a:tblGrid>
                <a:gridCol w="3651874">
                  <a:extLst>
                    <a:ext uri="{9D8B030D-6E8A-4147-A177-3AD203B41FA5}">
                      <a16:colId xmlns:a16="http://schemas.microsoft.com/office/drawing/2014/main" val="274668331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effectLst/>
                          <a:latin typeface="Times New Roman" panose="02020603050405020304" pitchFamily="18" charset="0"/>
                          <a:cs typeface="Times New Roman" panose="02020603050405020304" pitchFamily="18" charset="0"/>
                        </a:rPr>
                        <a:t>All purpose Cassava flour 50 kg bag</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4107335"/>
                  </a:ext>
                </a:extLst>
              </a:tr>
            </a:tbl>
          </a:graphicData>
        </a:graphic>
      </p:graphicFrame>
      <p:graphicFrame>
        <p:nvGraphicFramePr>
          <p:cNvPr id="31" name="Table 9">
            <a:extLst>
              <a:ext uri="{FF2B5EF4-FFF2-40B4-BE49-F238E27FC236}">
                <a16:creationId xmlns:a16="http://schemas.microsoft.com/office/drawing/2014/main" id="{C5596158-ABF4-4080-BD57-5718CB860F12}"/>
              </a:ext>
            </a:extLst>
          </p:cNvPr>
          <p:cNvGraphicFramePr>
            <a:graphicFrameLocks noGrp="1"/>
          </p:cNvGraphicFramePr>
          <p:nvPr>
            <p:extLst>
              <p:ext uri="{D42A27DB-BD31-4B8C-83A1-F6EECF244321}">
                <p14:modId xmlns:p14="http://schemas.microsoft.com/office/powerpoint/2010/main" val="3435975293"/>
              </p:ext>
            </p:extLst>
          </p:nvPr>
        </p:nvGraphicFramePr>
        <p:xfrm>
          <a:off x="1981490" y="2201070"/>
          <a:ext cx="3639578" cy="1502958"/>
        </p:xfrm>
        <a:graphic>
          <a:graphicData uri="http://schemas.openxmlformats.org/drawingml/2006/table">
            <a:tbl>
              <a:tblPr firstRow="1" bandRow="1">
                <a:tableStyleId>{5940675A-B579-460E-94D1-54222C63F5DA}</a:tableStyleId>
              </a:tblPr>
              <a:tblGrid>
                <a:gridCol w="1978418">
                  <a:extLst>
                    <a:ext uri="{9D8B030D-6E8A-4147-A177-3AD203B41FA5}">
                      <a16:colId xmlns:a16="http://schemas.microsoft.com/office/drawing/2014/main" val="1079186827"/>
                    </a:ext>
                  </a:extLst>
                </a:gridCol>
                <a:gridCol w="1661160">
                  <a:extLst>
                    <a:ext uri="{9D8B030D-6E8A-4147-A177-3AD203B41FA5}">
                      <a16:colId xmlns:a16="http://schemas.microsoft.com/office/drawing/2014/main" val="4212413966"/>
                    </a:ext>
                  </a:extLst>
                </a:gridCol>
              </a:tblGrid>
              <a:tr h="500986">
                <a:tc>
                  <a:txBody>
                    <a:bodyPr/>
                    <a:lstStyle/>
                    <a:p>
                      <a:pPr>
                        <a:spcBef>
                          <a:spcPct val="0"/>
                        </a:spcBef>
                      </a:pPr>
                      <a:r>
                        <a:rPr lang="en-US" dirty="0">
                          <a:solidFill>
                            <a:srgbClr val="000000"/>
                          </a:solidFill>
                          <a:latin typeface="Times New Roman" panose="02020603050405020304" pitchFamily="18" charset="0"/>
                          <a:cs typeface="Times New Roman" panose="02020603050405020304" pitchFamily="18" charset="0"/>
                        </a:rPr>
                        <a:t>Unit Cost:</a:t>
                      </a:r>
                      <a:endParaRPr lang="en-US" dirty="0">
                        <a:solidFill>
                          <a:srgbClr val="314FDD"/>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14FDD"/>
                          </a:solidFill>
                          <a:latin typeface="Times New Roman" panose="02020603050405020304" pitchFamily="18" charset="0"/>
                          <a:cs typeface="Times New Roman" panose="02020603050405020304" pitchFamily="18" charset="0"/>
                        </a:rPr>
                        <a:t>$ 25.34</a:t>
                      </a:r>
                      <a:endParaRPr lang="en-US" dirty="0"/>
                    </a:p>
                  </a:txBody>
                  <a:tcPr/>
                </a:tc>
                <a:extLst>
                  <a:ext uri="{0D108BD9-81ED-4DB2-BD59-A6C34878D82A}">
                    <a16:rowId xmlns:a16="http://schemas.microsoft.com/office/drawing/2014/main" val="1308824581"/>
                  </a:ext>
                </a:extLst>
              </a:tr>
              <a:tr h="50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Times New Roman" panose="02020603050405020304" pitchFamily="18" charset="0"/>
                          <a:cs typeface="Times New Roman" panose="02020603050405020304" pitchFamily="18" charset="0"/>
                        </a:rPr>
                        <a:t>Selling Price:</a:t>
                      </a:r>
                      <a:endParaRPr lang="en-US" dirty="0">
                        <a:solidFill>
                          <a:srgbClr val="314FDD"/>
                        </a:solidFill>
                        <a:latin typeface="Times New Roman" panose="02020603050405020304" pitchFamily="18" charset="0"/>
                        <a:cs typeface="Times New Roman" panose="02020603050405020304" pitchFamily="18" charset="0"/>
                      </a:endParaRPr>
                    </a:p>
                  </a:txBody>
                  <a:tcPr/>
                </a:tc>
                <a:tc>
                  <a:txBody>
                    <a:bodyPr/>
                    <a:lstStyle/>
                    <a:p>
                      <a:r>
                        <a:rPr lang="en-US" dirty="0">
                          <a:solidFill>
                            <a:srgbClr val="314FDD"/>
                          </a:solidFill>
                          <a:latin typeface="Times New Roman" panose="02020603050405020304" pitchFamily="18" charset="0"/>
                          <a:cs typeface="Times New Roman" panose="02020603050405020304" pitchFamily="18" charset="0"/>
                        </a:rPr>
                        <a:t>$ 31.25</a:t>
                      </a:r>
                      <a:endParaRPr lang="en-US" dirty="0"/>
                    </a:p>
                  </a:txBody>
                  <a:tcPr/>
                </a:tc>
                <a:extLst>
                  <a:ext uri="{0D108BD9-81ED-4DB2-BD59-A6C34878D82A}">
                    <a16:rowId xmlns:a16="http://schemas.microsoft.com/office/drawing/2014/main" val="2279453935"/>
                  </a:ext>
                </a:extLst>
              </a:tr>
              <a:tr h="50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Times New Roman" panose="02020603050405020304" pitchFamily="18" charset="0"/>
                          <a:cs typeface="Times New Roman" panose="02020603050405020304" pitchFamily="18" charset="0"/>
                        </a:rPr>
                        <a:t>Profit Margin: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14FDD"/>
                          </a:solidFill>
                          <a:latin typeface="Times New Roman" panose="02020603050405020304" pitchFamily="18" charset="0"/>
                          <a:cs typeface="Times New Roman" panose="02020603050405020304" pitchFamily="18" charset="0"/>
                        </a:rPr>
                        <a:t>18.9%</a:t>
                      </a:r>
                    </a:p>
                  </a:txBody>
                  <a:tcPr/>
                </a:tc>
                <a:extLst>
                  <a:ext uri="{0D108BD9-81ED-4DB2-BD59-A6C34878D82A}">
                    <a16:rowId xmlns:a16="http://schemas.microsoft.com/office/drawing/2014/main" val="4083795736"/>
                  </a:ext>
                </a:extLst>
              </a:tr>
            </a:tbl>
          </a:graphicData>
        </a:graphic>
      </p:graphicFrame>
      <p:graphicFrame>
        <p:nvGraphicFramePr>
          <p:cNvPr id="34" name="Table 26">
            <a:extLst>
              <a:ext uri="{FF2B5EF4-FFF2-40B4-BE49-F238E27FC236}">
                <a16:creationId xmlns:a16="http://schemas.microsoft.com/office/drawing/2014/main" id="{F478A532-FDCA-4456-BE76-C7AA858F1F60}"/>
              </a:ext>
            </a:extLst>
          </p:cNvPr>
          <p:cNvGraphicFramePr>
            <a:graphicFrameLocks noGrp="1"/>
          </p:cNvGraphicFramePr>
          <p:nvPr>
            <p:extLst>
              <p:ext uri="{D42A27DB-BD31-4B8C-83A1-F6EECF244321}">
                <p14:modId xmlns:p14="http://schemas.microsoft.com/office/powerpoint/2010/main" val="2226026399"/>
              </p:ext>
            </p:extLst>
          </p:nvPr>
        </p:nvGraphicFramePr>
        <p:xfrm>
          <a:off x="8339062" y="4409525"/>
          <a:ext cx="3651874" cy="701040"/>
        </p:xfrm>
        <a:graphic>
          <a:graphicData uri="http://schemas.openxmlformats.org/drawingml/2006/table">
            <a:tbl>
              <a:tblPr firstRow="1" bandRow="1">
                <a:tableStyleId>{21E4AEA4-8DFA-4A89-87EB-49C32662AFE0}</a:tableStyleId>
              </a:tblPr>
              <a:tblGrid>
                <a:gridCol w="3651874">
                  <a:extLst>
                    <a:ext uri="{9D8B030D-6E8A-4147-A177-3AD203B41FA5}">
                      <a16:colId xmlns:a16="http://schemas.microsoft.com/office/drawing/2014/main" val="274668331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effectLst/>
                          <a:latin typeface="Times New Roman" panose="02020603050405020304" pitchFamily="18" charset="0"/>
                          <a:cs typeface="Times New Roman" panose="02020603050405020304" pitchFamily="18" charset="0"/>
                        </a:rPr>
                        <a:t>Starch Cassava from wastewater 1 kg bag</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4107335"/>
                  </a:ext>
                </a:extLst>
              </a:tr>
            </a:tbl>
          </a:graphicData>
        </a:graphic>
      </p:graphicFrame>
      <p:graphicFrame>
        <p:nvGraphicFramePr>
          <p:cNvPr id="35" name="Table 9">
            <a:extLst>
              <a:ext uri="{FF2B5EF4-FFF2-40B4-BE49-F238E27FC236}">
                <a16:creationId xmlns:a16="http://schemas.microsoft.com/office/drawing/2014/main" id="{D5613916-AA28-4E02-8AA7-AA54DE24512D}"/>
              </a:ext>
            </a:extLst>
          </p:cNvPr>
          <p:cNvGraphicFramePr>
            <a:graphicFrameLocks noGrp="1"/>
          </p:cNvGraphicFramePr>
          <p:nvPr>
            <p:extLst>
              <p:ext uri="{D42A27DB-BD31-4B8C-83A1-F6EECF244321}">
                <p14:modId xmlns:p14="http://schemas.microsoft.com/office/powerpoint/2010/main" val="1255526813"/>
              </p:ext>
            </p:extLst>
          </p:nvPr>
        </p:nvGraphicFramePr>
        <p:xfrm>
          <a:off x="8339062" y="5095962"/>
          <a:ext cx="3639578" cy="1502958"/>
        </p:xfrm>
        <a:graphic>
          <a:graphicData uri="http://schemas.openxmlformats.org/drawingml/2006/table">
            <a:tbl>
              <a:tblPr firstRow="1" bandRow="1">
                <a:tableStyleId>{5940675A-B579-460E-94D1-54222C63F5DA}</a:tableStyleId>
              </a:tblPr>
              <a:tblGrid>
                <a:gridCol w="1978418">
                  <a:extLst>
                    <a:ext uri="{9D8B030D-6E8A-4147-A177-3AD203B41FA5}">
                      <a16:colId xmlns:a16="http://schemas.microsoft.com/office/drawing/2014/main" val="1079186827"/>
                    </a:ext>
                  </a:extLst>
                </a:gridCol>
                <a:gridCol w="1661160">
                  <a:extLst>
                    <a:ext uri="{9D8B030D-6E8A-4147-A177-3AD203B41FA5}">
                      <a16:colId xmlns:a16="http://schemas.microsoft.com/office/drawing/2014/main" val="4212413966"/>
                    </a:ext>
                  </a:extLst>
                </a:gridCol>
              </a:tblGrid>
              <a:tr h="500986">
                <a:tc>
                  <a:txBody>
                    <a:bodyPr/>
                    <a:lstStyle/>
                    <a:p>
                      <a:pPr>
                        <a:spcBef>
                          <a:spcPct val="0"/>
                        </a:spcBef>
                      </a:pPr>
                      <a:r>
                        <a:rPr lang="en-US" dirty="0">
                          <a:solidFill>
                            <a:srgbClr val="000000"/>
                          </a:solidFill>
                          <a:latin typeface="Times New Roman" panose="02020603050405020304" pitchFamily="18" charset="0"/>
                          <a:cs typeface="Times New Roman" panose="02020603050405020304" pitchFamily="18" charset="0"/>
                        </a:rPr>
                        <a:t>Unit Cost:</a:t>
                      </a:r>
                      <a:endParaRPr lang="en-US" dirty="0">
                        <a:solidFill>
                          <a:srgbClr val="314FDD"/>
                        </a:solidFill>
                        <a:latin typeface="Times New Roman" panose="02020603050405020304" pitchFamily="18" charset="0"/>
                        <a:cs typeface="Times New Roman" panose="02020603050405020304" pitchFamily="18" charset="0"/>
                      </a:endParaRPr>
                    </a:p>
                  </a:txBody>
                  <a:tcPr/>
                </a:tc>
                <a:tc>
                  <a:txBody>
                    <a:bodyPr/>
                    <a:lstStyle/>
                    <a:p>
                      <a:r>
                        <a:rPr lang="en-US" dirty="0">
                          <a:solidFill>
                            <a:srgbClr val="314FDD"/>
                          </a:solidFill>
                          <a:latin typeface="Times New Roman" panose="02020603050405020304" pitchFamily="18" charset="0"/>
                          <a:cs typeface="Times New Roman" panose="02020603050405020304" pitchFamily="18" charset="0"/>
                        </a:rPr>
                        <a:t>$ 0.84</a:t>
                      </a:r>
                      <a:endParaRPr lang="en-US" dirty="0"/>
                    </a:p>
                  </a:txBody>
                  <a:tcPr/>
                </a:tc>
                <a:extLst>
                  <a:ext uri="{0D108BD9-81ED-4DB2-BD59-A6C34878D82A}">
                    <a16:rowId xmlns:a16="http://schemas.microsoft.com/office/drawing/2014/main" val="1308824581"/>
                  </a:ext>
                </a:extLst>
              </a:tr>
              <a:tr h="50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Times New Roman" panose="02020603050405020304" pitchFamily="18" charset="0"/>
                          <a:cs typeface="Times New Roman" panose="02020603050405020304" pitchFamily="18" charset="0"/>
                        </a:rPr>
                        <a:t>Selling Price:</a:t>
                      </a:r>
                      <a:endParaRPr lang="en-US" dirty="0">
                        <a:solidFill>
                          <a:srgbClr val="314FDD"/>
                        </a:solidFill>
                        <a:latin typeface="Times New Roman" panose="02020603050405020304" pitchFamily="18" charset="0"/>
                        <a:cs typeface="Times New Roman" panose="02020603050405020304" pitchFamily="18" charset="0"/>
                      </a:endParaRPr>
                    </a:p>
                  </a:txBody>
                  <a:tcPr/>
                </a:tc>
                <a:tc>
                  <a:txBody>
                    <a:bodyPr/>
                    <a:lstStyle/>
                    <a:p>
                      <a:r>
                        <a:rPr lang="en-US" dirty="0">
                          <a:solidFill>
                            <a:srgbClr val="314FDD"/>
                          </a:solidFill>
                          <a:latin typeface="Times New Roman" panose="02020603050405020304" pitchFamily="18" charset="0"/>
                          <a:cs typeface="Times New Roman" panose="02020603050405020304" pitchFamily="18" charset="0"/>
                        </a:rPr>
                        <a:t>$ 1.35</a:t>
                      </a:r>
                      <a:endParaRPr lang="en-US" dirty="0"/>
                    </a:p>
                  </a:txBody>
                  <a:tcPr/>
                </a:tc>
                <a:extLst>
                  <a:ext uri="{0D108BD9-81ED-4DB2-BD59-A6C34878D82A}">
                    <a16:rowId xmlns:a16="http://schemas.microsoft.com/office/drawing/2014/main" val="2279453935"/>
                  </a:ext>
                </a:extLst>
              </a:tr>
              <a:tr h="50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Times New Roman" panose="02020603050405020304" pitchFamily="18" charset="0"/>
                          <a:cs typeface="Times New Roman" panose="02020603050405020304" pitchFamily="18" charset="0"/>
                        </a:rPr>
                        <a:t>Profit Margin: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14FDD"/>
                          </a:solidFill>
                          <a:latin typeface="Times New Roman" panose="02020603050405020304" pitchFamily="18" charset="0"/>
                          <a:cs typeface="Times New Roman" panose="02020603050405020304" pitchFamily="18" charset="0"/>
                        </a:rPr>
                        <a:t>37.5%</a:t>
                      </a:r>
                    </a:p>
                  </a:txBody>
                  <a:tcPr/>
                </a:tc>
                <a:extLst>
                  <a:ext uri="{0D108BD9-81ED-4DB2-BD59-A6C34878D82A}">
                    <a16:rowId xmlns:a16="http://schemas.microsoft.com/office/drawing/2014/main" val="4083795736"/>
                  </a:ext>
                </a:extLst>
              </a:tr>
            </a:tbl>
          </a:graphicData>
        </a:graphic>
      </p:graphicFrame>
      <p:graphicFrame>
        <p:nvGraphicFramePr>
          <p:cNvPr id="36" name="Table 26">
            <a:extLst>
              <a:ext uri="{FF2B5EF4-FFF2-40B4-BE49-F238E27FC236}">
                <a16:creationId xmlns:a16="http://schemas.microsoft.com/office/drawing/2014/main" id="{F5E25082-D03E-467A-A392-74E8448DDE87}"/>
              </a:ext>
            </a:extLst>
          </p:cNvPr>
          <p:cNvGraphicFramePr>
            <a:graphicFrameLocks noGrp="1"/>
          </p:cNvGraphicFramePr>
          <p:nvPr>
            <p:extLst>
              <p:ext uri="{D42A27DB-BD31-4B8C-83A1-F6EECF244321}">
                <p14:modId xmlns:p14="http://schemas.microsoft.com/office/powerpoint/2010/main" val="489981137"/>
              </p:ext>
            </p:extLst>
          </p:nvPr>
        </p:nvGraphicFramePr>
        <p:xfrm>
          <a:off x="2087378" y="4458538"/>
          <a:ext cx="3651874" cy="396240"/>
        </p:xfrm>
        <a:graphic>
          <a:graphicData uri="http://schemas.openxmlformats.org/drawingml/2006/table">
            <a:tbl>
              <a:tblPr firstRow="1" bandRow="1">
                <a:tableStyleId>{21E4AEA4-8DFA-4A89-87EB-49C32662AFE0}</a:tableStyleId>
              </a:tblPr>
              <a:tblGrid>
                <a:gridCol w="3651874">
                  <a:extLst>
                    <a:ext uri="{9D8B030D-6E8A-4147-A177-3AD203B41FA5}">
                      <a16:colId xmlns:a16="http://schemas.microsoft.com/office/drawing/2014/main" val="274668331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Cassava Peels 50kg bag</a:t>
                      </a:r>
                    </a:p>
                  </a:txBody>
                  <a:tcPr/>
                </a:tc>
                <a:extLst>
                  <a:ext uri="{0D108BD9-81ED-4DB2-BD59-A6C34878D82A}">
                    <a16:rowId xmlns:a16="http://schemas.microsoft.com/office/drawing/2014/main" val="364107335"/>
                  </a:ext>
                </a:extLst>
              </a:tr>
            </a:tbl>
          </a:graphicData>
        </a:graphic>
      </p:graphicFrame>
      <p:graphicFrame>
        <p:nvGraphicFramePr>
          <p:cNvPr id="37" name="Table 9">
            <a:extLst>
              <a:ext uri="{FF2B5EF4-FFF2-40B4-BE49-F238E27FC236}">
                <a16:creationId xmlns:a16="http://schemas.microsoft.com/office/drawing/2014/main" id="{CAA08C1D-52ED-4766-BBE8-D546BB6BB740}"/>
              </a:ext>
            </a:extLst>
          </p:cNvPr>
          <p:cNvGraphicFramePr>
            <a:graphicFrameLocks noGrp="1"/>
          </p:cNvGraphicFramePr>
          <p:nvPr>
            <p:extLst>
              <p:ext uri="{D42A27DB-BD31-4B8C-83A1-F6EECF244321}">
                <p14:modId xmlns:p14="http://schemas.microsoft.com/office/powerpoint/2010/main" val="4125891059"/>
              </p:ext>
            </p:extLst>
          </p:nvPr>
        </p:nvGraphicFramePr>
        <p:xfrm>
          <a:off x="2058696" y="4886939"/>
          <a:ext cx="3639578" cy="1502958"/>
        </p:xfrm>
        <a:graphic>
          <a:graphicData uri="http://schemas.openxmlformats.org/drawingml/2006/table">
            <a:tbl>
              <a:tblPr firstRow="1" bandRow="1">
                <a:tableStyleId>{5940675A-B579-460E-94D1-54222C63F5DA}</a:tableStyleId>
              </a:tblPr>
              <a:tblGrid>
                <a:gridCol w="1978418">
                  <a:extLst>
                    <a:ext uri="{9D8B030D-6E8A-4147-A177-3AD203B41FA5}">
                      <a16:colId xmlns:a16="http://schemas.microsoft.com/office/drawing/2014/main" val="1079186827"/>
                    </a:ext>
                  </a:extLst>
                </a:gridCol>
                <a:gridCol w="1661160">
                  <a:extLst>
                    <a:ext uri="{9D8B030D-6E8A-4147-A177-3AD203B41FA5}">
                      <a16:colId xmlns:a16="http://schemas.microsoft.com/office/drawing/2014/main" val="4212413966"/>
                    </a:ext>
                  </a:extLst>
                </a:gridCol>
              </a:tblGrid>
              <a:tr h="500986">
                <a:tc>
                  <a:txBody>
                    <a:bodyPr/>
                    <a:lstStyle/>
                    <a:p>
                      <a:pPr>
                        <a:spcBef>
                          <a:spcPct val="0"/>
                        </a:spcBef>
                      </a:pPr>
                      <a:r>
                        <a:rPr lang="en-US" dirty="0">
                          <a:solidFill>
                            <a:srgbClr val="000000"/>
                          </a:solidFill>
                          <a:latin typeface="Times New Roman" panose="02020603050405020304" pitchFamily="18" charset="0"/>
                          <a:cs typeface="Times New Roman" panose="02020603050405020304" pitchFamily="18" charset="0"/>
                        </a:rPr>
                        <a:t>Unit Cost:</a:t>
                      </a:r>
                      <a:endParaRPr lang="en-US" dirty="0">
                        <a:solidFill>
                          <a:srgbClr val="314FDD"/>
                        </a:solidFill>
                        <a:latin typeface="Times New Roman" panose="02020603050405020304" pitchFamily="18" charset="0"/>
                        <a:cs typeface="Times New Roman" panose="02020603050405020304" pitchFamily="18" charset="0"/>
                      </a:endParaRPr>
                    </a:p>
                  </a:txBody>
                  <a:tcPr/>
                </a:tc>
                <a:tc>
                  <a:txBody>
                    <a:bodyPr/>
                    <a:lstStyle/>
                    <a:p>
                      <a:r>
                        <a:rPr lang="en-US" dirty="0">
                          <a:solidFill>
                            <a:srgbClr val="314FDD"/>
                          </a:solidFill>
                          <a:latin typeface="Times New Roman" panose="02020603050405020304" pitchFamily="18" charset="0"/>
                          <a:cs typeface="Times New Roman" panose="02020603050405020304" pitchFamily="18" charset="0"/>
                        </a:rPr>
                        <a:t>$ 1.69</a:t>
                      </a:r>
                      <a:endParaRPr lang="en-US" dirty="0"/>
                    </a:p>
                  </a:txBody>
                  <a:tcPr/>
                </a:tc>
                <a:extLst>
                  <a:ext uri="{0D108BD9-81ED-4DB2-BD59-A6C34878D82A}">
                    <a16:rowId xmlns:a16="http://schemas.microsoft.com/office/drawing/2014/main" val="1308824581"/>
                  </a:ext>
                </a:extLst>
              </a:tr>
              <a:tr h="50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Times New Roman" panose="02020603050405020304" pitchFamily="18" charset="0"/>
                          <a:cs typeface="Times New Roman" panose="02020603050405020304" pitchFamily="18" charset="0"/>
                        </a:rPr>
                        <a:t>Selling Price:</a:t>
                      </a:r>
                      <a:endParaRPr lang="en-US" dirty="0">
                        <a:solidFill>
                          <a:srgbClr val="314FDD"/>
                        </a:solidFill>
                        <a:latin typeface="Times New Roman" panose="02020603050405020304" pitchFamily="18" charset="0"/>
                        <a:cs typeface="Times New Roman" panose="02020603050405020304" pitchFamily="18" charset="0"/>
                      </a:endParaRPr>
                    </a:p>
                  </a:txBody>
                  <a:tcPr/>
                </a:tc>
                <a:tc>
                  <a:txBody>
                    <a:bodyPr/>
                    <a:lstStyle/>
                    <a:p>
                      <a:r>
                        <a:rPr lang="en-US" dirty="0">
                          <a:solidFill>
                            <a:srgbClr val="314FDD"/>
                          </a:solidFill>
                          <a:latin typeface="Times New Roman" panose="02020603050405020304" pitchFamily="18" charset="0"/>
                          <a:cs typeface="Times New Roman" panose="02020603050405020304" pitchFamily="18" charset="0"/>
                        </a:rPr>
                        <a:t>$ 4.22</a:t>
                      </a:r>
                      <a:endParaRPr lang="en-US" dirty="0"/>
                    </a:p>
                  </a:txBody>
                  <a:tcPr/>
                </a:tc>
                <a:extLst>
                  <a:ext uri="{0D108BD9-81ED-4DB2-BD59-A6C34878D82A}">
                    <a16:rowId xmlns:a16="http://schemas.microsoft.com/office/drawing/2014/main" val="2279453935"/>
                  </a:ext>
                </a:extLst>
              </a:tr>
              <a:tr h="50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Times New Roman" panose="02020603050405020304" pitchFamily="18" charset="0"/>
                          <a:cs typeface="Times New Roman" panose="02020603050405020304" pitchFamily="18" charset="0"/>
                        </a:rPr>
                        <a:t>Profit Margin: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14FDD"/>
                          </a:solidFill>
                          <a:latin typeface="Times New Roman" panose="02020603050405020304" pitchFamily="18" charset="0"/>
                          <a:cs typeface="Times New Roman" panose="02020603050405020304" pitchFamily="18" charset="0"/>
                        </a:rPr>
                        <a:t>60%</a:t>
                      </a:r>
                    </a:p>
                  </a:txBody>
                  <a:tcPr/>
                </a:tc>
                <a:extLst>
                  <a:ext uri="{0D108BD9-81ED-4DB2-BD59-A6C34878D82A}">
                    <a16:rowId xmlns:a16="http://schemas.microsoft.com/office/drawing/2014/main" val="408379573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9D15A3-2B1C-49B0-9904-6749ED90F94C}"/>
              </a:ext>
            </a:extLst>
          </p:cNvPr>
          <p:cNvSpPr txBox="1"/>
          <p:nvPr/>
        </p:nvSpPr>
        <p:spPr>
          <a:xfrm>
            <a:off x="3048000" y="-39146"/>
            <a:ext cx="6096000" cy="707886"/>
          </a:xfrm>
          <a:prstGeom prst="rect">
            <a:avLst/>
          </a:prstGeom>
          <a:noFill/>
        </p:spPr>
        <p:txBody>
          <a:bodyPr wrap="square">
            <a:spAutoFit/>
          </a:bodyPr>
          <a:lstStyle/>
          <a:p>
            <a:r>
              <a:rPr lang="en-GB" sz="4000" b="1" dirty="0">
                <a:solidFill>
                  <a:srgbClr val="FF0000"/>
                </a:solidFill>
                <a:latin typeface="Arial Black" panose="020B0A04020102020204" pitchFamily="34" charset="0"/>
                <a:cs typeface="Times New Roman" panose="02020603050405020304" pitchFamily="18" charset="0"/>
              </a:rPr>
              <a:t>Financial Projecti</a:t>
            </a:r>
            <a:r>
              <a:rPr lang="en-GB" sz="4000" b="1" dirty="0">
                <a:solidFill>
                  <a:srgbClr val="FF0000"/>
                </a:solidFill>
                <a:latin typeface="Arial Black" panose="020B0A04020102020204" pitchFamily="34" charset="0"/>
                <a:cs typeface="Heebo" pitchFamily="2" charset="-79"/>
              </a:rPr>
              <a:t>ons</a:t>
            </a:r>
            <a:endParaRPr lang="en-GB" sz="4000" b="1" dirty="0">
              <a:solidFill>
                <a:srgbClr val="FF0000"/>
              </a:solidFill>
              <a:latin typeface="Arial Black" panose="020B0A040201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C55F26-D88B-449A-8995-AF35717450D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141" t="15157" r="5200" b="33590"/>
          <a:stretch/>
        </p:blipFill>
        <p:spPr>
          <a:xfrm>
            <a:off x="-1" y="-39146"/>
            <a:ext cx="1409701" cy="1258346"/>
          </a:xfrm>
          <a:prstGeom prst="rect">
            <a:avLst/>
          </a:prstGeom>
        </p:spPr>
      </p:pic>
      <p:graphicFrame>
        <p:nvGraphicFramePr>
          <p:cNvPr id="6" name="Table 5">
            <a:extLst>
              <a:ext uri="{FF2B5EF4-FFF2-40B4-BE49-F238E27FC236}">
                <a16:creationId xmlns:a16="http://schemas.microsoft.com/office/drawing/2014/main" id="{49527F92-7129-4133-8F29-DE635DD1DC1D}"/>
              </a:ext>
            </a:extLst>
          </p:cNvPr>
          <p:cNvGraphicFramePr>
            <a:graphicFrameLocks noGrp="1"/>
          </p:cNvGraphicFramePr>
          <p:nvPr>
            <p:extLst>
              <p:ext uri="{D42A27DB-BD31-4B8C-83A1-F6EECF244321}">
                <p14:modId xmlns:p14="http://schemas.microsoft.com/office/powerpoint/2010/main" val="1103089405"/>
              </p:ext>
            </p:extLst>
          </p:nvPr>
        </p:nvGraphicFramePr>
        <p:xfrm>
          <a:off x="1409701" y="590999"/>
          <a:ext cx="10067924" cy="6120316"/>
        </p:xfrm>
        <a:graphic>
          <a:graphicData uri="http://schemas.openxmlformats.org/drawingml/2006/table">
            <a:tbl>
              <a:tblPr/>
              <a:tblGrid>
                <a:gridCol w="3238499">
                  <a:extLst>
                    <a:ext uri="{9D8B030D-6E8A-4147-A177-3AD203B41FA5}">
                      <a16:colId xmlns:a16="http://schemas.microsoft.com/office/drawing/2014/main" val="3450648360"/>
                    </a:ext>
                  </a:extLst>
                </a:gridCol>
                <a:gridCol w="1647825">
                  <a:extLst>
                    <a:ext uri="{9D8B030D-6E8A-4147-A177-3AD203B41FA5}">
                      <a16:colId xmlns:a16="http://schemas.microsoft.com/office/drawing/2014/main" val="702931361"/>
                    </a:ext>
                  </a:extLst>
                </a:gridCol>
                <a:gridCol w="1543050">
                  <a:extLst>
                    <a:ext uri="{9D8B030D-6E8A-4147-A177-3AD203B41FA5}">
                      <a16:colId xmlns:a16="http://schemas.microsoft.com/office/drawing/2014/main" val="1937096551"/>
                    </a:ext>
                  </a:extLst>
                </a:gridCol>
                <a:gridCol w="1704975">
                  <a:extLst>
                    <a:ext uri="{9D8B030D-6E8A-4147-A177-3AD203B41FA5}">
                      <a16:colId xmlns:a16="http://schemas.microsoft.com/office/drawing/2014/main" val="1154647977"/>
                    </a:ext>
                  </a:extLst>
                </a:gridCol>
                <a:gridCol w="1933575">
                  <a:extLst>
                    <a:ext uri="{9D8B030D-6E8A-4147-A177-3AD203B41FA5}">
                      <a16:colId xmlns:a16="http://schemas.microsoft.com/office/drawing/2014/main" val="3542235151"/>
                    </a:ext>
                  </a:extLst>
                </a:gridCol>
              </a:tblGrid>
              <a:tr h="137499">
                <a:tc>
                  <a:txBody>
                    <a:bodyPr/>
                    <a:lstStyle/>
                    <a:p>
                      <a:pPr algn="ctr" fontAlgn="b"/>
                      <a:r>
                        <a:rPr lang="en-US" sz="1100" b="1" i="0" u="none" strike="noStrike" dirty="0">
                          <a:solidFill>
                            <a:schemeClr val="bg1"/>
                          </a:solidFill>
                          <a:effectLst/>
                          <a:latin typeface="Times New Roman" panose="02020603050405020304" pitchFamily="18" charset="0"/>
                        </a:rPr>
                        <a:t>DESCRIPTION</a:t>
                      </a:r>
                    </a:p>
                  </a:txBody>
                  <a:tcPr marL="6094" marR="6094" marT="6094" marB="0" anchor="b">
                    <a:lnL>
                      <a:noFill/>
                    </a:lnL>
                    <a:lnR>
                      <a:noFill/>
                    </a:lnR>
                    <a:lnT>
                      <a:noFill/>
                    </a:lnT>
                    <a:lnB>
                      <a:noFill/>
                    </a:lnB>
                    <a:solidFill>
                      <a:schemeClr val="tx1"/>
                    </a:solidFill>
                  </a:tcPr>
                </a:tc>
                <a:tc>
                  <a:txBody>
                    <a:bodyPr/>
                    <a:lstStyle/>
                    <a:p>
                      <a:pPr algn="ctr" fontAlgn="b"/>
                      <a:r>
                        <a:rPr lang="en-US" sz="1100" b="1" i="0" u="none" strike="noStrike" dirty="0">
                          <a:solidFill>
                            <a:schemeClr val="bg1"/>
                          </a:solidFill>
                          <a:effectLst/>
                          <a:latin typeface="Times New Roman" panose="02020603050405020304" pitchFamily="18" charset="0"/>
                        </a:rPr>
                        <a:t>Q4 2023 ($)</a:t>
                      </a:r>
                    </a:p>
                  </a:txBody>
                  <a:tcPr marL="6094" marR="6094" marT="6094" marB="0" anchor="b">
                    <a:lnL>
                      <a:noFill/>
                    </a:lnL>
                    <a:lnR>
                      <a:noFill/>
                    </a:lnR>
                    <a:lnT>
                      <a:noFill/>
                    </a:lnT>
                    <a:lnB>
                      <a:noFill/>
                    </a:lnB>
                    <a:solidFill>
                      <a:schemeClr val="tx1"/>
                    </a:solidFill>
                  </a:tcPr>
                </a:tc>
                <a:tc>
                  <a:txBody>
                    <a:bodyPr/>
                    <a:lstStyle/>
                    <a:p>
                      <a:pPr algn="ctr" fontAlgn="b"/>
                      <a:r>
                        <a:rPr lang="en-US" sz="1100" b="1" i="0" u="none" strike="noStrike" dirty="0">
                          <a:solidFill>
                            <a:schemeClr val="bg1"/>
                          </a:solidFill>
                          <a:effectLst/>
                          <a:latin typeface="Times New Roman" panose="02020603050405020304" pitchFamily="18" charset="0"/>
                        </a:rPr>
                        <a:t>Q1 2024 ($)</a:t>
                      </a:r>
                    </a:p>
                  </a:txBody>
                  <a:tcPr marL="6094" marR="6094" marT="6094" marB="0" anchor="b">
                    <a:lnL>
                      <a:noFill/>
                    </a:lnL>
                    <a:lnR>
                      <a:noFill/>
                    </a:lnR>
                    <a:lnT>
                      <a:noFill/>
                    </a:lnT>
                    <a:lnB>
                      <a:noFill/>
                    </a:lnB>
                    <a:solidFill>
                      <a:schemeClr val="tx1"/>
                    </a:solidFill>
                  </a:tcPr>
                </a:tc>
                <a:tc>
                  <a:txBody>
                    <a:bodyPr/>
                    <a:lstStyle/>
                    <a:p>
                      <a:pPr algn="ctr" fontAlgn="b"/>
                      <a:r>
                        <a:rPr lang="en-US" sz="1100" b="1" i="0" u="none" strike="noStrike" dirty="0">
                          <a:solidFill>
                            <a:schemeClr val="bg1"/>
                          </a:solidFill>
                          <a:effectLst/>
                          <a:latin typeface="Times New Roman" panose="02020603050405020304" pitchFamily="18" charset="0"/>
                        </a:rPr>
                        <a:t>Q2 2024 ($)</a:t>
                      </a:r>
                    </a:p>
                  </a:txBody>
                  <a:tcPr marL="6094" marR="6094" marT="6094" marB="0" anchor="b">
                    <a:lnL>
                      <a:noFill/>
                    </a:lnL>
                    <a:lnR>
                      <a:noFill/>
                    </a:lnR>
                    <a:lnT>
                      <a:noFill/>
                    </a:lnT>
                    <a:lnB>
                      <a:noFill/>
                    </a:lnB>
                    <a:solidFill>
                      <a:schemeClr val="tx1"/>
                    </a:solidFill>
                  </a:tcPr>
                </a:tc>
                <a:tc>
                  <a:txBody>
                    <a:bodyPr/>
                    <a:lstStyle/>
                    <a:p>
                      <a:pPr algn="ctr" fontAlgn="b"/>
                      <a:r>
                        <a:rPr lang="en-US" sz="1100" b="1" i="0" u="none" strike="noStrike" dirty="0">
                          <a:solidFill>
                            <a:schemeClr val="bg1"/>
                          </a:solidFill>
                          <a:effectLst/>
                          <a:latin typeface="Times New Roman" panose="02020603050405020304" pitchFamily="18" charset="0"/>
                        </a:rPr>
                        <a:t>Q3 2024 ($)</a:t>
                      </a:r>
                    </a:p>
                  </a:txBody>
                  <a:tcPr marL="6094" marR="6094" marT="6094" marB="0" anchor="b">
                    <a:lnL>
                      <a:noFill/>
                    </a:lnL>
                    <a:lnR>
                      <a:noFill/>
                    </a:lnR>
                    <a:lnT>
                      <a:noFill/>
                    </a:lnT>
                    <a:lnB>
                      <a:noFill/>
                    </a:lnB>
                    <a:solidFill>
                      <a:schemeClr val="tx1"/>
                    </a:solidFill>
                  </a:tcPr>
                </a:tc>
                <a:extLst>
                  <a:ext uri="{0D108BD9-81ED-4DB2-BD59-A6C34878D82A}">
                    <a16:rowId xmlns:a16="http://schemas.microsoft.com/office/drawing/2014/main" val="1785006946"/>
                  </a:ext>
                </a:extLst>
              </a:tr>
              <a:tr h="163942">
                <a:tc>
                  <a:txBody>
                    <a:bodyPr/>
                    <a:lstStyle/>
                    <a:p>
                      <a:pPr algn="l" fontAlgn="b"/>
                      <a:r>
                        <a:rPr lang="en-US" sz="1100" b="0" i="0" u="none" strike="noStrike" dirty="0">
                          <a:solidFill>
                            <a:srgbClr val="000000"/>
                          </a:solidFill>
                          <a:effectLst/>
                          <a:latin typeface="Times New Roman" panose="02020603050405020304" pitchFamily="18" charset="0"/>
                        </a:rPr>
                        <a:t>Cash Sales</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r>
                        <a:rPr lang="en-US" sz="1000" b="0" i="0" u="none" strike="noStrike" dirty="0">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38,388.52</a:t>
                      </a:r>
                    </a:p>
                  </a:txBody>
                  <a:tcPr marL="6094" marR="6094" marT="6094" marB="0" anchor="b">
                    <a:lnL>
                      <a:noFill/>
                    </a:lnL>
                    <a:lnR>
                      <a:noFill/>
                    </a:lnR>
                    <a:lnT>
                      <a:noFill/>
                    </a:lnT>
                    <a:lnB>
                      <a:noFill/>
                    </a:lnB>
                  </a:tcPr>
                </a:tc>
                <a:tc>
                  <a:txBody>
                    <a:bodyPr/>
                    <a:lstStyle/>
                    <a:p>
                      <a:pPr algn="ctr" fontAlgn="b"/>
                      <a:r>
                        <a:rPr lang="en-US" sz="1000" b="0" i="0" u="none" strike="noStrike" dirty="0">
                          <a:solidFill>
                            <a:srgbClr val="000000"/>
                          </a:solidFill>
                          <a:effectLst/>
                          <a:latin typeface="Times New Roman" panose="02020603050405020304" pitchFamily="18" charset="0"/>
                        </a:rPr>
                        <a:t>57,576.01</a:t>
                      </a:r>
                    </a:p>
                  </a:txBody>
                  <a:tcPr marL="6094" marR="6094" marT="6094" marB="0" anchor="b">
                    <a:lnL>
                      <a:noFill/>
                    </a:lnL>
                    <a:lnR>
                      <a:noFill/>
                    </a:lnR>
                    <a:lnT>
                      <a:noFill/>
                    </a:lnT>
                    <a:lnB>
                      <a:noFill/>
                    </a:lnB>
                  </a:tcPr>
                </a:tc>
                <a:extLst>
                  <a:ext uri="{0D108BD9-81ED-4DB2-BD59-A6C34878D82A}">
                    <a16:rowId xmlns:a16="http://schemas.microsoft.com/office/drawing/2014/main" val="725951931"/>
                  </a:ext>
                </a:extLst>
              </a:tr>
              <a:tr h="163942">
                <a:tc>
                  <a:txBody>
                    <a:bodyPr/>
                    <a:lstStyle/>
                    <a:p>
                      <a:pPr algn="l" fontAlgn="b"/>
                      <a:r>
                        <a:rPr lang="en-US" sz="1100" b="0" i="0" u="none" strike="noStrike" dirty="0">
                          <a:solidFill>
                            <a:srgbClr val="000000"/>
                          </a:solidFill>
                          <a:effectLst/>
                          <a:latin typeface="Times New Roman" panose="02020603050405020304" pitchFamily="18" charset="0"/>
                        </a:rPr>
                        <a:t>Receivable Collected</a:t>
                      </a:r>
                    </a:p>
                  </a:txBody>
                  <a:tcPr marL="6094" marR="6094" marT="6094" marB="0" anchor="b">
                    <a:lnL>
                      <a:noFill/>
                    </a:lnL>
                    <a:lnR>
                      <a:noFill/>
                    </a:lnR>
                    <a:lnT>
                      <a:noFill/>
                    </a:lnT>
                    <a:lnB>
                      <a:noFill/>
                    </a:lnB>
                  </a:tcPr>
                </a:tc>
                <a:tc>
                  <a:txBody>
                    <a:bodyPr/>
                    <a:lstStyle/>
                    <a:p>
                      <a:pPr algn="ctr" fontAlgn="b"/>
                      <a:r>
                        <a:rPr lang="en-US" sz="1050" b="0" i="0" u="none" strike="noStrike" dirty="0">
                          <a:solidFill>
                            <a:srgbClr val="000000"/>
                          </a:solidFill>
                          <a:effectLst/>
                          <a:latin typeface="Times New Roman" panose="02020603050405020304" pitchFamily="18" charset="0"/>
                        </a:rPr>
                        <a:t>591.22</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2500</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25,000</a:t>
                      </a:r>
                    </a:p>
                  </a:txBody>
                  <a:tcPr marL="6094" marR="6094" marT="6094" marB="0" anchor="b">
                    <a:lnL>
                      <a:noFill/>
                    </a:lnL>
                    <a:lnR>
                      <a:noFill/>
                    </a:lnR>
                    <a:lnT>
                      <a:noFill/>
                    </a:lnT>
                    <a:lnB>
                      <a:noFill/>
                    </a:lnB>
                  </a:tcPr>
                </a:tc>
                <a:tc>
                  <a:txBody>
                    <a:bodyPr/>
                    <a:lstStyle/>
                    <a:p>
                      <a:pPr algn="ctr" fontAlgn="b"/>
                      <a:r>
                        <a:rPr lang="en-US" sz="1000" b="0" i="0" u="none" strike="noStrike" dirty="0">
                          <a:solidFill>
                            <a:srgbClr val="000000"/>
                          </a:solidFill>
                          <a:effectLst/>
                          <a:latin typeface="Times New Roman" panose="02020603050405020304" pitchFamily="18" charset="0"/>
                        </a:rPr>
                        <a:t>25,000.00</a:t>
                      </a:r>
                    </a:p>
                  </a:txBody>
                  <a:tcPr marL="6094" marR="6094" marT="6094" marB="0" anchor="b">
                    <a:lnL>
                      <a:noFill/>
                    </a:lnL>
                    <a:lnR>
                      <a:noFill/>
                    </a:lnR>
                    <a:lnT>
                      <a:noFill/>
                    </a:lnT>
                    <a:lnB>
                      <a:noFill/>
                    </a:lnB>
                  </a:tcPr>
                </a:tc>
                <a:extLst>
                  <a:ext uri="{0D108BD9-81ED-4DB2-BD59-A6C34878D82A}">
                    <a16:rowId xmlns:a16="http://schemas.microsoft.com/office/drawing/2014/main" val="142455002"/>
                  </a:ext>
                </a:extLst>
              </a:tr>
              <a:tr h="163942">
                <a:tc>
                  <a:txBody>
                    <a:bodyPr/>
                    <a:lstStyle/>
                    <a:p>
                      <a:pPr algn="l" fontAlgn="b"/>
                      <a:r>
                        <a:rPr lang="en-US" sz="1200" b="1" i="0" u="none" strike="noStrike" dirty="0">
                          <a:solidFill>
                            <a:srgbClr val="000000"/>
                          </a:solidFill>
                          <a:effectLst/>
                          <a:latin typeface="Times New Roman" panose="02020603050405020304" pitchFamily="18" charset="0"/>
                        </a:rPr>
                        <a:t>Total Cash Inflow</a:t>
                      </a:r>
                    </a:p>
                  </a:txBody>
                  <a:tcPr marL="6094" marR="6094" marT="6094" marB="0" anchor="b">
                    <a:lnL>
                      <a:noFill/>
                    </a:lnL>
                    <a:lnR>
                      <a:noFill/>
                    </a:lnR>
                    <a:lnT>
                      <a:noFill/>
                    </a:lnT>
                    <a:lnB>
                      <a:noFill/>
                    </a:lnB>
                    <a:solidFill>
                      <a:srgbClr val="F8CBAD"/>
                    </a:solidFill>
                  </a:tcPr>
                </a:tc>
                <a:tc>
                  <a:txBody>
                    <a:bodyPr/>
                    <a:lstStyle/>
                    <a:p>
                      <a:pPr algn="ctr" fontAlgn="b"/>
                      <a:r>
                        <a:rPr lang="en-US" sz="1100" b="1" i="0" u="none" strike="noStrike" dirty="0">
                          <a:solidFill>
                            <a:srgbClr val="000000"/>
                          </a:solidFill>
                          <a:effectLst/>
                          <a:latin typeface="Times New Roman" panose="02020603050405020304" pitchFamily="18" charset="0"/>
                        </a:rPr>
                        <a:t>591.22</a:t>
                      </a:r>
                    </a:p>
                  </a:txBody>
                  <a:tcPr marL="6094" marR="6094" marT="6094" marB="0" anchor="b">
                    <a:lnL>
                      <a:noFill/>
                    </a:lnL>
                    <a:lnR>
                      <a:noFill/>
                    </a:lnR>
                    <a:lnT>
                      <a:noFill/>
                    </a:lnT>
                    <a:lnB>
                      <a:noFill/>
                    </a:lnB>
                    <a:solidFill>
                      <a:srgbClr val="F8CBAD"/>
                    </a:solidFill>
                  </a:tcPr>
                </a:tc>
                <a:tc>
                  <a:txBody>
                    <a:bodyPr/>
                    <a:lstStyle/>
                    <a:p>
                      <a:pPr algn="ctr" fontAlgn="b"/>
                      <a:r>
                        <a:rPr lang="en-US" sz="1100" b="1" i="0" u="none" strike="noStrike" dirty="0">
                          <a:solidFill>
                            <a:srgbClr val="000000"/>
                          </a:solidFill>
                          <a:effectLst/>
                          <a:latin typeface="Times New Roman" panose="02020603050405020304" pitchFamily="18" charset="0"/>
                        </a:rPr>
                        <a:t>2500</a:t>
                      </a:r>
                    </a:p>
                  </a:txBody>
                  <a:tcPr marL="6094" marR="6094" marT="6094" marB="0" anchor="b">
                    <a:lnL>
                      <a:noFill/>
                    </a:lnL>
                    <a:lnR>
                      <a:noFill/>
                    </a:lnR>
                    <a:lnT>
                      <a:noFill/>
                    </a:lnT>
                    <a:lnB>
                      <a:noFill/>
                    </a:lnB>
                    <a:solidFill>
                      <a:srgbClr val="F8CBAD"/>
                    </a:solidFill>
                  </a:tcPr>
                </a:tc>
                <a:tc>
                  <a:txBody>
                    <a:bodyPr/>
                    <a:lstStyle/>
                    <a:p>
                      <a:pPr algn="ctr" fontAlgn="b"/>
                      <a:r>
                        <a:rPr lang="en-US" sz="1100" b="1" i="0" u="none" strike="noStrike" dirty="0">
                          <a:solidFill>
                            <a:srgbClr val="000000"/>
                          </a:solidFill>
                          <a:effectLst/>
                          <a:latin typeface="Times New Roman" panose="02020603050405020304" pitchFamily="18" charset="0"/>
                        </a:rPr>
                        <a:t>63,388.52</a:t>
                      </a:r>
                      <a:endParaRPr lang="en-US" sz="1000" b="1"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solidFill>
                      <a:srgbClr val="F8CBAD"/>
                    </a:solidFill>
                  </a:tcPr>
                </a:tc>
                <a:tc>
                  <a:txBody>
                    <a:bodyPr/>
                    <a:lstStyle/>
                    <a:p>
                      <a:pPr algn="ctr" fontAlgn="b"/>
                      <a:r>
                        <a:rPr lang="en-US" sz="1100" b="1" i="0" u="none" strike="noStrike" dirty="0">
                          <a:solidFill>
                            <a:srgbClr val="000000"/>
                          </a:solidFill>
                          <a:effectLst/>
                          <a:latin typeface="Times New Roman" panose="02020603050405020304" pitchFamily="18" charset="0"/>
                        </a:rPr>
                        <a:t>82,576.01</a:t>
                      </a:r>
                      <a:endParaRPr lang="en-US" sz="1000" b="1"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solidFill>
                      <a:srgbClr val="F8CBAD"/>
                    </a:solidFill>
                  </a:tcPr>
                </a:tc>
                <a:extLst>
                  <a:ext uri="{0D108BD9-81ED-4DB2-BD59-A6C34878D82A}">
                    <a16:rowId xmlns:a16="http://schemas.microsoft.com/office/drawing/2014/main" val="3570282409"/>
                  </a:ext>
                </a:extLst>
              </a:tr>
              <a:tr h="137499">
                <a:tc>
                  <a:txBody>
                    <a:bodyPr/>
                    <a:lstStyle/>
                    <a:p>
                      <a:pPr algn="l"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3636236776"/>
                  </a:ext>
                </a:extLst>
              </a:tr>
              <a:tr h="163942">
                <a:tc>
                  <a:txBody>
                    <a:bodyPr/>
                    <a:lstStyle/>
                    <a:p>
                      <a:pPr algn="l" fontAlgn="b"/>
                      <a:r>
                        <a:rPr lang="en-US" sz="1200" b="1" i="0" u="sng" strike="noStrike" dirty="0">
                          <a:solidFill>
                            <a:srgbClr val="000000"/>
                          </a:solidFill>
                          <a:effectLst/>
                          <a:latin typeface="Times New Roman" panose="02020603050405020304" pitchFamily="18" charset="0"/>
                        </a:rPr>
                        <a:t>Expenses:</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2979571917"/>
                  </a:ext>
                </a:extLst>
              </a:tr>
              <a:tr h="163942">
                <a:tc>
                  <a:txBody>
                    <a:bodyPr/>
                    <a:lstStyle/>
                    <a:p>
                      <a:pPr algn="l" fontAlgn="b"/>
                      <a:r>
                        <a:rPr lang="en-US" sz="1100" b="0" i="0" u="none" strike="noStrike" dirty="0">
                          <a:solidFill>
                            <a:srgbClr val="000000"/>
                          </a:solidFill>
                          <a:effectLst/>
                          <a:latin typeface="Times New Roman" panose="02020603050405020304" pitchFamily="18" charset="0"/>
                        </a:rPr>
                        <a:t>Market Research</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211.15</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extLst>
                  <a:ext uri="{0D108BD9-81ED-4DB2-BD59-A6C34878D82A}">
                    <a16:rowId xmlns:a16="http://schemas.microsoft.com/office/drawing/2014/main" val="618681229"/>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MVP development</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380.07</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extLst>
                  <a:ext uri="{0D108BD9-81ED-4DB2-BD59-A6C34878D82A}">
                    <a16:rowId xmlns:a16="http://schemas.microsoft.com/office/drawing/2014/main" val="3826889604"/>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Transport</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42.23</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590.93</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1,688.36</a:t>
                      </a:r>
                    </a:p>
                  </a:txBody>
                  <a:tcPr marL="6094" marR="6094" marT="6094" marB="0" anchor="b">
                    <a:lnL>
                      <a:noFill/>
                    </a:lnL>
                    <a:lnR>
                      <a:noFill/>
                    </a:lnR>
                    <a:lnT>
                      <a:noFill/>
                    </a:lnT>
                    <a:lnB>
                      <a:noFill/>
                    </a:lnB>
                  </a:tcPr>
                </a:tc>
                <a:extLst>
                  <a:ext uri="{0D108BD9-81ED-4DB2-BD59-A6C34878D82A}">
                    <a16:rowId xmlns:a16="http://schemas.microsoft.com/office/drawing/2014/main" val="40478410"/>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Raw materials</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253.35</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6,017.31</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12,034.62</a:t>
                      </a:r>
                    </a:p>
                  </a:txBody>
                  <a:tcPr marL="6094" marR="6094" marT="6094" marB="0" anchor="b">
                    <a:lnL>
                      <a:noFill/>
                    </a:lnL>
                    <a:lnR>
                      <a:noFill/>
                    </a:lnR>
                    <a:lnT>
                      <a:noFill/>
                    </a:lnT>
                    <a:lnB>
                      <a:noFill/>
                    </a:lnB>
                  </a:tcPr>
                </a:tc>
                <a:extLst>
                  <a:ext uri="{0D108BD9-81ED-4DB2-BD59-A6C34878D82A}">
                    <a16:rowId xmlns:a16="http://schemas.microsoft.com/office/drawing/2014/main" val="4094458206"/>
                  </a:ext>
                </a:extLst>
              </a:tr>
              <a:tr h="163942">
                <a:tc>
                  <a:txBody>
                    <a:bodyPr/>
                    <a:lstStyle/>
                    <a:p>
                      <a:pPr algn="l" fontAlgn="b"/>
                      <a:r>
                        <a:rPr lang="en-US" sz="1100" b="0" i="0" u="none" strike="noStrike" dirty="0">
                          <a:solidFill>
                            <a:srgbClr val="000000"/>
                          </a:solidFill>
                          <a:effectLst/>
                          <a:latin typeface="Times New Roman" panose="02020603050405020304" pitchFamily="18" charset="0"/>
                        </a:rPr>
                        <a:t>Packaging Materials</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50.67</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190.93</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400</a:t>
                      </a:r>
                    </a:p>
                  </a:txBody>
                  <a:tcPr marL="6094" marR="6094" marT="6094" marB="0" anchor="b">
                    <a:lnL>
                      <a:noFill/>
                    </a:lnL>
                    <a:lnR>
                      <a:noFill/>
                    </a:lnR>
                    <a:lnT>
                      <a:noFill/>
                    </a:lnT>
                    <a:lnB>
                      <a:noFill/>
                    </a:lnB>
                  </a:tcPr>
                </a:tc>
                <a:extLst>
                  <a:ext uri="{0D108BD9-81ED-4DB2-BD59-A6C34878D82A}">
                    <a16:rowId xmlns:a16="http://schemas.microsoft.com/office/drawing/2014/main" val="3321052306"/>
                  </a:ext>
                </a:extLst>
              </a:tr>
              <a:tr h="137499">
                <a:tc>
                  <a:txBody>
                    <a:bodyPr/>
                    <a:lstStyle/>
                    <a:p>
                      <a:pPr algn="l" fontAlgn="b"/>
                      <a:r>
                        <a:rPr lang="en-US" sz="1100" b="0" i="0" u="none" strike="noStrike" dirty="0">
                          <a:solidFill>
                            <a:srgbClr val="000000"/>
                          </a:solidFill>
                          <a:effectLst/>
                          <a:latin typeface="Times New Roman" panose="02020603050405020304" pitchFamily="18" charset="0"/>
                        </a:rPr>
                        <a:t>Lab Chemicals</a:t>
                      </a:r>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84.42</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100.23</a:t>
                      </a:r>
                    </a:p>
                  </a:txBody>
                  <a:tcPr marL="6094" marR="6094" marT="6094" marB="0" anchor="b">
                    <a:lnL>
                      <a:noFill/>
                    </a:lnL>
                    <a:lnR>
                      <a:noFill/>
                    </a:lnR>
                    <a:lnT>
                      <a:noFill/>
                    </a:lnT>
                    <a:lnB>
                      <a:noFill/>
                    </a:lnB>
                  </a:tcPr>
                </a:tc>
                <a:extLst>
                  <a:ext uri="{0D108BD9-81ED-4DB2-BD59-A6C34878D82A}">
                    <a16:rowId xmlns:a16="http://schemas.microsoft.com/office/drawing/2014/main" val="2362471575"/>
                  </a:ext>
                </a:extLst>
              </a:tr>
              <a:tr h="137499">
                <a:tc>
                  <a:txBody>
                    <a:bodyPr/>
                    <a:lstStyle/>
                    <a:p>
                      <a:pPr algn="l"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2926490479"/>
                  </a:ext>
                </a:extLst>
              </a:tr>
              <a:tr h="163942">
                <a:tc>
                  <a:txBody>
                    <a:bodyPr/>
                    <a:lstStyle/>
                    <a:p>
                      <a:pPr algn="l" fontAlgn="b"/>
                      <a:r>
                        <a:rPr lang="en-US" sz="1200" b="1" i="0" u="sng" strike="noStrike" dirty="0">
                          <a:solidFill>
                            <a:srgbClr val="000000"/>
                          </a:solidFill>
                          <a:effectLst/>
                          <a:latin typeface="Times New Roman" panose="02020603050405020304" pitchFamily="18" charset="0"/>
                        </a:rPr>
                        <a:t>Purchase of Capital Assets</a:t>
                      </a:r>
                      <a:r>
                        <a:rPr lang="en-US" sz="1000" b="1" i="0" u="sng" strike="noStrike" dirty="0">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250290856"/>
                  </a:ext>
                </a:extLst>
              </a:tr>
              <a:tr h="163942">
                <a:tc>
                  <a:txBody>
                    <a:bodyPr/>
                    <a:lstStyle/>
                    <a:p>
                      <a:pPr algn="l" fontAlgn="b"/>
                      <a:r>
                        <a:rPr lang="en-GB" sz="1100" b="0" i="0" u="none" strike="noStrike" dirty="0">
                          <a:solidFill>
                            <a:srgbClr val="000000"/>
                          </a:solidFill>
                          <a:effectLst/>
                          <a:latin typeface="Times New Roman" panose="02020603050405020304" pitchFamily="18" charset="0"/>
                        </a:rPr>
                        <a:t>Factory site, farm land(30)  and building</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3,716.21</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3,798.81</a:t>
                      </a:r>
                    </a:p>
                  </a:txBody>
                  <a:tcPr marL="6094" marR="6094" marT="6094" marB="0" anchor="b">
                    <a:lnL>
                      <a:noFill/>
                    </a:lnL>
                    <a:lnR>
                      <a:noFill/>
                    </a:lnR>
                    <a:lnT>
                      <a:noFill/>
                    </a:lnT>
                    <a:lnB>
                      <a:noFill/>
                    </a:lnB>
                  </a:tcPr>
                </a:tc>
                <a:extLst>
                  <a:ext uri="{0D108BD9-81ED-4DB2-BD59-A6C34878D82A}">
                    <a16:rowId xmlns:a16="http://schemas.microsoft.com/office/drawing/2014/main" val="1653123830"/>
                  </a:ext>
                </a:extLst>
              </a:tr>
              <a:tr h="163942">
                <a:tc>
                  <a:txBody>
                    <a:bodyPr/>
                    <a:lstStyle/>
                    <a:p>
                      <a:pPr algn="l" fontAlgn="b"/>
                      <a:r>
                        <a:rPr lang="en-US" sz="1100" b="0" i="0" u="none" strike="noStrike" dirty="0">
                          <a:solidFill>
                            <a:srgbClr val="000000"/>
                          </a:solidFill>
                          <a:effectLst/>
                          <a:latin typeface="Times New Roman" panose="02020603050405020304" pitchFamily="18" charset="0"/>
                        </a:rPr>
                        <a:t>Documentation and Premises development</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25.33</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211.04</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422.09</a:t>
                      </a:r>
                    </a:p>
                  </a:txBody>
                  <a:tcPr marL="6094" marR="6094" marT="6094" marB="0" anchor="b">
                    <a:lnL>
                      <a:noFill/>
                    </a:lnL>
                    <a:lnR>
                      <a:noFill/>
                    </a:lnR>
                    <a:lnT>
                      <a:noFill/>
                    </a:lnT>
                    <a:lnB>
                      <a:noFill/>
                    </a:lnB>
                  </a:tcPr>
                </a:tc>
                <a:extLst>
                  <a:ext uri="{0D108BD9-81ED-4DB2-BD59-A6C34878D82A}">
                    <a16:rowId xmlns:a16="http://schemas.microsoft.com/office/drawing/2014/main" val="2153272554"/>
                  </a:ext>
                </a:extLst>
              </a:tr>
              <a:tr h="163942">
                <a:tc>
                  <a:txBody>
                    <a:bodyPr/>
                    <a:lstStyle/>
                    <a:p>
                      <a:pPr algn="l" fontAlgn="b"/>
                      <a:r>
                        <a:rPr lang="de-DE" sz="1200" b="0" i="0" u="none" strike="noStrike" dirty="0">
                          <a:solidFill>
                            <a:srgbClr val="000000"/>
                          </a:solidFill>
                          <a:effectLst/>
                          <a:latin typeface="Times New Roman" panose="02020603050405020304" pitchFamily="18" charset="0"/>
                        </a:rPr>
                        <a:t>Machines (Chipper, Grinder, dehydrator,pressor)</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591.16</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12,486.49</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5,000</a:t>
                      </a:r>
                    </a:p>
                  </a:txBody>
                  <a:tcPr marL="6094" marR="6094" marT="6094" marB="0" anchor="b">
                    <a:lnL>
                      <a:noFill/>
                    </a:lnL>
                    <a:lnR>
                      <a:noFill/>
                    </a:lnR>
                    <a:lnT>
                      <a:noFill/>
                    </a:lnT>
                    <a:lnB>
                      <a:noFill/>
                    </a:lnB>
                  </a:tcPr>
                </a:tc>
                <a:extLst>
                  <a:ext uri="{0D108BD9-81ED-4DB2-BD59-A6C34878D82A}">
                    <a16:rowId xmlns:a16="http://schemas.microsoft.com/office/drawing/2014/main" val="1656999330"/>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Equipment's and Tools</a:t>
                      </a:r>
                    </a:p>
                  </a:txBody>
                  <a:tcPr marL="6094" marR="6094" marT="6094" marB="0" anchor="b">
                    <a:lnL>
                      <a:noFill/>
                    </a:lnL>
                    <a:lnR>
                      <a:noFill/>
                    </a:lnR>
                    <a:lnT>
                      <a:noFill/>
                    </a:lnT>
                    <a:lnB>
                      <a:noFill/>
                    </a:lnB>
                  </a:tcPr>
                </a:tc>
                <a:tc>
                  <a:txBody>
                    <a:bodyPr/>
                    <a:lstStyle/>
                    <a:p>
                      <a:pPr algn="ctr" fontAlgn="b"/>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100</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396.11</a:t>
                      </a:r>
                    </a:p>
                  </a:txBody>
                  <a:tcPr marL="6094" marR="6094" marT="6094" marB="0" anchor="b">
                    <a:lnL>
                      <a:noFill/>
                    </a:lnL>
                    <a:lnR>
                      <a:noFill/>
                    </a:lnR>
                    <a:lnT>
                      <a:noFill/>
                    </a:lnT>
                    <a:lnB>
                      <a:noFill/>
                    </a:lnB>
                  </a:tcPr>
                </a:tc>
                <a:tc>
                  <a:txBody>
                    <a:bodyPr/>
                    <a:lstStyle/>
                    <a:p>
                      <a:pPr algn="ctr" fontAlgn="b"/>
                      <a:r>
                        <a:rPr lang="en-US" sz="1000" b="0" i="0" u="none" strike="noStrike" dirty="0">
                          <a:solidFill>
                            <a:srgbClr val="000000"/>
                          </a:solidFill>
                          <a:effectLst/>
                          <a:latin typeface="Times New Roman" panose="02020603050405020304" pitchFamily="18" charset="0"/>
                        </a:rPr>
                        <a:t>844.59</a:t>
                      </a:r>
                    </a:p>
                  </a:txBody>
                  <a:tcPr marL="6094" marR="6094" marT="6094" marB="0" anchor="b">
                    <a:lnL>
                      <a:noFill/>
                    </a:lnL>
                    <a:lnR>
                      <a:noFill/>
                    </a:lnR>
                    <a:lnT>
                      <a:noFill/>
                    </a:lnT>
                    <a:lnB>
                      <a:noFill/>
                    </a:lnB>
                  </a:tcPr>
                </a:tc>
                <a:extLst>
                  <a:ext uri="{0D108BD9-81ED-4DB2-BD59-A6C34878D82A}">
                    <a16:rowId xmlns:a16="http://schemas.microsoft.com/office/drawing/2014/main" val="3768554362"/>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Supply centers (rent)</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506.51</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1,182.43</a:t>
                      </a:r>
                    </a:p>
                  </a:txBody>
                  <a:tcPr marL="6094" marR="6094" marT="6094" marB="0" anchor="b">
                    <a:lnL>
                      <a:noFill/>
                    </a:lnL>
                    <a:lnR>
                      <a:noFill/>
                    </a:lnR>
                    <a:lnT>
                      <a:noFill/>
                    </a:lnT>
                    <a:lnB>
                      <a:noFill/>
                    </a:lnB>
                  </a:tcPr>
                </a:tc>
                <a:extLst>
                  <a:ext uri="{0D108BD9-81ED-4DB2-BD59-A6C34878D82A}">
                    <a16:rowId xmlns:a16="http://schemas.microsoft.com/office/drawing/2014/main" val="3982769650"/>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Vehicles</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5,065.08</a:t>
                      </a:r>
                    </a:p>
                  </a:txBody>
                  <a:tcPr marL="6094" marR="6094" marT="6094" marB="0" anchor="b">
                    <a:lnL>
                      <a:noFill/>
                    </a:lnL>
                    <a:lnR>
                      <a:noFill/>
                    </a:lnR>
                    <a:lnT>
                      <a:noFill/>
                    </a:lnT>
                    <a:lnB>
                      <a:noFill/>
                    </a:lnB>
                  </a:tcPr>
                </a:tc>
                <a:extLst>
                  <a:ext uri="{0D108BD9-81ED-4DB2-BD59-A6C34878D82A}">
                    <a16:rowId xmlns:a16="http://schemas.microsoft.com/office/drawing/2014/main" val="1670672039"/>
                  </a:ext>
                </a:extLst>
              </a:tr>
              <a:tr h="137499">
                <a:tc>
                  <a:txBody>
                    <a:bodyPr/>
                    <a:lstStyle/>
                    <a:p>
                      <a:pPr algn="l" fontAlgn="b"/>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589707056"/>
                  </a:ext>
                </a:extLst>
              </a:tr>
              <a:tr h="163942">
                <a:tc>
                  <a:txBody>
                    <a:bodyPr/>
                    <a:lstStyle/>
                    <a:p>
                      <a:pPr algn="l" fontAlgn="b"/>
                      <a:r>
                        <a:rPr lang="en-US" sz="1200" b="1" i="0" u="sng" strike="noStrike" dirty="0">
                          <a:solidFill>
                            <a:srgbClr val="000000"/>
                          </a:solidFill>
                          <a:effectLst/>
                          <a:latin typeface="Times New Roman" panose="02020603050405020304" pitchFamily="18" charset="0"/>
                        </a:rPr>
                        <a:t>Stipend:</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951935511"/>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Salaries (42.21 per person - 4 permanent employees</a:t>
                      </a:r>
                      <a:r>
                        <a:rPr lang="en-US" sz="1000" b="0" i="0" u="none" strike="noStrike" dirty="0">
                          <a:solidFill>
                            <a:srgbClr val="000000"/>
                          </a:solidFill>
                          <a:effectLst/>
                          <a:latin typeface="Times New Roman" panose="02020603050405020304" pitchFamily="18" charset="0"/>
                        </a:rPr>
                        <a:t>)</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168.83</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506.51</a:t>
                      </a:r>
                    </a:p>
                  </a:txBody>
                  <a:tcPr marL="6094" marR="6094" marT="6094" marB="0" anchor="b">
                    <a:lnL>
                      <a:noFill/>
                    </a:lnL>
                    <a:lnR>
                      <a:noFill/>
                    </a:lnR>
                    <a:lnT>
                      <a:noFill/>
                    </a:lnT>
                    <a:lnB>
                      <a:noFill/>
                    </a:lnB>
                  </a:tcPr>
                </a:tc>
                <a:extLst>
                  <a:ext uri="{0D108BD9-81ED-4DB2-BD59-A6C34878D82A}">
                    <a16:rowId xmlns:a16="http://schemas.microsoft.com/office/drawing/2014/main" val="3190947760"/>
                  </a:ext>
                </a:extLst>
              </a:tr>
              <a:tr h="163942">
                <a:tc>
                  <a:txBody>
                    <a:bodyPr/>
                    <a:lstStyle/>
                    <a:p>
                      <a:pPr algn="l" fontAlgn="b"/>
                      <a:r>
                        <a:rPr lang="en-GB" sz="1200" b="0" i="0" u="none" strike="noStrike" dirty="0">
                          <a:solidFill>
                            <a:srgbClr val="000000"/>
                          </a:solidFill>
                          <a:effectLst/>
                          <a:latin typeface="Times New Roman" panose="02020603050405020304" pitchFamily="18" charset="0"/>
                        </a:rPr>
                        <a:t>Labour ( $150 per Labourers/Month)</a:t>
                      </a:r>
                    </a:p>
                  </a:txBody>
                  <a:tcPr marL="6094" marR="6094" marT="6094" marB="0" anchor="b">
                    <a:lnL>
                      <a:noFill/>
                    </a:lnL>
                    <a:lnR>
                      <a:noFill/>
                    </a:lnR>
                    <a:lnT>
                      <a:noFill/>
                    </a:lnT>
                    <a:lnB>
                      <a:noFill/>
                    </a:lnB>
                  </a:tcPr>
                </a:tc>
                <a:tc>
                  <a:txBody>
                    <a:bodyPr/>
                    <a:lstStyle/>
                    <a:p>
                      <a:pPr algn="ctr" fontAlgn="b"/>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50</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1000</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1,950.05</a:t>
                      </a:r>
                    </a:p>
                  </a:txBody>
                  <a:tcPr marL="6094" marR="6094" marT="6094" marB="0" anchor="b">
                    <a:lnL>
                      <a:noFill/>
                    </a:lnL>
                    <a:lnR>
                      <a:noFill/>
                    </a:lnR>
                    <a:lnT>
                      <a:noFill/>
                    </a:lnT>
                    <a:lnB>
                      <a:noFill/>
                    </a:lnB>
                  </a:tcPr>
                </a:tc>
                <a:extLst>
                  <a:ext uri="{0D108BD9-81ED-4DB2-BD59-A6C34878D82A}">
                    <a16:rowId xmlns:a16="http://schemas.microsoft.com/office/drawing/2014/main" val="2076323492"/>
                  </a:ext>
                </a:extLst>
              </a:tr>
              <a:tr h="137499">
                <a:tc>
                  <a:txBody>
                    <a:bodyPr/>
                    <a:lstStyle/>
                    <a:p>
                      <a:pPr algn="l" fontAlgn="b"/>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1" i="0" u="sng"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800703159"/>
                  </a:ext>
                </a:extLst>
              </a:tr>
              <a:tr h="163942">
                <a:tc>
                  <a:txBody>
                    <a:bodyPr/>
                    <a:lstStyle/>
                    <a:p>
                      <a:pPr algn="l" fontAlgn="b"/>
                      <a:r>
                        <a:rPr lang="en-US" sz="1200" b="1" i="0" u="sng" strike="noStrike" dirty="0">
                          <a:solidFill>
                            <a:srgbClr val="000000"/>
                          </a:solidFill>
                          <a:effectLst/>
                          <a:latin typeface="Times New Roman" panose="02020603050405020304" pitchFamily="18" charset="0"/>
                        </a:rPr>
                        <a:t>Utilities:</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481609486"/>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Water</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5</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16.88</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25.33</a:t>
                      </a:r>
                    </a:p>
                  </a:txBody>
                  <a:tcPr marL="6094" marR="6094" marT="6094" marB="0" anchor="b">
                    <a:lnL>
                      <a:noFill/>
                    </a:lnL>
                    <a:lnR>
                      <a:noFill/>
                    </a:lnR>
                    <a:lnT>
                      <a:noFill/>
                    </a:lnT>
                    <a:lnB>
                      <a:noFill/>
                    </a:lnB>
                  </a:tcPr>
                </a:tc>
                <a:extLst>
                  <a:ext uri="{0D108BD9-81ED-4DB2-BD59-A6C34878D82A}">
                    <a16:rowId xmlns:a16="http://schemas.microsoft.com/office/drawing/2014/main" val="3265115398"/>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Electricity Bills</a:t>
                      </a: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r>
                        <a:rPr lang="en-US" sz="1000" b="0" i="0" u="none" strike="noStrike" dirty="0">
                          <a:solidFill>
                            <a:srgbClr val="000000"/>
                          </a:solidFill>
                          <a:effectLst/>
                          <a:latin typeface="Times New Roman" panose="02020603050405020304" pitchFamily="18" charset="0"/>
                        </a:rPr>
                        <a:t>10</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84.42</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168.84</a:t>
                      </a:r>
                    </a:p>
                  </a:txBody>
                  <a:tcPr marL="6094" marR="6094" marT="6094" marB="0" anchor="b">
                    <a:lnL>
                      <a:noFill/>
                    </a:lnL>
                    <a:lnR>
                      <a:noFill/>
                    </a:lnR>
                    <a:lnT>
                      <a:noFill/>
                    </a:lnT>
                    <a:lnB>
                      <a:noFill/>
                    </a:lnB>
                  </a:tcPr>
                </a:tc>
                <a:extLst>
                  <a:ext uri="{0D108BD9-81ED-4DB2-BD59-A6C34878D82A}">
                    <a16:rowId xmlns:a16="http://schemas.microsoft.com/office/drawing/2014/main" val="2206610397"/>
                  </a:ext>
                </a:extLst>
              </a:tr>
              <a:tr h="137499">
                <a:tc>
                  <a:txBody>
                    <a:bodyPr/>
                    <a:lstStyle/>
                    <a:p>
                      <a:pPr algn="l" fontAlgn="b"/>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1"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3461368807"/>
                  </a:ext>
                </a:extLst>
              </a:tr>
              <a:tr h="163942">
                <a:tc>
                  <a:txBody>
                    <a:bodyPr/>
                    <a:lstStyle/>
                    <a:p>
                      <a:pPr algn="l" fontAlgn="b"/>
                      <a:r>
                        <a:rPr lang="en-US" sz="1200" b="1" i="0" u="none" strike="noStrike" dirty="0">
                          <a:solidFill>
                            <a:srgbClr val="000000"/>
                          </a:solidFill>
                          <a:effectLst/>
                          <a:latin typeface="Times New Roman" panose="02020603050405020304" pitchFamily="18" charset="0"/>
                        </a:rPr>
                        <a:t>Total Cash Outflow</a:t>
                      </a:r>
                    </a:p>
                  </a:txBody>
                  <a:tcPr marL="6094" marR="6094" marT="6094" marB="0" anchor="b">
                    <a:lnL>
                      <a:noFill/>
                    </a:lnL>
                    <a:lnR>
                      <a:noFill/>
                    </a:lnR>
                    <a:lnT>
                      <a:noFill/>
                    </a:lnT>
                    <a:lnB>
                      <a:noFill/>
                    </a:lnB>
                    <a:solidFill>
                      <a:srgbClr val="F8CBAD"/>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Times New Roman" panose="02020603050405020304" pitchFamily="18" charset="0"/>
                        </a:rPr>
                        <a:t>591.22</a:t>
                      </a:r>
                    </a:p>
                  </a:txBody>
                  <a:tcPr marL="6094" marR="6094" marT="6094" marB="0" anchor="b">
                    <a:lnL>
                      <a:noFill/>
                    </a:lnL>
                    <a:lnR>
                      <a:noFill/>
                    </a:lnR>
                    <a:lnT>
                      <a:noFill/>
                    </a:lnT>
                    <a:lnB>
                      <a:noFill/>
                    </a:lnB>
                    <a:solidFill>
                      <a:srgbClr val="F8CBAD"/>
                    </a:solidFill>
                  </a:tcPr>
                </a:tc>
                <a:tc>
                  <a:txBody>
                    <a:bodyPr/>
                    <a:lstStyle/>
                    <a:p>
                      <a:pPr algn="ctr" fontAlgn="b"/>
                      <a:r>
                        <a:rPr lang="en-US" sz="1100" b="1" i="0" u="none" strike="noStrike" dirty="0">
                          <a:solidFill>
                            <a:srgbClr val="000000"/>
                          </a:solidFill>
                          <a:effectLst/>
                          <a:latin typeface="Times New Roman" panose="02020603050405020304" pitchFamily="18" charset="0"/>
                        </a:rPr>
                        <a:t>1,127.74</a:t>
                      </a:r>
                      <a:endParaRPr lang="en-US" sz="1000" b="1"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solidFill>
                      <a:srgbClr val="F8CBAD"/>
                    </a:solidFill>
                  </a:tcPr>
                </a:tc>
                <a:tc>
                  <a:txBody>
                    <a:bodyPr/>
                    <a:lstStyle/>
                    <a:p>
                      <a:pPr algn="ctr" fontAlgn="b"/>
                      <a:r>
                        <a:rPr lang="en-US" sz="1100" b="1" i="0" u="none" strike="noStrike" dirty="0">
                          <a:solidFill>
                            <a:srgbClr val="000000"/>
                          </a:solidFill>
                          <a:effectLst/>
                          <a:latin typeface="Times New Roman" panose="02020603050405020304" pitchFamily="18" charset="0"/>
                        </a:rPr>
                        <a:t>25,470.08</a:t>
                      </a:r>
                      <a:endParaRPr lang="en-US" sz="1000" b="1"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solidFill>
                      <a:srgbClr val="F8CBAD"/>
                    </a:solidFill>
                  </a:tcPr>
                </a:tc>
                <a:tc>
                  <a:txBody>
                    <a:bodyPr/>
                    <a:lstStyle/>
                    <a:p>
                      <a:pPr algn="ctr" fontAlgn="b"/>
                      <a:r>
                        <a:rPr lang="en-US" sz="1100" b="1" i="0" u="none" strike="noStrike" dirty="0">
                          <a:solidFill>
                            <a:srgbClr val="000000"/>
                          </a:solidFill>
                          <a:effectLst/>
                          <a:latin typeface="Times New Roman" panose="02020603050405020304" pitchFamily="18" charset="0"/>
                        </a:rPr>
                        <a:t>33,186.94</a:t>
                      </a:r>
                      <a:endParaRPr lang="en-US" sz="1000" b="1"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solidFill>
                      <a:srgbClr val="F8CBAD"/>
                    </a:solidFill>
                  </a:tcPr>
                </a:tc>
                <a:extLst>
                  <a:ext uri="{0D108BD9-81ED-4DB2-BD59-A6C34878D82A}">
                    <a16:rowId xmlns:a16="http://schemas.microsoft.com/office/drawing/2014/main" val="2553002317"/>
                  </a:ext>
                </a:extLst>
              </a:tr>
              <a:tr h="137499">
                <a:tc>
                  <a:txBody>
                    <a:bodyPr/>
                    <a:lstStyle/>
                    <a:p>
                      <a:pPr algn="l" fontAlgn="b"/>
                      <a:endParaRPr lang="en-US" sz="1000" b="0"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tc>
                  <a:txBody>
                    <a:bodyPr/>
                    <a:lstStyle/>
                    <a:p>
                      <a:pPr algn="ctr" fontAlgn="b"/>
                      <a:endParaRPr lang="en-US" sz="1000" b="0" i="0" u="none" strike="noStrike">
                        <a:solidFill>
                          <a:srgbClr val="000000"/>
                        </a:solidFill>
                        <a:effectLst/>
                        <a:latin typeface="Times New Roman" panose="02020603050405020304" pitchFamily="18" charset="0"/>
                      </a:endParaRPr>
                    </a:p>
                  </a:txBody>
                  <a:tcPr marL="6094" marR="6094" marT="6094" marB="0" anchor="b">
                    <a:lnL>
                      <a:noFill/>
                    </a:lnL>
                    <a:lnR>
                      <a:noFill/>
                    </a:lnR>
                    <a:lnT>
                      <a:noFill/>
                    </a:lnT>
                    <a:lnB>
                      <a:noFill/>
                    </a:lnB>
                  </a:tcPr>
                </a:tc>
                <a:extLst>
                  <a:ext uri="{0D108BD9-81ED-4DB2-BD59-A6C34878D82A}">
                    <a16:rowId xmlns:a16="http://schemas.microsoft.com/office/drawing/2014/main" val="3331128785"/>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Net Cashflow</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0</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1,372.26</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37,918.44</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49,389.07</a:t>
                      </a:r>
                    </a:p>
                  </a:txBody>
                  <a:tcPr marL="6094" marR="6094" marT="6094" marB="0" anchor="b">
                    <a:lnL>
                      <a:noFill/>
                    </a:lnL>
                    <a:lnR>
                      <a:noFill/>
                    </a:lnR>
                    <a:lnT>
                      <a:noFill/>
                    </a:lnT>
                    <a:lnB>
                      <a:noFill/>
                    </a:lnB>
                  </a:tcPr>
                </a:tc>
                <a:extLst>
                  <a:ext uri="{0D108BD9-81ED-4DB2-BD59-A6C34878D82A}">
                    <a16:rowId xmlns:a16="http://schemas.microsoft.com/office/drawing/2014/main" val="2240905557"/>
                  </a:ext>
                </a:extLst>
              </a:tr>
              <a:tr h="163942">
                <a:tc>
                  <a:txBody>
                    <a:bodyPr/>
                    <a:lstStyle/>
                    <a:p>
                      <a:pPr algn="l" fontAlgn="b"/>
                      <a:r>
                        <a:rPr lang="en-US" sz="1200" b="0" i="0" u="none" strike="noStrike" dirty="0">
                          <a:solidFill>
                            <a:srgbClr val="000000"/>
                          </a:solidFill>
                          <a:effectLst/>
                          <a:latin typeface="Times New Roman" panose="02020603050405020304" pitchFamily="18" charset="0"/>
                        </a:rPr>
                        <a:t>Opening Cash Balance</a:t>
                      </a:r>
                    </a:p>
                  </a:txBody>
                  <a:tcPr marL="6094" marR="6094" marT="6094" marB="0" anchor="b">
                    <a:lnL>
                      <a:noFill/>
                    </a:lnL>
                    <a:lnR>
                      <a:noFill/>
                    </a:lnR>
                    <a:lnT>
                      <a:noFill/>
                    </a:lnT>
                    <a:lnB>
                      <a:noFill/>
                    </a:lnB>
                  </a:tcPr>
                </a:tc>
                <a:tc>
                  <a:txBody>
                    <a:bodyPr/>
                    <a:lstStyle/>
                    <a:p>
                      <a:pPr algn="ctr" fontAlgn="b"/>
                      <a:r>
                        <a:rPr lang="en-US" sz="1000" b="0" i="0" u="none" strike="noStrike">
                          <a:solidFill>
                            <a:srgbClr val="000000"/>
                          </a:solidFill>
                          <a:effectLst/>
                          <a:latin typeface="Times New Roman" panose="02020603050405020304" pitchFamily="18" charset="0"/>
                        </a:rPr>
                        <a:t>0</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0</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1,372.26</a:t>
                      </a:r>
                    </a:p>
                  </a:txBody>
                  <a:tcPr marL="6094" marR="6094" marT="6094"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anose="02020603050405020304" pitchFamily="18" charset="0"/>
                        </a:rPr>
                        <a:t>39,290.7</a:t>
                      </a:r>
                    </a:p>
                  </a:txBody>
                  <a:tcPr marL="6094" marR="6094" marT="6094" marB="0" anchor="b">
                    <a:lnL>
                      <a:noFill/>
                    </a:lnL>
                    <a:lnR>
                      <a:noFill/>
                    </a:lnR>
                    <a:lnT>
                      <a:noFill/>
                    </a:lnT>
                    <a:lnB>
                      <a:noFill/>
                    </a:lnB>
                  </a:tcPr>
                </a:tc>
                <a:extLst>
                  <a:ext uri="{0D108BD9-81ED-4DB2-BD59-A6C34878D82A}">
                    <a16:rowId xmlns:a16="http://schemas.microsoft.com/office/drawing/2014/main" val="252530729"/>
                  </a:ext>
                </a:extLst>
              </a:tr>
              <a:tr h="137499">
                <a:tc>
                  <a:txBody>
                    <a:bodyPr/>
                    <a:lstStyle/>
                    <a:p>
                      <a:pPr algn="l" fontAlgn="b"/>
                      <a:r>
                        <a:rPr lang="en-US" sz="1200" b="1" i="0" u="none" strike="noStrike" dirty="0">
                          <a:solidFill>
                            <a:srgbClr val="000000"/>
                          </a:solidFill>
                          <a:effectLst/>
                          <a:latin typeface="Times New Roman" panose="02020603050405020304" pitchFamily="18" charset="0"/>
                        </a:rPr>
                        <a:t>Ending Cash</a:t>
                      </a:r>
                    </a:p>
                  </a:txBody>
                  <a:tcPr marL="6094" marR="6094" marT="6094" marB="0" anchor="b">
                    <a:lnL>
                      <a:noFill/>
                    </a:lnL>
                    <a:lnR>
                      <a:noFill/>
                    </a:lnR>
                    <a:lnT>
                      <a:noFill/>
                    </a:lnT>
                    <a:lnB>
                      <a:noFill/>
                    </a:lnB>
                    <a:solidFill>
                      <a:srgbClr val="F8CBAD"/>
                    </a:solidFill>
                  </a:tcPr>
                </a:tc>
                <a:tc>
                  <a:txBody>
                    <a:bodyPr/>
                    <a:lstStyle/>
                    <a:p>
                      <a:pPr algn="ctr" fontAlgn="b"/>
                      <a:r>
                        <a:rPr lang="en-US" sz="1000" b="1" i="0" u="none" strike="noStrike">
                          <a:solidFill>
                            <a:srgbClr val="000000"/>
                          </a:solidFill>
                          <a:effectLst/>
                          <a:latin typeface="Times New Roman" panose="02020603050405020304" pitchFamily="18" charset="0"/>
                        </a:rPr>
                        <a:t>0</a:t>
                      </a:r>
                    </a:p>
                  </a:txBody>
                  <a:tcPr marL="6094" marR="6094" marT="6094" marB="0" anchor="b">
                    <a:lnL>
                      <a:noFill/>
                    </a:lnL>
                    <a:lnR>
                      <a:noFill/>
                    </a:lnR>
                    <a:lnT>
                      <a:noFill/>
                    </a:lnT>
                    <a:lnB>
                      <a:noFill/>
                    </a:lnB>
                    <a:solidFill>
                      <a:srgbClr val="F8CBAD"/>
                    </a:solidFill>
                  </a:tcPr>
                </a:tc>
                <a:tc>
                  <a:txBody>
                    <a:bodyPr/>
                    <a:lstStyle/>
                    <a:p>
                      <a:pPr algn="ctr" fontAlgn="b"/>
                      <a:r>
                        <a:rPr lang="en-US" sz="1200" b="1" i="0" u="none" strike="noStrike" dirty="0">
                          <a:solidFill>
                            <a:srgbClr val="000000"/>
                          </a:solidFill>
                          <a:effectLst/>
                          <a:latin typeface="Times New Roman" panose="02020603050405020304" pitchFamily="18" charset="0"/>
                        </a:rPr>
                        <a:t>1,372.26</a:t>
                      </a:r>
                      <a:endParaRPr lang="en-US" sz="1050" b="1" i="0" u="none" strike="noStrike" dirty="0">
                        <a:solidFill>
                          <a:srgbClr val="000000"/>
                        </a:solidFill>
                        <a:effectLst/>
                        <a:latin typeface="Times New Roman" panose="02020603050405020304" pitchFamily="18" charset="0"/>
                      </a:endParaRPr>
                    </a:p>
                  </a:txBody>
                  <a:tcPr marL="6094" marR="6094" marT="6094" marB="0" anchor="b">
                    <a:lnL>
                      <a:noFill/>
                    </a:lnL>
                    <a:lnR>
                      <a:noFill/>
                    </a:lnR>
                    <a:lnT>
                      <a:noFill/>
                    </a:lnT>
                    <a:lnB>
                      <a:noFill/>
                    </a:lnB>
                    <a:solidFill>
                      <a:srgbClr val="F8CBAD"/>
                    </a:solidFill>
                  </a:tcPr>
                </a:tc>
                <a:tc>
                  <a:txBody>
                    <a:bodyPr/>
                    <a:lstStyle/>
                    <a:p>
                      <a:pPr algn="ctr" fontAlgn="b"/>
                      <a:r>
                        <a:rPr lang="en-US" sz="1200" b="1" i="0" u="none" strike="noStrike" dirty="0">
                          <a:solidFill>
                            <a:srgbClr val="000000"/>
                          </a:solidFill>
                          <a:effectLst/>
                          <a:latin typeface="Times New Roman" panose="02020603050405020304" pitchFamily="18" charset="0"/>
                        </a:rPr>
                        <a:t>39,290.7</a:t>
                      </a:r>
                    </a:p>
                  </a:txBody>
                  <a:tcPr marL="6094" marR="6094" marT="6094" marB="0" anchor="b">
                    <a:lnL>
                      <a:noFill/>
                    </a:lnL>
                    <a:lnR>
                      <a:noFill/>
                    </a:lnR>
                    <a:lnT>
                      <a:noFill/>
                    </a:lnT>
                    <a:lnB>
                      <a:noFill/>
                    </a:lnB>
                    <a:solidFill>
                      <a:srgbClr val="F8CBAD"/>
                    </a:solidFill>
                  </a:tcPr>
                </a:tc>
                <a:tc>
                  <a:txBody>
                    <a:bodyPr/>
                    <a:lstStyle/>
                    <a:p>
                      <a:pPr algn="ctr" fontAlgn="b"/>
                      <a:r>
                        <a:rPr lang="en-US" sz="1200" b="1" i="0" u="none" strike="noStrike" dirty="0">
                          <a:solidFill>
                            <a:srgbClr val="000000"/>
                          </a:solidFill>
                          <a:effectLst/>
                          <a:latin typeface="Times New Roman" panose="02020603050405020304" pitchFamily="18" charset="0"/>
                        </a:rPr>
                        <a:t>88,679.77</a:t>
                      </a:r>
                    </a:p>
                  </a:txBody>
                  <a:tcPr marL="6094" marR="6094" marT="6094" marB="0" anchor="b">
                    <a:lnL>
                      <a:noFill/>
                    </a:lnL>
                    <a:lnR>
                      <a:noFill/>
                    </a:lnR>
                    <a:lnT>
                      <a:noFill/>
                    </a:lnT>
                    <a:lnB>
                      <a:noFill/>
                    </a:lnB>
                    <a:solidFill>
                      <a:srgbClr val="F8CBAD"/>
                    </a:solidFill>
                  </a:tcPr>
                </a:tc>
                <a:extLst>
                  <a:ext uri="{0D108BD9-81ED-4DB2-BD59-A6C34878D82A}">
                    <a16:rowId xmlns:a16="http://schemas.microsoft.com/office/drawing/2014/main" val="4085821168"/>
                  </a:ext>
                </a:extLst>
              </a:tr>
            </a:tbl>
          </a:graphicData>
        </a:graphic>
      </p:graphicFrame>
    </p:spTree>
    <p:extLst>
      <p:ext uri="{BB962C8B-B14F-4D97-AF65-F5344CB8AC3E}">
        <p14:creationId xmlns:p14="http://schemas.microsoft.com/office/powerpoint/2010/main" val="230516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166" t="131" r="18553" b="36726"/>
          <a:stretch/>
        </p:blipFill>
        <p:spPr>
          <a:xfrm>
            <a:off x="0" y="1957343"/>
            <a:ext cx="12191999" cy="5125627"/>
          </a:xfrm>
          <a:prstGeom prst="rect">
            <a:avLst/>
          </a:prstGeom>
        </p:spPr>
      </p:pic>
      <p:sp>
        <p:nvSpPr>
          <p:cNvPr id="9" name="TextBox 8"/>
          <p:cNvSpPr txBox="1"/>
          <p:nvPr/>
        </p:nvSpPr>
        <p:spPr>
          <a:xfrm>
            <a:off x="787637" y="5125018"/>
            <a:ext cx="57857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a:t>
            </a:r>
          </a:p>
        </p:txBody>
      </p:sp>
      <p:sp>
        <p:nvSpPr>
          <p:cNvPr id="13" name="TextBox 12"/>
          <p:cNvSpPr txBox="1"/>
          <p:nvPr/>
        </p:nvSpPr>
        <p:spPr>
          <a:xfrm flipH="1">
            <a:off x="10316653" y="871246"/>
            <a:ext cx="1747967" cy="2164695"/>
          </a:xfrm>
          <a:prstGeom prst="rect">
            <a:avLst/>
          </a:prstGeom>
          <a:noFill/>
        </p:spPr>
        <p:txBody>
          <a:bodyPr wrap="square" rtlCol="0">
            <a:spAutoFit/>
          </a:bodyPr>
          <a:lstStyle/>
          <a:p>
            <a:pPr marL="0" marR="0" algn="just">
              <a:spcBef>
                <a:spcPts val="0"/>
              </a:spcBef>
              <a:spcAft>
                <a:spcPts val="800"/>
              </a:spcAft>
            </a:pPr>
            <a:r>
              <a:rPr lang="en-US" sz="2000" b="1" kern="100" dirty="0">
                <a:solidFill>
                  <a:schemeClr val="accent2"/>
                </a:solidFill>
                <a:effectLst/>
                <a:latin typeface="Times New Roman" panose="02020603050405020304" pitchFamily="18" charset="0"/>
                <a:ea typeface="SimSun" charset="-122"/>
                <a:cs typeface="Times New Roman" panose="02020603050405020304" pitchFamily="18" charset="0"/>
              </a:rPr>
              <a:t>Oct-Dec 2024</a:t>
            </a:r>
          </a:p>
          <a:p>
            <a:r>
              <a:rPr lang="en-US" b="1" kern="100" dirty="0">
                <a:effectLst/>
                <a:latin typeface="Times New Roman" panose="02020603050405020304" pitchFamily="18" charset="0"/>
                <a:ea typeface="SimSun" charset="-122"/>
                <a:cs typeface="Times New Roman" panose="02020603050405020304" pitchFamily="18" charset="0"/>
              </a:rPr>
              <a:t>Cassava peel feed, Cassava flour noodles,  and pastries product </a:t>
            </a:r>
            <a:r>
              <a:rPr lang="en-US" b="1" kern="100" dirty="0">
                <a:latin typeface="Times New Roman" panose="02020603050405020304" pitchFamily="18" charset="0"/>
                <a:ea typeface="SimSun" charset="-122"/>
                <a:cs typeface="Times New Roman" panose="02020603050405020304" pitchFamily="18" charset="0"/>
              </a:rPr>
              <a:t>d</a:t>
            </a:r>
            <a:r>
              <a:rPr lang="en-US" b="1" kern="100" dirty="0">
                <a:effectLst/>
                <a:latin typeface="Times New Roman" panose="02020603050405020304" pitchFamily="18" charset="0"/>
                <a:ea typeface="SimSun" charset="-122"/>
                <a:cs typeface="Times New Roman" panose="02020603050405020304" pitchFamily="18" charset="0"/>
              </a:rPr>
              <a:t>evelopment</a:t>
            </a:r>
          </a:p>
        </p:txBody>
      </p:sp>
      <p:sp>
        <p:nvSpPr>
          <p:cNvPr id="15" name="TextBox 14"/>
          <p:cNvSpPr txBox="1"/>
          <p:nvPr/>
        </p:nvSpPr>
        <p:spPr>
          <a:xfrm>
            <a:off x="403533" y="1687293"/>
            <a:ext cx="1925348" cy="3098284"/>
          </a:xfrm>
          <a:prstGeom prst="rect">
            <a:avLst/>
          </a:prstGeom>
          <a:noFill/>
        </p:spPr>
        <p:txBody>
          <a:bodyPr wrap="square">
            <a:spAutoFit/>
          </a:bodyPr>
          <a:lstStyle/>
          <a:p>
            <a:pPr marL="0" marR="0" algn="just">
              <a:spcBef>
                <a:spcPts val="0"/>
              </a:spcBef>
              <a:spcAft>
                <a:spcPts val="800"/>
              </a:spcAft>
            </a:pPr>
            <a:r>
              <a:rPr lang="en-US" sz="2000" b="1" kern="100" dirty="0">
                <a:solidFill>
                  <a:schemeClr val="accent2"/>
                </a:solidFill>
                <a:latin typeface="Times New Roman" panose="02020603050405020304" pitchFamily="18" charset="0"/>
                <a:ea typeface="SimSun" charset="-122"/>
                <a:cs typeface="Times New Roman" panose="02020603050405020304" pitchFamily="18" charset="0"/>
              </a:rPr>
              <a:t>Sept</a:t>
            </a:r>
            <a:r>
              <a:rPr lang="en-US" sz="2000" b="1" kern="100" dirty="0">
                <a:solidFill>
                  <a:schemeClr val="accent2"/>
                </a:solidFill>
                <a:effectLst/>
                <a:latin typeface="Times New Roman" panose="02020603050405020304" pitchFamily="18" charset="0"/>
                <a:ea typeface="SimSun" charset="-122"/>
                <a:cs typeface="Times New Roman" panose="02020603050405020304" pitchFamily="18" charset="0"/>
              </a:rPr>
              <a:t>-Dec 2023</a:t>
            </a:r>
          </a:p>
          <a:p>
            <a:pPr marL="0" marR="0" algn="just">
              <a:spcBef>
                <a:spcPts val="0"/>
              </a:spcBef>
              <a:spcAft>
                <a:spcPts val="800"/>
              </a:spcAft>
            </a:pPr>
            <a:r>
              <a:rPr lang="en-US" b="1" kern="100" dirty="0">
                <a:effectLst/>
                <a:latin typeface="Times New Roman" panose="02020603050405020304" pitchFamily="18" charset="0"/>
                <a:ea typeface="SimSun" charset="-122"/>
                <a:cs typeface="Times New Roman" panose="02020603050405020304" pitchFamily="18" charset="0"/>
              </a:rPr>
              <a:t>Market Research, Business Development, </a:t>
            </a:r>
            <a:r>
              <a:rPr lang="en-US" sz="1800" b="1" dirty="0">
                <a:effectLst/>
                <a:latin typeface="Times New Roman" panose="02020603050405020304" pitchFamily="18" charset="0"/>
                <a:ea typeface="Times New Roman" panose="02020603050405020304" pitchFamily="18" charset="0"/>
              </a:rPr>
              <a:t>MVP testing </a:t>
            </a:r>
            <a:endParaRPr lang="en-US" b="1" kern="100" dirty="0">
              <a:effectLst/>
              <a:latin typeface="Times New Roman" panose="02020603050405020304" pitchFamily="18" charset="0"/>
              <a:ea typeface="SimSun" charset="-122"/>
              <a:cs typeface="Times New Roman" panose="02020603050405020304" pitchFamily="18" charset="0"/>
            </a:endParaRPr>
          </a:p>
          <a:p>
            <a:pPr marL="0" marR="0" algn="just">
              <a:spcBef>
                <a:spcPts val="0"/>
              </a:spcBef>
              <a:spcAft>
                <a:spcPts val="800"/>
              </a:spcAft>
            </a:pPr>
            <a:r>
              <a:rPr lang="en-US" b="1" kern="100" dirty="0">
                <a:effectLst/>
                <a:latin typeface="Times New Roman" panose="02020603050405020304" pitchFamily="18" charset="0"/>
                <a:ea typeface="SimSun" charset="-122"/>
                <a:cs typeface="Times New Roman" panose="02020603050405020304" pitchFamily="18" charset="0"/>
              </a:rPr>
              <a:t>Securing Partnerships, Product Development</a:t>
            </a:r>
          </a:p>
        </p:txBody>
      </p:sp>
      <p:pic>
        <p:nvPicPr>
          <p:cNvPr id="16" name="Picture 15">
            <a:extLst>
              <a:ext uri="{FF2B5EF4-FFF2-40B4-BE49-F238E27FC236}">
                <a16:creationId xmlns:a16="http://schemas.microsoft.com/office/drawing/2014/main" id="{D947ECCA-D41C-4F32-93E3-A059DF8C9D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867" y="-609271"/>
            <a:ext cx="2924548" cy="3360248"/>
          </a:xfrm>
          <a:prstGeom prst="rect">
            <a:avLst/>
          </a:prstGeom>
        </p:spPr>
      </p:pic>
      <p:sp>
        <p:nvSpPr>
          <p:cNvPr id="22" name="Google Shape;3614;p69">
            <a:extLst>
              <a:ext uri="{FF2B5EF4-FFF2-40B4-BE49-F238E27FC236}">
                <a16:creationId xmlns:a16="http://schemas.microsoft.com/office/drawing/2014/main" id="{E79BF15A-62F8-45ED-B6B5-BF7DD29627E5}"/>
              </a:ext>
            </a:extLst>
          </p:cNvPr>
          <p:cNvSpPr/>
          <p:nvPr/>
        </p:nvSpPr>
        <p:spPr>
          <a:xfrm>
            <a:off x="3044566" y="4588145"/>
            <a:ext cx="1102938" cy="1313799"/>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5"/>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14;p69">
            <a:extLst>
              <a:ext uri="{FF2B5EF4-FFF2-40B4-BE49-F238E27FC236}">
                <a16:creationId xmlns:a16="http://schemas.microsoft.com/office/drawing/2014/main" id="{1815C17F-C138-4E5D-A815-C587BBDAEFED}"/>
              </a:ext>
            </a:extLst>
          </p:cNvPr>
          <p:cNvSpPr/>
          <p:nvPr/>
        </p:nvSpPr>
        <p:spPr>
          <a:xfrm>
            <a:off x="10711341" y="3082547"/>
            <a:ext cx="834143" cy="105986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5"/>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TextBox 58">
            <a:extLst>
              <a:ext uri="{FF2B5EF4-FFF2-40B4-BE49-F238E27FC236}">
                <a16:creationId xmlns:a16="http://schemas.microsoft.com/office/drawing/2014/main" id="{2D82D115-2FBF-4BDF-BA8D-6B760FDDF207}"/>
              </a:ext>
            </a:extLst>
          </p:cNvPr>
          <p:cNvSpPr txBox="1"/>
          <p:nvPr/>
        </p:nvSpPr>
        <p:spPr>
          <a:xfrm>
            <a:off x="3350145" y="4730676"/>
            <a:ext cx="57857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2</a:t>
            </a:r>
          </a:p>
        </p:txBody>
      </p:sp>
      <p:sp>
        <p:nvSpPr>
          <p:cNvPr id="60" name="TextBox 59">
            <a:extLst>
              <a:ext uri="{FF2B5EF4-FFF2-40B4-BE49-F238E27FC236}">
                <a16:creationId xmlns:a16="http://schemas.microsoft.com/office/drawing/2014/main" id="{3A678455-7436-45A3-AF55-C3DCACFCBCA4}"/>
              </a:ext>
            </a:extLst>
          </p:cNvPr>
          <p:cNvSpPr txBox="1"/>
          <p:nvPr/>
        </p:nvSpPr>
        <p:spPr>
          <a:xfrm>
            <a:off x="5639403" y="4431175"/>
            <a:ext cx="57857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3</a:t>
            </a:r>
          </a:p>
        </p:txBody>
      </p:sp>
      <p:sp>
        <p:nvSpPr>
          <p:cNvPr id="61" name="TextBox 60">
            <a:extLst>
              <a:ext uri="{FF2B5EF4-FFF2-40B4-BE49-F238E27FC236}">
                <a16:creationId xmlns:a16="http://schemas.microsoft.com/office/drawing/2014/main" id="{455D61F9-698A-4555-9015-F1E6CE48B257}"/>
              </a:ext>
            </a:extLst>
          </p:cNvPr>
          <p:cNvSpPr txBox="1"/>
          <p:nvPr/>
        </p:nvSpPr>
        <p:spPr>
          <a:xfrm>
            <a:off x="8448380" y="2892811"/>
            <a:ext cx="54359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4</a:t>
            </a:r>
          </a:p>
        </p:txBody>
      </p:sp>
      <p:sp>
        <p:nvSpPr>
          <p:cNvPr id="63" name="TextBox 62">
            <a:extLst>
              <a:ext uri="{FF2B5EF4-FFF2-40B4-BE49-F238E27FC236}">
                <a16:creationId xmlns:a16="http://schemas.microsoft.com/office/drawing/2014/main" id="{51DBB381-0ABC-4B83-BF36-8B5D8472C59B}"/>
              </a:ext>
            </a:extLst>
          </p:cNvPr>
          <p:cNvSpPr txBox="1"/>
          <p:nvPr/>
        </p:nvSpPr>
        <p:spPr>
          <a:xfrm>
            <a:off x="2690884" y="1375433"/>
            <a:ext cx="1833052" cy="3518912"/>
          </a:xfrm>
          <a:prstGeom prst="rect">
            <a:avLst/>
          </a:prstGeom>
          <a:noFill/>
        </p:spPr>
        <p:txBody>
          <a:bodyPr wrap="square">
            <a:spAutoFit/>
          </a:bodyPr>
          <a:lstStyle/>
          <a:p>
            <a:pPr marL="0" marR="0" algn="just">
              <a:spcBef>
                <a:spcPts val="0"/>
              </a:spcBef>
              <a:spcAft>
                <a:spcPts val="800"/>
              </a:spcAft>
            </a:pPr>
            <a:r>
              <a:rPr lang="en-US" sz="2000" b="1" kern="100" dirty="0">
                <a:solidFill>
                  <a:schemeClr val="accent2"/>
                </a:solidFill>
                <a:effectLst/>
                <a:latin typeface="Times New Roman" panose="02020603050405020304" pitchFamily="18" charset="0"/>
                <a:ea typeface="SimSun" charset="-122"/>
                <a:cs typeface="Times New Roman" panose="02020603050405020304" pitchFamily="18" charset="0"/>
              </a:rPr>
              <a:t>Jan- Mar 2024</a:t>
            </a:r>
          </a:p>
          <a:p>
            <a:pPr marL="0" marR="0" algn="just">
              <a:spcBef>
                <a:spcPts val="0"/>
              </a:spcBef>
              <a:spcAft>
                <a:spcPts val="800"/>
              </a:spcAft>
            </a:pPr>
            <a:r>
              <a:rPr lang="en-US" b="1" kern="100" dirty="0">
                <a:effectLst/>
                <a:latin typeface="Times New Roman" panose="02020603050405020304" pitchFamily="18" charset="0"/>
                <a:ea typeface="SimSun" panose="02010600030101010101" pitchFamily="2" charset="-122"/>
                <a:cs typeface="Times New Roman" panose="02020603050405020304" pitchFamily="18" charset="0"/>
              </a:rPr>
              <a:t>Identification of sources of raw materials.</a:t>
            </a:r>
          </a:p>
          <a:p>
            <a:pPr marL="0" marR="0" algn="just">
              <a:spcBef>
                <a:spcPts val="0"/>
              </a:spcBef>
              <a:spcAft>
                <a:spcPts val="800"/>
              </a:spcAft>
            </a:pPr>
            <a:r>
              <a:rPr lang="en-US" b="1" kern="100" dirty="0">
                <a:effectLst/>
                <a:latin typeface="Times New Roman" panose="02020603050405020304" pitchFamily="18" charset="0"/>
                <a:ea typeface="SimSun" charset="-122"/>
                <a:cs typeface="Times New Roman" panose="02020603050405020304" pitchFamily="18" charset="0"/>
              </a:rPr>
              <a:t>Product launching, Feedback acquisition,</a:t>
            </a:r>
          </a:p>
          <a:p>
            <a:pPr marL="0" marR="0" algn="just">
              <a:spcBef>
                <a:spcPts val="0"/>
              </a:spcBef>
              <a:spcAft>
                <a:spcPts val="800"/>
              </a:spcAft>
            </a:pPr>
            <a:r>
              <a:rPr lang="en-US" b="1" kern="100" dirty="0">
                <a:effectLst/>
                <a:latin typeface="Times New Roman" panose="02020603050405020304" pitchFamily="18" charset="0"/>
                <a:ea typeface="SimSun" charset="-122"/>
                <a:cs typeface="Times New Roman" panose="02020603050405020304" pitchFamily="18" charset="0"/>
              </a:rPr>
              <a:t>Customer Acquisition</a:t>
            </a:r>
          </a:p>
          <a:p>
            <a:pPr marL="0" marR="0" algn="just">
              <a:spcBef>
                <a:spcPts val="0"/>
              </a:spcBef>
              <a:spcAft>
                <a:spcPts val="800"/>
              </a:spcAft>
            </a:pPr>
            <a:endParaRPr lang="en-US" sz="1600" b="1" kern="100" dirty="0">
              <a:effectLst/>
              <a:latin typeface="Times New Roman" panose="02020603050405020304" pitchFamily="18" charset="0"/>
              <a:ea typeface="SimSun" charset="-122"/>
              <a:cs typeface="Times New Roman" panose="02020603050405020304" pitchFamily="18" charset="0"/>
            </a:endParaRPr>
          </a:p>
        </p:txBody>
      </p:sp>
      <p:sp>
        <p:nvSpPr>
          <p:cNvPr id="64" name="TextBox 63">
            <a:extLst>
              <a:ext uri="{FF2B5EF4-FFF2-40B4-BE49-F238E27FC236}">
                <a16:creationId xmlns:a16="http://schemas.microsoft.com/office/drawing/2014/main" id="{5DEC676F-3D5D-4EC1-B9CE-D9EBDB9844EF}"/>
              </a:ext>
            </a:extLst>
          </p:cNvPr>
          <p:cNvSpPr txBox="1"/>
          <p:nvPr/>
        </p:nvSpPr>
        <p:spPr>
          <a:xfrm>
            <a:off x="4848343" y="1163410"/>
            <a:ext cx="2000067" cy="2995692"/>
          </a:xfrm>
          <a:prstGeom prst="rect">
            <a:avLst/>
          </a:prstGeom>
          <a:noFill/>
        </p:spPr>
        <p:txBody>
          <a:bodyPr wrap="square">
            <a:spAutoFit/>
          </a:bodyPr>
          <a:lstStyle/>
          <a:p>
            <a:pPr marL="0" marR="0" algn="just">
              <a:spcBef>
                <a:spcPts val="0"/>
              </a:spcBef>
              <a:spcAft>
                <a:spcPts val="800"/>
              </a:spcAft>
            </a:pPr>
            <a:r>
              <a:rPr lang="en-US" sz="2000" b="1" kern="100" dirty="0">
                <a:solidFill>
                  <a:schemeClr val="accent2"/>
                </a:solidFill>
                <a:effectLst/>
                <a:latin typeface="Times New Roman" panose="02020603050405020304" pitchFamily="18" charset="0"/>
                <a:ea typeface="SimSun" charset="-122"/>
                <a:cs typeface="Times New Roman" panose="02020603050405020304" pitchFamily="18" charset="0"/>
              </a:rPr>
              <a:t>Apr- Jun 2024</a:t>
            </a:r>
          </a:p>
          <a:p>
            <a:pPr marL="0" marR="0" algn="just">
              <a:spcBef>
                <a:spcPts val="0"/>
              </a:spcBef>
              <a:spcAft>
                <a:spcPts val="800"/>
              </a:spcAft>
            </a:pPr>
            <a:r>
              <a:rPr lang="en-US" b="1" kern="100" dirty="0">
                <a:effectLst/>
                <a:latin typeface="Times New Roman" panose="02020603050405020304" pitchFamily="18" charset="0"/>
                <a:ea typeface="SimSun" panose="02010600030101010101" pitchFamily="2" charset="-122"/>
                <a:cs typeface="Times New Roman" panose="02020603050405020304" pitchFamily="18" charset="0"/>
              </a:rPr>
              <a:t>Setting up processing facility, Business registration and FDA registration and testing </a:t>
            </a:r>
            <a:r>
              <a:rPr lang="en-US" b="1" kern="100" dirty="0">
                <a:effectLst/>
                <a:latin typeface="Times New Roman" panose="02020603050405020304" pitchFamily="18" charset="0"/>
                <a:ea typeface="SimSun" charset="-122"/>
                <a:cs typeface="Times New Roman" panose="02020603050405020304" pitchFamily="18" charset="0"/>
              </a:rPr>
              <a:t>Feedback collection, Publicity</a:t>
            </a:r>
          </a:p>
        </p:txBody>
      </p:sp>
      <p:sp>
        <p:nvSpPr>
          <p:cNvPr id="66" name="TextBox 65">
            <a:extLst>
              <a:ext uri="{FF2B5EF4-FFF2-40B4-BE49-F238E27FC236}">
                <a16:creationId xmlns:a16="http://schemas.microsoft.com/office/drawing/2014/main" id="{4A8D3BEE-0D2D-4307-AA9A-E6A3B4169044}"/>
              </a:ext>
            </a:extLst>
          </p:cNvPr>
          <p:cNvSpPr txBox="1"/>
          <p:nvPr/>
        </p:nvSpPr>
        <p:spPr>
          <a:xfrm flipH="1">
            <a:off x="7300686" y="819356"/>
            <a:ext cx="2369452" cy="1986121"/>
          </a:xfrm>
          <a:prstGeom prst="rect">
            <a:avLst/>
          </a:prstGeom>
          <a:noFill/>
        </p:spPr>
        <p:txBody>
          <a:bodyPr wrap="square" rtlCol="0">
            <a:spAutoFit/>
          </a:bodyPr>
          <a:lstStyle/>
          <a:p>
            <a:pPr marL="0" marR="0" algn="just">
              <a:lnSpc>
                <a:spcPct val="107000"/>
              </a:lnSpc>
              <a:spcBef>
                <a:spcPts val="0"/>
              </a:spcBef>
              <a:spcAft>
                <a:spcPts val="800"/>
              </a:spcAft>
            </a:pPr>
            <a:r>
              <a:rPr lang="en-US" sz="2000" b="1" kern="100" dirty="0">
                <a:solidFill>
                  <a:schemeClr val="accent2"/>
                </a:solidFill>
                <a:effectLst/>
                <a:latin typeface="Times New Roman" panose="02020603050405020304" pitchFamily="18" charset="0"/>
                <a:ea typeface="SimSun" charset="-122"/>
                <a:cs typeface="Times New Roman" panose="02020603050405020304" pitchFamily="18" charset="0"/>
              </a:rPr>
              <a:t>Jul-Sep 2024</a:t>
            </a:r>
          </a:p>
          <a:p>
            <a:pPr marL="0" marR="0" algn="just">
              <a:lnSpc>
                <a:spcPct val="107000"/>
              </a:lnSpc>
              <a:spcBef>
                <a:spcPts val="0"/>
              </a:spcBef>
              <a:spcAft>
                <a:spcPts val="800"/>
              </a:spcAft>
            </a:pPr>
            <a:r>
              <a:rPr lang="en-US" b="1" kern="100" dirty="0">
                <a:latin typeface="Times New Roman" panose="02020603050405020304" pitchFamily="18" charset="0"/>
                <a:ea typeface="SimSun" panose="02010600030101010101" pitchFamily="2" charset="-122"/>
                <a:cs typeface="Times New Roman" panose="02020603050405020304" pitchFamily="18" charset="0"/>
              </a:rPr>
              <a:t>Full product Deployment</a:t>
            </a:r>
            <a:r>
              <a:rPr lang="en-US" b="1" kern="100" dirty="0">
                <a:effectLst/>
                <a:latin typeface="Times New Roman" panose="02020603050405020304" pitchFamily="18" charset="0"/>
                <a:ea typeface="SimSun" panose="02010600030101010101" pitchFamily="2" charset="-122"/>
                <a:cs typeface="Times New Roman" panose="02020603050405020304" pitchFamily="18" charset="0"/>
              </a:rPr>
              <a:t>/ marketing and sales /cassava farming to supply factory </a:t>
            </a:r>
            <a:endParaRPr lang="en-US" b="1" kern="100" dirty="0">
              <a:effectLst/>
              <a:latin typeface="Times New Roman" panose="02020603050405020304" pitchFamily="18" charset="0"/>
              <a:ea typeface="SimSun" charset="-122"/>
              <a:cs typeface="Times New Roman" panose="02020603050405020304" pitchFamily="18" charset="0"/>
            </a:endParaRPr>
          </a:p>
        </p:txBody>
      </p:sp>
      <p:sp>
        <p:nvSpPr>
          <p:cNvPr id="68" name="TextBox 67">
            <a:extLst>
              <a:ext uri="{FF2B5EF4-FFF2-40B4-BE49-F238E27FC236}">
                <a16:creationId xmlns:a16="http://schemas.microsoft.com/office/drawing/2014/main" id="{D6576C4F-DE99-424C-B71D-EA79188CA9A3}"/>
              </a:ext>
            </a:extLst>
          </p:cNvPr>
          <p:cNvSpPr txBox="1"/>
          <p:nvPr/>
        </p:nvSpPr>
        <p:spPr>
          <a:xfrm>
            <a:off x="2800377" y="78969"/>
            <a:ext cx="6096000" cy="707886"/>
          </a:xfrm>
          <a:prstGeom prst="rect">
            <a:avLst/>
          </a:prstGeom>
          <a:noFill/>
        </p:spPr>
        <p:txBody>
          <a:bodyPr wrap="square">
            <a:spAutoFit/>
          </a:bodyPr>
          <a:lstStyle/>
          <a:p>
            <a:pPr algn="l"/>
            <a:r>
              <a:rPr lang="en-US" sz="4000" dirty="0">
                <a:solidFill>
                  <a:schemeClr val="accent2"/>
                </a:solidFill>
                <a:latin typeface="Arial Black" pitchFamily="34" charset="0"/>
              </a:rPr>
              <a:t>Product Roadmap</a:t>
            </a:r>
          </a:p>
        </p:txBody>
      </p:sp>
      <p:sp>
        <p:nvSpPr>
          <p:cNvPr id="70" name="TextBox 69">
            <a:extLst>
              <a:ext uri="{FF2B5EF4-FFF2-40B4-BE49-F238E27FC236}">
                <a16:creationId xmlns:a16="http://schemas.microsoft.com/office/drawing/2014/main" id="{7F2E66FA-51C0-495F-954F-D0C2574BCE2D}"/>
              </a:ext>
            </a:extLst>
          </p:cNvPr>
          <p:cNvSpPr txBox="1"/>
          <p:nvPr/>
        </p:nvSpPr>
        <p:spPr>
          <a:xfrm>
            <a:off x="10934463" y="3134889"/>
            <a:ext cx="61102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5</a:t>
            </a:r>
          </a:p>
        </p:txBody>
      </p:sp>
      <p:sp>
        <p:nvSpPr>
          <p:cNvPr id="73" name="Freeform 2">
            <a:extLst>
              <a:ext uri="{FF2B5EF4-FFF2-40B4-BE49-F238E27FC236}">
                <a16:creationId xmlns:a16="http://schemas.microsoft.com/office/drawing/2014/main" id="{C4F0FAFC-6C42-4B2D-8631-25C5A6675AFC}"/>
              </a:ext>
            </a:extLst>
          </p:cNvPr>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Tree>
    <p:extLst>
      <p:ext uri="{BB962C8B-B14F-4D97-AF65-F5344CB8AC3E}">
        <p14:creationId xmlns:p14="http://schemas.microsoft.com/office/powerpoint/2010/main" val="244842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F99F914-20D7-4B8A-BAAF-0D3093DFB344}"/>
              </a:ext>
            </a:extLst>
          </p:cNvPr>
          <p:cNvSpPr txBox="1"/>
          <p:nvPr/>
        </p:nvSpPr>
        <p:spPr>
          <a:xfrm>
            <a:off x="2526823" y="1577753"/>
            <a:ext cx="3848100" cy="1736181"/>
          </a:xfrm>
          <a:prstGeom prst="rect">
            <a:avLst/>
          </a:prstGeom>
          <a:noFill/>
        </p:spPr>
        <p:txBody>
          <a:bodyPr wrap="square">
            <a:spAutoFit/>
          </a:bodyPr>
          <a:lstStyle/>
          <a:p>
            <a:pPr marL="0" marR="0">
              <a:lnSpc>
                <a:spcPct val="115000"/>
              </a:lnSpc>
              <a:spcBef>
                <a:spcPts val="0"/>
              </a:spcBef>
              <a:spcAft>
                <a:spcPts val="1000"/>
              </a:spcAft>
            </a:pPr>
            <a:r>
              <a:rPr lang="en-US" sz="2000" b="1" dirty="0">
                <a:effectLst/>
                <a:latin typeface="Times New Roman" panose="02020603050405020304" pitchFamily="18" charset="0"/>
                <a:ea typeface="SimSun" charset="-122"/>
                <a:cs typeface="Times New Roman" panose="02020603050405020304" pitchFamily="18" charset="0"/>
              </a:rPr>
              <a:t>Andy Donsah Yeboah</a:t>
            </a:r>
          </a:p>
          <a:p>
            <a:pPr>
              <a:lnSpc>
                <a:spcPct val="115000"/>
              </a:lnSpc>
              <a:spcAft>
                <a:spcPts val="1000"/>
              </a:spcAft>
            </a:pPr>
            <a:r>
              <a:rPr lang="en-US" sz="2000" b="1" dirty="0">
                <a:latin typeface="Times New Roman" panose="02020603050405020304" pitchFamily="18" charset="0"/>
                <a:ea typeface="SimSun" charset="-122"/>
                <a:cs typeface="Times New Roman" panose="02020603050405020304" pitchFamily="18" charset="0"/>
              </a:rPr>
              <a:t>Team &amp; Production Lead</a:t>
            </a:r>
            <a:r>
              <a:rPr lang="en-US" sz="2000" b="1" dirty="0">
                <a:effectLst/>
                <a:latin typeface="Times New Roman" panose="02020603050405020304" pitchFamily="18" charset="0"/>
                <a:ea typeface="SimSun" charset="-122"/>
                <a:cs typeface="Times New Roman" panose="02020603050405020304" pitchFamily="18" charset="0"/>
              </a:rPr>
              <a:t> </a:t>
            </a:r>
          </a:p>
          <a:p>
            <a:pPr marL="0" marR="0">
              <a:lnSpc>
                <a:spcPct val="115000"/>
              </a:lnSpc>
              <a:spcBef>
                <a:spcPts val="0"/>
              </a:spcBef>
              <a:spcAft>
                <a:spcPts val="1000"/>
              </a:spcAft>
            </a:pPr>
            <a:r>
              <a:rPr lang="en-US" sz="2000" b="1" dirty="0">
                <a:effectLst/>
                <a:latin typeface="Times New Roman" panose="02020603050405020304" pitchFamily="18" charset="0"/>
                <a:ea typeface="SimSun" charset="-122"/>
                <a:cs typeface="Times New Roman" panose="02020603050405020304" pitchFamily="18" charset="0"/>
              </a:rPr>
              <a:t>Chemist &amp; 4 yrs. expert in food chemistry</a:t>
            </a:r>
          </a:p>
        </p:txBody>
      </p:sp>
      <p:sp>
        <p:nvSpPr>
          <p:cNvPr id="13" name="TextBox 12">
            <a:extLst>
              <a:ext uri="{FF2B5EF4-FFF2-40B4-BE49-F238E27FC236}">
                <a16:creationId xmlns:a16="http://schemas.microsoft.com/office/drawing/2014/main" id="{59290A3E-1B8C-4765-9557-B6BBA3494D57}"/>
              </a:ext>
            </a:extLst>
          </p:cNvPr>
          <p:cNvSpPr txBox="1"/>
          <p:nvPr/>
        </p:nvSpPr>
        <p:spPr>
          <a:xfrm>
            <a:off x="8616918" y="1591760"/>
            <a:ext cx="3843051" cy="2200602"/>
          </a:xfrm>
          <a:prstGeom prst="rect">
            <a:avLst/>
          </a:prstGeom>
          <a:noFill/>
        </p:spPr>
        <p:txBody>
          <a:bodyPr wrap="square">
            <a:spAutoFit/>
          </a:bodyPr>
          <a:lstStyle/>
          <a:p>
            <a:pPr marL="0" marR="0">
              <a:lnSpc>
                <a:spcPct val="115000"/>
              </a:lnSpc>
              <a:spcBef>
                <a:spcPts val="0"/>
              </a:spcBef>
              <a:spcAft>
                <a:spcPts val="1000"/>
              </a:spcAft>
            </a:pPr>
            <a:r>
              <a:rPr lang="en-US" sz="2000" b="1" dirty="0">
                <a:effectLst/>
                <a:latin typeface="Times New Roman" panose="02020603050405020304" pitchFamily="18" charset="0"/>
                <a:ea typeface="SimSun" charset="-122"/>
                <a:cs typeface="Times New Roman" panose="02020603050405020304" pitchFamily="18" charset="0"/>
              </a:rPr>
              <a:t>Amponsah Ankrah Richard</a:t>
            </a:r>
          </a:p>
          <a:p>
            <a:pPr>
              <a:lnSpc>
                <a:spcPct val="115000"/>
              </a:lnSpc>
              <a:spcAft>
                <a:spcPts val="1000"/>
              </a:spcAft>
            </a:pPr>
            <a:r>
              <a:rPr lang="en-US" sz="2000" b="1" dirty="0">
                <a:latin typeface="Times New Roman" panose="02020603050405020304" pitchFamily="18" charset="0"/>
                <a:ea typeface="SimSun" charset="-122"/>
                <a:cs typeface="Times New Roman" panose="02020603050405020304" pitchFamily="18" charset="0"/>
              </a:rPr>
              <a:t>Agri Research &amp; Admin. lead</a:t>
            </a:r>
            <a:r>
              <a:rPr lang="en-US" sz="2000" b="1" dirty="0">
                <a:effectLst/>
                <a:latin typeface="Times New Roman" panose="02020603050405020304" pitchFamily="18" charset="0"/>
                <a:ea typeface="SimSun" charset="-122"/>
                <a:cs typeface="Times New Roman" panose="02020603050405020304" pitchFamily="18" charset="0"/>
              </a:rPr>
              <a:t> </a:t>
            </a:r>
          </a:p>
          <a:p>
            <a:pPr marL="0" marR="0">
              <a:lnSpc>
                <a:spcPct val="115000"/>
              </a:lnSpc>
              <a:spcBef>
                <a:spcPts val="0"/>
              </a:spcBef>
              <a:spcAft>
                <a:spcPts val="1000"/>
              </a:spcAft>
            </a:pPr>
            <a:r>
              <a:rPr lang="en-US" sz="2000" b="1" dirty="0">
                <a:effectLst/>
                <a:latin typeface="Times New Roman" panose="02020603050405020304" pitchFamily="18" charset="0"/>
                <a:ea typeface="SimSun" charset="-122"/>
                <a:cs typeface="Times New Roman" panose="02020603050405020304" pitchFamily="18" charset="0"/>
              </a:rPr>
              <a:t>Agri Engineer &amp; 4 yrs. expert in post-harvest lost</a:t>
            </a:r>
          </a:p>
          <a:p>
            <a:pPr marL="0" marR="0">
              <a:spcBef>
                <a:spcPts val="0"/>
              </a:spcBef>
              <a:spcAft>
                <a:spcPts val="1000"/>
              </a:spcAft>
            </a:pPr>
            <a:endParaRPr lang="en-US" sz="2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B142F6E-DD31-4E07-8823-BBBADABDD269}"/>
              </a:ext>
            </a:extLst>
          </p:cNvPr>
          <p:cNvSpPr txBox="1"/>
          <p:nvPr/>
        </p:nvSpPr>
        <p:spPr>
          <a:xfrm>
            <a:off x="8644042" y="4402327"/>
            <a:ext cx="3649510" cy="2682786"/>
          </a:xfrm>
          <a:prstGeom prst="rect">
            <a:avLst/>
          </a:prstGeom>
          <a:noFill/>
        </p:spPr>
        <p:txBody>
          <a:bodyPr wrap="square">
            <a:spAutoFit/>
          </a:bodyPr>
          <a:lstStyle/>
          <a:p>
            <a:pPr marL="0" marR="0">
              <a:lnSpc>
                <a:spcPct val="115000"/>
              </a:lnSpc>
              <a:spcBef>
                <a:spcPts val="0"/>
              </a:spcBef>
              <a:spcAft>
                <a:spcPts val="1000"/>
              </a:spcAft>
            </a:pPr>
            <a:r>
              <a:rPr lang="en-US" sz="2000" b="1" dirty="0">
                <a:effectLst/>
                <a:latin typeface="Times New Roman" panose="02020603050405020304" pitchFamily="18" charset="0"/>
                <a:ea typeface="SimSun" charset="-122"/>
                <a:cs typeface="Times New Roman" panose="02020603050405020304" pitchFamily="18" charset="0"/>
              </a:rPr>
              <a:t>Otu Prince  </a:t>
            </a:r>
          </a:p>
          <a:p>
            <a:pPr marL="0" marR="0">
              <a:lnSpc>
                <a:spcPct val="115000"/>
              </a:lnSpc>
              <a:spcBef>
                <a:spcPts val="0"/>
              </a:spcBef>
              <a:spcAft>
                <a:spcPts val="1000"/>
              </a:spcAft>
            </a:pPr>
            <a:r>
              <a:rPr lang="en-US" sz="2000" b="1" dirty="0">
                <a:latin typeface="Times New Roman" panose="02020603050405020304" pitchFamily="18" charset="0"/>
                <a:ea typeface="SimSun" charset="-122"/>
                <a:cs typeface="Times New Roman" panose="02020603050405020304" pitchFamily="18" charset="0"/>
              </a:rPr>
              <a:t>Operation lead</a:t>
            </a:r>
            <a:endParaRPr lang="en-US" sz="2000" b="1" dirty="0">
              <a:effectLst/>
              <a:latin typeface="Times New Roman" panose="02020603050405020304" pitchFamily="18" charset="0"/>
              <a:ea typeface="SimSun" charset="-122"/>
              <a:cs typeface="Times New Roman" panose="02020603050405020304" pitchFamily="18" charset="0"/>
            </a:endParaRPr>
          </a:p>
          <a:p>
            <a:pPr marL="0" marR="0">
              <a:lnSpc>
                <a:spcPct val="115000"/>
              </a:lnSpc>
              <a:spcBef>
                <a:spcPts val="0"/>
              </a:spcBef>
              <a:spcAft>
                <a:spcPts val="1000"/>
              </a:spcAft>
            </a:pPr>
            <a:r>
              <a:rPr lang="en-US" sz="2000" b="1" dirty="0">
                <a:effectLst/>
                <a:latin typeface="Times New Roman" panose="02020603050405020304" pitchFamily="18" charset="0"/>
                <a:ea typeface="SimSun" charset="-122"/>
                <a:cs typeface="Times New Roman" panose="02020603050405020304" pitchFamily="18" charset="0"/>
              </a:rPr>
              <a:t>Mechanical Engineer &amp; machinery expert</a:t>
            </a:r>
          </a:p>
          <a:p>
            <a:pPr marL="0" marR="0">
              <a:lnSpc>
                <a:spcPct val="115000"/>
              </a:lnSpc>
              <a:spcBef>
                <a:spcPts val="0"/>
              </a:spcBef>
              <a:spcAft>
                <a:spcPts val="1000"/>
              </a:spcAft>
            </a:pPr>
            <a:endParaRPr lang="en-US" sz="2000" b="1" dirty="0">
              <a:effectLst/>
              <a:latin typeface="Times New Roman" panose="02020603050405020304" pitchFamily="18" charset="0"/>
              <a:ea typeface="SimSun" charset="-122"/>
              <a:cs typeface="Times New Roman" panose="02020603050405020304" pitchFamily="18" charset="0"/>
            </a:endParaRPr>
          </a:p>
          <a:p>
            <a:pPr marL="0" marR="0">
              <a:spcBef>
                <a:spcPts val="0"/>
              </a:spcBef>
              <a:spcAft>
                <a:spcPts val="1000"/>
              </a:spcAft>
            </a:pP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781786D-3E71-45EC-9C5C-A281F481057B}"/>
              </a:ext>
            </a:extLst>
          </p:cNvPr>
          <p:cNvSpPr txBox="1"/>
          <p:nvPr/>
        </p:nvSpPr>
        <p:spPr>
          <a:xfrm>
            <a:off x="2560372" y="4402327"/>
            <a:ext cx="3781002" cy="1887696"/>
          </a:xfrm>
          <a:prstGeom prst="rect">
            <a:avLst/>
          </a:prstGeom>
          <a:noFill/>
        </p:spPr>
        <p:txBody>
          <a:bodyPr wrap="square">
            <a:spAutoFit/>
          </a:bodyPr>
          <a:lstStyle/>
          <a:p>
            <a:pPr marL="0" marR="0">
              <a:spcBef>
                <a:spcPts val="0"/>
              </a:spcBef>
              <a:spcAft>
                <a:spcPts val="1000"/>
              </a:spcAft>
            </a:pPr>
            <a:r>
              <a:rPr lang="en-US" sz="2000" b="1"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Louisa Yeboah </a:t>
            </a:r>
          </a:p>
          <a:p>
            <a:pPr marL="0" marR="0">
              <a:spcBef>
                <a:spcPts val="0"/>
              </a:spcBef>
              <a:spcAft>
                <a:spcPts val="1000"/>
              </a:spcAft>
            </a:pPr>
            <a:r>
              <a:rPr lang="en-US" sz="2000" b="1"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Business develop &amp; Marketing  lead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000"/>
              </a:spcAft>
            </a:pPr>
            <a:r>
              <a:rPr lang="en-US" sz="2000" b="1"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BSC Hospitality &amp; Business Management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5A35CC82-5B64-47C4-A28A-5899400D7F78}"/>
              </a:ext>
            </a:extLst>
          </p:cNvPr>
          <p:cNvSpPr/>
          <p:nvPr/>
        </p:nvSpPr>
        <p:spPr>
          <a:xfrm>
            <a:off x="-9101" y="-580767"/>
            <a:ext cx="12201101" cy="172453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84C0A7E-17B9-4318-A532-F49ADA3707F3}"/>
              </a:ext>
            </a:extLst>
          </p:cNvPr>
          <p:cNvSpPr txBox="1"/>
          <p:nvPr/>
        </p:nvSpPr>
        <p:spPr>
          <a:xfrm>
            <a:off x="3540010" y="42203"/>
            <a:ext cx="5955814" cy="830997"/>
          </a:xfrm>
          <a:prstGeom prst="rect">
            <a:avLst/>
          </a:prstGeom>
          <a:noFill/>
        </p:spPr>
        <p:txBody>
          <a:bodyPr wrap="square">
            <a:spAutoFit/>
          </a:bodyPr>
          <a:lstStyle/>
          <a:p>
            <a:pPr algn="ctr"/>
            <a:r>
              <a:rPr lang="en-US" sz="4800" dirty="0">
                <a:solidFill>
                  <a:schemeClr val="bg1"/>
                </a:solidFill>
                <a:latin typeface="Arial Black" pitchFamily="34" charset="0"/>
              </a:rPr>
              <a:t>Meet The Team</a:t>
            </a:r>
            <a:endParaRPr lang="en-US" sz="4800" dirty="0">
              <a:solidFill>
                <a:schemeClr val="bg1"/>
              </a:solidFill>
            </a:endParaRPr>
          </a:p>
        </p:txBody>
      </p:sp>
      <p:sp>
        <p:nvSpPr>
          <p:cNvPr id="19" name="Oval 18">
            <a:extLst>
              <a:ext uri="{FF2B5EF4-FFF2-40B4-BE49-F238E27FC236}">
                <a16:creationId xmlns:a16="http://schemas.microsoft.com/office/drawing/2014/main" id="{1A44C321-D212-4EFE-B257-7691129A5ACC}"/>
              </a:ext>
            </a:extLst>
          </p:cNvPr>
          <p:cNvSpPr/>
          <p:nvPr/>
        </p:nvSpPr>
        <p:spPr>
          <a:xfrm>
            <a:off x="55954" y="1234731"/>
            <a:ext cx="2479957" cy="25355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203FB2-7C30-49AE-BE14-FB40BE328F17}"/>
              </a:ext>
            </a:extLst>
          </p:cNvPr>
          <p:cNvSpPr/>
          <p:nvPr/>
        </p:nvSpPr>
        <p:spPr>
          <a:xfrm>
            <a:off x="98520" y="4075125"/>
            <a:ext cx="2479957" cy="25355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176A4C-BC31-4006-88A4-3EFBFB3C006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358" t="6985" r="14553" b="29042"/>
          <a:stretch/>
        </p:blipFill>
        <p:spPr>
          <a:xfrm>
            <a:off x="173291" y="1249201"/>
            <a:ext cx="2381905" cy="2436942"/>
          </a:xfrm>
          <a:prstGeom prst="ellipse">
            <a:avLst/>
          </a:prstGeom>
        </p:spPr>
      </p:pic>
      <p:sp>
        <p:nvSpPr>
          <p:cNvPr id="21" name="Oval 20">
            <a:extLst>
              <a:ext uri="{FF2B5EF4-FFF2-40B4-BE49-F238E27FC236}">
                <a16:creationId xmlns:a16="http://schemas.microsoft.com/office/drawing/2014/main" id="{44449E23-2F0A-4A70-AA31-C716CEC1F3F8}"/>
              </a:ext>
            </a:extLst>
          </p:cNvPr>
          <p:cNvSpPr/>
          <p:nvPr/>
        </p:nvSpPr>
        <p:spPr>
          <a:xfrm>
            <a:off x="6091449" y="1306313"/>
            <a:ext cx="2479957" cy="25355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2634BB-2834-4064-B878-8D673E6A20EF}"/>
              </a:ext>
            </a:extLst>
          </p:cNvPr>
          <p:cNvSpPr/>
          <p:nvPr/>
        </p:nvSpPr>
        <p:spPr>
          <a:xfrm>
            <a:off x="6136961" y="4075125"/>
            <a:ext cx="2479957" cy="25355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41FB4CC-5085-4CCB-A92D-89419E6B8A16}"/>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l="14895" t="14271" r="11301" b="16570"/>
          <a:stretch/>
        </p:blipFill>
        <p:spPr>
          <a:xfrm>
            <a:off x="6136961" y="1355850"/>
            <a:ext cx="2388931" cy="2436512"/>
          </a:xfrm>
          <a:prstGeom prst="ellipse">
            <a:avLst/>
          </a:prstGeom>
        </p:spPr>
      </p:pic>
      <p:pic>
        <p:nvPicPr>
          <p:cNvPr id="8" name="Picture 7">
            <a:extLst>
              <a:ext uri="{FF2B5EF4-FFF2-40B4-BE49-F238E27FC236}">
                <a16:creationId xmlns:a16="http://schemas.microsoft.com/office/drawing/2014/main" id="{7E0B69AF-AA2C-4DD3-9C0D-A5B3F748BBB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147" t="5121" r="8247" b="8258"/>
          <a:stretch/>
        </p:blipFill>
        <p:spPr>
          <a:xfrm>
            <a:off x="6164085" y="4156423"/>
            <a:ext cx="2425708" cy="2391858"/>
          </a:xfrm>
          <a:prstGeom prst="ellipse">
            <a:avLst/>
          </a:prstGeom>
        </p:spPr>
      </p:pic>
      <p:sp>
        <p:nvSpPr>
          <p:cNvPr id="24" name="Freeform 2">
            <a:extLst>
              <a:ext uri="{FF2B5EF4-FFF2-40B4-BE49-F238E27FC236}">
                <a16:creationId xmlns:a16="http://schemas.microsoft.com/office/drawing/2014/main" id="{C3E26575-E1B3-4DB7-98E1-E362E643F2CF}"/>
              </a:ext>
            </a:extLst>
          </p:cNvPr>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pic>
        <p:nvPicPr>
          <p:cNvPr id="25" name="Picture 24">
            <a:extLst>
              <a:ext uri="{FF2B5EF4-FFF2-40B4-BE49-F238E27FC236}">
                <a16:creationId xmlns:a16="http://schemas.microsoft.com/office/drawing/2014/main" id="{73614893-CD95-4044-AADC-E380BC98C2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8464" y="-591588"/>
            <a:ext cx="3175009" cy="2898916"/>
          </a:xfrm>
          <a:prstGeom prst="rect">
            <a:avLst/>
          </a:prstGeom>
        </p:spPr>
      </p:pic>
      <p:sp>
        <p:nvSpPr>
          <p:cNvPr id="3" name="Minus Sign 2">
            <a:extLst>
              <a:ext uri="{FF2B5EF4-FFF2-40B4-BE49-F238E27FC236}">
                <a16:creationId xmlns:a16="http://schemas.microsoft.com/office/drawing/2014/main" id="{8C8492FD-8E82-421C-A324-F0B06E6F5331}"/>
              </a:ext>
            </a:extLst>
          </p:cNvPr>
          <p:cNvSpPr/>
          <p:nvPr/>
        </p:nvSpPr>
        <p:spPr>
          <a:xfrm>
            <a:off x="2135242" y="3248166"/>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6" name="Minus Sign 25">
            <a:extLst>
              <a:ext uri="{FF2B5EF4-FFF2-40B4-BE49-F238E27FC236}">
                <a16:creationId xmlns:a16="http://schemas.microsoft.com/office/drawing/2014/main" id="{C97BA875-41DA-435D-86E0-B4341990ECE9}"/>
              </a:ext>
            </a:extLst>
          </p:cNvPr>
          <p:cNvSpPr/>
          <p:nvPr/>
        </p:nvSpPr>
        <p:spPr>
          <a:xfrm>
            <a:off x="8013857" y="6007259"/>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7" name="Minus Sign 26">
            <a:extLst>
              <a:ext uri="{FF2B5EF4-FFF2-40B4-BE49-F238E27FC236}">
                <a16:creationId xmlns:a16="http://schemas.microsoft.com/office/drawing/2014/main" id="{A81C4E1D-54A1-4572-8522-0CE783486DAC}"/>
              </a:ext>
            </a:extLst>
          </p:cNvPr>
          <p:cNvSpPr/>
          <p:nvPr/>
        </p:nvSpPr>
        <p:spPr>
          <a:xfrm>
            <a:off x="8013857" y="3248166"/>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8" name="Minus Sign 27">
            <a:extLst>
              <a:ext uri="{FF2B5EF4-FFF2-40B4-BE49-F238E27FC236}">
                <a16:creationId xmlns:a16="http://schemas.microsoft.com/office/drawing/2014/main" id="{3C88B4C9-6DD9-4D51-A697-C2F994000D31}"/>
              </a:ext>
            </a:extLst>
          </p:cNvPr>
          <p:cNvSpPr/>
          <p:nvPr/>
        </p:nvSpPr>
        <p:spPr>
          <a:xfrm>
            <a:off x="2135242" y="6148641"/>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6" name="Picture 5">
            <a:extLst>
              <a:ext uri="{FF2B5EF4-FFF2-40B4-BE49-F238E27FC236}">
                <a16:creationId xmlns:a16="http://schemas.microsoft.com/office/drawing/2014/main" id="{E6D56F70-C05D-41CD-A34E-423BB6D323B6}"/>
              </a:ext>
            </a:extLst>
          </p:cNvPr>
          <p:cNvPicPr>
            <a:picLocks noChangeAspect="1"/>
          </p:cNvPicPr>
          <p:nvPr/>
        </p:nvPicPr>
        <p:blipFill rotWithShape="1">
          <a:blip r:embed="rId9">
            <a:extLst>
              <a:ext uri="{28A0092B-C50C-407E-A947-70E740481C1C}">
                <a14:useLocalDpi xmlns:a14="http://schemas.microsoft.com/office/drawing/2010/main" val="0"/>
              </a:ext>
            </a:extLst>
          </a:blip>
          <a:srcRect l="6455" t="11203" r="5786" b="3336"/>
          <a:stretch/>
        </p:blipFill>
        <p:spPr>
          <a:xfrm>
            <a:off x="176377" y="4156422"/>
            <a:ext cx="2350446" cy="2391859"/>
          </a:xfrm>
          <a:prstGeom prst="ellipse">
            <a:avLst/>
          </a:prstGeom>
        </p:spPr>
      </p:pic>
    </p:spTree>
    <p:extLst>
      <p:ext uri="{BB962C8B-B14F-4D97-AF65-F5344CB8AC3E}">
        <p14:creationId xmlns:p14="http://schemas.microsoft.com/office/powerpoint/2010/main" val="332406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5A35CC82-5B64-47C4-A28A-5899400D7F78}"/>
              </a:ext>
            </a:extLst>
          </p:cNvPr>
          <p:cNvSpPr/>
          <p:nvPr/>
        </p:nvSpPr>
        <p:spPr>
          <a:xfrm>
            <a:off x="-9101" y="-580767"/>
            <a:ext cx="12201101" cy="235497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84C0A7E-17B9-4318-A532-F49ADA3707F3}"/>
              </a:ext>
            </a:extLst>
          </p:cNvPr>
          <p:cNvSpPr txBox="1"/>
          <p:nvPr/>
        </p:nvSpPr>
        <p:spPr>
          <a:xfrm>
            <a:off x="3165908" y="240275"/>
            <a:ext cx="5955814" cy="1200329"/>
          </a:xfrm>
          <a:prstGeom prst="rect">
            <a:avLst/>
          </a:prstGeom>
          <a:noFill/>
        </p:spPr>
        <p:txBody>
          <a:bodyPr wrap="square">
            <a:spAutoFit/>
          </a:bodyPr>
          <a:lstStyle/>
          <a:p>
            <a:pPr algn="ctr"/>
            <a:r>
              <a:rPr lang="en-US" sz="7200" b="1" dirty="0">
                <a:solidFill>
                  <a:schemeClr val="bg1"/>
                </a:solidFill>
                <a:latin typeface="Arial Black" pitchFamily="34" charset="0"/>
              </a:rPr>
              <a:t>The End</a:t>
            </a:r>
            <a:endParaRPr lang="en-US" sz="7200" b="1" dirty="0">
              <a:solidFill>
                <a:schemeClr val="bg1"/>
              </a:solidFill>
            </a:endParaRPr>
          </a:p>
        </p:txBody>
      </p:sp>
      <p:sp>
        <p:nvSpPr>
          <p:cNvPr id="24" name="Freeform 2">
            <a:extLst>
              <a:ext uri="{FF2B5EF4-FFF2-40B4-BE49-F238E27FC236}">
                <a16:creationId xmlns:a16="http://schemas.microsoft.com/office/drawing/2014/main" id="{C3E26575-E1B3-4DB7-98E1-E362E643F2CF}"/>
              </a:ext>
            </a:extLst>
          </p:cNvPr>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pic>
        <p:nvPicPr>
          <p:cNvPr id="25" name="Picture 24">
            <a:extLst>
              <a:ext uri="{FF2B5EF4-FFF2-40B4-BE49-F238E27FC236}">
                <a16:creationId xmlns:a16="http://schemas.microsoft.com/office/drawing/2014/main" id="{73614893-CD95-4044-AADC-E380BC98C2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432" y="-591589"/>
            <a:ext cx="4258102" cy="3867051"/>
          </a:xfrm>
          <a:prstGeom prst="rect">
            <a:avLst/>
          </a:prstGeom>
        </p:spPr>
      </p:pic>
      <p:sp>
        <p:nvSpPr>
          <p:cNvPr id="9" name="TextBox 8">
            <a:extLst>
              <a:ext uri="{FF2B5EF4-FFF2-40B4-BE49-F238E27FC236}">
                <a16:creationId xmlns:a16="http://schemas.microsoft.com/office/drawing/2014/main" id="{F45C6D20-D987-4D6C-A8E1-750AA61274D9}"/>
              </a:ext>
            </a:extLst>
          </p:cNvPr>
          <p:cNvSpPr txBox="1"/>
          <p:nvPr/>
        </p:nvSpPr>
        <p:spPr>
          <a:xfrm>
            <a:off x="3045311" y="3057565"/>
            <a:ext cx="6879771" cy="1323439"/>
          </a:xfrm>
          <a:prstGeom prst="rect">
            <a:avLst/>
          </a:prstGeom>
          <a:noFill/>
        </p:spPr>
        <p:txBody>
          <a:bodyPr wrap="square" rtlCol="0">
            <a:spAutoFit/>
          </a:bodyPr>
          <a:lstStyle/>
          <a:p>
            <a:pPr algn="ctr"/>
            <a:r>
              <a:rPr lang="en-US" sz="8000" b="1" dirty="0">
                <a:solidFill>
                  <a:schemeClr val="accent2"/>
                </a:solidFill>
                <a:latin typeface="Arial Black" panose="020B0A04020102020204" pitchFamily="34" charset="0"/>
              </a:rPr>
              <a:t>Thank You</a:t>
            </a:r>
          </a:p>
        </p:txBody>
      </p:sp>
    </p:spTree>
    <p:extLst>
      <p:ext uri="{BB962C8B-B14F-4D97-AF65-F5344CB8AC3E}">
        <p14:creationId xmlns:p14="http://schemas.microsoft.com/office/powerpoint/2010/main" val="32026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2">
            <a:extLst>
              <a:ext uri="{FF2B5EF4-FFF2-40B4-BE49-F238E27FC236}">
                <a16:creationId xmlns:a16="http://schemas.microsoft.com/office/drawing/2014/main" id="{42EF134D-9E4F-4B3A-86FD-60E439205FC7}"/>
              </a:ext>
            </a:extLst>
          </p:cNvPr>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7" name="Freeform: Shape 16">
            <a:extLst>
              <a:ext uri="{FF2B5EF4-FFF2-40B4-BE49-F238E27FC236}">
                <a16:creationId xmlns:a16="http://schemas.microsoft.com/office/drawing/2014/main" id="{AC6AEB83-FB63-454F-8B92-1B1A514B4A72}"/>
              </a:ext>
            </a:extLst>
          </p:cNvPr>
          <p:cNvSpPr/>
          <p:nvPr/>
        </p:nvSpPr>
        <p:spPr>
          <a:xfrm rot="5400000">
            <a:off x="3693791" y="1695751"/>
            <a:ext cx="2323450" cy="2504008"/>
          </a:xfrm>
          <a:custGeom>
            <a:avLst/>
            <a:gdLst>
              <a:gd name="connsiteX0" fmla="*/ 0 w 2363649"/>
              <a:gd name="connsiteY0" fmla="*/ 0 h 2389572"/>
              <a:gd name="connsiteX1" fmla="*/ 1189972 w 2363649"/>
              <a:gd name="connsiteY1" fmla="*/ 0 h 2389572"/>
              <a:gd name="connsiteX2" fmla="*/ 1191537 w 2363649"/>
              <a:gd name="connsiteY2" fmla="*/ 33819 h 2389572"/>
              <a:gd name="connsiteX3" fmla="*/ 2253875 w 2363649"/>
              <a:gd name="connsiteY3" fmla="*/ 1193323 h 2389572"/>
              <a:gd name="connsiteX4" fmla="*/ 2363649 w 2363649"/>
              <a:gd name="connsiteY4" fmla="*/ 1199373 h 2389572"/>
              <a:gd name="connsiteX5" fmla="*/ 2363649 w 2363649"/>
              <a:gd name="connsiteY5" fmla="*/ 2389572 h 2389572"/>
              <a:gd name="connsiteX6" fmla="*/ 2132187 w 2363649"/>
              <a:gd name="connsiteY6" fmla="*/ 2377350 h 2389572"/>
              <a:gd name="connsiteX7" fmla="*/ 7509 w 2363649"/>
              <a:gd name="connsiteY7" fmla="*/ 155507 h 2389572"/>
              <a:gd name="connsiteX8" fmla="*/ 0 w 2363649"/>
              <a:gd name="connsiteY8" fmla="*/ 0 h 2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649" h="2389572">
                <a:moveTo>
                  <a:pt x="0" y="0"/>
                </a:moveTo>
                <a:lnTo>
                  <a:pt x="1189972" y="0"/>
                </a:lnTo>
                <a:lnTo>
                  <a:pt x="1191537" y="33819"/>
                </a:lnTo>
                <a:cubicBezTo>
                  <a:pt x="1248422" y="645193"/>
                  <a:pt x="1693734" y="1131235"/>
                  <a:pt x="2253875" y="1193323"/>
                </a:cubicBezTo>
                <a:lnTo>
                  <a:pt x="2363649" y="1199373"/>
                </a:lnTo>
                <a:lnTo>
                  <a:pt x="2363649" y="2389572"/>
                </a:lnTo>
                <a:lnTo>
                  <a:pt x="2132187" y="2377350"/>
                </a:lnTo>
                <a:cubicBezTo>
                  <a:pt x="1011905" y="2258376"/>
                  <a:pt x="121280" y="1327022"/>
                  <a:pt x="7509" y="155507"/>
                </a:cubicBezTo>
                <a:lnTo>
                  <a:pt x="0" y="0"/>
                </a:lnTo>
                <a:close/>
              </a:path>
            </a:pathLst>
          </a:custGeom>
          <a:solidFill>
            <a:schemeClr val="accent2">
              <a:lumMod val="50000"/>
            </a:schemeClr>
          </a:solidFill>
          <a:scene3d>
            <a:camera prst="perspectiveRelaxedModerately"/>
            <a:lightRig rig="balanced" dir="t"/>
          </a:scene3d>
          <a:sp3d>
            <a:bevelT w="63500" h="508000"/>
            <a:bevelB w="508000" h="514350" prst="artDeco"/>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437CE61-E580-4BBD-AB38-61BD0113E7EC}"/>
              </a:ext>
            </a:extLst>
          </p:cNvPr>
          <p:cNvSpPr/>
          <p:nvPr/>
        </p:nvSpPr>
        <p:spPr>
          <a:xfrm rot="5400000">
            <a:off x="6029029" y="1837975"/>
            <a:ext cx="2217053" cy="2325959"/>
          </a:xfrm>
          <a:custGeom>
            <a:avLst/>
            <a:gdLst>
              <a:gd name="connsiteX0" fmla="*/ 0 w 2363649"/>
              <a:gd name="connsiteY0" fmla="*/ 2389572 h 2389572"/>
              <a:gd name="connsiteX1" fmla="*/ 7509 w 2363649"/>
              <a:gd name="connsiteY1" fmla="*/ 2234065 h 2389572"/>
              <a:gd name="connsiteX2" fmla="*/ 2132187 w 2363649"/>
              <a:gd name="connsiteY2" fmla="*/ 12222 h 2389572"/>
              <a:gd name="connsiteX3" fmla="*/ 2363649 w 2363649"/>
              <a:gd name="connsiteY3" fmla="*/ 0 h 2389572"/>
              <a:gd name="connsiteX4" fmla="*/ 2363649 w 2363649"/>
              <a:gd name="connsiteY4" fmla="*/ 1190198 h 2389572"/>
              <a:gd name="connsiteX5" fmla="*/ 2253875 w 2363649"/>
              <a:gd name="connsiteY5" fmla="*/ 1196249 h 2389572"/>
              <a:gd name="connsiteX6" fmla="*/ 1191537 w 2363649"/>
              <a:gd name="connsiteY6" fmla="*/ 2355753 h 2389572"/>
              <a:gd name="connsiteX7" fmla="*/ 1189972 w 2363649"/>
              <a:gd name="connsiteY7" fmla="*/ 2389572 h 2389572"/>
              <a:gd name="connsiteX8" fmla="*/ 0 w 2363649"/>
              <a:gd name="connsiteY8" fmla="*/ 2389572 h 2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649" h="2389572">
                <a:moveTo>
                  <a:pt x="0" y="2389572"/>
                </a:moveTo>
                <a:lnTo>
                  <a:pt x="7509" y="2234065"/>
                </a:lnTo>
                <a:cubicBezTo>
                  <a:pt x="121280" y="1062550"/>
                  <a:pt x="1011905" y="131196"/>
                  <a:pt x="2132187" y="12222"/>
                </a:cubicBezTo>
                <a:lnTo>
                  <a:pt x="2363649" y="0"/>
                </a:lnTo>
                <a:lnTo>
                  <a:pt x="2363649" y="1190198"/>
                </a:lnTo>
                <a:lnTo>
                  <a:pt x="2253875" y="1196249"/>
                </a:lnTo>
                <a:cubicBezTo>
                  <a:pt x="1693734" y="1258337"/>
                  <a:pt x="1248422" y="1744379"/>
                  <a:pt x="1191537" y="2355753"/>
                </a:cubicBezTo>
                <a:lnTo>
                  <a:pt x="1189972" y="2389572"/>
                </a:lnTo>
                <a:lnTo>
                  <a:pt x="0" y="2389572"/>
                </a:lnTo>
                <a:close/>
              </a:path>
            </a:pathLst>
          </a:custGeom>
          <a:solidFill>
            <a:srgbClr val="FF9900"/>
          </a:solidFill>
          <a:scene3d>
            <a:camera prst="perspectiveRelaxedModerately"/>
            <a:lightRig rig="balanced" dir="t"/>
          </a:scene3d>
          <a:sp3d>
            <a:bevelT w="63500" h="508000"/>
            <a:bevelB w="508000" h="508000" prst="artDeco"/>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9FD6F72B-EF9C-4CA4-9A70-12788E4FB556}"/>
              </a:ext>
            </a:extLst>
          </p:cNvPr>
          <p:cNvSpPr/>
          <p:nvPr/>
        </p:nvSpPr>
        <p:spPr>
          <a:xfrm rot="5400000">
            <a:off x="3779875" y="4033811"/>
            <a:ext cx="2089885" cy="2528403"/>
          </a:xfrm>
          <a:custGeom>
            <a:avLst/>
            <a:gdLst>
              <a:gd name="connsiteX0" fmla="*/ 0 w 2189479"/>
              <a:gd name="connsiteY0" fmla="*/ 2380375 h 2380375"/>
              <a:gd name="connsiteX1" fmla="*/ 0 w 2189479"/>
              <a:gd name="connsiteY1" fmla="*/ 1182596 h 2380375"/>
              <a:gd name="connsiteX2" fmla="*/ 53777 w 2189479"/>
              <a:gd name="connsiteY2" fmla="*/ 1173638 h 2380375"/>
              <a:gd name="connsiteX3" fmla="*/ 997942 w 2189479"/>
              <a:gd name="connsiteY3" fmla="*/ 33819 h 2380375"/>
              <a:gd name="connsiteX4" fmla="*/ 999507 w 2189479"/>
              <a:gd name="connsiteY4" fmla="*/ 0 h 2380375"/>
              <a:gd name="connsiteX5" fmla="*/ 2189479 w 2189479"/>
              <a:gd name="connsiteY5" fmla="*/ 0 h 2380375"/>
              <a:gd name="connsiteX6" fmla="*/ 2181970 w 2189479"/>
              <a:gd name="connsiteY6" fmla="*/ 155507 h 2380375"/>
              <a:gd name="connsiteX7" fmla="*/ 57292 w 2189479"/>
              <a:gd name="connsiteY7" fmla="*/ 2377350 h 2380375"/>
              <a:gd name="connsiteX8" fmla="*/ 0 w 2189479"/>
              <a:gd name="connsiteY8" fmla="*/ 2380375 h 238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479" h="2380375">
                <a:moveTo>
                  <a:pt x="0" y="2380375"/>
                </a:moveTo>
                <a:lnTo>
                  <a:pt x="0" y="1182596"/>
                </a:lnTo>
                <a:lnTo>
                  <a:pt x="53777" y="1173638"/>
                </a:lnTo>
                <a:cubicBezTo>
                  <a:pt x="557379" y="1061161"/>
                  <a:pt x="945120" y="601524"/>
                  <a:pt x="997942" y="33819"/>
                </a:cubicBezTo>
                <a:lnTo>
                  <a:pt x="999507" y="0"/>
                </a:lnTo>
                <a:lnTo>
                  <a:pt x="2189479" y="0"/>
                </a:lnTo>
                <a:lnTo>
                  <a:pt x="2181970" y="155507"/>
                </a:lnTo>
                <a:cubicBezTo>
                  <a:pt x="2068199" y="1327022"/>
                  <a:pt x="1177575" y="2258376"/>
                  <a:pt x="57292" y="2377350"/>
                </a:cubicBezTo>
                <a:lnTo>
                  <a:pt x="0" y="2380375"/>
                </a:lnTo>
                <a:close/>
              </a:path>
            </a:pathLst>
          </a:custGeom>
          <a:solidFill>
            <a:srgbClr val="FF0000"/>
          </a:solidFill>
          <a:scene3d>
            <a:camera prst="perspectiveRelaxedModerately"/>
            <a:lightRig rig="balanced" dir="t"/>
          </a:scene3d>
          <a:sp3d>
            <a:bevelT w="63500" h="508000"/>
            <a:bevelB w="508000" h="508000" prst="artDeco"/>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8EBDA9DD-8941-4C8F-A860-E568951D726F}"/>
              </a:ext>
            </a:extLst>
          </p:cNvPr>
          <p:cNvSpPr/>
          <p:nvPr/>
        </p:nvSpPr>
        <p:spPr>
          <a:xfrm rot="5400000">
            <a:off x="6129306" y="4138060"/>
            <a:ext cx="2045564" cy="2193514"/>
          </a:xfrm>
          <a:custGeom>
            <a:avLst/>
            <a:gdLst>
              <a:gd name="connsiteX0" fmla="*/ 0 w 2189479"/>
              <a:gd name="connsiteY0" fmla="*/ 1197779 h 2380375"/>
              <a:gd name="connsiteX1" fmla="*/ 0 w 2189479"/>
              <a:gd name="connsiteY1" fmla="*/ 0 h 2380375"/>
              <a:gd name="connsiteX2" fmla="*/ 57292 w 2189479"/>
              <a:gd name="connsiteY2" fmla="*/ 3025 h 2380375"/>
              <a:gd name="connsiteX3" fmla="*/ 2181970 w 2189479"/>
              <a:gd name="connsiteY3" fmla="*/ 2224868 h 2380375"/>
              <a:gd name="connsiteX4" fmla="*/ 2189479 w 2189479"/>
              <a:gd name="connsiteY4" fmla="*/ 2380375 h 2380375"/>
              <a:gd name="connsiteX5" fmla="*/ 999507 w 2189479"/>
              <a:gd name="connsiteY5" fmla="*/ 2380375 h 2380375"/>
              <a:gd name="connsiteX6" fmla="*/ 997942 w 2189479"/>
              <a:gd name="connsiteY6" fmla="*/ 2346556 h 2380375"/>
              <a:gd name="connsiteX7" fmla="*/ 53777 w 2189479"/>
              <a:gd name="connsiteY7" fmla="*/ 1206737 h 2380375"/>
              <a:gd name="connsiteX8" fmla="*/ 0 w 2189479"/>
              <a:gd name="connsiteY8" fmla="*/ 1197779 h 238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479" h="2380375">
                <a:moveTo>
                  <a:pt x="0" y="1197779"/>
                </a:moveTo>
                <a:lnTo>
                  <a:pt x="0" y="0"/>
                </a:lnTo>
                <a:lnTo>
                  <a:pt x="57292" y="3025"/>
                </a:lnTo>
                <a:cubicBezTo>
                  <a:pt x="1177575" y="121999"/>
                  <a:pt x="2068199" y="1053353"/>
                  <a:pt x="2181970" y="2224868"/>
                </a:cubicBezTo>
                <a:lnTo>
                  <a:pt x="2189479" y="2380375"/>
                </a:lnTo>
                <a:lnTo>
                  <a:pt x="999507" y="2380375"/>
                </a:lnTo>
                <a:lnTo>
                  <a:pt x="997942" y="2346556"/>
                </a:lnTo>
                <a:cubicBezTo>
                  <a:pt x="945120" y="1778851"/>
                  <a:pt x="557379" y="1319214"/>
                  <a:pt x="53777" y="1206737"/>
                </a:cubicBezTo>
                <a:lnTo>
                  <a:pt x="0" y="1197779"/>
                </a:lnTo>
                <a:close/>
              </a:path>
            </a:pathLst>
          </a:custGeom>
          <a:solidFill>
            <a:schemeClr val="accent4"/>
          </a:solidFill>
          <a:scene3d>
            <a:camera prst="perspectiveRelaxedModerately"/>
            <a:lightRig rig="balanced" dir="t"/>
          </a:scene3d>
          <a:sp3d>
            <a:bevelT w="63500" h="508000"/>
            <a:bevelB w="508000" h="5080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TextBox 55">
            <a:extLst>
              <a:ext uri="{FF2B5EF4-FFF2-40B4-BE49-F238E27FC236}">
                <a16:creationId xmlns:a16="http://schemas.microsoft.com/office/drawing/2014/main" id="{41B562A8-144D-425A-93DC-D13FA761CFFB}"/>
              </a:ext>
            </a:extLst>
          </p:cNvPr>
          <p:cNvSpPr txBox="1"/>
          <p:nvPr/>
        </p:nvSpPr>
        <p:spPr>
          <a:xfrm>
            <a:off x="0" y="1681111"/>
            <a:ext cx="4490113" cy="1077218"/>
          </a:xfrm>
          <a:prstGeom prst="rect">
            <a:avLst/>
          </a:prstGeom>
          <a:noFill/>
        </p:spPr>
        <p:txBody>
          <a:bodyPr wrap="square" rtlCol="0">
            <a:spAutoFit/>
          </a:bodyPr>
          <a:lstStyle/>
          <a:p>
            <a:r>
              <a:rPr lang="en-US" sz="2400" dirty="0">
                <a:solidFill>
                  <a:schemeClr val="accent2"/>
                </a:solidFill>
                <a:latin typeface="Arial Black" panose="020B0A04020102020204" pitchFamily="34" charset="0"/>
              </a:rPr>
              <a:t>Total Cassava Production</a:t>
            </a:r>
            <a:endParaRPr lang="en-US" dirty="0">
              <a:latin typeface="Arial Black" panose="020B0A04020102020204" pitchFamily="34" charset="0"/>
            </a:endParaRPr>
          </a:p>
          <a:p>
            <a:r>
              <a:rPr lang="en-GB" sz="2000" dirty="0">
                <a:latin typeface="Times New Roman" panose="02020603050405020304" pitchFamily="18" charset="0"/>
                <a:cs typeface="Times New Roman" panose="02020603050405020304" pitchFamily="18" charset="0"/>
              </a:rPr>
              <a:t>Ghana produces 22 million tons of cassava each year.</a:t>
            </a:r>
            <a:endParaRPr lang="en-US" sz="20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73F32C2D-6A45-4B49-8273-28ED8BC3B06C}"/>
              </a:ext>
            </a:extLst>
          </p:cNvPr>
          <p:cNvSpPr txBox="1"/>
          <p:nvPr/>
        </p:nvSpPr>
        <p:spPr>
          <a:xfrm>
            <a:off x="7903224" y="1681111"/>
            <a:ext cx="4288776" cy="1077218"/>
          </a:xfrm>
          <a:prstGeom prst="rect">
            <a:avLst/>
          </a:prstGeom>
          <a:noFill/>
        </p:spPr>
        <p:txBody>
          <a:bodyPr wrap="square" rtlCol="0">
            <a:spAutoFit/>
          </a:bodyPr>
          <a:lstStyle/>
          <a:p>
            <a:r>
              <a:rPr lang="en-US" sz="2400" dirty="0">
                <a:solidFill>
                  <a:schemeClr val="accent2"/>
                </a:solidFill>
                <a:latin typeface="Arial Black" panose="020B0A04020102020204" pitchFamily="34" charset="0"/>
              </a:rPr>
              <a:t>The Irony…</a:t>
            </a:r>
          </a:p>
          <a:p>
            <a:r>
              <a:rPr lang="en-GB" sz="2000" dirty="0">
                <a:latin typeface="Times New Roman" panose="02020603050405020304" pitchFamily="18" charset="0"/>
                <a:cs typeface="Times New Roman" panose="02020603050405020304" pitchFamily="18" charset="0"/>
              </a:rPr>
              <a:t>$246 million worth of wheat is imported annually to make flour.</a:t>
            </a:r>
            <a:endParaRPr lang="en-US" sz="20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014944F3-9F52-4DEB-B605-62CD6894F810}"/>
              </a:ext>
            </a:extLst>
          </p:cNvPr>
          <p:cNvSpPr txBox="1"/>
          <p:nvPr/>
        </p:nvSpPr>
        <p:spPr>
          <a:xfrm>
            <a:off x="29046" y="3998393"/>
            <a:ext cx="3941375" cy="1077218"/>
          </a:xfrm>
          <a:prstGeom prst="rect">
            <a:avLst/>
          </a:prstGeom>
          <a:noFill/>
        </p:spPr>
        <p:txBody>
          <a:bodyPr wrap="square" rtlCol="0">
            <a:spAutoFit/>
          </a:bodyPr>
          <a:lstStyle/>
          <a:p>
            <a:r>
              <a:rPr lang="en-US" sz="2400" dirty="0">
                <a:solidFill>
                  <a:schemeClr val="accent2"/>
                </a:solidFill>
                <a:latin typeface="Arial Black" panose="020B0A04020102020204" pitchFamily="34" charset="0"/>
              </a:rPr>
              <a:t>What Happens ?</a:t>
            </a:r>
          </a:p>
          <a:p>
            <a:r>
              <a:rPr lang="en-GB" sz="2000" dirty="0">
                <a:latin typeface="Times New Roman" panose="02020603050405020304" pitchFamily="18" charset="0"/>
                <a:cs typeface="Times New Roman" panose="02020603050405020304" pitchFamily="18" charset="0"/>
              </a:rPr>
              <a:t>10 million tons remain unuproote</a:t>
            </a:r>
            <a:r>
              <a:rPr lang="en-GB" sz="2000" dirty="0">
                <a:solidFill>
                  <a:schemeClr val="bg1"/>
                </a:solidFill>
                <a:latin typeface="Times New Roman" panose="02020603050405020304" pitchFamily="18" charset="0"/>
                <a:cs typeface="Times New Roman" panose="02020603050405020304" pitchFamily="18" charset="0"/>
              </a:rPr>
              <a:t>d,</a:t>
            </a:r>
            <a:r>
              <a:rPr lang="en-GB" sz="2000" dirty="0">
                <a:latin typeface="Times New Roman" panose="02020603050405020304" pitchFamily="18" charset="0"/>
                <a:cs typeface="Times New Roman" panose="02020603050405020304" pitchFamily="18" charset="0"/>
              </a:rPr>
              <a:t> while only 0.5% is processed.</a:t>
            </a:r>
            <a:endParaRPr lang="en-US" sz="2000" dirty="0">
              <a:latin typeface="Times New Roman" panose="02020603050405020304" pitchFamily="18" charset="0"/>
              <a:cs typeface="Times New Roman" panose="02020603050405020304" pitchFamily="18" charset="0"/>
            </a:endParaRPr>
          </a:p>
        </p:txBody>
      </p:sp>
      <p:pic>
        <p:nvPicPr>
          <p:cNvPr id="63" name="Picture 62">
            <a:extLst>
              <a:ext uri="{FF2B5EF4-FFF2-40B4-BE49-F238E27FC236}">
                <a16:creationId xmlns:a16="http://schemas.microsoft.com/office/drawing/2014/main" id="{5C420F24-35D6-4078-B3D7-2595E35760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466" t="17214" r="9364" b="17107"/>
          <a:stretch/>
        </p:blipFill>
        <p:spPr>
          <a:xfrm rot="735795">
            <a:off x="6762135" y="4595936"/>
            <a:ext cx="999858" cy="1014546"/>
          </a:xfrm>
          <a:prstGeom prst="hexagon">
            <a:avLst/>
          </a:prstGeom>
        </p:spPr>
      </p:pic>
      <p:pic>
        <p:nvPicPr>
          <p:cNvPr id="65" name="Picture 64">
            <a:extLst>
              <a:ext uri="{FF2B5EF4-FFF2-40B4-BE49-F238E27FC236}">
                <a16:creationId xmlns:a16="http://schemas.microsoft.com/office/drawing/2014/main" id="{6F480FC9-8C70-45AE-9DD5-B7B8737028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081" t="7247" r="8744" b="9122"/>
          <a:stretch/>
        </p:blipFill>
        <p:spPr>
          <a:xfrm rot="617135">
            <a:off x="4067529" y="2484216"/>
            <a:ext cx="1185434" cy="1063862"/>
          </a:xfrm>
          <a:prstGeom prst="hexagon">
            <a:avLst/>
          </a:prstGeom>
        </p:spPr>
      </p:pic>
      <p:pic>
        <p:nvPicPr>
          <p:cNvPr id="67" name="Picture 66">
            <a:extLst>
              <a:ext uri="{FF2B5EF4-FFF2-40B4-BE49-F238E27FC236}">
                <a16:creationId xmlns:a16="http://schemas.microsoft.com/office/drawing/2014/main" id="{7779FB6D-85B3-4D58-82CA-645886117CD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701" r="16701"/>
          <a:stretch/>
        </p:blipFill>
        <p:spPr>
          <a:xfrm rot="20348921">
            <a:off x="6452823" y="2214486"/>
            <a:ext cx="1227930" cy="1228357"/>
          </a:xfrm>
          <a:prstGeom prst="hexagon">
            <a:avLst/>
          </a:prstGeom>
        </p:spPr>
      </p:pic>
      <p:pic>
        <p:nvPicPr>
          <p:cNvPr id="69" name="Picture 68">
            <a:extLst>
              <a:ext uri="{FF2B5EF4-FFF2-40B4-BE49-F238E27FC236}">
                <a16:creationId xmlns:a16="http://schemas.microsoft.com/office/drawing/2014/main" id="{6920FEEF-4AC5-4885-B0F8-360FDF3BA36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7783" t="18027" r="21953" b="25002"/>
          <a:stretch/>
        </p:blipFill>
        <p:spPr>
          <a:xfrm rot="20743591">
            <a:off x="4097384" y="4581386"/>
            <a:ext cx="1144209" cy="1126722"/>
          </a:xfrm>
          <a:prstGeom prst="hexagon">
            <a:avLst/>
          </a:prstGeom>
        </p:spPr>
      </p:pic>
      <p:sp>
        <p:nvSpPr>
          <p:cNvPr id="72" name="TextBox 71">
            <a:extLst>
              <a:ext uri="{FF2B5EF4-FFF2-40B4-BE49-F238E27FC236}">
                <a16:creationId xmlns:a16="http://schemas.microsoft.com/office/drawing/2014/main" id="{5B223A32-B380-4C22-A925-B402D711FEA4}"/>
              </a:ext>
            </a:extLst>
          </p:cNvPr>
          <p:cNvSpPr txBox="1"/>
          <p:nvPr/>
        </p:nvSpPr>
        <p:spPr>
          <a:xfrm>
            <a:off x="3819340" y="321715"/>
            <a:ext cx="6096000" cy="830997"/>
          </a:xfrm>
          <a:prstGeom prst="rect">
            <a:avLst/>
          </a:prstGeom>
          <a:noFill/>
        </p:spPr>
        <p:txBody>
          <a:bodyPr wrap="square">
            <a:spAutoFit/>
          </a:bodyPr>
          <a:lstStyle/>
          <a:p>
            <a:r>
              <a:rPr lang="en-US" sz="4800" b="1" dirty="0">
                <a:solidFill>
                  <a:schemeClr val="accent2"/>
                </a:solidFill>
                <a:latin typeface="Arial Black" panose="020B0A04020102020204" pitchFamily="34" charset="0"/>
                <a:cs typeface="Times New Roman" panose="02020603050405020304" pitchFamily="18" charset="0"/>
              </a:rPr>
              <a:t>Introduction</a:t>
            </a:r>
            <a:endParaRPr lang="en-US" sz="4800" dirty="0">
              <a:solidFill>
                <a:schemeClr val="accent2"/>
              </a:solidFill>
            </a:endParaRPr>
          </a:p>
        </p:txBody>
      </p:sp>
      <p:pic>
        <p:nvPicPr>
          <p:cNvPr id="75" name="Picture 74">
            <a:extLst>
              <a:ext uri="{FF2B5EF4-FFF2-40B4-BE49-F238E27FC236}">
                <a16:creationId xmlns:a16="http://schemas.microsoft.com/office/drawing/2014/main" id="{4C1BC862-D189-4D7C-A396-5A89E219F5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6900" y="-564937"/>
            <a:ext cx="3417110" cy="3119964"/>
          </a:xfrm>
          <a:prstGeom prst="rect">
            <a:avLst/>
          </a:prstGeom>
        </p:spPr>
      </p:pic>
      <p:sp>
        <p:nvSpPr>
          <p:cNvPr id="57" name="TextBox 56">
            <a:extLst>
              <a:ext uri="{FF2B5EF4-FFF2-40B4-BE49-F238E27FC236}">
                <a16:creationId xmlns:a16="http://schemas.microsoft.com/office/drawing/2014/main" id="{835150CA-4940-458D-8C95-C6F57BB1D1E2}"/>
              </a:ext>
            </a:extLst>
          </p:cNvPr>
          <p:cNvSpPr txBox="1"/>
          <p:nvPr/>
        </p:nvSpPr>
        <p:spPr>
          <a:xfrm>
            <a:off x="7986488" y="4109480"/>
            <a:ext cx="4205512" cy="1446550"/>
          </a:xfrm>
          <a:prstGeom prst="rect">
            <a:avLst/>
          </a:prstGeom>
          <a:noFill/>
        </p:spPr>
        <p:txBody>
          <a:bodyPr wrap="square" rtlCol="0">
            <a:spAutoFit/>
          </a:bodyPr>
          <a:lstStyle/>
          <a:p>
            <a:r>
              <a:rPr lang="en-US" sz="2400" dirty="0">
                <a:solidFill>
                  <a:schemeClr val="accent2"/>
                </a:solidFill>
                <a:latin typeface="Arial Black" panose="020B0A04020102020204" pitchFamily="34" charset="0"/>
              </a:rPr>
              <a:t>Where we  come in…</a:t>
            </a:r>
          </a:p>
          <a:p>
            <a:r>
              <a:rPr lang="en-GB" sz="2000" dirty="0">
                <a:latin typeface="Times New Roman" panose="02020603050405020304" pitchFamily="18" charset="0"/>
                <a:cs typeface="Times New Roman" panose="02020603050405020304" pitchFamily="18" charset="0"/>
              </a:rPr>
              <a:t>YARP Foods uses cassava to produce fortified cassava flour as a substitute for wheat flour</a:t>
            </a:r>
            <a:r>
              <a:rPr lang="en-GB" sz="2400" dirty="0"/>
              <a:t>.</a:t>
            </a:r>
            <a:endParaRPr lang="en-US" sz="2400" dirty="0">
              <a:latin typeface="Arial Black" panose="020B0A04020102020204" pitchFamily="34" charset="0"/>
            </a:endParaRPr>
          </a:p>
        </p:txBody>
      </p:sp>
    </p:spTree>
    <p:extLst>
      <p:ext uri="{BB962C8B-B14F-4D97-AF65-F5344CB8AC3E}">
        <p14:creationId xmlns:p14="http://schemas.microsoft.com/office/powerpoint/2010/main" val="301323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Arrow: Pentagon 17">
            <a:extLst>
              <a:ext uri="{FF2B5EF4-FFF2-40B4-BE49-F238E27FC236}">
                <a16:creationId xmlns:a16="http://schemas.microsoft.com/office/drawing/2014/main" id="{664A35E4-7C6D-41FD-8263-2D7981A3937B}"/>
              </a:ext>
            </a:extLst>
          </p:cNvPr>
          <p:cNvSpPr/>
          <p:nvPr/>
        </p:nvSpPr>
        <p:spPr>
          <a:xfrm>
            <a:off x="344327" y="1620048"/>
            <a:ext cx="3990109" cy="443729"/>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effectLst/>
                <a:latin typeface="Times New Roman" panose="02020603050405020304" pitchFamily="18" charset="0"/>
                <a:ea typeface="Calibri" panose="020F0502020204030204" pitchFamily="34" charset="0"/>
              </a:rPr>
              <a:t>Meet Madam Theresa</a:t>
            </a:r>
            <a:endParaRPr lang="en-GB" sz="4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2CB46B4-F653-4DAC-82DC-F4F567D72EE1}"/>
              </a:ext>
            </a:extLst>
          </p:cNvPr>
          <p:cNvSpPr txBox="1"/>
          <p:nvPr/>
        </p:nvSpPr>
        <p:spPr>
          <a:xfrm>
            <a:off x="368940" y="2296453"/>
            <a:ext cx="4142665" cy="830997"/>
          </a:xfrm>
          <a:prstGeom prst="rect">
            <a:avLst/>
          </a:prstGeom>
          <a:noFill/>
        </p:spPr>
        <p:txBody>
          <a:bodyPr wrap="square" rtlCol="0">
            <a:spAutoFit/>
          </a:bodyPr>
          <a:lstStyle/>
          <a:p>
            <a:r>
              <a:rPr lang="en-GB" sz="2400" dirty="0">
                <a:effectLst/>
                <a:latin typeface="Times New Roman" panose="02020603050405020304" pitchFamily="18" charset="0"/>
                <a:ea typeface="Calibri" panose="020F0502020204030204" pitchFamily="34" charset="0"/>
              </a:rPr>
              <a:t>the CEO of BB Super Fine Bakery</a:t>
            </a:r>
            <a:endParaRPr lang="en-US" sz="4800" dirty="0"/>
          </a:p>
        </p:txBody>
      </p:sp>
      <p:sp>
        <p:nvSpPr>
          <p:cNvPr id="20" name="TextBox 19">
            <a:extLst>
              <a:ext uri="{FF2B5EF4-FFF2-40B4-BE49-F238E27FC236}">
                <a16:creationId xmlns:a16="http://schemas.microsoft.com/office/drawing/2014/main" id="{E5BFE51D-C7E4-4A7B-B0C8-D1DD706DDBDE}"/>
              </a:ext>
            </a:extLst>
          </p:cNvPr>
          <p:cNvSpPr txBox="1"/>
          <p:nvPr/>
        </p:nvSpPr>
        <p:spPr>
          <a:xfrm>
            <a:off x="344327" y="4251652"/>
            <a:ext cx="3990108" cy="1200329"/>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She used to bake 350 bags of flour a day. This has been reduced to 170 bags.</a:t>
            </a:r>
            <a:endParaRPr lang="en-US" sz="2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3828BC2-8A90-4A45-A801-619B8F837CA3}"/>
              </a:ext>
            </a:extLst>
          </p:cNvPr>
          <p:cNvSpPr txBox="1"/>
          <p:nvPr/>
        </p:nvSpPr>
        <p:spPr>
          <a:xfrm>
            <a:off x="7791215" y="1881612"/>
            <a:ext cx="4440749" cy="1646413"/>
          </a:xfrm>
          <a:prstGeom prst="rect">
            <a:avLst/>
          </a:prstGeom>
          <a:noFill/>
        </p:spPr>
        <p:txBody>
          <a:bodyPr wrap="square">
            <a:spAutoFit/>
          </a:bodyPr>
          <a:lstStyle/>
          <a:p>
            <a:pPr algn="just">
              <a:lnSpc>
                <a:spcPct val="107000"/>
              </a:lnSpc>
              <a:spcBef>
                <a:spcPts val="0"/>
              </a:spcBef>
              <a:spcAft>
                <a:spcPts val="800"/>
              </a:spcAft>
            </a:pPr>
            <a:r>
              <a:rPr lang="en-GB" sz="2400" dirty="0">
                <a:latin typeface="Times New Roman" panose="02020603050405020304" pitchFamily="18" charset="0"/>
                <a:cs typeface="Times New Roman" panose="02020603050405020304" pitchFamily="18" charset="0"/>
              </a:rPr>
              <a:t>This is as a result of the skyrocketing price of wheat flour that has occurred over the past year.</a:t>
            </a: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 name="TextBox 14">
            <a:extLst>
              <a:ext uri="{FF2B5EF4-FFF2-40B4-BE49-F238E27FC236}">
                <a16:creationId xmlns:a16="http://schemas.microsoft.com/office/drawing/2014/main" id="{F8C844E6-7AC7-4065-8B5A-9200B4A31108}"/>
              </a:ext>
            </a:extLst>
          </p:cNvPr>
          <p:cNvSpPr txBox="1"/>
          <p:nvPr/>
        </p:nvSpPr>
        <p:spPr>
          <a:xfrm>
            <a:off x="7857567" y="4648042"/>
            <a:ext cx="4680042" cy="830997"/>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She is forced to lay off a lot of workers.</a:t>
            </a:r>
            <a:endParaRPr lang="en-US" sz="2400" dirty="0">
              <a:latin typeface="Times New Roman" panose="02020603050405020304" pitchFamily="18" charset="0"/>
              <a:cs typeface="Times New Roman" panose="02020603050405020304" pitchFamily="18" charset="0"/>
            </a:endParaRPr>
          </a:p>
        </p:txBody>
      </p:sp>
      <p:sp>
        <p:nvSpPr>
          <p:cNvPr id="17" name="Freeform 2">
            <a:extLst>
              <a:ext uri="{FF2B5EF4-FFF2-40B4-BE49-F238E27FC236}">
                <a16:creationId xmlns:a16="http://schemas.microsoft.com/office/drawing/2014/main" id="{1BE5F6C2-FA19-48E7-97F4-8AFB31B519E3}"/>
              </a:ext>
            </a:extLst>
          </p:cNvPr>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pic>
        <p:nvPicPr>
          <p:cNvPr id="4" name="Picture 3">
            <a:extLst>
              <a:ext uri="{FF2B5EF4-FFF2-40B4-BE49-F238E27FC236}">
                <a16:creationId xmlns:a16="http://schemas.microsoft.com/office/drawing/2014/main" id="{3BED84C3-335A-4C6A-9AB0-44B9791D7E8F}"/>
              </a:ext>
            </a:extLst>
          </p:cNvPr>
          <p:cNvPicPr>
            <a:picLocks noChangeAspect="1"/>
          </p:cNvPicPr>
          <p:nvPr/>
        </p:nvPicPr>
        <p:blipFill rotWithShape="1">
          <a:blip r:embed="rId4">
            <a:extLst>
              <a:ext uri="{28A0092B-C50C-407E-A947-70E740481C1C}">
                <a14:useLocalDpi xmlns:a14="http://schemas.microsoft.com/office/drawing/2010/main" val="0"/>
              </a:ext>
            </a:extLst>
          </a:blip>
          <a:srcRect r="20892"/>
          <a:stretch/>
        </p:blipFill>
        <p:spPr>
          <a:xfrm>
            <a:off x="4091596" y="1620048"/>
            <a:ext cx="3699619" cy="4699789"/>
          </a:xfrm>
          <a:prstGeom prst="ellipse">
            <a:avLst/>
          </a:prstGeom>
        </p:spPr>
      </p:pic>
      <p:sp>
        <p:nvSpPr>
          <p:cNvPr id="21" name="TextBox 20">
            <a:extLst>
              <a:ext uri="{FF2B5EF4-FFF2-40B4-BE49-F238E27FC236}">
                <a16:creationId xmlns:a16="http://schemas.microsoft.com/office/drawing/2014/main" id="{0EEABA13-D567-4D41-A81C-2505B88AD6D8}"/>
              </a:ext>
            </a:extLst>
          </p:cNvPr>
          <p:cNvSpPr txBox="1"/>
          <p:nvPr/>
        </p:nvSpPr>
        <p:spPr>
          <a:xfrm>
            <a:off x="3250210" y="423064"/>
            <a:ext cx="6667142" cy="830997"/>
          </a:xfrm>
          <a:prstGeom prst="rect">
            <a:avLst/>
          </a:prstGeom>
          <a:noFill/>
        </p:spPr>
        <p:txBody>
          <a:bodyPr wrap="square">
            <a:spAutoFit/>
          </a:bodyPr>
          <a:lstStyle/>
          <a:p>
            <a:r>
              <a:rPr lang="en-US" sz="4800" b="1" dirty="0">
                <a:solidFill>
                  <a:schemeClr val="accent2"/>
                </a:solidFill>
                <a:latin typeface="Arial Black" panose="020B0A04020102020204" pitchFamily="34" charset="0"/>
                <a:cs typeface="Times New Roman" panose="02020603050405020304" pitchFamily="18" charset="0"/>
              </a:rPr>
              <a:t>Customer Persona</a:t>
            </a:r>
            <a:endParaRPr lang="en-US" sz="4800" dirty="0">
              <a:solidFill>
                <a:schemeClr val="accent2"/>
              </a:solidFill>
            </a:endParaRPr>
          </a:p>
        </p:txBody>
      </p:sp>
      <p:pic>
        <p:nvPicPr>
          <p:cNvPr id="23" name="Picture 22">
            <a:extLst>
              <a:ext uri="{FF2B5EF4-FFF2-40B4-BE49-F238E27FC236}">
                <a16:creationId xmlns:a16="http://schemas.microsoft.com/office/drawing/2014/main" id="{DA25BFF8-2345-4A60-998F-8FF6ECD3C6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900" y="-564937"/>
            <a:ext cx="3417110" cy="3119964"/>
          </a:xfrm>
          <a:prstGeom prst="rect">
            <a:avLst/>
          </a:prstGeom>
        </p:spPr>
      </p:pic>
      <p:sp>
        <p:nvSpPr>
          <p:cNvPr id="24" name="Minus Sign 23">
            <a:extLst>
              <a:ext uri="{FF2B5EF4-FFF2-40B4-BE49-F238E27FC236}">
                <a16:creationId xmlns:a16="http://schemas.microsoft.com/office/drawing/2014/main" id="{B7ACD7AC-D6C3-473C-AE6F-B39A3B8E4D9F}"/>
              </a:ext>
            </a:extLst>
          </p:cNvPr>
          <p:cNvSpPr/>
          <p:nvPr/>
        </p:nvSpPr>
        <p:spPr>
          <a:xfrm>
            <a:off x="-110099" y="3077363"/>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Minus Sign 24">
            <a:extLst>
              <a:ext uri="{FF2B5EF4-FFF2-40B4-BE49-F238E27FC236}">
                <a16:creationId xmlns:a16="http://schemas.microsoft.com/office/drawing/2014/main" id="{67FE0455-BE7E-4BDC-B334-65F5C5FAC711}"/>
              </a:ext>
            </a:extLst>
          </p:cNvPr>
          <p:cNvSpPr/>
          <p:nvPr/>
        </p:nvSpPr>
        <p:spPr>
          <a:xfrm>
            <a:off x="-110099" y="5310599"/>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6" name="Minus Sign 25">
            <a:extLst>
              <a:ext uri="{FF2B5EF4-FFF2-40B4-BE49-F238E27FC236}">
                <a16:creationId xmlns:a16="http://schemas.microsoft.com/office/drawing/2014/main" id="{B9B934C0-4889-4A16-9D5B-9C57172C9EC5}"/>
              </a:ext>
            </a:extLst>
          </p:cNvPr>
          <p:cNvSpPr/>
          <p:nvPr/>
        </p:nvSpPr>
        <p:spPr>
          <a:xfrm>
            <a:off x="7364700" y="3287618"/>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7" name="Minus Sign 26">
            <a:extLst>
              <a:ext uri="{FF2B5EF4-FFF2-40B4-BE49-F238E27FC236}">
                <a16:creationId xmlns:a16="http://schemas.microsoft.com/office/drawing/2014/main" id="{732431D9-FA15-486F-BF83-C37ABE2EADF3}"/>
              </a:ext>
            </a:extLst>
          </p:cNvPr>
          <p:cNvSpPr/>
          <p:nvPr/>
        </p:nvSpPr>
        <p:spPr>
          <a:xfrm>
            <a:off x="7364700" y="5310599"/>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9C73115E-2A64-4534-A845-C9B8C7983678}"/>
              </a:ext>
            </a:extLst>
          </p:cNvPr>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9" name="TextBox 8">
            <a:extLst>
              <a:ext uri="{FF2B5EF4-FFF2-40B4-BE49-F238E27FC236}">
                <a16:creationId xmlns:a16="http://schemas.microsoft.com/office/drawing/2014/main" id="{07D83CF2-ECB6-4743-ACB4-567B2F6F957E}"/>
              </a:ext>
            </a:extLst>
          </p:cNvPr>
          <p:cNvSpPr txBox="1"/>
          <p:nvPr/>
        </p:nvSpPr>
        <p:spPr>
          <a:xfrm>
            <a:off x="4052767" y="443208"/>
            <a:ext cx="5337807" cy="830997"/>
          </a:xfrm>
          <a:prstGeom prst="rect">
            <a:avLst/>
          </a:prstGeom>
          <a:noFill/>
        </p:spPr>
        <p:txBody>
          <a:bodyPr wrap="square">
            <a:spAutoFit/>
          </a:bodyPr>
          <a:lstStyle/>
          <a:p>
            <a:r>
              <a:rPr lang="en-US" sz="4800" dirty="0">
                <a:solidFill>
                  <a:schemeClr val="accent2"/>
                </a:solidFill>
                <a:latin typeface="Arial Black" panose="020B0A04020102020204" pitchFamily="34" charset="0"/>
                <a:cs typeface="Times New Roman" panose="02020603050405020304" pitchFamily="18" charset="0"/>
              </a:rPr>
              <a:t>The Problem</a:t>
            </a:r>
            <a:endParaRPr lang="en-US" sz="4800" dirty="0">
              <a:solidFill>
                <a:schemeClr val="accent2"/>
              </a:solidFill>
            </a:endParaRPr>
          </a:p>
        </p:txBody>
      </p:sp>
      <p:pic>
        <p:nvPicPr>
          <p:cNvPr id="10" name="Picture 9">
            <a:extLst>
              <a:ext uri="{FF2B5EF4-FFF2-40B4-BE49-F238E27FC236}">
                <a16:creationId xmlns:a16="http://schemas.microsoft.com/office/drawing/2014/main" id="{ABC22A59-8C7C-4750-948B-B23B07CAF861}"/>
              </a:ext>
            </a:extLst>
          </p:cNvPr>
          <p:cNvPicPr>
            <a:picLocks noChangeAspect="1"/>
          </p:cNvPicPr>
          <p:nvPr/>
        </p:nvPicPr>
        <p:blipFill rotWithShape="1">
          <a:blip r:embed="rId4">
            <a:extLst>
              <a:ext uri="{28A0092B-C50C-407E-A947-70E740481C1C}">
                <a14:useLocalDpi xmlns:a14="http://schemas.microsoft.com/office/drawing/2010/main" val="0"/>
              </a:ext>
            </a:extLst>
          </a:blip>
          <a:srcRect l="12129" r="11415" b="6467"/>
          <a:stretch/>
        </p:blipFill>
        <p:spPr>
          <a:xfrm>
            <a:off x="-339743" y="2197290"/>
            <a:ext cx="3383194" cy="3425588"/>
          </a:xfrm>
          <a:prstGeom prst="hexagon">
            <a:avLst/>
          </a:prstGeom>
        </p:spPr>
      </p:pic>
      <p:sp>
        <p:nvSpPr>
          <p:cNvPr id="11" name="Hexagon 10">
            <a:extLst>
              <a:ext uri="{FF2B5EF4-FFF2-40B4-BE49-F238E27FC236}">
                <a16:creationId xmlns:a16="http://schemas.microsoft.com/office/drawing/2014/main" id="{907668E0-21E0-4BE1-8FA6-33DAEC7B6BFC}"/>
              </a:ext>
            </a:extLst>
          </p:cNvPr>
          <p:cNvSpPr/>
          <p:nvPr/>
        </p:nvSpPr>
        <p:spPr>
          <a:xfrm>
            <a:off x="2374710" y="1493105"/>
            <a:ext cx="2924548" cy="2390083"/>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AED19916-11B6-4BB6-B738-0545CAA711F2}"/>
              </a:ext>
            </a:extLst>
          </p:cNvPr>
          <p:cNvSpPr/>
          <p:nvPr/>
        </p:nvSpPr>
        <p:spPr>
          <a:xfrm>
            <a:off x="4730554" y="2829305"/>
            <a:ext cx="2656764" cy="2180015"/>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FBE1854E-85F5-464B-93D4-BD03F1BB1077}"/>
              </a:ext>
            </a:extLst>
          </p:cNvPr>
          <p:cNvSpPr/>
          <p:nvPr/>
        </p:nvSpPr>
        <p:spPr>
          <a:xfrm>
            <a:off x="6813771" y="4031168"/>
            <a:ext cx="2924548" cy="2390083"/>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B5E70CAA-6F68-4617-88ED-6185778CA858}"/>
              </a:ext>
            </a:extLst>
          </p:cNvPr>
          <p:cNvSpPr/>
          <p:nvPr/>
        </p:nvSpPr>
        <p:spPr>
          <a:xfrm>
            <a:off x="2374710" y="3955436"/>
            <a:ext cx="2924548" cy="2390083"/>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B62BFFCC-C701-4C55-9730-008427AB44B2}"/>
              </a:ext>
            </a:extLst>
          </p:cNvPr>
          <p:cNvSpPr/>
          <p:nvPr/>
        </p:nvSpPr>
        <p:spPr>
          <a:xfrm>
            <a:off x="6882593" y="1597490"/>
            <a:ext cx="2924548" cy="2390083"/>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E091588-2091-4A66-A77B-99C7FE3595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5461" y="2851287"/>
            <a:ext cx="2611857" cy="2144278"/>
          </a:xfrm>
          <a:prstGeom prst="hexagon">
            <a:avLst/>
          </a:prstGeom>
        </p:spPr>
      </p:pic>
      <p:pic>
        <p:nvPicPr>
          <p:cNvPr id="21" name="Picture 20">
            <a:extLst>
              <a:ext uri="{FF2B5EF4-FFF2-40B4-BE49-F238E27FC236}">
                <a16:creationId xmlns:a16="http://schemas.microsoft.com/office/drawing/2014/main" id="{0CB8D83A-F660-4353-9993-23D9D0D58601}"/>
              </a:ext>
            </a:extLst>
          </p:cNvPr>
          <p:cNvPicPr>
            <a:picLocks noChangeAspect="1"/>
          </p:cNvPicPr>
          <p:nvPr/>
        </p:nvPicPr>
        <p:blipFill>
          <a:blip r:embed="rId6">
            <a:extLst>
              <a:ext uri="{28A0092B-C50C-407E-A947-70E740481C1C}">
                <a14:useLocalDpi xmlns:a14="http://schemas.microsoft.com/office/drawing/2010/main" val="0"/>
              </a:ext>
            </a:extLst>
          </a:blip>
          <a:srcRect l="20754" r="20754"/>
          <a:stretch/>
        </p:blipFill>
        <p:spPr>
          <a:xfrm>
            <a:off x="9175051" y="2318374"/>
            <a:ext cx="3346543" cy="3425588"/>
          </a:xfrm>
          <a:prstGeom prst="hexagon">
            <a:avLst/>
          </a:prstGeom>
        </p:spPr>
      </p:pic>
      <p:sp>
        <p:nvSpPr>
          <p:cNvPr id="22" name="TextBox 21">
            <a:extLst>
              <a:ext uri="{FF2B5EF4-FFF2-40B4-BE49-F238E27FC236}">
                <a16:creationId xmlns:a16="http://schemas.microsoft.com/office/drawing/2014/main" id="{BCB1A35E-49E2-4994-92B4-BD9978F057DD}"/>
              </a:ext>
            </a:extLst>
          </p:cNvPr>
          <p:cNvSpPr txBox="1"/>
          <p:nvPr/>
        </p:nvSpPr>
        <p:spPr>
          <a:xfrm>
            <a:off x="2861298" y="1834407"/>
            <a:ext cx="2152039" cy="1569660"/>
          </a:xfrm>
          <a:prstGeom prst="rect">
            <a:avLst/>
          </a:prstGeom>
          <a:noFill/>
        </p:spPr>
        <p:txBody>
          <a:bodyPr wrap="square" rtlCol="0">
            <a:spAutoFit/>
          </a:bodyPr>
          <a:lstStyle/>
          <a:p>
            <a:r>
              <a:rPr lang="en-GB" sz="2400" b="1" dirty="0">
                <a:solidFill>
                  <a:srgbClr val="252525"/>
                </a:solidFill>
                <a:effectLst/>
              </a:rPr>
              <a:t>The cassava value chain faces a loss of 10 million tons.</a:t>
            </a:r>
            <a:endParaRPr lang="en-US" sz="2400" b="1" dirty="0"/>
          </a:p>
        </p:txBody>
      </p:sp>
      <p:sp>
        <p:nvSpPr>
          <p:cNvPr id="23" name="TextBox 22">
            <a:extLst>
              <a:ext uri="{FF2B5EF4-FFF2-40B4-BE49-F238E27FC236}">
                <a16:creationId xmlns:a16="http://schemas.microsoft.com/office/drawing/2014/main" id="{1D28F5C8-97B3-42F1-ACDF-1C449BA3E74E}"/>
              </a:ext>
            </a:extLst>
          </p:cNvPr>
          <p:cNvSpPr txBox="1"/>
          <p:nvPr/>
        </p:nvSpPr>
        <p:spPr>
          <a:xfrm>
            <a:off x="2681504" y="4666069"/>
            <a:ext cx="2511625" cy="830997"/>
          </a:xfrm>
          <a:prstGeom prst="rect">
            <a:avLst/>
          </a:prstGeom>
          <a:noFill/>
        </p:spPr>
        <p:txBody>
          <a:bodyPr wrap="square" rtlCol="0">
            <a:spAutoFit/>
          </a:bodyPr>
          <a:lstStyle/>
          <a:p>
            <a:r>
              <a:rPr lang="en-US" sz="2400" b="1" dirty="0">
                <a:solidFill>
                  <a:srgbClr val="252525"/>
                </a:solidFill>
                <a:effectLst/>
              </a:rPr>
              <a:t>Reduces farmers income.</a:t>
            </a:r>
            <a:endParaRPr lang="en-US" sz="3200" b="1" dirty="0"/>
          </a:p>
        </p:txBody>
      </p:sp>
      <p:sp>
        <p:nvSpPr>
          <p:cNvPr id="24" name="TextBox 23">
            <a:extLst>
              <a:ext uri="{FF2B5EF4-FFF2-40B4-BE49-F238E27FC236}">
                <a16:creationId xmlns:a16="http://schemas.microsoft.com/office/drawing/2014/main" id="{F1DF0CF3-ACC6-4864-9E28-C8A209382EAE}"/>
              </a:ext>
            </a:extLst>
          </p:cNvPr>
          <p:cNvSpPr txBox="1"/>
          <p:nvPr/>
        </p:nvSpPr>
        <p:spPr>
          <a:xfrm>
            <a:off x="7152492" y="1944409"/>
            <a:ext cx="2497273" cy="1569660"/>
          </a:xfrm>
          <a:prstGeom prst="rect">
            <a:avLst/>
          </a:prstGeom>
          <a:noFill/>
        </p:spPr>
        <p:txBody>
          <a:bodyPr wrap="square" rtlCol="0">
            <a:spAutoFit/>
          </a:bodyPr>
          <a:lstStyle/>
          <a:p>
            <a:r>
              <a:rPr lang="en-GB" sz="2400" b="1" dirty="0">
                <a:solidFill>
                  <a:srgbClr val="252525"/>
                </a:solidFill>
                <a:effectLst/>
              </a:rPr>
              <a:t>Huge wheat flour importation costs are raising production costs.</a:t>
            </a:r>
            <a:endParaRPr lang="en-US" sz="2400" b="1" dirty="0"/>
          </a:p>
        </p:txBody>
      </p:sp>
      <p:sp>
        <p:nvSpPr>
          <p:cNvPr id="25" name="TextBox 24">
            <a:extLst>
              <a:ext uri="{FF2B5EF4-FFF2-40B4-BE49-F238E27FC236}">
                <a16:creationId xmlns:a16="http://schemas.microsoft.com/office/drawing/2014/main" id="{AFE525AB-AE3C-49C3-89F0-1A3D959998B1}"/>
              </a:ext>
            </a:extLst>
          </p:cNvPr>
          <p:cNvSpPr txBox="1"/>
          <p:nvPr/>
        </p:nvSpPr>
        <p:spPr>
          <a:xfrm>
            <a:off x="7229456" y="4382624"/>
            <a:ext cx="2283515" cy="1569660"/>
          </a:xfrm>
          <a:prstGeom prst="rect">
            <a:avLst/>
          </a:prstGeom>
          <a:noFill/>
        </p:spPr>
        <p:txBody>
          <a:bodyPr wrap="square" rtlCol="0">
            <a:spAutoFit/>
          </a:bodyPr>
          <a:lstStyle/>
          <a:p>
            <a:r>
              <a:rPr lang="en-GB" sz="2400" b="1" dirty="0">
                <a:solidFill>
                  <a:srgbClr val="252525"/>
                </a:solidFill>
                <a:effectLst/>
              </a:rPr>
              <a:t>Pushing most flour users, like BB Bakery, out of business.</a:t>
            </a:r>
            <a:endParaRPr lang="en-US" sz="2400" b="1" dirty="0"/>
          </a:p>
        </p:txBody>
      </p:sp>
      <p:sp>
        <p:nvSpPr>
          <p:cNvPr id="26" name="TextBox 25">
            <a:extLst>
              <a:ext uri="{FF2B5EF4-FFF2-40B4-BE49-F238E27FC236}">
                <a16:creationId xmlns:a16="http://schemas.microsoft.com/office/drawing/2014/main" id="{4C346597-DEF9-4488-9CE3-4FDDFFAF2F66}"/>
              </a:ext>
            </a:extLst>
          </p:cNvPr>
          <p:cNvSpPr txBox="1"/>
          <p:nvPr/>
        </p:nvSpPr>
        <p:spPr>
          <a:xfrm>
            <a:off x="791375" y="1660532"/>
            <a:ext cx="1777798" cy="400110"/>
          </a:xfrm>
          <a:prstGeom prst="rect">
            <a:avLst/>
          </a:prstGeom>
          <a:noFill/>
        </p:spPr>
        <p:txBody>
          <a:bodyPr wrap="square">
            <a:spAutoFit/>
          </a:bodyPr>
          <a:lstStyle/>
          <a:p>
            <a:r>
              <a:rPr lang="en-US" sz="2000" dirty="0">
                <a:latin typeface="Arial Black" panose="020B0A04020102020204" pitchFamily="34" charset="0"/>
                <a:cs typeface="Times New Roman" panose="02020603050405020304" pitchFamily="18" charset="0"/>
              </a:rPr>
              <a:t>FARMER</a:t>
            </a:r>
            <a:endParaRPr lang="en-US" sz="2000" dirty="0"/>
          </a:p>
        </p:txBody>
      </p:sp>
      <p:sp>
        <p:nvSpPr>
          <p:cNvPr id="27" name="TextBox 26">
            <a:extLst>
              <a:ext uri="{FF2B5EF4-FFF2-40B4-BE49-F238E27FC236}">
                <a16:creationId xmlns:a16="http://schemas.microsoft.com/office/drawing/2014/main" id="{4E5714A2-E525-4637-95E9-A9E33C154E77}"/>
              </a:ext>
            </a:extLst>
          </p:cNvPr>
          <p:cNvSpPr txBox="1"/>
          <p:nvPr/>
        </p:nvSpPr>
        <p:spPr>
          <a:xfrm>
            <a:off x="9738319" y="1637460"/>
            <a:ext cx="2096443" cy="400110"/>
          </a:xfrm>
          <a:prstGeom prst="rect">
            <a:avLst/>
          </a:prstGeom>
          <a:noFill/>
        </p:spPr>
        <p:txBody>
          <a:bodyPr wrap="square">
            <a:spAutoFit/>
          </a:bodyPr>
          <a:lstStyle/>
          <a:p>
            <a:r>
              <a:rPr lang="en-US" sz="2000" dirty="0">
                <a:latin typeface="Arial Black" panose="020B0A04020102020204" pitchFamily="34" charset="0"/>
                <a:cs typeface="Times New Roman" panose="02020603050405020304" pitchFamily="18" charset="0"/>
              </a:rPr>
              <a:t>INDUSTRIES</a:t>
            </a:r>
            <a:endParaRPr lang="en-US" sz="2000" dirty="0"/>
          </a:p>
        </p:txBody>
      </p:sp>
      <p:pic>
        <p:nvPicPr>
          <p:cNvPr id="28" name="Picture 27">
            <a:extLst>
              <a:ext uri="{FF2B5EF4-FFF2-40B4-BE49-F238E27FC236}">
                <a16:creationId xmlns:a16="http://schemas.microsoft.com/office/drawing/2014/main" id="{CD3A9A34-E89E-4278-B450-1FA3FF78B7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6900" y="-564937"/>
            <a:ext cx="3417110" cy="31199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E8CC4C-999E-40ED-AA1D-A283B01F2A58}"/>
              </a:ext>
            </a:extLst>
          </p:cNvPr>
          <p:cNvSpPr txBox="1"/>
          <p:nvPr/>
        </p:nvSpPr>
        <p:spPr>
          <a:xfrm>
            <a:off x="4067035" y="1864733"/>
            <a:ext cx="8134066" cy="4016741"/>
          </a:xfrm>
          <a:prstGeom prst="rect">
            <a:avLst/>
          </a:prstGeom>
          <a:noFill/>
        </p:spPr>
        <p:txBody>
          <a:bodyPr wrap="square">
            <a:spAutoFit/>
          </a:bodyPr>
          <a:lstStyle/>
          <a:p>
            <a:pPr marL="457200" marR="0" lvl="0" indent="-457200" algn="just">
              <a:lnSpc>
                <a:spcPct val="115000"/>
              </a:lnSpc>
              <a:spcBef>
                <a:spcPts val="0"/>
              </a:spcBef>
              <a:spcAft>
                <a:spcPts val="0"/>
              </a:spcAft>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Fortified cassava flour is an alternative, high-nutrient, and cost-effective flour.</a:t>
            </a:r>
          </a:p>
          <a:p>
            <a:pPr marR="0" lvl="0" algn="just">
              <a:lnSpc>
                <a:spcPct val="115000"/>
              </a:lnSpc>
              <a:spcBef>
                <a:spcPts val="0"/>
              </a:spcBef>
              <a:spcAft>
                <a:spcPts val="0"/>
              </a:spcAft>
            </a:pPr>
            <a:endPar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gn="just">
              <a:lnSpc>
                <a:spcPct val="115000"/>
              </a:lnSpc>
              <a:spcBef>
                <a:spcPts val="0"/>
              </a:spcBef>
              <a:spcAft>
                <a:spcPts val="0"/>
              </a:spcAft>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Extract cassava starch for the food, pharmaceutical, paper, and textile industries.</a:t>
            </a:r>
          </a:p>
          <a:p>
            <a:pPr marR="0" lvl="0" algn="just">
              <a:lnSpc>
                <a:spcPct val="115000"/>
              </a:lnSpc>
              <a:spcBef>
                <a:spcPts val="0"/>
              </a:spcBef>
              <a:spcAft>
                <a:spcPts val="0"/>
              </a:spcAft>
            </a:pPr>
            <a:endParaRPr lang="en-GB" sz="2800" dirty="0">
              <a:latin typeface="Times New Roman" panose="02020603050405020304" pitchFamily="18" charset="0"/>
              <a:cs typeface="Times New Roman" panose="02020603050405020304" pitchFamily="18" charset="0"/>
            </a:endParaRPr>
          </a:p>
          <a:p>
            <a:pPr marL="457200" marR="0" lvl="0" indent="-457200" algn="just">
              <a:lnSpc>
                <a:spcPct val="115000"/>
              </a:lnSpc>
              <a:spcBef>
                <a:spcPts val="0"/>
              </a:spcBef>
              <a:spcAft>
                <a:spcPts val="0"/>
              </a:spcAft>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Offer a range of valuable by-products from cassava flour</a:t>
            </a:r>
            <a:endPar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Freeform 2">
            <a:extLst>
              <a:ext uri="{FF2B5EF4-FFF2-40B4-BE49-F238E27FC236}">
                <a16:creationId xmlns:a16="http://schemas.microsoft.com/office/drawing/2014/main" id="{E4DBBFA5-DC89-4AA9-B908-A0009D4B37E7}"/>
              </a:ext>
            </a:extLst>
          </p:cNvPr>
          <p:cNvSpPr/>
          <p:nvPr/>
        </p:nvSpPr>
        <p:spPr>
          <a:xfrm rot="10800000">
            <a:off x="9865894" y="4860757"/>
            <a:ext cx="3352861" cy="3850905"/>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0" name="Rectangle: Rounded Corners 9">
            <a:extLst>
              <a:ext uri="{FF2B5EF4-FFF2-40B4-BE49-F238E27FC236}">
                <a16:creationId xmlns:a16="http://schemas.microsoft.com/office/drawing/2014/main" id="{2A6BC3F5-38E1-4928-AAA1-3FB1455651D5}"/>
              </a:ext>
            </a:extLst>
          </p:cNvPr>
          <p:cNvSpPr/>
          <p:nvPr/>
        </p:nvSpPr>
        <p:spPr>
          <a:xfrm>
            <a:off x="-1" y="-393035"/>
            <a:ext cx="12201101" cy="172453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C07851B-A4FE-4231-9463-DD1BC510C91C}"/>
              </a:ext>
            </a:extLst>
          </p:cNvPr>
          <p:cNvSpPr txBox="1"/>
          <p:nvPr/>
        </p:nvSpPr>
        <p:spPr>
          <a:xfrm>
            <a:off x="3417109" y="351619"/>
            <a:ext cx="6209730" cy="830997"/>
          </a:xfrm>
          <a:prstGeom prst="rect">
            <a:avLst/>
          </a:prstGeom>
          <a:noFill/>
        </p:spPr>
        <p:txBody>
          <a:bodyPr wrap="square">
            <a:spAutoFit/>
          </a:bodyPr>
          <a:lstStyle/>
          <a:p>
            <a:pPr algn="ctr"/>
            <a:r>
              <a:rPr lang="en-GB" sz="4800" b="1" dirty="0">
                <a:solidFill>
                  <a:schemeClr val="bg1"/>
                </a:solidFill>
                <a:latin typeface="Arial Black" panose="020B0A04020102020204" pitchFamily="34" charset="0"/>
                <a:cs typeface="Times New Roman" panose="02020603050405020304" pitchFamily="18" charset="0"/>
              </a:rPr>
              <a:t>Our Solution</a:t>
            </a:r>
          </a:p>
        </p:txBody>
      </p:sp>
      <p:pic>
        <p:nvPicPr>
          <p:cNvPr id="12" name="Picture 11">
            <a:extLst>
              <a:ext uri="{FF2B5EF4-FFF2-40B4-BE49-F238E27FC236}">
                <a16:creationId xmlns:a16="http://schemas.microsoft.com/office/drawing/2014/main" id="{473BF08A-A24F-4648-BF8D-A4C1D5737E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969" y="-525911"/>
            <a:ext cx="3417110" cy="3119964"/>
          </a:xfrm>
          <a:prstGeom prst="rect">
            <a:avLst/>
          </a:prstGeom>
        </p:spPr>
      </p:pic>
      <p:pic>
        <p:nvPicPr>
          <p:cNvPr id="3" name="Picture 2">
            <a:extLst>
              <a:ext uri="{FF2B5EF4-FFF2-40B4-BE49-F238E27FC236}">
                <a16:creationId xmlns:a16="http://schemas.microsoft.com/office/drawing/2014/main" id="{78CE4D9E-2BA7-4E69-AA69-842DBF69F4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927270"/>
            <a:ext cx="4016591" cy="3850906"/>
          </a:xfrm>
          <a:prstGeom prst="ellipse">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F871107C-5B99-4C91-B667-5F28A6364008}"/>
              </a:ext>
            </a:extLst>
          </p:cNvPr>
          <p:cNvSpPr/>
          <p:nvPr/>
        </p:nvSpPr>
        <p:spPr>
          <a:xfrm>
            <a:off x="2930910" y="2720214"/>
            <a:ext cx="788606" cy="3843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id="{7C107061-E2A1-47C6-AD0D-733773D801E5}"/>
              </a:ext>
            </a:extLst>
          </p:cNvPr>
          <p:cNvSpPr/>
          <p:nvPr/>
        </p:nvSpPr>
        <p:spPr>
          <a:xfrm>
            <a:off x="6955584" y="2648060"/>
            <a:ext cx="933629" cy="4564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0" name="Arrow: Right 19">
            <a:extLst>
              <a:ext uri="{FF2B5EF4-FFF2-40B4-BE49-F238E27FC236}">
                <a16:creationId xmlns:a16="http://schemas.microsoft.com/office/drawing/2014/main" id="{332FC3D6-CE69-4979-AE8F-8F939F872D67}"/>
              </a:ext>
            </a:extLst>
          </p:cNvPr>
          <p:cNvSpPr/>
          <p:nvPr/>
        </p:nvSpPr>
        <p:spPr>
          <a:xfrm rot="10800000">
            <a:off x="4823238" y="5292789"/>
            <a:ext cx="772686" cy="402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 name="Arrow: Curved Left 5">
            <a:extLst>
              <a:ext uri="{FF2B5EF4-FFF2-40B4-BE49-F238E27FC236}">
                <a16:creationId xmlns:a16="http://schemas.microsoft.com/office/drawing/2014/main" id="{1D887633-B98D-44F0-81B3-FB48E7507CB3}"/>
              </a:ext>
            </a:extLst>
          </p:cNvPr>
          <p:cNvSpPr/>
          <p:nvPr/>
        </p:nvSpPr>
        <p:spPr>
          <a:xfrm>
            <a:off x="10926646" y="3193542"/>
            <a:ext cx="839558" cy="2501431"/>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33" name="TextBox 17">
            <a:extLst>
              <a:ext uri="{FF2B5EF4-FFF2-40B4-BE49-F238E27FC236}">
                <a16:creationId xmlns:a16="http://schemas.microsoft.com/office/drawing/2014/main" id="{73C13653-8ACF-4205-A05F-610208884824}"/>
              </a:ext>
            </a:extLst>
          </p:cNvPr>
          <p:cNvSpPr txBox="1"/>
          <p:nvPr/>
        </p:nvSpPr>
        <p:spPr>
          <a:xfrm>
            <a:off x="8648162" y="4182648"/>
            <a:ext cx="2448102" cy="488082"/>
          </a:xfrm>
          <a:prstGeom prst="rect">
            <a:avLst/>
          </a:prstGeom>
        </p:spPr>
        <p:txBody>
          <a:bodyPr wrap="square" lIns="0" tIns="0" rIns="0" bIns="0" rtlCol="0" anchor="t">
            <a:spAutoFit/>
          </a:bodyPr>
          <a:lstStyle/>
          <a:p>
            <a:pPr algn="ctr">
              <a:lnSpc>
                <a:spcPts val="4200"/>
              </a:lnSpc>
            </a:pPr>
            <a:r>
              <a:rPr lang="en-GB" sz="2800" b="1" dirty="0">
                <a:solidFill>
                  <a:srgbClr val="000000"/>
                </a:solidFill>
                <a:latin typeface="Times New Roman" panose="02020603050405020304" pitchFamily="18" charset="0"/>
                <a:cs typeface="Times New Roman" panose="02020603050405020304" pitchFamily="18" charset="0"/>
              </a:rPr>
              <a:t>Dewatering</a:t>
            </a:r>
            <a:endParaRPr lang="en-US" sz="2800" b="1" dirty="0">
              <a:solidFill>
                <a:srgbClr val="00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61FFBC8-1B81-4E95-9DCF-C8E7C4FA744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4" t="23688" r="-554" b="13775"/>
          <a:stretch/>
        </p:blipFill>
        <p:spPr>
          <a:xfrm>
            <a:off x="4072155" y="2389231"/>
            <a:ext cx="2669553" cy="1375883"/>
          </a:xfrm>
          <a:prstGeom prst="rect">
            <a:avLst/>
          </a:prstGeom>
        </p:spPr>
      </p:pic>
      <p:pic>
        <p:nvPicPr>
          <p:cNvPr id="12" name="Picture 11">
            <a:extLst>
              <a:ext uri="{FF2B5EF4-FFF2-40B4-BE49-F238E27FC236}">
                <a16:creationId xmlns:a16="http://schemas.microsoft.com/office/drawing/2014/main" id="{A801377C-9832-4075-8C3A-A78DC2E487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477" y="4778664"/>
            <a:ext cx="2193273" cy="1756970"/>
          </a:xfrm>
          <a:prstGeom prst="rect">
            <a:avLst/>
          </a:prstGeom>
        </p:spPr>
      </p:pic>
      <p:pic>
        <p:nvPicPr>
          <p:cNvPr id="14" name="Picture 13">
            <a:extLst>
              <a:ext uri="{FF2B5EF4-FFF2-40B4-BE49-F238E27FC236}">
                <a16:creationId xmlns:a16="http://schemas.microsoft.com/office/drawing/2014/main" id="{10B0372A-8DD5-4DE3-BFF7-A4B80D2FDC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978" y="4566572"/>
            <a:ext cx="2126706" cy="2181154"/>
          </a:xfrm>
          <a:prstGeom prst="rect">
            <a:avLst/>
          </a:prstGeom>
        </p:spPr>
      </p:pic>
      <p:pic>
        <p:nvPicPr>
          <p:cNvPr id="17" name="Picture 16">
            <a:extLst>
              <a:ext uri="{FF2B5EF4-FFF2-40B4-BE49-F238E27FC236}">
                <a16:creationId xmlns:a16="http://schemas.microsoft.com/office/drawing/2014/main" id="{28935F34-28EA-4171-A819-5ECF30F6FEB2}"/>
              </a:ext>
            </a:extLst>
          </p:cNvPr>
          <p:cNvPicPr>
            <a:picLocks noChangeAspect="1"/>
          </p:cNvPicPr>
          <p:nvPr/>
        </p:nvPicPr>
        <p:blipFill rotWithShape="1">
          <a:blip r:embed="rId5">
            <a:extLst>
              <a:ext uri="{28A0092B-C50C-407E-A947-70E740481C1C}">
                <a14:useLocalDpi xmlns:a14="http://schemas.microsoft.com/office/drawing/2010/main" val="0"/>
              </a:ext>
            </a:extLst>
          </a:blip>
          <a:srcRect l="2301" t="10172" r="56162" b="9556"/>
          <a:stretch/>
        </p:blipFill>
        <p:spPr>
          <a:xfrm>
            <a:off x="5533602" y="4785453"/>
            <a:ext cx="2984121" cy="1909999"/>
          </a:xfrm>
          <a:prstGeom prst="rect">
            <a:avLst/>
          </a:prstGeom>
        </p:spPr>
      </p:pic>
      <p:sp>
        <p:nvSpPr>
          <p:cNvPr id="35" name="TextBox 34">
            <a:extLst>
              <a:ext uri="{FF2B5EF4-FFF2-40B4-BE49-F238E27FC236}">
                <a16:creationId xmlns:a16="http://schemas.microsoft.com/office/drawing/2014/main" id="{961AE528-E92A-43A9-9714-05C67A732411}"/>
              </a:ext>
            </a:extLst>
          </p:cNvPr>
          <p:cNvSpPr txBox="1"/>
          <p:nvPr/>
        </p:nvSpPr>
        <p:spPr>
          <a:xfrm>
            <a:off x="4051467" y="1870236"/>
            <a:ext cx="2241880" cy="523220"/>
          </a:xfrm>
          <a:prstGeom prst="rect">
            <a:avLst/>
          </a:prstGeom>
          <a:noFill/>
        </p:spPr>
        <p:txBody>
          <a:bodyPr wrap="square">
            <a:spAutoFit/>
          </a:bodyPr>
          <a:lstStyle/>
          <a:p>
            <a:pPr algn="ctr"/>
            <a:r>
              <a:rPr lang="en-GB" sz="2800" b="1" dirty="0">
                <a:latin typeface="Times New Roman" panose="02020603050405020304" pitchFamily="18" charset="0"/>
                <a:ea typeface="Calibri" panose="020F0502020204030204" pitchFamily="34" charset="0"/>
              </a:rPr>
              <a:t>C</a:t>
            </a:r>
            <a:r>
              <a:rPr lang="en-US" sz="2800" b="1" dirty="0">
                <a:latin typeface="Times New Roman" panose="02020603050405020304" pitchFamily="18" charset="0"/>
                <a:ea typeface="Calibri" panose="020F0502020204030204" pitchFamily="34" charset="0"/>
              </a:rPr>
              <a:t>leaning</a:t>
            </a:r>
            <a:endParaRPr lang="en-US" sz="2800" dirty="0"/>
          </a:p>
        </p:txBody>
      </p:sp>
      <p:sp>
        <p:nvSpPr>
          <p:cNvPr id="36" name="TextBox 35">
            <a:extLst>
              <a:ext uri="{FF2B5EF4-FFF2-40B4-BE49-F238E27FC236}">
                <a16:creationId xmlns:a16="http://schemas.microsoft.com/office/drawing/2014/main" id="{F0683A52-7755-413D-8678-D80F0FBACCB7}"/>
              </a:ext>
            </a:extLst>
          </p:cNvPr>
          <p:cNvSpPr txBox="1"/>
          <p:nvPr/>
        </p:nvSpPr>
        <p:spPr>
          <a:xfrm>
            <a:off x="256484" y="1866011"/>
            <a:ext cx="2926648" cy="523220"/>
          </a:xfrm>
          <a:prstGeom prst="rect">
            <a:avLst/>
          </a:prstGeom>
          <a:noFill/>
        </p:spPr>
        <p:txBody>
          <a:bodyPr wrap="square">
            <a:spAutoFit/>
          </a:bodyPr>
          <a:lstStyle/>
          <a:p>
            <a:r>
              <a:rPr lang="en-US" sz="2800" b="1" dirty="0">
                <a:effectLst/>
                <a:latin typeface="Times New Roman" panose="02020603050405020304" pitchFamily="18" charset="0"/>
                <a:ea typeface="Calibri" panose="020F0502020204030204" pitchFamily="34" charset="0"/>
              </a:rPr>
              <a:t>Cassava </a:t>
            </a:r>
            <a:r>
              <a:rPr lang="en-US" sz="2800" b="1" dirty="0">
                <a:latin typeface="Times New Roman" panose="02020603050405020304" pitchFamily="18" charset="0"/>
                <a:ea typeface="Calibri" panose="020F0502020204030204" pitchFamily="34" charset="0"/>
              </a:rPr>
              <a:t>Peeling</a:t>
            </a:r>
            <a:endParaRPr lang="en-US" sz="2800" dirty="0"/>
          </a:p>
        </p:txBody>
      </p:sp>
      <p:sp>
        <p:nvSpPr>
          <p:cNvPr id="37" name="TextBox 36">
            <a:extLst>
              <a:ext uri="{FF2B5EF4-FFF2-40B4-BE49-F238E27FC236}">
                <a16:creationId xmlns:a16="http://schemas.microsoft.com/office/drawing/2014/main" id="{EB8A697F-BBE9-4635-8719-0484EB26DEC2}"/>
              </a:ext>
            </a:extLst>
          </p:cNvPr>
          <p:cNvSpPr txBox="1"/>
          <p:nvPr/>
        </p:nvSpPr>
        <p:spPr>
          <a:xfrm>
            <a:off x="3688462" y="4202935"/>
            <a:ext cx="1367973" cy="523220"/>
          </a:xfrm>
          <a:prstGeom prst="rect">
            <a:avLst/>
          </a:prstGeom>
          <a:noFill/>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Milling</a:t>
            </a:r>
          </a:p>
        </p:txBody>
      </p:sp>
      <p:sp>
        <p:nvSpPr>
          <p:cNvPr id="38" name="TextBox 37">
            <a:extLst>
              <a:ext uri="{FF2B5EF4-FFF2-40B4-BE49-F238E27FC236}">
                <a16:creationId xmlns:a16="http://schemas.microsoft.com/office/drawing/2014/main" id="{A42707A5-5EE8-4088-9E13-93B8F6574D5E}"/>
              </a:ext>
            </a:extLst>
          </p:cNvPr>
          <p:cNvSpPr txBox="1"/>
          <p:nvPr/>
        </p:nvSpPr>
        <p:spPr>
          <a:xfrm>
            <a:off x="4262" y="4128311"/>
            <a:ext cx="2926648" cy="523220"/>
          </a:xfrm>
          <a:prstGeom prst="rect">
            <a:avLst/>
          </a:prstGeom>
          <a:noFill/>
        </p:spPr>
        <p:txBody>
          <a:bodyPr wrap="square">
            <a:spAutoFit/>
          </a:bodyPr>
          <a:lstStyle/>
          <a:p>
            <a:pPr algn="ctr"/>
            <a:r>
              <a:rPr lang="en-GB" sz="2800" b="1" dirty="0">
                <a:latin typeface="Times New Roman" panose="02020603050405020304" pitchFamily="18" charset="0"/>
                <a:ea typeface="Calibri" panose="020F0502020204030204" pitchFamily="34" charset="0"/>
              </a:rPr>
              <a:t>P</a:t>
            </a:r>
            <a:r>
              <a:rPr lang="en-US" sz="2800" b="1" dirty="0">
                <a:latin typeface="Times New Roman" panose="02020603050405020304" pitchFamily="18" charset="0"/>
                <a:ea typeface="Calibri" panose="020F0502020204030204" pitchFamily="34" charset="0"/>
              </a:rPr>
              <a:t>acking</a:t>
            </a:r>
            <a:endParaRPr lang="en-US" sz="2800" dirty="0"/>
          </a:p>
        </p:txBody>
      </p:sp>
      <p:sp>
        <p:nvSpPr>
          <p:cNvPr id="39" name="TextBox 38">
            <a:extLst>
              <a:ext uri="{FF2B5EF4-FFF2-40B4-BE49-F238E27FC236}">
                <a16:creationId xmlns:a16="http://schemas.microsoft.com/office/drawing/2014/main" id="{EC00000B-2235-4D43-AA0B-DF12527E58D8}"/>
              </a:ext>
            </a:extLst>
          </p:cNvPr>
          <p:cNvSpPr txBox="1"/>
          <p:nvPr/>
        </p:nvSpPr>
        <p:spPr>
          <a:xfrm>
            <a:off x="5713636" y="4185182"/>
            <a:ext cx="2829413" cy="523220"/>
          </a:xfrm>
          <a:prstGeom prst="rect">
            <a:avLst/>
          </a:prstGeom>
          <a:noFill/>
        </p:spPr>
        <p:txBody>
          <a:bodyPr wrap="square">
            <a:spAutoFit/>
          </a:bodyPr>
          <a:lstStyle/>
          <a:p>
            <a:pPr algn="ctr"/>
            <a:r>
              <a:rPr lang="en-GB" sz="2800" b="1" dirty="0">
                <a:latin typeface="Times New Roman" panose="02020603050405020304" pitchFamily="18" charset="0"/>
                <a:ea typeface="Calibri" panose="020F0502020204030204" pitchFamily="34" charset="0"/>
              </a:rPr>
              <a:t>D</a:t>
            </a:r>
            <a:r>
              <a:rPr lang="en-US" sz="2800" b="1" dirty="0">
                <a:latin typeface="Times New Roman" panose="02020603050405020304" pitchFamily="18" charset="0"/>
                <a:ea typeface="Calibri" panose="020F0502020204030204" pitchFamily="34" charset="0"/>
              </a:rPr>
              <a:t>rying</a:t>
            </a:r>
            <a:endParaRPr lang="en-US" sz="2800" dirty="0"/>
          </a:p>
        </p:txBody>
      </p:sp>
      <p:sp>
        <p:nvSpPr>
          <p:cNvPr id="22" name="Freeform 2">
            <a:extLst>
              <a:ext uri="{FF2B5EF4-FFF2-40B4-BE49-F238E27FC236}">
                <a16:creationId xmlns:a16="http://schemas.microsoft.com/office/drawing/2014/main" id="{779BC68D-C549-45BF-B536-9EDD677E60A1}"/>
              </a:ext>
            </a:extLst>
          </p:cNvPr>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26" name="Rectangle: Rounded Corners 25">
            <a:extLst>
              <a:ext uri="{FF2B5EF4-FFF2-40B4-BE49-F238E27FC236}">
                <a16:creationId xmlns:a16="http://schemas.microsoft.com/office/drawing/2014/main" id="{411F8580-ADEB-4146-BAA5-3A4746B8C304}"/>
              </a:ext>
            </a:extLst>
          </p:cNvPr>
          <p:cNvSpPr/>
          <p:nvPr/>
        </p:nvSpPr>
        <p:spPr>
          <a:xfrm>
            <a:off x="0" y="-396034"/>
            <a:ext cx="12201101" cy="172453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48805748-4CAA-430A-B60E-2B44624DB7E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3978" y="-544514"/>
            <a:ext cx="3417110" cy="3107008"/>
          </a:xfrm>
          <a:prstGeom prst="rect">
            <a:avLst/>
          </a:prstGeom>
        </p:spPr>
      </p:pic>
      <p:sp>
        <p:nvSpPr>
          <p:cNvPr id="28" name="TextBox 27">
            <a:extLst>
              <a:ext uri="{FF2B5EF4-FFF2-40B4-BE49-F238E27FC236}">
                <a16:creationId xmlns:a16="http://schemas.microsoft.com/office/drawing/2014/main" id="{5A55C964-673F-46AA-9947-55C52DA2A8D7}"/>
              </a:ext>
            </a:extLst>
          </p:cNvPr>
          <p:cNvSpPr txBox="1"/>
          <p:nvPr/>
        </p:nvSpPr>
        <p:spPr>
          <a:xfrm>
            <a:off x="3065514" y="497499"/>
            <a:ext cx="6609346" cy="830997"/>
          </a:xfrm>
          <a:prstGeom prst="rect">
            <a:avLst/>
          </a:prstGeom>
          <a:noFill/>
        </p:spPr>
        <p:txBody>
          <a:bodyPr wrap="square">
            <a:spAutoFit/>
          </a:bodyPr>
          <a:lstStyle/>
          <a:p>
            <a:pPr algn="ctr"/>
            <a:r>
              <a:rPr lang="en-US" sz="4800" b="1" dirty="0">
                <a:solidFill>
                  <a:schemeClr val="bg1"/>
                </a:solidFill>
                <a:latin typeface="Arial Black" panose="020B0A04020102020204" pitchFamily="34" charset="0"/>
                <a:cs typeface="Times New Roman" panose="02020603050405020304" pitchFamily="18" charset="0"/>
              </a:rPr>
              <a:t>How It Works</a:t>
            </a:r>
            <a:endParaRPr lang="en-GB" sz="4800" b="1" dirty="0">
              <a:solidFill>
                <a:schemeClr val="bg1"/>
              </a:solidFill>
              <a:latin typeface="Arial Black" panose="020B0A040201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6EA683A-203F-4014-80C8-B0E160104C5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9631" y="2399788"/>
            <a:ext cx="2475235" cy="1375883"/>
          </a:xfrm>
          <a:prstGeom prst="roundRect">
            <a:avLst/>
          </a:prstGeom>
        </p:spPr>
      </p:pic>
      <p:sp>
        <p:nvSpPr>
          <p:cNvPr id="24" name="TextBox 23">
            <a:extLst>
              <a:ext uri="{FF2B5EF4-FFF2-40B4-BE49-F238E27FC236}">
                <a16:creationId xmlns:a16="http://schemas.microsoft.com/office/drawing/2014/main" id="{70F7D0E8-9F1B-4052-8344-6C4A889FB711}"/>
              </a:ext>
            </a:extLst>
          </p:cNvPr>
          <p:cNvSpPr txBox="1"/>
          <p:nvPr/>
        </p:nvSpPr>
        <p:spPr>
          <a:xfrm>
            <a:off x="8692667" y="1866011"/>
            <a:ext cx="1661187" cy="523220"/>
          </a:xfrm>
          <a:prstGeom prst="rect">
            <a:avLst/>
          </a:prstGeom>
          <a:noFill/>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Crushing</a:t>
            </a:r>
          </a:p>
        </p:txBody>
      </p:sp>
      <p:pic>
        <p:nvPicPr>
          <p:cNvPr id="4" name="Picture 3">
            <a:extLst>
              <a:ext uri="{FF2B5EF4-FFF2-40B4-BE49-F238E27FC236}">
                <a16:creationId xmlns:a16="http://schemas.microsoft.com/office/drawing/2014/main" id="{74A5F9B3-854A-4F53-BAAC-3DBFD3D610E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93876" y="4778664"/>
            <a:ext cx="1802332" cy="1756970"/>
          </a:xfrm>
          <a:prstGeom prst="rect">
            <a:avLst/>
          </a:prstGeom>
        </p:spPr>
      </p:pic>
      <p:pic>
        <p:nvPicPr>
          <p:cNvPr id="9" name="Picture 8">
            <a:extLst>
              <a:ext uri="{FF2B5EF4-FFF2-40B4-BE49-F238E27FC236}">
                <a16:creationId xmlns:a16="http://schemas.microsoft.com/office/drawing/2014/main" id="{0634AF41-29B9-4E72-97EF-D1F6D759ED3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4894" y="2553515"/>
            <a:ext cx="2098260" cy="1573695"/>
          </a:xfrm>
          <a:prstGeom prst="rect">
            <a:avLst/>
          </a:prstGeom>
        </p:spPr>
      </p:pic>
      <p:sp>
        <p:nvSpPr>
          <p:cNvPr id="29" name="Arrow: Right 28">
            <a:extLst>
              <a:ext uri="{FF2B5EF4-FFF2-40B4-BE49-F238E27FC236}">
                <a16:creationId xmlns:a16="http://schemas.microsoft.com/office/drawing/2014/main" id="{EB76B87C-6498-40D8-AD65-82BCD6DC0A89}"/>
              </a:ext>
            </a:extLst>
          </p:cNvPr>
          <p:cNvSpPr/>
          <p:nvPr/>
        </p:nvSpPr>
        <p:spPr>
          <a:xfrm rot="10800000">
            <a:off x="2037147" y="5341654"/>
            <a:ext cx="596870" cy="402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30" name="Arrow: Right 29">
            <a:extLst>
              <a:ext uri="{FF2B5EF4-FFF2-40B4-BE49-F238E27FC236}">
                <a16:creationId xmlns:a16="http://schemas.microsoft.com/office/drawing/2014/main" id="{A48CEBB8-B4A9-4FC4-AD88-F69C3E9C3699}"/>
              </a:ext>
            </a:extLst>
          </p:cNvPr>
          <p:cNvSpPr/>
          <p:nvPr/>
        </p:nvSpPr>
        <p:spPr>
          <a:xfrm rot="10800000">
            <a:off x="8136893" y="5292789"/>
            <a:ext cx="726545" cy="402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Black" pitchFamily="34" charset="0"/>
              </a:rPr>
              <a:t>Value Proposition</a:t>
            </a:r>
          </a:p>
        </p:txBody>
      </p:sp>
      <p:sp>
        <p:nvSpPr>
          <p:cNvPr id="3" name="Content Placeholder 2"/>
          <p:cNvSpPr>
            <a:spLocks noGrp="1"/>
          </p:cNvSpPr>
          <p:nvPr>
            <p:ph idx="1"/>
          </p:nvPr>
        </p:nvSpPr>
        <p:spPr>
          <a:xfrm>
            <a:off x="0" y="1441665"/>
            <a:ext cx="12188952" cy="5416334"/>
          </a:xfrm>
        </p:spPr>
        <p:txBody>
          <a:bodyPr>
            <a:normAutofit/>
          </a:bodyPr>
          <a:lstStyle/>
          <a:p>
            <a:pPr marL="0" marR="0" indent="0">
              <a:lnSpc>
                <a:spcPct val="115000"/>
              </a:lnSpc>
              <a:spcBef>
                <a:spcPts val="0"/>
              </a:spcBef>
              <a:spcAft>
                <a:spcPts val="100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Bef>
                <a:spcPts val="0"/>
              </a:spcBef>
              <a:spcAft>
                <a:spcPts val="1000"/>
              </a:spcAft>
              <a:buNone/>
            </a:pP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Bef>
                <a:spcPts val="0"/>
              </a:spcBef>
              <a:spcAft>
                <a:spcPts val="10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10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Oval 13">
            <a:extLst>
              <a:ext uri="{FF2B5EF4-FFF2-40B4-BE49-F238E27FC236}">
                <a16:creationId xmlns:a16="http://schemas.microsoft.com/office/drawing/2014/main" id="{78A62103-1D8F-47D7-A817-2F9A15056189}"/>
              </a:ext>
            </a:extLst>
          </p:cNvPr>
          <p:cNvSpPr/>
          <p:nvPr/>
        </p:nvSpPr>
        <p:spPr>
          <a:xfrm>
            <a:off x="124652" y="2226051"/>
            <a:ext cx="3057786" cy="2890851"/>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21" name="Straight Connector 20">
            <a:extLst>
              <a:ext uri="{FF2B5EF4-FFF2-40B4-BE49-F238E27FC236}">
                <a16:creationId xmlns:a16="http://schemas.microsoft.com/office/drawing/2014/main" id="{0C0A0D57-88D6-4EC1-8BF1-D1F7B4440CC9}"/>
              </a:ext>
            </a:extLst>
          </p:cNvPr>
          <p:cNvCxnSpPr>
            <a:cxnSpLocks/>
          </p:cNvCxnSpPr>
          <p:nvPr/>
        </p:nvCxnSpPr>
        <p:spPr>
          <a:xfrm>
            <a:off x="3472060" y="4653686"/>
            <a:ext cx="2023280" cy="68982"/>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a:extLst>
              <a:ext uri="{FF2B5EF4-FFF2-40B4-BE49-F238E27FC236}">
                <a16:creationId xmlns:a16="http://schemas.microsoft.com/office/drawing/2014/main" id="{A5CAE67D-E9AF-48E2-8362-639BD2A41A24}"/>
              </a:ext>
            </a:extLst>
          </p:cNvPr>
          <p:cNvCxnSpPr>
            <a:cxnSpLocks/>
          </p:cNvCxnSpPr>
          <p:nvPr/>
        </p:nvCxnSpPr>
        <p:spPr>
          <a:xfrm flipV="1">
            <a:off x="2527209" y="1791791"/>
            <a:ext cx="776837" cy="456458"/>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1FD91AD0-125A-4527-913E-8064D24763C4}"/>
              </a:ext>
            </a:extLst>
          </p:cNvPr>
          <p:cNvCxnSpPr>
            <a:cxnSpLocks/>
          </p:cNvCxnSpPr>
          <p:nvPr/>
        </p:nvCxnSpPr>
        <p:spPr>
          <a:xfrm>
            <a:off x="3473738" y="6129614"/>
            <a:ext cx="1537303" cy="94230"/>
          </a:xfrm>
          <a:prstGeom prst="line">
            <a:avLst/>
          </a:prstGeom>
        </p:spPr>
        <p:style>
          <a:lnRef idx="3">
            <a:schemeClr val="accent2"/>
          </a:lnRef>
          <a:fillRef idx="0">
            <a:schemeClr val="accent2"/>
          </a:fillRef>
          <a:effectRef idx="2">
            <a:schemeClr val="accent2"/>
          </a:effectRef>
          <a:fontRef idx="minor">
            <a:schemeClr val="tx1"/>
          </a:fontRef>
        </p:style>
      </p:cxnSp>
      <p:sp>
        <p:nvSpPr>
          <p:cNvPr id="25" name="Freeform 2">
            <a:extLst>
              <a:ext uri="{FF2B5EF4-FFF2-40B4-BE49-F238E27FC236}">
                <a16:creationId xmlns:a16="http://schemas.microsoft.com/office/drawing/2014/main" id="{9E486B31-DEEB-414D-8682-53EA0180A7FA}"/>
              </a:ext>
            </a:extLst>
          </p:cNvPr>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cxnSp>
        <p:nvCxnSpPr>
          <p:cNvPr id="33" name="Straight Connector 32">
            <a:extLst>
              <a:ext uri="{FF2B5EF4-FFF2-40B4-BE49-F238E27FC236}">
                <a16:creationId xmlns:a16="http://schemas.microsoft.com/office/drawing/2014/main" id="{D237B1AA-7EED-4A5D-B54D-C09641823E04}"/>
              </a:ext>
            </a:extLst>
          </p:cNvPr>
          <p:cNvCxnSpPr>
            <a:cxnSpLocks/>
          </p:cNvCxnSpPr>
          <p:nvPr/>
        </p:nvCxnSpPr>
        <p:spPr>
          <a:xfrm flipV="1">
            <a:off x="3580514" y="3291553"/>
            <a:ext cx="1825451" cy="5742"/>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29">
            <a:extLst>
              <a:ext uri="{FF2B5EF4-FFF2-40B4-BE49-F238E27FC236}">
                <a16:creationId xmlns:a16="http://schemas.microsoft.com/office/drawing/2014/main" id="{B7B66C52-8F94-433A-9C39-0752A36C0B12}"/>
              </a:ext>
            </a:extLst>
          </p:cNvPr>
          <p:cNvPicPr>
            <a:picLocks noChangeAspect="1"/>
          </p:cNvPicPr>
          <p:nvPr/>
        </p:nvPicPr>
        <p:blipFill rotWithShape="1">
          <a:blip r:embed="rId4">
            <a:extLst>
              <a:ext uri="{28A0092B-C50C-407E-A947-70E740481C1C}">
                <a14:useLocalDpi xmlns:a14="http://schemas.microsoft.com/office/drawing/2010/main" val="0"/>
              </a:ext>
            </a:extLst>
          </a:blip>
          <a:srcRect r="8388"/>
          <a:stretch/>
        </p:blipFill>
        <p:spPr>
          <a:xfrm>
            <a:off x="207092" y="2312934"/>
            <a:ext cx="2918157" cy="2739281"/>
          </a:xfrm>
          <a:prstGeom prst="ellipse">
            <a:avLst/>
          </a:prstGeom>
        </p:spPr>
      </p:pic>
      <p:sp>
        <p:nvSpPr>
          <p:cNvPr id="42" name="Rectangle: Rounded Corners 41">
            <a:extLst>
              <a:ext uri="{FF2B5EF4-FFF2-40B4-BE49-F238E27FC236}">
                <a16:creationId xmlns:a16="http://schemas.microsoft.com/office/drawing/2014/main" id="{15C8BDAC-14F3-4A48-8BE7-5D17D26FB836}"/>
              </a:ext>
            </a:extLst>
          </p:cNvPr>
          <p:cNvSpPr/>
          <p:nvPr/>
        </p:nvSpPr>
        <p:spPr>
          <a:xfrm>
            <a:off x="-1" y="-393035"/>
            <a:ext cx="12201101" cy="172453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311A50-7FCF-4522-A891-4E8BCD00BE4B}"/>
              </a:ext>
            </a:extLst>
          </p:cNvPr>
          <p:cNvSpPr txBox="1"/>
          <p:nvPr/>
        </p:nvSpPr>
        <p:spPr>
          <a:xfrm>
            <a:off x="2716051" y="362236"/>
            <a:ext cx="6756849" cy="830997"/>
          </a:xfrm>
          <a:prstGeom prst="rect">
            <a:avLst/>
          </a:prstGeom>
          <a:noFill/>
        </p:spPr>
        <p:txBody>
          <a:bodyPr wrap="square" rtlCol="0">
            <a:spAutoFit/>
          </a:bodyPr>
          <a:lstStyle/>
          <a:p>
            <a:pPr algn="ctr"/>
            <a:r>
              <a:rPr lang="en-US" sz="4800" dirty="0">
                <a:solidFill>
                  <a:schemeClr val="bg1"/>
                </a:solidFill>
                <a:latin typeface="Arial Black" pitchFamily="34" charset="0"/>
              </a:rPr>
              <a:t>Value Proposition</a:t>
            </a:r>
          </a:p>
        </p:txBody>
      </p:sp>
      <p:pic>
        <p:nvPicPr>
          <p:cNvPr id="45" name="Picture 44">
            <a:extLst>
              <a:ext uri="{FF2B5EF4-FFF2-40B4-BE49-F238E27FC236}">
                <a16:creationId xmlns:a16="http://schemas.microsoft.com/office/drawing/2014/main" id="{8AC7DA9B-3989-4220-937F-3ED22F74CC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248" y="-579094"/>
            <a:ext cx="3417110" cy="3117601"/>
          </a:xfrm>
          <a:prstGeom prst="rect">
            <a:avLst/>
          </a:prstGeom>
        </p:spPr>
      </p:pic>
      <p:sp>
        <p:nvSpPr>
          <p:cNvPr id="47" name="Flowchart: Terminator 46">
            <a:extLst>
              <a:ext uri="{FF2B5EF4-FFF2-40B4-BE49-F238E27FC236}">
                <a16:creationId xmlns:a16="http://schemas.microsoft.com/office/drawing/2014/main" id="{924BC2D9-F04A-4951-8515-0C6D0E432033}"/>
              </a:ext>
            </a:extLst>
          </p:cNvPr>
          <p:cNvSpPr/>
          <p:nvPr/>
        </p:nvSpPr>
        <p:spPr>
          <a:xfrm>
            <a:off x="5230806" y="4135136"/>
            <a:ext cx="6711274" cy="1156446"/>
          </a:xfrm>
          <a:prstGeom prst="flowChartTerminator">
            <a:avLst/>
          </a:prstGeom>
          <a:solidFill>
            <a:schemeClr val="accent2"/>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Terminator 51">
            <a:extLst>
              <a:ext uri="{FF2B5EF4-FFF2-40B4-BE49-F238E27FC236}">
                <a16:creationId xmlns:a16="http://schemas.microsoft.com/office/drawing/2014/main" id="{4625E10B-67BC-45C2-970E-2A2206E7626B}"/>
              </a:ext>
            </a:extLst>
          </p:cNvPr>
          <p:cNvSpPr/>
          <p:nvPr/>
        </p:nvSpPr>
        <p:spPr>
          <a:xfrm>
            <a:off x="4475748" y="1434505"/>
            <a:ext cx="6678302" cy="1156446"/>
          </a:xfrm>
          <a:prstGeom prst="flowChartTerminator">
            <a:avLst/>
          </a:prstGeom>
          <a:solidFill>
            <a:schemeClr val="accent2"/>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Terminator 52">
            <a:extLst>
              <a:ext uri="{FF2B5EF4-FFF2-40B4-BE49-F238E27FC236}">
                <a16:creationId xmlns:a16="http://schemas.microsoft.com/office/drawing/2014/main" id="{0C07C562-EFBF-4D53-9418-A9F8269FC8FF}"/>
              </a:ext>
            </a:extLst>
          </p:cNvPr>
          <p:cNvSpPr/>
          <p:nvPr/>
        </p:nvSpPr>
        <p:spPr>
          <a:xfrm>
            <a:off x="5233811" y="2828468"/>
            <a:ext cx="6711274" cy="1156446"/>
          </a:xfrm>
          <a:prstGeom prst="flowChartTerminator">
            <a:avLst/>
          </a:prstGeom>
          <a:solidFill>
            <a:schemeClr val="accent2"/>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Terminator 53">
            <a:extLst>
              <a:ext uri="{FF2B5EF4-FFF2-40B4-BE49-F238E27FC236}">
                <a16:creationId xmlns:a16="http://schemas.microsoft.com/office/drawing/2014/main" id="{158CE526-DF2C-4878-A139-CD3C5B120328}"/>
              </a:ext>
            </a:extLst>
          </p:cNvPr>
          <p:cNvSpPr/>
          <p:nvPr/>
        </p:nvSpPr>
        <p:spPr>
          <a:xfrm>
            <a:off x="4475053" y="5504240"/>
            <a:ext cx="7726047" cy="1156446"/>
          </a:xfrm>
          <a:prstGeom prst="flowChartTerminator">
            <a:avLst/>
          </a:prstGeom>
          <a:solidFill>
            <a:schemeClr val="accent2"/>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Terminator 54">
            <a:extLst>
              <a:ext uri="{FF2B5EF4-FFF2-40B4-BE49-F238E27FC236}">
                <a16:creationId xmlns:a16="http://schemas.microsoft.com/office/drawing/2014/main" id="{076FD59C-9296-4BAF-832D-26AB0F1F12E9}"/>
              </a:ext>
            </a:extLst>
          </p:cNvPr>
          <p:cNvSpPr/>
          <p:nvPr/>
        </p:nvSpPr>
        <p:spPr>
          <a:xfrm>
            <a:off x="4475053" y="1445254"/>
            <a:ext cx="7437058" cy="1121456"/>
          </a:xfrm>
          <a:prstGeom prst="flowChartTerminator">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6" name="TextBox 55">
            <a:extLst>
              <a:ext uri="{FF2B5EF4-FFF2-40B4-BE49-F238E27FC236}">
                <a16:creationId xmlns:a16="http://schemas.microsoft.com/office/drawing/2014/main" id="{EB0815EE-84FD-4018-B72A-DC9DAF14B9FB}"/>
              </a:ext>
            </a:extLst>
          </p:cNvPr>
          <p:cNvSpPr txBox="1"/>
          <p:nvPr/>
        </p:nvSpPr>
        <p:spPr>
          <a:xfrm flipH="1">
            <a:off x="5540675" y="1434504"/>
            <a:ext cx="6012695"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Highly refined and better quality</a:t>
            </a:r>
          </a:p>
          <a:p>
            <a:r>
              <a:rPr lang="en-US" sz="1800" b="1" dirty="0">
                <a:solidFill>
                  <a:srgbClr val="252525"/>
                </a:solidFill>
                <a:effectLst/>
                <a:ea typeface="Calibri" panose="020F0502020204030204" pitchFamily="34" charset="0"/>
              </a:rPr>
              <a:t>Our flour is highly refined and of better quality</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7" name="Flowchart: Terminator 56">
            <a:extLst>
              <a:ext uri="{FF2B5EF4-FFF2-40B4-BE49-F238E27FC236}">
                <a16:creationId xmlns:a16="http://schemas.microsoft.com/office/drawing/2014/main" id="{A1DCFD76-1DEA-4803-8FC0-118F1EA85A46}"/>
              </a:ext>
            </a:extLst>
          </p:cNvPr>
          <p:cNvSpPr/>
          <p:nvPr/>
        </p:nvSpPr>
        <p:spPr>
          <a:xfrm>
            <a:off x="5233810" y="2858367"/>
            <a:ext cx="6678301" cy="1111459"/>
          </a:xfrm>
          <a:prstGeom prst="flowChartTerminator">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Terminator 57">
            <a:extLst>
              <a:ext uri="{FF2B5EF4-FFF2-40B4-BE49-F238E27FC236}">
                <a16:creationId xmlns:a16="http://schemas.microsoft.com/office/drawing/2014/main" id="{256FC353-8870-447F-80B2-EEF85E16BFCB}"/>
              </a:ext>
            </a:extLst>
          </p:cNvPr>
          <p:cNvSpPr/>
          <p:nvPr/>
        </p:nvSpPr>
        <p:spPr>
          <a:xfrm>
            <a:off x="4475053" y="5551143"/>
            <a:ext cx="7713899" cy="1063048"/>
          </a:xfrm>
          <a:prstGeom prst="flowChartTerminator">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lowchart: Terminator 58">
            <a:extLst>
              <a:ext uri="{FF2B5EF4-FFF2-40B4-BE49-F238E27FC236}">
                <a16:creationId xmlns:a16="http://schemas.microsoft.com/office/drawing/2014/main" id="{245F1866-900D-48E9-9908-BBAC7DD0C44F}"/>
              </a:ext>
            </a:extLst>
          </p:cNvPr>
          <p:cNvSpPr/>
          <p:nvPr/>
        </p:nvSpPr>
        <p:spPr>
          <a:xfrm>
            <a:off x="5230805" y="4172333"/>
            <a:ext cx="6681306" cy="1085467"/>
          </a:xfrm>
          <a:prstGeom prst="flowChartTerminator">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467A642C-D718-4A18-83CD-B4183EFD4AC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57" t="18" r="2206" b="3007"/>
          <a:stretch/>
        </p:blipFill>
        <p:spPr>
          <a:xfrm>
            <a:off x="5230805" y="2868973"/>
            <a:ext cx="1027660" cy="1070301"/>
          </a:xfrm>
          <a:prstGeom prst="ellipse">
            <a:avLst/>
          </a:prstGeom>
        </p:spPr>
      </p:pic>
      <p:sp>
        <p:nvSpPr>
          <p:cNvPr id="36" name="TextBox 35">
            <a:extLst>
              <a:ext uri="{FF2B5EF4-FFF2-40B4-BE49-F238E27FC236}">
                <a16:creationId xmlns:a16="http://schemas.microsoft.com/office/drawing/2014/main" id="{DE41EF42-F478-4617-9D7E-692AFC3411C9}"/>
              </a:ext>
            </a:extLst>
          </p:cNvPr>
          <p:cNvSpPr txBox="1"/>
          <p:nvPr/>
        </p:nvSpPr>
        <p:spPr>
          <a:xfrm flipH="1">
            <a:off x="6276881" y="2756261"/>
            <a:ext cx="4942331" cy="1200329"/>
          </a:xfrm>
          <a:prstGeom prst="rect">
            <a:avLst/>
          </a:prstGeom>
          <a:noFill/>
        </p:spPr>
        <p:txBody>
          <a:bodyPr wrap="square" rtlCol="0">
            <a:sp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Cost </a:t>
            </a:r>
            <a:r>
              <a:rPr lang="en-US" sz="3200" b="1" dirty="0">
                <a:latin typeface="Times New Roman" panose="02020603050405020304" pitchFamily="18" charset="0"/>
                <a:ea typeface="Calibri" panose="020F0502020204030204" pitchFamily="34" charset="0"/>
                <a:cs typeface="Times New Roman" panose="02020603050405020304" pitchFamily="18" charset="0"/>
              </a:rPr>
              <a:t>Effective alternative</a:t>
            </a:r>
          </a:p>
          <a:p>
            <a:r>
              <a:rPr lang="en-GB" sz="2000" dirty="0">
                <a:latin typeface="Times New Roman" panose="02020603050405020304" pitchFamily="18" charset="0"/>
                <a:cs typeface="Times New Roman" panose="02020603050405020304" pitchFamily="18" charset="0"/>
              </a:rPr>
              <a:t>Save 30% on production costs as compared to wheat flour.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6" name="Picture 45">
            <a:extLst>
              <a:ext uri="{FF2B5EF4-FFF2-40B4-BE49-F238E27FC236}">
                <a16:creationId xmlns:a16="http://schemas.microsoft.com/office/drawing/2014/main" id="{BC01CA44-F184-4938-A72B-3212BACE602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4948" t="9975" r="6526" b="33511"/>
          <a:stretch/>
        </p:blipFill>
        <p:spPr>
          <a:xfrm>
            <a:off x="5268174" y="4250746"/>
            <a:ext cx="1008707" cy="1030230"/>
          </a:xfrm>
          <a:prstGeom prst="ellipse">
            <a:avLst/>
          </a:prstGeom>
        </p:spPr>
      </p:pic>
      <p:sp>
        <p:nvSpPr>
          <p:cNvPr id="37" name="TextBox 36">
            <a:extLst>
              <a:ext uri="{FF2B5EF4-FFF2-40B4-BE49-F238E27FC236}">
                <a16:creationId xmlns:a16="http://schemas.microsoft.com/office/drawing/2014/main" id="{72ADB40D-1B79-4C26-B9B8-7BF05CB5C71C}"/>
              </a:ext>
            </a:extLst>
          </p:cNvPr>
          <p:cNvSpPr txBox="1"/>
          <p:nvPr/>
        </p:nvSpPr>
        <p:spPr>
          <a:xfrm>
            <a:off x="6184913" y="4109496"/>
            <a:ext cx="5489127" cy="1200329"/>
          </a:xfrm>
          <a:prstGeom prst="rect">
            <a:avLst/>
          </a:prstGeom>
          <a:noFill/>
        </p:spPr>
        <p:txBody>
          <a:bodyPr wrap="square" rtlCol="0">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Health and Nutrition</a:t>
            </a:r>
          </a:p>
          <a:p>
            <a:r>
              <a:rPr lang="en-US" sz="2000" dirty="0">
                <a:solidFill>
                  <a:srgbClr val="252525"/>
                </a:solidFill>
                <a:effectLst/>
                <a:latin typeface="Times New Roman" panose="02020603050405020304" pitchFamily="18" charset="0"/>
                <a:cs typeface="Times New Roman" panose="02020603050405020304" pitchFamily="18" charset="0"/>
              </a:rPr>
              <a:t>Fortified cassava flour contains protein, carbohydrates, fiber, minerals, and vitamins.</a:t>
            </a:r>
          </a:p>
        </p:txBody>
      </p:sp>
      <p:sp>
        <p:nvSpPr>
          <p:cNvPr id="24" name="TextBox 23">
            <a:extLst>
              <a:ext uri="{FF2B5EF4-FFF2-40B4-BE49-F238E27FC236}">
                <a16:creationId xmlns:a16="http://schemas.microsoft.com/office/drawing/2014/main" id="{52C99F6B-BCF5-482E-8000-1AE16B9CFBB2}"/>
              </a:ext>
            </a:extLst>
          </p:cNvPr>
          <p:cNvSpPr txBox="1"/>
          <p:nvPr/>
        </p:nvSpPr>
        <p:spPr>
          <a:xfrm>
            <a:off x="5741938" y="5481652"/>
            <a:ext cx="6447014" cy="1200329"/>
          </a:xfrm>
          <a:prstGeom prst="rect">
            <a:avLst/>
          </a:prstGeom>
          <a:noFill/>
        </p:spPr>
        <p:txBody>
          <a:bodyPr wrap="square" rtlCol="0">
            <a:sp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Market Versatile</a:t>
            </a:r>
          </a:p>
          <a:p>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Cassava flour is a suitable for a wide range of products, including bread, pastries, and fufu flour.</a:t>
            </a:r>
          </a:p>
        </p:txBody>
      </p:sp>
      <p:pic>
        <p:nvPicPr>
          <p:cNvPr id="63" name="Picture 62">
            <a:extLst>
              <a:ext uri="{FF2B5EF4-FFF2-40B4-BE49-F238E27FC236}">
                <a16:creationId xmlns:a16="http://schemas.microsoft.com/office/drawing/2014/main" id="{D3FC185A-5FBD-43D9-A79A-3FD8D97D608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06556" y="5583268"/>
            <a:ext cx="1201163" cy="1070302"/>
          </a:xfrm>
          <a:prstGeom prst="ellipse">
            <a:avLst/>
          </a:prstGeom>
        </p:spPr>
      </p:pic>
      <p:sp>
        <p:nvSpPr>
          <p:cNvPr id="65" name="Freeform: Shape 64">
            <a:extLst>
              <a:ext uri="{FF2B5EF4-FFF2-40B4-BE49-F238E27FC236}">
                <a16:creationId xmlns:a16="http://schemas.microsoft.com/office/drawing/2014/main" id="{8B4C9CD0-C9C2-480F-9D38-32026202BE39}"/>
              </a:ext>
            </a:extLst>
          </p:cNvPr>
          <p:cNvSpPr/>
          <p:nvPr/>
        </p:nvSpPr>
        <p:spPr>
          <a:xfrm>
            <a:off x="1672842" y="1860884"/>
            <a:ext cx="1891185" cy="3690259"/>
          </a:xfrm>
          <a:custGeom>
            <a:avLst/>
            <a:gdLst>
              <a:gd name="connsiteX0" fmla="*/ 0 w 1886263"/>
              <a:gd name="connsiteY0" fmla="*/ 0 h 4057270"/>
              <a:gd name="connsiteX1" fmla="*/ 121727 w 1886263"/>
              <a:gd name="connsiteY1" fmla="*/ 6357 h 4057270"/>
              <a:gd name="connsiteX2" fmla="*/ 1886263 w 1886263"/>
              <a:gd name="connsiteY2" fmla="*/ 2028635 h 4057270"/>
              <a:gd name="connsiteX3" fmla="*/ 121727 w 1886263"/>
              <a:gd name="connsiteY3" fmla="*/ 4050913 h 4057270"/>
              <a:gd name="connsiteX4" fmla="*/ 0 w 1886263"/>
              <a:gd name="connsiteY4" fmla="*/ 4057270 h 4057270"/>
              <a:gd name="connsiteX5" fmla="*/ 0 w 1886263"/>
              <a:gd name="connsiteY5" fmla="*/ 3922426 h 4057270"/>
              <a:gd name="connsiteX6" fmla="*/ 107940 w 1886263"/>
              <a:gd name="connsiteY6" fmla="*/ 3916775 h 4057270"/>
              <a:gd name="connsiteX7" fmla="*/ 1751428 w 1886263"/>
              <a:gd name="connsiteY7" fmla="*/ 2028635 h 4057270"/>
              <a:gd name="connsiteX8" fmla="*/ 107940 w 1886263"/>
              <a:gd name="connsiteY8" fmla="*/ 140495 h 4057270"/>
              <a:gd name="connsiteX9" fmla="*/ 0 w 1886263"/>
              <a:gd name="connsiteY9" fmla="*/ 134844 h 4057270"/>
              <a:gd name="connsiteX10" fmla="*/ 0 w 1886263"/>
              <a:gd name="connsiteY10" fmla="*/ 0 h 40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6263" h="4057270">
                <a:moveTo>
                  <a:pt x="0" y="0"/>
                </a:moveTo>
                <a:lnTo>
                  <a:pt x="121727" y="6357"/>
                </a:lnTo>
                <a:cubicBezTo>
                  <a:pt x="1112841" y="110455"/>
                  <a:pt x="1886263" y="976132"/>
                  <a:pt x="1886263" y="2028635"/>
                </a:cubicBezTo>
                <a:cubicBezTo>
                  <a:pt x="1886263" y="3081138"/>
                  <a:pt x="1112841" y="3946815"/>
                  <a:pt x="121727" y="4050913"/>
                </a:cubicBezTo>
                <a:lnTo>
                  <a:pt x="0" y="4057270"/>
                </a:lnTo>
                <a:lnTo>
                  <a:pt x="0" y="3922426"/>
                </a:lnTo>
                <a:lnTo>
                  <a:pt x="107940" y="3916775"/>
                </a:lnTo>
                <a:cubicBezTo>
                  <a:pt x="1031063" y="3819582"/>
                  <a:pt x="1751428" y="3011326"/>
                  <a:pt x="1751428" y="2028635"/>
                </a:cubicBezTo>
                <a:cubicBezTo>
                  <a:pt x="1751428" y="1045945"/>
                  <a:pt x="1031063" y="237688"/>
                  <a:pt x="107940" y="140495"/>
                </a:cubicBezTo>
                <a:lnTo>
                  <a:pt x="0" y="134844"/>
                </a:lnTo>
                <a:lnTo>
                  <a:pt x="0" y="0"/>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6" name="Oval 65">
            <a:extLst>
              <a:ext uri="{FF2B5EF4-FFF2-40B4-BE49-F238E27FC236}">
                <a16:creationId xmlns:a16="http://schemas.microsoft.com/office/drawing/2014/main" id="{3712587E-1F15-4880-BB47-E93C72E51CEB}"/>
              </a:ext>
            </a:extLst>
          </p:cNvPr>
          <p:cNvSpPr/>
          <p:nvPr/>
        </p:nvSpPr>
        <p:spPr>
          <a:xfrm>
            <a:off x="2542210" y="2024144"/>
            <a:ext cx="309443" cy="37374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FA3BC2C-8E1E-4F70-A2EB-610847C88B2E}"/>
              </a:ext>
            </a:extLst>
          </p:cNvPr>
          <p:cNvSpPr/>
          <p:nvPr/>
        </p:nvSpPr>
        <p:spPr>
          <a:xfrm>
            <a:off x="3271070" y="3150234"/>
            <a:ext cx="309443" cy="37374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D5D9192-8D48-42B7-AB69-A67BEC724E0A}"/>
              </a:ext>
            </a:extLst>
          </p:cNvPr>
          <p:cNvSpPr/>
          <p:nvPr/>
        </p:nvSpPr>
        <p:spPr>
          <a:xfrm>
            <a:off x="3162617" y="4409480"/>
            <a:ext cx="309443" cy="37374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4BE7AF0-4CD2-4732-8D59-5652A503464D}"/>
              </a:ext>
            </a:extLst>
          </p:cNvPr>
          <p:cNvSpPr/>
          <p:nvPr/>
        </p:nvSpPr>
        <p:spPr>
          <a:xfrm>
            <a:off x="2390397" y="5165905"/>
            <a:ext cx="309443" cy="37374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47677D56-32FF-4E45-B095-ACD0D0666A5E}"/>
              </a:ext>
            </a:extLst>
          </p:cNvPr>
          <p:cNvCxnSpPr>
            <a:cxnSpLocks/>
            <a:stCxn id="69" idx="5"/>
          </p:cNvCxnSpPr>
          <p:nvPr/>
        </p:nvCxnSpPr>
        <p:spPr>
          <a:xfrm>
            <a:off x="2654523" y="5484912"/>
            <a:ext cx="817537" cy="644702"/>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a:extLst>
              <a:ext uri="{FF2B5EF4-FFF2-40B4-BE49-F238E27FC236}">
                <a16:creationId xmlns:a16="http://schemas.microsoft.com/office/drawing/2014/main" id="{9D4178EF-141E-4172-B5C4-82256F5ABBB4}"/>
              </a:ext>
            </a:extLst>
          </p:cNvPr>
          <p:cNvCxnSpPr>
            <a:cxnSpLocks/>
          </p:cNvCxnSpPr>
          <p:nvPr/>
        </p:nvCxnSpPr>
        <p:spPr>
          <a:xfrm>
            <a:off x="3332202" y="1789049"/>
            <a:ext cx="1773661" cy="2033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5FBE8F26-55A1-43F7-A6E0-4517527F94E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00435" y="1512582"/>
            <a:ext cx="1140241" cy="1021130"/>
          </a:xfrm>
          <a:prstGeom prst="ellipse">
            <a:avLst/>
          </a:prstGeom>
        </p:spPr>
      </p:pic>
    </p:spTree>
    <p:extLst>
      <p:ext uri="{BB962C8B-B14F-4D97-AF65-F5344CB8AC3E}">
        <p14:creationId xmlns:p14="http://schemas.microsoft.com/office/powerpoint/2010/main" val="96294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866198A3-5E25-47C0-96A8-C93B6A41F0BF}"/>
              </a:ext>
            </a:extLst>
          </p:cNvPr>
          <p:cNvCxnSpPr>
            <a:cxnSpLocks/>
          </p:cNvCxnSpPr>
          <p:nvPr/>
        </p:nvCxnSpPr>
        <p:spPr>
          <a:xfrm>
            <a:off x="4635674" y="4673272"/>
            <a:ext cx="385356" cy="0"/>
          </a:xfrm>
          <a:prstGeom prst="line">
            <a:avLst/>
          </a:prstGeom>
          <a:ln>
            <a:solidFill>
              <a:srgbClr val="2CC7DC"/>
            </a:solidFill>
          </a:ln>
        </p:spPr>
        <p:style>
          <a:lnRef idx="3">
            <a:schemeClr val="dk1"/>
          </a:lnRef>
          <a:fillRef idx="0">
            <a:schemeClr val="dk1"/>
          </a:fillRef>
          <a:effectRef idx="2">
            <a:schemeClr val="dk1"/>
          </a:effectRef>
          <a:fontRef idx="minor">
            <a:schemeClr val="tx1"/>
          </a:fontRef>
        </p:style>
      </p:cxnSp>
      <p:sp>
        <p:nvSpPr>
          <p:cNvPr id="113" name="Freeform: Shape 112">
            <a:extLst>
              <a:ext uri="{FF2B5EF4-FFF2-40B4-BE49-F238E27FC236}">
                <a16:creationId xmlns:a16="http://schemas.microsoft.com/office/drawing/2014/main" id="{0CD433EE-D826-4E24-A11E-262D2FF8B3CB}"/>
              </a:ext>
            </a:extLst>
          </p:cNvPr>
          <p:cNvSpPr/>
          <p:nvPr/>
        </p:nvSpPr>
        <p:spPr>
          <a:xfrm rot="18888515">
            <a:off x="2814820" y="1766287"/>
            <a:ext cx="501770" cy="1011059"/>
          </a:xfrm>
          <a:custGeom>
            <a:avLst/>
            <a:gdLst>
              <a:gd name="connsiteX0" fmla="*/ 99024 w 501770"/>
              <a:gd name="connsiteY0" fmla="*/ 0 h 1011059"/>
              <a:gd name="connsiteX1" fmla="*/ 174000 w 501770"/>
              <a:gd name="connsiteY1" fmla="*/ 83758 h 1011059"/>
              <a:gd name="connsiteX2" fmla="*/ 498641 w 501770"/>
              <a:gd name="connsiteY2" fmla="*/ 906797 h 1011059"/>
              <a:gd name="connsiteX3" fmla="*/ 501770 w 501770"/>
              <a:gd name="connsiteY3" fmla="*/ 1011059 h 1011059"/>
              <a:gd name="connsiteX4" fmla="*/ 362276 w 501770"/>
              <a:gd name="connsiteY4" fmla="*/ 1011059 h 1011059"/>
              <a:gd name="connsiteX5" fmla="*/ 359665 w 501770"/>
              <a:gd name="connsiteY5" fmla="*/ 919709 h 1011059"/>
              <a:gd name="connsiteX6" fmla="*/ 65434 w 501770"/>
              <a:gd name="connsiteY6" fmla="*/ 171485 h 1011059"/>
              <a:gd name="connsiteX7" fmla="*/ 0 w 501770"/>
              <a:gd name="connsiteY7" fmla="*/ 98365 h 1011059"/>
              <a:gd name="connsiteX8" fmla="*/ 99024 w 501770"/>
              <a:gd name="connsiteY8" fmla="*/ 0 h 101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770" h="1011059">
                <a:moveTo>
                  <a:pt x="99024" y="0"/>
                </a:moveTo>
                <a:lnTo>
                  <a:pt x="174000" y="83758"/>
                </a:lnTo>
                <a:cubicBezTo>
                  <a:pt x="367628" y="324226"/>
                  <a:pt x="475608" y="611748"/>
                  <a:pt x="498641" y="906797"/>
                </a:cubicBezTo>
                <a:lnTo>
                  <a:pt x="501770" y="1011059"/>
                </a:lnTo>
                <a:lnTo>
                  <a:pt x="362276" y="1011059"/>
                </a:lnTo>
                <a:lnTo>
                  <a:pt x="359665" y="919709"/>
                </a:lnTo>
                <a:cubicBezTo>
                  <a:pt x="339098" y="651360"/>
                  <a:pt x="241251" y="389967"/>
                  <a:pt x="65434" y="171485"/>
                </a:cubicBezTo>
                <a:lnTo>
                  <a:pt x="0" y="98365"/>
                </a:lnTo>
                <a:lnTo>
                  <a:pt x="99024" y="0"/>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8" name="Picture 97">
            <a:extLst>
              <a:ext uri="{FF2B5EF4-FFF2-40B4-BE49-F238E27FC236}">
                <a16:creationId xmlns:a16="http://schemas.microsoft.com/office/drawing/2014/main" id="{44FA45E3-DB43-413B-B6D7-11E4BCB621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8" y="1802204"/>
            <a:ext cx="1078539" cy="987476"/>
          </a:xfrm>
          <a:prstGeom prst="rect">
            <a:avLst/>
          </a:prstGeom>
        </p:spPr>
      </p:pic>
      <p:pic>
        <p:nvPicPr>
          <p:cNvPr id="99" name="Picture 98">
            <a:extLst>
              <a:ext uri="{FF2B5EF4-FFF2-40B4-BE49-F238E27FC236}">
                <a16:creationId xmlns:a16="http://schemas.microsoft.com/office/drawing/2014/main" id="{5B2BD265-A253-45D9-A0D2-695FF8D581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8" y="2788992"/>
            <a:ext cx="1071612" cy="987476"/>
          </a:xfrm>
          <a:prstGeom prst="rect">
            <a:avLst/>
          </a:prstGeom>
        </p:spPr>
      </p:pic>
      <p:pic>
        <p:nvPicPr>
          <p:cNvPr id="100" name="Picture 99">
            <a:extLst>
              <a:ext uri="{FF2B5EF4-FFF2-40B4-BE49-F238E27FC236}">
                <a16:creationId xmlns:a16="http://schemas.microsoft.com/office/drawing/2014/main" id="{D03209EE-5BDF-4066-99A3-47C1200082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6" y="770545"/>
            <a:ext cx="1089887" cy="1032063"/>
          </a:xfrm>
          <a:prstGeom prst="rect">
            <a:avLst/>
          </a:prstGeom>
        </p:spPr>
      </p:pic>
      <p:pic>
        <p:nvPicPr>
          <p:cNvPr id="101" name="Picture 100">
            <a:extLst>
              <a:ext uri="{FF2B5EF4-FFF2-40B4-BE49-F238E27FC236}">
                <a16:creationId xmlns:a16="http://schemas.microsoft.com/office/drawing/2014/main" id="{03856AC3-6CC6-480A-9E89-E2273A0C79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5" y="3776064"/>
            <a:ext cx="1089886" cy="988759"/>
          </a:xfrm>
          <a:prstGeom prst="rect">
            <a:avLst/>
          </a:prstGeom>
        </p:spPr>
      </p:pic>
      <p:pic>
        <p:nvPicPr>
          <p:cNvPr id="102" name="Picture 101">
            <a:extLst>
              <a:ext uri="{FF2B5EF4-FFF2-40B4-BE49-F238E27FC236}">
                <a16:creationId xmlns:a16="http://schemas.microsoft.com/office/drawing/2014/main" id="{54892BEE-71EC-4666-99EF-24B5AD9FC2E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9031" b="32167"/>
          <a:stretch/>
        </p:blipFill>
        <p:spPr>
          <a:xfrm>
            <a:off x="4801799" y="2738571"/>
            <a:ext cx="1233174" cy="873108"/>
          </a:xfrm>
          <a:prstGeom prst="rect">
            <a:avLst/>
          </a:prstGeom>
        </p:spPr>
      </p:pic>
      <p:pic>
        <p:nvPicPr>
          <p:cNvPr id="103" name="Picture 102">
            <a:extLst>
              <a:ext uri="{FF2B5EF4-FFF2-40B4-BE49-F238E27FC236}">
                <a16:creationId xmlns:a16="http://schemas.microsoft.com/office/drawing/2014/main" id="{A48875D3-51DD-4CB3-9C1D-62CDD485B7EA}"/>
              </a:ext>
            </a:extLst>
          </p:cNvPr>
          <p:cNvPicPr>
            <a:picLocks noChangeAspect="1"/>
          </p:cNvPicPr>
          <p:nvPr/>
        </p:nvPicPr>
        <p:blipFill rotWithShape="1">
          <a:blip r:embed="rId7">
            <a:extLst>
              <a:ext uri="{28A0092B-C50C-407E-A947-70E740481C1C}">
                <a14:useLocalDpi xmlns:a14="http://schemas.microsoft.com/office/drawing/2010/main" val="0"/>
              </a:ext>
            </a:extLst>
          </a:blip>
          <a:srcRect l="6038" t="22631" r="73407" b="20994"/>
          <a:stretch/>
        </p:blipFill>
        <p:spPr>
          <a:xfrm>
            <a:off x="4982956" y="1582759"/>
            <a:ext cx="840104" cy="967955"/>
          </a:xfrm>
          <a:prstGeom prst="rect">
            <a:avLst/>
          </a:prstGeom>
        </p:spPr>
      </p:pic>
      <p:pic>
        <p:nvPicPr>
          <p:cNvPr id="105" name="Picture 104">
            <a:extLst>
              <a:ext uri="{FF2B5EF4-FFF2-40B4-BE49-F238E27FC236}">
                <a16:creationId xmlns:a16="http://schemas.microsoft.com/office/drawing/2014/main" id="{876C6A7A-FBCA-47E0-A347-B82906590B0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4352" y="-558727"/>
            <a:ext cx="2336813" cy="2736989"/>
          </a:xfrm>
          <a:prstGeom prst="rect">
            <a:avLst/>
          </a:prstGeom>
        </p:spPr>
      </p:pic>
      <p:pic>
        <p:nvPicPr>
          <p:cNvPr id="106" name="Picture 105">
            <a:extLst>
              <a:ext uri="{FF2B5EF4-FFF2-40B4-BE49-F238E27FC236}">
                <a16:creationId xmlns:a16="http://schemas.microsoft.com/office/drawing/2014/main" id="{54059AFC-6DE7-47D3-8ED6-2C99B7C141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5734193"/>
            <a:ext cx="1078539" cy="1175924"/>
          </a:xfrm>
          <a:prstGeom prst="rect">
            <a:avLst/>
          </a:prstGeom>
        </p:spPr>
      </p:pic>
      <p:pic>
        <p:nvPicPr>
          <p:cNvPr id="107" name="Picture 106">
            <a:extLst>
              <a:ext uri="{FF2B5EF4-FFF2-40B4-BE49-F238E27FC236}">
                <a16:creationId xmlns:a16="http://schemas.microsoft.com/office/drawing/2014/main" id="{BC65EC5A-FC3E-4EC6-82DE-F32B5F2E90F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08" y="4745434"/>
            <a:ext cx="1078539" cy="988759"/>
          </a:xfrm>
          <a:prstGeom prst="rect">
            <a:avLst/>
          </a:prstGeom>
        </p:spPr>
      </p:pic>
      <p:sp>
        <p:nvSpPr>
          <p:cNvPr id="3" name="TextBox 2">
            <a:extLst>
              <a:ext uri="{FF2B5EF4-FFF2-40B4-BE49-F238E27FC236}">
                <a16:creationId xmlns:a16="http://schemas.microsoft.com/office/drawing/2014/main" id="{D9BC91B3-7725-414D-9987-426808AA791B}"/>
              </a:ext>
            </a:extLst>
          </p:cNvPr>
          <p:cNvSpPr txBox="1"/>
          <p:nvPr/>
        </p:nvSpPr>
        <p:spPr>
          <a:xfrm>
            <a:off x="5238448" y="344392"/>
            <a:ext cx="6953551" cy="1077218"/>
          </a:xfrm>
          <a:prstGeom prst="rect">
            <a:avLst/>
          </a:prstGeom>
          <a:noFill/>
        </p:spPr>
        <p:txBody>
          <a:bodyPr wrap="square" rtlCol="0">
            <a:spAutoFit/>
          </a:bodyPr>
          <a:lstStyle/>
          <a:p>
            <a:r>
              <a:rPr lang="en-US" sz="28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Impact on Small Holder farmers.</a:t>
            </a:r>
            <a:endParaRPr lang="en-US" sz="2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Cassava farmers will get additional revenue of about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$44,595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per season, which is 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30%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increase in their income.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9" name="TextBox 108">
            <a:extLst>
              <a:ext uri="{FF2B5EF4-FFF2-40B4-BE49-F238E27FC236}">
                <a16:creationId xmlns:a16="http://schemas.microsoft.com/office/drawing/2014/main" id="{14A1E9F4-58B0-4A59-B972-61901D1BF1D0}"/>
              </a:ext>
            </a:extLst>
          </p:cNvPr>
          <p:cNvSpPr txBox="1"/>
          <p:nvPr/>
        </p:nvSpPr>
        <p:spPr>
          <a:xfrm>
            <a:off x="5773688" y="1548196"/>
            <a:ext cx="6466114" cy="1107996"/>
          </a:xfrm>
          <a:prstGeom prst="rect">
            <a:avLst/>
          </a:prstGeom>
          <a:noFill/>
        </p:spPr>
        <p:txBody>
          <a:bodyPr wrap="square" rtlCol="0">
            <a:spAutoFit/>
          </a:bodyPr>
          <a:lstStyle/>
          <a:p>
            <a:r>
              <a:rPr lang="en-US" sz="2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Increased employment</a:t>
            </a:r>
          </a:p>
          <a:p>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direct jobs, </a:t>
            </a: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indirect jobs, and </a:t>
            </a: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jobs in our farm center would be created within one year of operation.</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01258724-6969-489D-849C-EB7FB7B31AAC}"/>
              </a:ext>
            </a:extLst>
          </p:cNvPr>
          <p:cNvSpPr txBox="1"/>
          <p:nvPr/>
        </p:nvSpPr>
        <p:spPr>
          <a:xfrm>
            <a:off x="5823060" y="2837100"/>
            <a:ext cx="6244505" cy="1199303"/>
          </a:xfrm>
          <a:prstGeom prst="rect">
            <a:avLst/>
          </a:prstGeom>
          <a:noFill/>
        </p:spPr>
        <p:txBody>
          <a:bodyPr wrap="square" rtlCol="0">
            <a:spAutoFit/>
          </a:bodyPr>
          <a:lstStyle/>
          <a:p>
            <a:pPr marR="0">
              <a:lnSpc>
                <a:spcPct val="115000"/>
              </a:lnSpc>
              <a:spcBef>
                <a:spcPts val="0"/>
              </a:spcBef>
              <a:spcAft>
                <a:spcPts val="1000"/>
              </a:spcAft>
            </a:pPr>
            <a:r>
              <a:rPr lang="en-US"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Women and Vulnerable group Empowerment</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70%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 workers to be employed will be women, and </a:t>
            </a:r>
            <a:r>
              <a:rPr lang="en-US" dirty="0">
                <a:latin typeface="Times New Roman" panose="02020603050405020304" pitchFamily="18" charset="0"/>
                <a:ea typeface="Times New Roman" panose="02020603050405020304" pitchFamily="18" charset="0"/>
                <a:cs typeface="Times New Roman" panose="02020603050405020304" pitchFamily="18" charset="0"/>
              </a:rPr>
              <a:t>v</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ulnerable group.</a:t>
            </a:r>
            <a:endParaRPr lang="en-US" dirty="0">
              <a:latin typeface="Times New Roman" panose="02020603050405020304" pitchFamily="18" charset="0"/>
              <a:cs typeface="Times New Roman" panose="02020603050405020304" pitchFamily="18" charset="0"/>
            </a:endParaRPr>
          </a:p>
        </p:txBody>
      </p:sp>
      <p:sp>
        <p:nvSpPr>
          <p:cNvPr id="114" name="Freeform: Shape 113">
            <a:extLst>
              <a:ext uri="{FF2B5EF4-FFF2-40B4-BE49-F238E27FC236}">
                <a16:creationId xmlns:a16="http://schemas.microsoft.com/office/drawing/2014/main" id="{B24A1F9E-3F26-42F8-9CD1-823613C078A4}"/>
              </a:ext>
            </a:extLst>
          </p:cNvPr>
          <p:cNvSpPr/>
          <p:nvPr/>
        </p:nvSpPr>
        <p:spPr>
          <a:xfrm rot="18888515">
            <a:off x="3608188" y="2621574"/>
            <a:ext cx="555150" cy="1040706"/>
          </a:xfrm>
          <a:custGeom>
            <a:avLst/>
            <a:gdLst>
              <a:gd name="connsiteX0" fmla="*/ 555150 w 555150"/>
              <a:gd name="connsiteY0" fmla="*/ 0 h 1040706"/>
              <a:gd name="connsiteX1" fmla="*/ 548272 w 555150"/>
              <a:gd name="connsiteY1" fmla="*/ 105050 h 1040706"/>
              <a:gd name="connsiteX2" fmla="*/ 194275 w 555150"/>
              <a:gd name="connsiteY2" fmla="*/ 935601 h 1040706"/>
              <a:gd name="connsiteX3" fmla="*/ 98360 w 555150"/>
              <a:gd name="connsiteY3" fmla="*/ 1040706 h 1040706"/>
              <a:gd name="connsiteX4" fmla="*/ 0 w 555150"/>
              <a:gd name="connsiteY4" fmla="*/ 941687 h 1040706"/>
              <a:gd name="connsiteX5" fmla="*/ 86297 w 555150"/>
              <a:gd name="connsiteY5" fmla="*/ 847150 h 1040706"/>
              <a:gd name="connsiteX6" fmla="*/ 409386 w 555150"/>
              <a:gd name="connsiteY6" fmla="*/ 91207 h 1040706"/>
              <a:gd name="connsiteX7" fmla="*/ 415487 w 555150"/>
              <a:gd name="connsiteY7" fmla="*/ 0 h 1040706"/>
              <a:gd name="connsiteX8" fmla="*/ 555150 w 555150"/>
              <a:gd name="connsiteY8" fmla="*/ 0 h 104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150" h="1040706">
                <a:moveTo>
                  <a:pt x="555150" y="0"/>
                </a:moveTo>
                <a:lnTo>
                  <a:pt x="548272" y="105050"/>
                </a:lnTo>
                <a:cubicBezTo>
                  <a:pt x="514752" y="400724"/>
                  <a:pt x="396519" y="690750"/>
                  <a:pt x="194275" y="935601"/>
                </a:cubicBezTo>
                <a:lnTo>
                  <a:pt x="98360" y="1040706"/>
                </a:lnTo>
                <a:lnTo>
                  <a:pt x="0" y="941687"/>
                </a:lnTo>
                <a:lnTo>
                  <a:pt x="86297" y="847150"/>
                </a:lnTo>
                <a:cubicBezTo>
                  <a:pt x="270583" y="624166"/>
                  <a:pt x="378509" y="360201"/>
                  <a:pt x="409386" y="91207"/>
                </a:cubicBezTo>
                <a:lnTo>
                  <a:pt x="415487" y="0"/>
                </a:lnTo>
                <a:lnTo>
                  <a:pt x="555150" y="0"/>
                </a:lnTo>
                <a:close/>
              </a:path>
            </a:pathLst>
          </a:cu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Shape 114">
            <a:extLst>
              <a:ext uri="{FF2B5EF4-FFF2-40B4-BE49-F238E27FC236}">
                <a16:creationId xmlns:a16="http://schemas.microsoft.com/office/drawing/2014/main" id="{ED2CD89E-3EE3-4639-B889-CCD0479D60D0}"/>
              </a:ext>
            </a:extLst>
          </p:cNvPr>
          <p:cNvSpPr/>
          <p:nvPr/>
        </p:nvSpPr>
        <p:spPr>
          <a:xfrm rot="18888515">
            <a:off x="3453600" y="3970669"/>
            <a:ext cx="960476" cy="512181"/>
          </a:xfrm>
          <a:custGeom>
            <a:avLst/>
            <a:gdLst>
              <a:gd name="connsiteX0" fmla="*/ 862121 w 960476"/>
              <a:gd name="connsiteY0" fmla="*/ 0 h 512181"/>
              <a:gd name="connsiteX1" fmla="*/ 960476 w 960476"/>
              <a:gd name="connsiteY1" fmla="*/ 99014 h 512181"/>
              <a:gd name="connsiteX2" fmla="*/ 892391 w 960476"/>
              <a:gd name="connsiteY2" fmla="*/ 160317 h 512181"/>
              <a:gd name="connsiteX3" fmla="*/ 59493 w 960476"/>
              <a:gd name="connsiteY3" fmla="*/ 508757 h 512181"/>
              <a:gd name="connsiteX4" fmla="*/ 1226 w 960476"/>
              <a:gd name="connsiteY4" fmla="*/ 512181 h 512181"/>
              <a:gd name="connsiteX5" fmla="*/ 0 w 960476"/>
              <a:gd name="connsiteY5" fmla="*/ 372585 h 512181"/>
              <a:gd name="connsiteX6" fmla="*/ 46578 w 960476"/>
              <a:gd name="connsiteY6" fmla="*/ 369781 h 512181"/>
              <a:gd name="connsiteX7" fmla="*/ 804663 w 960476"/>
              <a:gd name="connsiteY7" fmla="*/ 51750 h 512181"/>
              <a:gd name="connsiteX8" fmla="*/ 862121 w 960476"/>
              <a:gd name="connsiteY8" fmla="*/ 0 h 51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476" h="512181">
                <a:moveTo>
                  <a:pt x="862121" y="0"/>
                </a:moveTo>
                <a:lnTo>
                  <a:pt x="960476" y="99014"/>
                </a:lnTo>
                <a:lnTo>
                  <a:pt x="892391" y="160317"/>
                </a:lnTo>
                <a:cubicBezTo>
                  <a:pt x="646194" y="360921"/>
                  <a:pt x="355385" y="477213"/>
                  <a:pt x="59493" y="508757"/>
                </a:cubicBezTo>
                <a:lnTo>
                  <a:pt x="1226" y="512181"/>
                </a:lnTo>
                <a:lnTo>
                  <a:pt x="0" y="372585"/>
                </a:lnTo>
                <a:lnTo>
                  <a:pt x="46578" y="369781"/>
                </a:lnTo>
                <a:cubicBezTo>
                  <a:pt x="315772" y="340703"/>
                  <a:pt x="580453" y="234543"/>
                  <a:pt x="804663" y="51750"/>
                </a:cubicBezTo>
                <a:lnTo>
                  <a:pt x="862121" y="0"/>
                </a:lnTo>
                <a:close/>
              </a:path>
            </a:pathLst>
          </a:custGeom>
          <a:solidFill>
            <a:srgbClr val="2CC7DC"/>
          </a:solidFill>
          <a:ln>
            <a:solidFill>
              <a:srgbClr val="2CC7D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a:extLst>
              <a:ext uri="{FF2B5EF4-FFF2-40B4-BE49-F238E27FC236}">
                <a16:creationId xmlns:a16="http://schemas.microsoft.com/office/drawing/2014/main" id="{22922015-5882-4A63-A5C1-9455140F2AE1}"/>
              </a:ext>
            </a:extLst>
          </p:cNvPr>
          <p:cNvSpPr/>
          <p:nvPr/>
        </p:nvSpPr>
        <p:spPr>
          <a:xfrm rot="18888515">
            <a:off x="2555213" y="4845394"/>
            <a:ext cx="1055221" cy="509556"/>
          </a:xfrm>
          <a:custGeom>
            <a:avLst/>
            <a:gdLst>
              <a:gd name="connsiteX0" fmla="*/ 1053996 w 1055221"/>
              <a:gd name="connsiteY0" fmla="*/ 369801 h 509556"/>
              <a:gd name="connsiteX1" fmla="*/ 1055221 w 1055221"/>
              <a:gd name="connsiteY1" fmla="*/ 509274 h 509556"/>
              <a:gd name="connsiteX2" fmla="*/ 1052042 w 1055221"/>
              <a:gd name="connsiteY2" fmla="*/ 509461 h 509556"/>
              <a:gd name="connsiteX3" fmla="*/ 83255 w 1055221"/>
              <a:gd name="connsiteY3" fmla="*/ 173899 h 509556"/>
              <a:gd name="connsiteX4" fmla="*/ 0 w 1055221"/>
              <a:gd name="connsiteY4" fmla="*/ 98365 h 509556"/>
              <a:gd name="connsiteX5" fmla="*/ 99024 w 1055221"/>
              <a:gd name="connsiteY5" fmla="*/ 0 h 509556"/>
              <a:gd name="connsiteX6" fmla="*/ 171706 w 1055221"/>
              <a:gd name="connsiteY6" fmla="*/ 65921 h 509556"/>
              <a:gd name="connsiteX7" fmla="*/ 1052507 w 1055221"/>
              <a:gd name="connsiteY7" fmla="*/ 369891 h 509556"/>
              <a:gd name="connsiteX8" fmla="*/ 1053996 w 1055221"/>
              <a:gd name="connsiteY8" fmla="*/ 369801 h 509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5221" h="509556">
                <a:moveTo>
                  <a:pt x="1053996" y="369801"/>
                </a:moveTo>
                <a:lnTo>
                  <a:pt x="1055221" y="509274"/>
                </a:lnTo>
                <a:lnTo>
                  <a:pt x="1052042" y="509461"/>
                </a:lnTo>
                <a:cubicBezTo>
                  <a:pt x="706139" y="513290"/>
                  <a:pt x="362286" y="401668"/>
                  <a:pt x="83255" y="173899"/>
                </a:cubicBezTo>
                <a:lnTo>
                  <a:pt x="0" y="98365"/>
                </a:lnTo>
                <a:lnTo>
                  <a:pt x="99024" y="0"/>
                </a:lnTo>
                <a:lnTo>
                  <a:pt x="171706" y="65921"/>
                </a:lnTo>
                <a:cubicBezTo>
                  <a:pt x="425225" y="272739"/>
                  <a:pt x="737859" y="373824"/>
                  <a:pt x="1052507" y="369891"/>
                </a:cubicBezTo>
                <a:lnTo>
                  <a:pt x="1053996" y="369801"/>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1A781334-59DE-4A45-9D6C-F898F2619C8D}"/>
              </a:ext>
            </a:extLst>
          </p:cNvPr>
          <p:cNvSpPr/>
          <p:nvPr/>
        </p:nvSpPr>
        <p:spPr>
          <a:xfrm>
            <a:off x="1139379" y="2330554"/>
            <a:ext cx="2677842" cy="2723099"/>
          </a:xfrm>
          <a:prstGeom prst="ellipse">
            <a:avLst/>
          </a:prstGeom>
          <a:solidFill>
            <a:srgbClr val="FF99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58426557-2896-406F-8654-716EFEC9DEC4}"/>
              </a:ext>
            </a:extLst>
          </p:cNvPr>
          <p:cNvSpPr/>
          <p:nvPr/>
        </p:nvSpPr>
        <p:spPr>
          <a:xfrm rot="18888515">
            <a:off x="2814821" y="1766286"/>
            <a:ext cx="501770" cy="1011059"/>
          </a:xfrm>
          <a:custGeom>
            <a:avLst/>
            <a:gdLst>
              <a:gd name="connsiteX0" fmla="*/ 99024 w 501770"/>
              <a:gd name="connsiteY0" fmla="*/ 0 h 1011059"/>
              <a:gd name="connsiteX1" fmla="*/ 174000 w 501770"/>
              <a:gd name="connsiteY1" fmla="*/ 83758 h 1011059"/>
              <a:gd name="connsiteX2" fmla="*/ 498641 w 501770"/>
              <a:gd name="connsiteY2" fmla="*/ 906797 h 1011059"/>
              <a:gd name="connsiteX3" fmla="*/ 501770 w 501770"/>
              <a:gd name="connsiteY3" fmla="*/ 1011059 h 1011059"/>
              <a:gd name="connsiteX4" fmla="*/ 362276 w 501770"/>
              <a:gd name="connsiteY4" fmla="*/ 1011059 h 1011059"/>
              <a:gd name="connsiteX5" fmla="*/ 359665 w 501770"/>
              <a:gd name="connsiteY5" fmla="*/ 919709 h 1011059"/>
              <a:gd name="connsiteX6" fmla="*/ 65434 w 501770"/>
              <a:gd name="connsiteY6" fmla="*/ 171485 h 1011059"/>
              <a:gd name="connsiteX7" fmla="*/ 0 w 501770"/>
              <a:gd name="connsiteY7" fmla="*/ 98365 h 1011059"/>
              <a:gd name="connsiteX8" fmla="*/ 99024 w 501770"/>
              <a:gd name="connsiteY8" fmla="*/ 0 h 101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770" h="1011059">
                <a:moveTo>
                  <a:pt x="99024" y="0"/>
                </a:moveTo>
                <a:lnTo>
                  <a:pt x="174000" y="83758"/>
                </a:lnTo>
                <a:cubicBezTo>
                  <a:pt x="367628" y="324226"/>
                  <a:pt x="475608" y="611748"/>
                  <a:pt x="498641" y="906797"/>
                </a:cubicBezTo>
                <a:lnTo>
                  <a:pt x="501770" y="1011059"/>
                </a:lnTo>
                <a:lnTo>
                  <a:pt x="362276" y="1011059"/>
                </a:lnTo>
                <a:lnTo>
                  <a:pt x="359665" y="919709"/>
                </a:lnTo>
                <a:cubicBezTo>
                  <a:pt x="339098" y="651360"/>
                  <a:pt x="241251" y="389967"/>
                  <a:pt x="65434" y="171485"/>
                </a:cubicBezTo>
                <a:lnTo>
                  <a:pt x="0" y="98365"/>
                </a:lnTo>
                <a:lnTo>
                  <a:pt x="99024" y="0"/>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Shape 120">
            <a:extLst>
              <a:ext uri="{FF2B5EF4-FFF2-40B4-BE49-F238E27FC236}">
                <a16:creationId xmlns:a16="http://schemas.microsoft.com/office/drawing/2014/main" id="{E28FEB9E-2C9B-420E-B2F3-6EEBBBB29E5A}"/>
              </a:ext>
            </a:extLst>
          </p:cNvPr>
          <p:cNvSpPr/>
          <p:nvPr/>
        </p:nvSpPr>
        <p:spPr>
          <a:xfrm rot="18888515">
            <a:off x="3608189" y="2621573"/>
            <a:ext cx="555150" cy="1040706"/>
          </a:xfrm>
          <a:custGeom>
            <a:avLst/>
            <a:gdLst>
              <a:gd name="connsiteX0" fmla="*/ 555150 w 555150"/>
              <a:gd name="connsiteY0" fmla="*/ 0 h 1040706"/>
              <a:gd name="connsiteX1" fmla="*/ 548272 w 555150"/>
              <a:gd name="connsiteY1" fmla="*/ 105050 h 1040706"/>
              <a:gd name="connsiteX2" fmla="*/ 194275 w 555150"/>
              <a:gd name="connsiteY2" fmla="*/ 935601 h 1040706"/>
              <a:gd name="connsiteX3" fmla="*/ 98360 w 555150"/>
              <a:gd name="connsiteY3" fmla="*/ 1040706 h 1040706"/>
              <a:gd name="connsiteX4" fmla="*/ 0 w 555150"/>
              <a:gd name="connsiteY4" fmla="*/ 941687 h 1040706"/>
              <a:gd name="connsiteX5" fmla="*/ 86297 w 555150"/>
              <a:gd name="connsiteY5" fmla="*/ 847150 h 1040706"/>
              <a:gd name="connsiteX6" fmla="*/ 409386 w 555150"/>
              <a:gd name="connsiteY6" fmla="*/ 91207 h 1040706"/>
              <a:gd name="connsiteX7" fmla="*/ 415487 w 555150"/>
              <a:gd name="connsiteY7" fmla="*/ 0 h 1040706"/>
              <a:gd name="connsiteX8" fmla="*/ 555150 w 555150"/>
              <a:gd name="connsiteY8" fmla="*/ 0 h 104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150" h="1040706">
                <a:moveTo>
                  <a:pt x="555150" y="0"/>
                </a:moveTo>
                <a:lnTo>
                  <a:pt x="548272" y="105050"/>
                </a:lnTo>
                <a:cubicBezTo>
                  <a:pt x="514752" y="400724"/>
                  <a:pt x="396519" y="690750"/>
                  <a:pt x="194275" y="935601"/>
                </a:cubicBezTo>
                <a:lnTo>
                  <a:pt x="98360" y="1040706"/>
                </a:lnTo>
                <a:lnTo>
                  <a:pt x="0" y="941687"/>
                </a:lnTo>
                <a:lnTo>
                  <a:pt x="86297" y="847150"/>
                </a:lnTo>
                <a:cubicBezTo>
                  <a:pt x="270583" y="624166"/>
                  <a:pt x="378509" y="360201"/>
                  <a:pt x="409386" y="91207"/>
                </a:cubicBezTo>
                <a:lnTo>
                  <a:pt x="415487" y="0"/>
                </a:lnTo>
                <a:lnTo>
                  <a:pt x="555150" y="0"/>
                </a:lnTo>
                <a:close/>
              </a:path>
            </a:pathLst>
          </a:cu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21">
            <a:extLst>
              <a:ext uri="{FF2B5EF4-FFF2-40B4-BE49-F238E27FC236}">
                <a16:creationId xmlns:a16="http://schemas.microsoft.com/office/drawing/2014/main" id="{2797D87E-E9A9-44FC-BD15-8D5B18190EC4}"/>
              </a:ext>
            </a:extLst>
          </p:cNvPr>
          <p:cNvSpPr/>
          <p:nvPr/>
        </p:nvSpPr>
        <p:spPr>
          <a:xfrm rot="18888515">
            <a:off x="3441652" y="3906084"/>
            <a:ext cx="960476" cy="512181"/>
          </a:xfrm>
          <a:custGeom>
            <a:avLst/>
            <a:gdLst>
              <a:gd name="connsiteX0" fmla="*/ 862121 w 960476"/>
              <a:gd name="connsiteY0" fmla="*/ 0 h 512181"/>
              <a:gd name="connsiteX1" fmla="*/ 960476 w 960476"/>
              <a:gd name="connsiteY1" fmla="*/ 99014 h 512181"/>
              <a:gd name="connsiteX2" fmla="*/ 892391 w 960476"/>
              <a:gd name="connsiteY2" fmla="*/ 160317 h 512181"/>
              <a:gd name="connsiteX3" fmla="*/ 59493 w 960476"/>
              <a:gd name="connsiteY3" fmla="*/ 508757 h 512181"/>
              <a:gd name="connsiteX4" fmla="*/ 1226 w 960476"/>
              <a:gd name="connsiteY4" fmla="*/ 512181 h 512181"/>
              <a:gd name="connsiteX5" fmla="*/ 0 w 960476"/>
              <a:gd name="connsiteY5" fmla="*/ 372585 h 512181"/>
              <a:gd name="connsiteX6" fmla="*/ 46578 w 960476"/>
              <a:gd name="connsiteY6" fmla="*/ 369781 h 512181"/>
              <a:gd name="connsiteX7" fmla="*/ 804663 w 960476"/>
              <a:gd name="connsiteY7" fmla="*/ 51750 h 512181"/>
              <a:gd name="connsiteX8" fmla="*/ 862121 w 960476"/>
              <a:gd name="connsiteY8" fmla="*/ 0 h 51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476" h="512181">
                <a:moveTo>
                  <a:pt x="862121" y="0"/>
                </a:moveTo>
                <a:lnTo>
                  <a:pt x="960476" y="99014"/>
                </a:lnTo>
                <a:lnTo>
                  <a:pt x="892391" y="160317"/>
                </a:lnTo>
                <a:cubicBezTo>
                  <a:pt x="646194" y="360921"/>
                  <a:pt x="355385" y="477213"/>
                  <a:pt x="59493" y="508757"/>
                </a:cubicBezTo>
                <a:lnTo>
                  <a:pt x="1226" y="512181"/>
                </a:lnTo>
                <a:lnTo>
                  <a:pt x="0" y="372585"/>
                </a:lnTo>
                <a:lnTo>
                  <a:pt x="46578" y="369781"/>
                </a:lnTo>
                <a:cubicBezTo>
                  <a:pt x="315772" y="340703"/>
                  <a:pt x="580453" y="234543"/>
                  <a:pt x="804663" y="51750"/>
                </a:cubicBezTo>
                <a:lnTo>
                  <a:pt x="862121" y="0"/>
                </a:lnTo>
                <a:close/>
              </a:path>
            </a:pathLst>
          </a:custGeom>
          <a:solidFill>
            <a:srgbClr val="2CC7DC"/>
          </a:solidFill>
          <a:ln>
            <a:solidFill>
              <a:srgbClr val="2CC7D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Oval 7">
            <a:extLst>
              <a:ext uri="{FF2B5EF4-FFF2-40B4-BE49-F238E27FC236}">
                <a16:creationId xmlns:a16="http://schemas.microsoft.com/office/drawing/2014/main" id="{4860866B-2D7E-4C10-BF7B-28D1D7EF1223}"/>
              </a:ext>
            </a:extLst>
          </p:cNvPr>
          <p:cNvSpPr/>
          <p:nvPr/>
        </p:nvSpPr>
        <p:spPr>
          <a:xfrm>
            <a:off x="2852490" y="1943122"/>
            <a:ext cx="468482" cy="429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9A3A948-EB9E-4C5C-AF7E-F5A6494937F4}"/>
              </a:ext>
            </a:extLst>
          </p:cNvPr>
          <p:cNvSpPr/>
          <p:nvPr/>
        </p:nvSpPr>
        <p:spPr>
          <a:xfrm>
            <a:off x="3747832" y="2788992"/>
            <a:ext cx="468482" cy="42959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5F29CC6-3DD5-471C-87B0-1C4D5A306967}"/>
              </a:ext>
            </a:extLst>
          </p:cNvPr>
          <p:cNvSpPr/>
          <p:nvPr/>
        </p:nvSpPr>
        <p:spPr>
          <a:xfrm>
            <a:off x="3774269" y="4054235"/>
            <a:ext cx="468482" cy="462476"/>
          </a:xfrm>
          <a:prstGeom prst="ellipse">
            <a:avLst/>
          </a:prstGeom>
          <a:solidFill>
            <a:srgbClr val="2CC7DC"/>
          </a:solidFill>
          <a:ln>
            <a:solidFill>
              <a:srgbClr val="2CC7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38F7D30B-CD6A-4859-B75E-667251472925}"/>
              </a:ext>
            </a:extLst>
          </p:cNvPr>
          <p:cNvSpPr/>
          <p:nvPr/>
        </p:nvSpPr>
        <p:spPr>
          <a:xfrm>
            <a:off x="2945225" y="4897403"/>
            <a:ext cx="468482" cy="512234"/>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25D9C3-4873-465F-8D6D-AEC3D85995DC}"/>
              </a:ext>
            </a:extLst>
          </p:cNvPr>
          <p:cNvSpPr/>
          <p:nvPr/>
        </p:nvSpPr>
        <p:spPr>
          <a:xfrm>
            <a:off x="2897449" y="1985281"/>
            <a:ext cx="375748" cy="345273"/>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Oval 125">
            <a:extLst>
              <a:ext uri="{FF2B5EF4-FFF2-40B4-BE49-F238E27FC236}">
                <a16:creationId xmlns:a16="http://schemas.microsoft.com/office/drawing/2014/main" id="{7EC32579-44C0-4BFC-8429-B55716A778BC}"/>
              </a:ext>
            </a:extLst>
          </p:cNvPr>
          <p:cNvSpPr/>
          <p:nvPr/>
        </p:nvSpPr>
        <p:spPr>
          <a:xfrm>
            <a:off x="3820636" y="2806077"/>
            <a:ext cx="358367" cy="365367"/>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Oval 126">
            <a:extLst>
              <a:ext uri="{FF2B5EF4-FFF2-40B4-BE49-F238E27FC236}">
                <a16:creationId xmlns:a16="http://schemas.microsoft.com/office/drawing/2014/main" id="{0A77480A-F7EF-40F8-9AD4-5C4ADF88AD82}"/>
              </a:ext>
            </a:extLst>
          </p:cNvPr>
          <p:cNvSpPr/>
          <p:nvPr/>
        </p:nvSpPr>
        <p:spPr>
          <a:xfrm>
            <a:off x="3811012" y="4073250"/>
            <a:ext cx="420509" cy="42444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rgbClr val="2CC7DC"/>
                </a:solidFill>
                <a:latin typeface="Arial Black" panose="020B0A04020102020204" pitchFamily="34" charset="0"/>
              </a:rPr>
              <a:t>4</a:t>
            </a:r>
          </a:p>
        </p:txBody>
      </p:sp>
      <p:sp>
        <p:nvSpPr>
          <p:cNvPr id="128" name="Oval 127">
            <a:extLst>
              <a:ext uri="{FF2B5EF4-FFF2-40B4-BE49-F238E27FC236}">
                <a16:creationId xmlns:a16="http://schemas.microsoft.com/office/drawing/2014/main" id="{5239CD5A-5B32-4E45-B5F2-C83C8AD0AF76}"/>
              </a:ext>
            </a:extLst>
          </p:cNvPr>
          <p:cNvSpPr/>
          <p:nvPr/>
        </p:nvSpPr>
        <p:spPr>
          <a:xfrm>
            <a:off x="2956142" y="4929346"/>
            <a:ext cx="446647" cy="4045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solidFill>
                  <a:schemeClr val="accent1">
                    <a:lumMod val="50000"/>
                  </a:schemeClr>
                </a:solidFill>
                <a:latin typeface="Arial Black" panose="020B0A04020102020204" pitchFamily="34" charset="0"/>
              </a:rPr>
              <a:t>5</a:t>
            </a:r>
            <a:endParaRPr lang="en-US" sz="2400" dirty="0">
              <a:solidFill>
                <a:schemeClr val="accent1">
                  <a:lumMod val="50000"/>
                </a:schemeClr>
              </a:solidFill>
              <a:latin typeface="Arial Black" panose="020B0A04020102020204" pitchFamily="34" charset="0"/>
            </a:endParaRPr>
          </a:p>
        </p:txBody>
      </p:sp>
      <p:sp>
        <p:nvSpPr>
          <p:cNvPr id="11" name="TextBox 10">
            <a:extLst>
              <a:ext uri="{FF2B5EF4-FFF2-40B4-BE49-F238E27FC236}">
                <a16:creationId xmlns:a16="http://schemas.microsoft.com/office/drawing/2014/main" id="{97C55A93-9569-4762-83CD-92D25FF6551F}"/>
              </a:ext>
            </a:extLst>
          </p:cNvPr>
          <p:cNvSpPr txBox="1"/>
          <p:nvPr/>
        </p:nvSpPr>
        <p:spPr>
          <a:xfrm>
            <a:off x="2903547" y="1945148"/>
            <a:ext cx="551836" cy="461665"/>
          </a:xfrm>
          <a:prstGeom prst="rect">
            <a:avLst/>
          </a:prstGeom>
          <a:noFill/>
        </p:spPr>
        <p:txBody>
          <a:bodyPr wrap="square" rtlCol="0">
            <a:spAutoFit/>
          </a:bodyPr>
          <a:lstStyle/>
          <a:p>
            <a:r>
              <a:rPr lang="en-US" sz="2400" dirty="0">
                <a:solidFill>
                  <a:srgbClr val="FF0000"/>
                </a:solidFill>
                <a:latin typeface="Arial Black" panose="020B0A04020102020204" pitchFamily="34" charset="0"/>
              </a:rPr>
              <a:t>1</a:t>
            </a:r>
          </a:p>
        </p:txBody>
      </p:sp>
      <p:sp>
        <p:nvSpPr>
          <p:cNvPr id="129" name="TextBox 128">
            <a:extLst>
              <a:ext uri="{FF2B5EF4-FFF2-40B4-BE49-F238E27FC236}">
                <a16:creationId xmlns:a16="http://schemas.microsoft.com/office/drawing/2014/main" id="{7133099B-D385-49AB-9F67-67832482CF01}"/>
              </a:ext>
            </a:extLst>
          </p:cNvPr>
          <p:cNvSpPr txBox="1"/>
          <p:nvPr/>
        </p:nvSpPr>
        <p:spPr>
          <a:xfrm>
            <a:off x="3807791" y="2742178"/>
            <a:ext cx="551836" cy="523220"/>
          </a:xfrm>
          <a:prstGeom prst="rect">
            <a:avLst/>
          </a:prstGeom>
          <a:noFill/>
        </p:spPr>
        <p:txBody>
          <a:bodyPr wrap="square" rtlCol="0">
            <a:spAutoFit/>
          </a:bodyPr>
          <a:lstStyle/>
          <a:p>
            <a:r>
              <a:rPr lang="en-US" sz="2800" dirty="0">
                <a:solidFill>
                  <a:srgbClr val="FF9900"/>
                </a:solidFill>
                <a:latin typeface="Arial Black" panose="020B0A04020102020204" pitchFamily="34" charset="0"/>
              </a:rPr>
              <a:t>2</a:t>
            </a:r>
          </a:p>
        </p:txBody>
      </p:sp>
      <p:sp>
        <p:nvSpPr>
          <p:cNvPr id="13" name="Oval 12">
            <a:extLst>
              <a:ext uri="{FF2B5EF4-FFF2-40B4-BE49-F238E27FC236}">
                <a16:creationId xmlns:a16="http://schemas.microsoft.com/office/drawing/2014/main" id="{E62C915A-06A3-4AB3-8D3A-ED0A6540BAC4}"/>
              </a:ext>
            </a:extLst>
          </p:cNvPr>
          <p:cNvSpPr/>
          <p:nvPr/>
        </p:nvSpPr>
        <p:spPr>
          <a:xfrm>
            <a:off x="1480984" y="2596045"/>
            <a:ext cx="2009598" cy="21699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2EB98226-86A1-44BE-BC9C-78990CCA9030}"/>
              </a:ext>
            </a:extLst>
          </p:cNvPr>
          <p:cNvSpPr txBox="1"/>
          <p:nvPr/>
        </p:nvSpPr>
        <p:spPr>
          <a:xfrm>
            <a:off x="1446328" y="3354186"/>
            <a:ext cx="2218406" cy="646331"/>
          </a:xfrm>
          <a:prstGeom prst="rect">
            <a:avLst/>
          </a:prstGeom>
          <a:noFill/>
        </p:spPr>
        <p:txBody>
          <a:bodyPr wrap="square">
            <a:spAutoFit/>
          </a:bodyPr>
          <a:lstStyle/>
          <a:p>
            <a:r>
              <a:rPr lang="en-US" sz="3600" b="1" dirty="0">
                <a:solidFill>
                  <a:schemeClr val="accent2">
                    <a:lumMod val="75000"/>
                  </a:schemeClr>
                </a:solidFill>
                <a:latin typeface="Arial Black" pitchFamily="34" charset="0"/>
              </a:rPr>
              <a:t>IMPACT</a:t>
            </a:r>
            <a:endParaRPr lang="en-US" sz="3600" b="1" dirty="0"/>
          </a:p>
        </p:txBody>
      </p:sp>
      <p:sp>
        <p:nvSpPr>
          <p:cNvPr id="133" name="Freeform: Shape 132">
            <a:extLst>
              <a:ext uri="{FF2B5EF4-FFF2-40B4-BE49-F238E27FC236}">
                <a16:creationId xmlns:a16="http://schemas.microsoft.com/office/drawing/2014/main" id="{A0132D42-DAE1-4B43-84CD-604B6EF78E48}"/>
              </a:ext>
            </a:extLst>
          </p:cNvPr>
          <p:cNvSpPr/>
          <p:nvPr/>
        </p:nvSpPr>
        <p:spPr>
          <a:xfrm rot="18639419">
            <a:off x="2765961" y="887449"/>
            <a:ext cx="633723" cy="1472441"/>
          </a:xfrm>
          <a:custGeom>
            <a:avLst/>
            <a:gdLst>
              <a:gd name="connsiteX0" fmla="*/ 42131 w 634206"/>
              <a:gd name="connsiteY0" fmla="*/ 0 h 1293976"/>
              <a:gd name="connsiteX1" fmla="*/ 136554 w 634206"/>
              <a:gd name="connsiteY1" fmla="*/ 104395 h 1293976"/>
              <a:gd name="connsiteX2" fmla="*/ 609460 w 634206"/>
              <a:gd name="connsiteY2" fmla="*/ 1119226 h 1293976"/>
              <a:gd name="connsiteX3" fmla="*/ 634206 w 634206"/>
              <a:gd name="connsiteY3" fmla="*/ 1293976 h 1293976"/>
              <a:gd name="connsiteX4" fmla="*/ 574049 w 634206"/>
              <a:gd name="connsiteY4" fmla="*/ 1293976 h 1293976"/>
              <a:gd name="connsiteX5" fmla="*/ 550936 w 634206"/>
              <a:gd name="connsiteY5" fmla="*/ 1130654 h 1293976"/>
              <a:gd name="connsiteX6" fmla="*/ 90328 w 634206"/>
              <a:gd name="connsiteY6" fmla="*/ 142058 h 1293976"/>
              <a:gd name="connsiteX7" fmla="*/ 0 w 634206"/>
              <a:gd name="connsiteY7" fmla="*/ 42189 h 1293976"/>
              <a:gd name="connsiteX8" fmla="*/ 42131 w 634206"/>
              <a:gd name="connsiteY8" fmla="*/ 0 h 12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4206" h="1293976">
                <a:moveTo>
                  <a:pt x="42131" y="0"/>
                </a:moveTo>
                <a:lnTo>
                  <a:pt x="136554" y="104395"/>
                </a:lnTo>
                <a:cubicBezTo>
                  <a:pt x="382390" y="405813"/>
                  <a:pt x="539993" y="755494"/>
                  <a:pt x="609460" y="1119226"/>
                </a:cubicBezTo>
                <a:lnTo>
                  <a:pt x="634206" y="1293976"/>
                </a:lnTo>
                <a:lnTo>
                  <a:pt x="574049" y="1293976"/>
                </a:lnTo>
                <a:lnTo>
                  <a:pt x="550936" y="1130654"/>
                </a:lnTo>
                <a:cubicBezTo>
                  <a:pt x="483295" y="776316"/>
                  <a:pt x="329791" y="435675"/>
                  <a:pt x="90328" y="142058"/>
                </a:cubicBezTo>
                <a:lnTo>
                  <a:pt x="0" y="42189"/>
                </a:lnTo>
                <a:lnTo>
                  <a:pt x="42131"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Shape 133">
            <a:extLst>
              <a:ext uri="{FF2B5EF4-FFF2-40B4-BE49-F238E27FC236}">
                <a16:creationId xmlns:a16="http://schemas.microsoft.com/office/drawing/2014/main" id="{6BB21EBD-3BFE-4EBE-AAFD-6676CCA50E6E}"/>
              </a:ext>
            </a:extLst>
          </p:cNvPr>
          <p:cNvSpPr/>
          <p:nvPr/>
        </p:nvSpPr>
        <p:spPr>
          <a:xfrm rot="18811201">
            <a:off x="4054086" y="1979491"/>
            <a:ext cx="503557" cy="1389299"/>
          </a:xfrm>
          <a:custGeom>
            <a:avLst/>
            <a:gdLst>
              <a:gd name="connsiteX0" fmla="*/ 559319 w 559319"/>
              <a:gd name="connsiteY0" fmla="*/ 0 h 1387770"/>
              <a:gd name="connsiteX1" fmla="*/ 551661 w 559319"/>
              <a:gd name="connsiteY1" fmla="*/ 151586 h 1387770"/>
              <a:gd name="connsiteX2" fmla="*/ 178725 w 559319"/>
              <a:gd name="connsiteY2" fmla="*/ 1202779 h 1387770"/>
              <a:gd name="connsiteX3" fmla="*/ 42625 w 559319"/>
              <a:gd name="connsiteY3" fmla="*/ 1387770 h 1387770"/>
              <a:gd name="connsiteX4" fmla="*/ 0 w 559319"/>
              <a:gd name="connsiteY4" fmla="*/ 1345204 h 1387770"/>
              <a:gd name="connsiteX5" fmla="*/ 128902 w 559319"/>
              <a:gd name="connsiteY5" fmla="*/ 1170007 h 1387770"/>
              <a:gd name="connsiteX6" fmla="*/ 492307 w 559319"/>
              <a:gd name="connsiteY6" fmla="*/ 145912 h 1387770"/>
              <a:gd name="connsiteX7" fmla="*/ 499691 w 559319"/>
              <a:gd name="connsiteY7" fmla="*/ 0 h 1387770"/>
              <a:gd name="connsiteX8" fmla="*/ 559319 w 559319"/>
              <a:gd name="connsiteY8" fmla="*/ 0 h 138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9319" h="1387770">
                <a:moveTo>
                  <a:pt x="559319" y="0"/>
                </a:moveTo>
                <a:lnTo>
                  <a:pt x="551661" y="151586"/>
                </a:lnTo>
                <a:cubicBezTo>
                  <a:pt x="515397" y="519863"/>
                  <a:pt x="391053" y="881664"/>
                  <a:pt x="178725" y="1202779"/>
                </a:cubicBezTo>
                <a:lnTo>
                  <a:pt x="42625" y="1387770"/>
                </a:lnTo>
                <a:lnTo>
                  <a:pt x="0" y="1345204"/>
                </a:lnTo>
                <a:lnTo>
                  <a:pt x="128902" y="1170007"/>
                </a:lnTo>
                <a:cubicBezTo>
                  <a:pt x="335779" y="857161"/>
                  <a:pt x="456946" y="504687"/>
                  <a:pt x="492307" y="145912"/>
                </a:cubicBezTo>
                <a:lnTo>
                  <a:pt x="499691" y="0"/>
                </a:lnTo>
                <a:lnTo>
                  <a:pt x="559319"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Shape 134">
            <a:extLst>
              <a:ext uri="{FF2B5EF4-FFF2-40B4-BE49-F238E27FC236}">
                <a16:creationId xmlns:a16="http://schemas.microsoft.com/office/drawing/2014/main" id="{CEA12A3C-A6F8-45CA-B328-EFCDBAD935B1}"/>
              </a:ext>
            </a:extLst>
          </p:cNvPr>
          <p:cNvSpPr/>
          <p:nvPr/>
        </p:nvSpPr>
        <p:spPr>
          <a:xfrm rot="18902372">
            <a:off x="3663461" y="3941361"/>
            <a:ext cx="1436294" cy="695189"/>
          </a:xfrm>
          <a:custGeom>
            <a:avLst/>
            <a:gdLst>
              <a:gd name="connsiteX0" fmla="*/ 1394105 w 1436294"/>
              <a:gd name="connsiteY0" fmla="*/ 0 h 695189"/>
              <a:gd name="connsiteX1" fmla="*/ 1436294 w 1436294"/>
              <a:gd name="connsiteY1" fmla="*/ 42130 h 695189"/>
              <a:gd name="connsiteX2" fmla="*/ 1283826 w 1436294"/>
              <a:gd name="connsiteY2" fmla="*/ 180228 h 695189"/>
              <a:gd name="connsiteX3" fmla="*/ 45827 w 1436294"/>
              <a:gd name="connsiteY3" fmla="*/ 692828 h 695189"/>
              <a:gd name="connsiteX4" fmla="*/ 336 w 1436294"/>
              <a:gd name="connsiteY4" fmla="*/ 695189 h 695189"/>
              <a:gd name="connsiteX5" fmla="*/ 0 w 1436294"/>
              <a:gd name="connsiteY5" fmla="*/ 635565 h 695189"/>
              <a:gd name="connsiteX6" fmla="*/ 40071 w 1436294"/>
              <a:gd name="connsiteY6" fmla="*/ 633482 h 695189"/>
              <a:gd name="connsiteX7" fmla="*/ 1246163 w 1436294"/>
              <a:gd name="connsiteY7" fmla="*/ 134002 h 695189"/>
              <a:gd name="connsiteX8" fmla="*/ 1394105 w 1436294"/>
              <a:gd name="connsiteY8" fmla="*/ 0 h 69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6294" h="695189">
                <a:moveTo>
                  <a:pt x="1394105" y="0"/>
                </a:moveTo>
                <a:lnTo>
                  <a:pt x="1436294" y="42130"/>
                </a:lnTo>
                <a:lnTo>
                  <a:pt x="1283826" y="180228"/>
                </a:lnTo>
                <a:cubicBezTo>
                  <a:pt x="920071" y="477753"/>
                  <a:pt x="487699" y="648701"/>
                  <a:pt x="45827" y="692828"/>
                </a:cubicBezTo>
                <a:lnTo>
                  <a:pt x="336" y="695189"/>
                </a:lnTo>
                <a:lnTo>
                  <a:pt x="0" y="635565"/>
                </a:lnTo>
                <a:lnTo>
                  <a:pt x="40071" y="633482"/>
                </a:lnTo>
                <a:cubicBezTo>
                  <a:pt x="470541" y="590454"/>
                  <a:pt x="891769" y="423879"/>
                  <a:pt x="1246163" y="134002"/>
                </a:cubicBezTo>
                <a:lnTo>
                  <a:pt x="1394105"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Shape 135">
            <a:extLst>
              <a:ext uri="{FF2B5EF4-FFF2-40B4-BE49-F238E27FC236}">
                <a16:creationId xmlns:a16="http://schemas.microsoft.com/office/drawing/2014/main" id="{B569342F-5228-4410-93CB-A5D679296555}"/>
              </a:ext>
            </a:extLst>
          </p:cNvPr>
          <p:cNvSpPr/>
          <p:nvPr/>
        </p:nvSpPr>
        <p:spPr>
          <a:xfrm rot="18902372">
            <a:off x="2485465" y="5196913"/>
            <a:ext cx="1464923" cy="644233"/>
          </a:xfrm>
          <a:custGeom>
            <a:avLst/>
            <a:gdLst>
              <a:gd name="connsiteX0" fmla="*/ 1464588 w 1464923"/>
              <a:gd name="connsiteY0" fmla="*/ 584606 h 644233"/>
              <a:gd name="connsiteX1" fmla="*/ 1464923 w 1464923"/>
              <a:gd name="connsiteY1" fmla="*/ 644233 h 644233"/>
              <a:gd name="connsiteX2" fmla="*/ 1339702 w 1464923"/>
              <a:gd name="connsiteY2" fmla="*/ 638774 h 644233"/>
              <a:gd name="connsiteX3" fmla="*/ 104525 w 1464923"/>
              <a:gd name="connsiteY3" fmla="*/ 136468 h 644233"/>
              <a:gd name="connsiteX4" fmla="*/ 0 w 1464923"/>
              <a:gd name="connsiteY4" fmla="*/ 42189 h 644233"/>
              <a:gd name="connsiteX5" fmla="*/ 42131 w 1464923"/>
              <a:gd name="connsiteY5" fmla="*/ 0 h 644233"/>
              <a:gd name="connsiteX6" fmla="*/ 142125 w 1464923"/>
              <a:gd name="connsiteY6" fmla="*/ 90190 h 644233"/>
              <a:gd name="connsiteX7" fmla="*/ 1345376 w 1464923"/>
              <a:gd name="connsiteY7" fmla="*/ 579420 h 644233"/>
              <a:gd name="connsiteX8" fmla="*/ 1464588 w 1464923"/>
              <a:gd name="connsiteY8" fmla="*/ 584606 h 64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923" h="644233">
                <a:moveTo>
                  <a:pt x="1464588" y="584606"/>
                </a:moveTo>
                <a:lnTo>
                  <a:pt x="1464923" y="644233"/>
                </a:lnTo>
                <a:lnTo>
                  <a:pt x="1339702" y="638774"/>
                </a:lnTo>
                <a:cubicBezTo>
                  <a:pt x="898065" y="598325"/>
                  <a:pt x="466634" y="430972"/>
                  <a:pt x="104525" y="136468"/>
                </a:cubicBezTo>
                <a:lnTo>
                  <a:pt x="0" y="42189"/>
                </a:lnTo>
                <a:lnTo>
                  <a:pt x="42131" y="0"/>
                </a:lnTo>
                <a:lnTo>
                  <a:pt x="142125" y="90190"/>
                </a:lnTo>
                <a:cubicBezTo>
                  <a:pt x="494861" y="377060"/>
                  <a:pt x="915141" y="540055"/>
                  <a:pt x="1345376" y="579420"/>
                </a:cubicBezTo>
                <a:lnTo>
                  <a:pt x="1464588" y="584606"/>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9" name="Straight Connector 138">
            <a:extLst>
              <a:ext uri="{FF2B5EF4-FFF2-40B4-BE49-F238E27FC236}">
                <a16:creationId xmlns:a16="http://schemas.microsoft.com/office/drawing/2014/main" id="{2407C28C-966E-41EC-96D9-D3D0D506A9DE}"/>
              </a:ext>
            </a:extLst>
          </p:cNvPr>
          <p:cNvCxnSpPr/>
          <p:nvPr/>
        </p:nvCxnSpPr>
        <p:spPr>
          <a:xfrm flipV="1">
            <a:off x="3215186" y="991636"/>
            <a:ext cx="526810" cy="103165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EB9147FC-6450-4F5F-8D61-E37059FFA9DA}"/>
              </a:ext>
            </a:extLst>
          </p:cNvPr>
          <p:cNvCxnSpPr>
            <a:cxnSpLocks/>
          </p:cNvCxnSpPr>
          <p:nvPr/>
        </p:nvCxnSpPr>
        <p:spPr>
          <a:xfrm flipV="1">
            <a:off x="3708530" y="959945"/>
            <a:ext cx="534221" cy="5884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F9B89C68-D508-41DA-AA33-FC9911F07C89}"/>
              </a:ext>
            </a:extLst>
          </p:cNvPr>
          <p:cNvCxnSpPr>
            <a:cxnSpLocks/>
          </p:cNvCxnSpPr>
          <p:nvPr/>
        </p:nvCxnSpPr>
        <p:spPr>
          <a:xfrm flipV="1">
            <a:off x="4184314" y="2229618"/>
            <a:ext cx="454200" cy="635571"/>
          </a:xfrm>
          <a:prstGeom prst="line">
            <a:avLst/>
          </a:prstGeom>
          <a:ln>
            <a:solidFill>
              <a:srgbClr val="FF9900"/>
            </a:solidFill>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636155E9-73DE-4FBB-8E94-4F4AF4990F31}"/>
              </a:ext>
            </a:extLst>
          </p:cNvPr>
          <p:cNvCxnSpPr>
            <a:cxnSpLocks/>
          </p:cNvCxnSpPr>
          <p:nvPr/>
        </p:nvCxnSpPr>
        <p:spPr>
          <a:xfrm>
            <a:off x="4642710" y="2229618"/>
            <a:ext cx="456587" cy="2908"/>
          </a:xfrm>
          <a:prstGeom prst="line">
            <a:avLst/>
          </a:prstGeom>
          <a:ln>
            <a:solidFill>
              <a:srgbClr val="FF9900"/>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8B7A8AC8-DC66-4132-ACAF-09E8900B1078}"/>
              </a:ext>
            </a:extLst>
          </p:cNvPr>
          <p:cNvCxnSpPr>
            <a:cxnSpLocks/>
          </p:cNvCxnSpPr>
          <p:nvPr/>
        </p:nvCxnSpPr>
        <p:spPr>
          <a:xfrm>
            <a:off x="3367712" y="5141962"/>
            <a:ext cx="497267" cy="687594"/>
          </a:xfrm>
          <a:prstGeom prst="line">
            <a:avLst/>
          </a:prstGeom>
          <a:ln>
            <a:solidFill>
              <a:schemeClr val="tx2">
                <a:lumMod val="50000"/>
              </a:schemeClr>
            </a:solidFill>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7475BE21-25EF-4FB4-B30B-FA15B1AA2D49}"/>
              </a:ext>
            </a:extLst>
          </p:cNvPr>
          <p:cNvCxnSpPr>
            <a:cxnSpLocks/>
          </p:cNvCxnSpPr>
          <p:nvPr/>
        </p:nvCxnSpPr>
        <p:spPr>
          <a:xfrm>
            <a:off x="4083709" y="4354869"/>
            <a:ext cx="574299" cy="330276"/>
          </a:xfrm>
          <a:prstGeom prst="line">
            <a:avLst/>
          </a:prstGeom>
          <a:ln>
            <a:solidFill>
              <a:srgbClr val="2CC7DC"/>
            </a:solidFill>
          </a:ln>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CF5BEBE1-FBD1-487A-8914-F0732E91C743}"/>
              </a:ext>
            </a:extLst>
          </p:cNvPr>
          <p:cNvCxnSpPr>
            <a:cxnSpLocks/>
          </p:cNvCxnSpPr>
          <p:nvPr/>
        </p:nvCxnSpPr>
        <p:spPr>
          <a:xfrm>
            <a:off x="3847782" y="5829556"/>
            <a:ext cx="810226" cy="0"/>
          </a:xfrm>
          <a:prstGeom prst="line">
            <a:avLst/>
          </a:prstGeom>
          <a:ln>
            <a:solidFill>
              <a:schemeClr val="tx2">
                <a:lumMod val="50000"/>
              </a:schemeClr>
            </a:solidFill>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F34086A8-BD7D-4945-B56E-7A43FE2DC13F}"/>
              </a:ext>
            </a:extLst>
          </p:cNvPr>
          <p:cNvSpPr txBox="1"/>
          <p:nvPr/>
        </p:nvSpPr>
        <p:spPr>
          <a:xfrm>
            <a:off x="5709763" y="4111439"/>
            <a:ext cx="7074023" cy="912686"/>
          </a:xfrm>
          <a:prstGeom prst="rect">
            <a:avLst/>
          </a:prstGeom>
          <a:noFill/>
        </p:spPr>
        <p:txBody>
          <a:bodyPr wrap="square" rtlCol="0">
            <a:spAutoFit/>
          </a:bodyPr>
          <a:lstStyle/>
          <a:p>
            <a:pPr marR="0" lvl="0" algn="just">
              <a:lnSpc>
                <a:spcPct val="115000"/>
              </a:lnSpc>
              <a:spcBef>
                <a:spcPts val="0"/>
              </a:spcBef>
              <a:spcAft>
                <a:spcPts val="800"/>
              </a:spcAft>
            </a:pPr>
            <a:r>
              <a:rPr lang="en-US" sz="2400" b="1" kern="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Farmers support service</a:t>
            </a:r>
          </a:p>
          <a:p>
            <a:pPr marR="0" lvl="0" algn="just">
              <a:lnSpc>
                <a:spcPct val="115000"/>
              </a:lnSpc>
              <a:spcBef>
                <a:spcPts val="0"/>
              </a:spcBef>
              <a:spcAft>
                <a:spcPts val="800"/>
              </a:spcAft>
            </a:pPr>
            <a:r>
              <a:rPr lang="en-GB" b="1" dirty="0">
                <a:latin typeface="Times New Roman" panose="02020603050405020304" pitchFamily="18" charset="0"/>
                <a:cs typeface="Times New Roman" panose="02020603050405020304" pitchFamily="18" charset="0"/>
              </a:rPr>
              <a:t>10% </a:t>
            </a:r>
            <a:r>
              <a:rPr lang="en-GB" dirty="0">
                <a:latin typeface="Times New Roman" panose="02020603050405020304" pitchFamily="18" charset="0"/>
                <a:cs typeface="Times New Roman" panose="02020603050405020304" pitchFamily="18" charset="0"/>
              </a:rPr>
              <a:t>of the annual profit will be set aside to support cassava farmers.</a:t>
            </a:r>
            <a:endParaRPr lang="en-US" b="1" kern="1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2729C4DD-A98B-4A79-9297-EE386D2C3479}"/>
              </a:ext>
            </a:extLst>
          </p:cNvPr>
          <p:cNvPicPr>
            <a:picLocks noChangeAspect="1"/>
          </p:cNvPicPr>
          <p:nvPr/>
        </p:nvPicPr>
        <p:blipFill rotWithShape="1">
          <a:blip r:embed="rId11">
            <a:extLst>
              <a:ext uri="{28A0092B-C50C-407E-A947-70E740481C1C}">
                <a14:useLocalDpi xmlns:a14="http://schemas.microsoft.com/office/drawing/2010/main" val="0"/>
              </a:ext>
            </a:extLst>
          </a:blip>
          <a:srcRect l="24252" t="23801" r="21986" b="22514"/>
          <a:stretch/>
        </p:blipFill>
        <p:spPr>
          <a:xfrm>
            <a:off x="4289936" y="412214"/>
            <a:ext cx="1048409" cy="1046882"/>
          </a:xfrm>
          <a:prstGeom prst="ellipse">
            <a:avLst/>
          </a:prstGeom>
        </p:spPr>
      </p:pic>
      <p:sp>
        <p:nvSpPr>
          <p:cNvPr id="49" name="Freeform 2">
            <a:extLst>
              <a:ext uri="{FF2B5EF4-FFF2-40B4-BE49-F238E27FC236}">
                <a16:creationId xmlns:a16="http://schemas.microsoft.com/office/drawing/2014/main" id="{D94E5753-69B4-4332-A5A1-8791E5F1305B}"/>
              </a:ext>
            </a:extLst>
          </p:cNvPr>
          <p:cNvSpPr/>
          <p:nvPr/>
        </p:nvSpPr>
        <p:spPr>
          <a:xfrm rot="10800000">
            <a:off x="9986530" y="4683365"/>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dirty="0"/>
          </a:p>
        </p:txBody>
      </p:sp>
      <p:pic>
        <p:nvPicPr>
          <p:cNvPr id="10" name="Picture 9">
            <a:extLst>
              <a:ext uri="{FF2B5EF4-FFF2-40B4-BE49-F238E27FC236}">
                <a16:creationId xmlns:a16="http://schemas.microsoft.com/office/drawing/2014/main" id="{F4555D91-DF10-4826-9D85-B42E8A07AE99}"/>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8956" t="5022" r="12008" b="5022"/>
          <a:stretch/>
        </p:blipFill>
        <p:spPr>
          <a:xfrm>
            <a:off x="4825954" y="4095048"/>
            <a:ext cx="959859" cy="1180193"/>
          </a:xfrm>
          <a:prstGeom prst="ellipse">
            <a:avLst/>
          </a:prstGeom>
        </p:spPr>
      </p:pic>
      <p:sp>
        <p:nvSpPr>
          <p:cNvPr id="50" name="TextBox 49">
            <a:extLst>
              <a:ext uri="{FF2B5EF4-FFF2-40B4-BE49-F238E27FC236}">
                <a16:creationId xmlns:a16="http://schemas.microsoft.com/office/drawing/2014/main" id="{EDA99B42-9386-4377-84AB-51027098C4A5}"/>
              </a:ext>
            </a:extLst>
          </p:cNvPr>
          <p:cNvSpPr txBox="1"/>
          <p:nvPr/>
        </p:nvSpPr>
        <p:spPr>
          <a:xfrm>
            <a:off x="5165779" y="5333886"/>
            <a:ext cx="7074023" cy="1235210"/>
          </a:xfrm>
          <a:prstGeom prst="rect">
            <a:avLst/>
          </a:prstGeom>
          <a:noFill/>
        </p:spPr>
        <p:txBody>
          <a:bodyPr wrap="square" rtlCol="0">
            <a:spAutoFit/>
          </a:bodyPr>
          <a:lstStyle/>
          <a:p>
            <a:pPr marR="0" lvl="0" algn="just">
              <a:lnSpc>
                <a:spcPct val="115000"/>
              </a:lnSpc>
              <a:spcBef>
                <a:spcPts val="0"/>
              </a:spcBef>
              <a:spcAft>
                <a:spcPts val="800"/>
              </a:spcAft>
            </a:pPr>
            <a:r>
              <a:rPr lang="en-US" sz="2400" b="1" kern="1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Impact on Environment</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dirty="0">
                <a:solidFill>
                  <a:srgbClr val="252525"/>
                </a:solidFill>
                <a:effectLst/>
                <a:latin typeface="Times New Roman" panose="02020603050405020304" pitchFamily="18" charset="0"/>
                <a:cs typeface="Times New Roman" panose="02020603050405020304" pitchFamily="18" charset="0"/>
              </a:rPr>
              <a:t>Processing cassava peels will help reduce emissions of methane, which contributes to climate change.</a:t>
            </a:r>
            <a:endParaRPr lang="en-GB" sz="2000" dirty="0">
              <a:solidFill>
                <a:srgbClr val="252525"/>
              </a:solidFill>
              <a:effectLst/>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BF69DD87-0E54-416D-AF24-9203B40BFDDD}"/>
              </a:ext>
            </a:extLst>
          </p:cNvPr>
          <p:cNvSpPr/>
          <p:nvPr/>
        </p:nvSpPr>
        <p:spPr>
          <a:xfrm>
            <a:off x="3854183" y="3394655"/>
            <a:ext cx="468482" cy="462476"/>
          </a:xfrm>
          <a:prstGeom prst="ellipse">
            <a:avLst/>
          </a:prstGeom>
          <a:solidFill>
            <a:srgbClr val="FF99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5" name="Oval 54">
            <a:extLst>
              <a:ext uri="{FF2B5EF4-FFF2-40B4-BE49-F238E27FC236}">
                <a16:creationId xmlns:a16="http://schemas.microsoft.com/office/drawing/2014/main" id="{D92D3497-F714-4631-AFBB-FC910150BCCE}"/>
              </a:ext>
            </a:extLst>
          </p:cNvPr>
          <p:cNvSpPr/>
          <p:nvPr/>
        </p:nvSpPr>
        <p:spPr>
          <a:xfrm>
            <a:off x="3898445" y="3408112"/>
            <a:ext cx="420509" cy="42444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dirty="0">
                <a:solidFill>
                  <a:srgbClr val="FF9900"/>
                </a:solidFill>
                <a:latin typeface="Arial Black" panose="020B0A04020102020204" pitchFamily="34" charset="0"/>
              </a:rPr>
              <a:t>3</a:t>
            </a:r>
            <a:endParaRPr lang="en-US" sz="1800" dirty="0">
              <a:solidFill>
                <a:srgbClr val="FF9900"/>
              </a:solidFill>
              <a:latin typeface="Arial Black" panose="020B0A04020102020204" pitchFamily="34" charset="0"/>
            </a:endParaRPr>
          </a:p>
        </p:txBody>
      </p:sp>
      <p:cxnSp>
        <p:nvCxnSpPr>
          <p:cNvPr id="57" name="Straight Connector 56">
            <a:extLst>
              <a:ext uri="{FF2B5EF4-FFF2-40B4-BE49-F238E27FC236}">
                <a16:creationId xmlns:a16="http://schemas.microsoft.com/office/drawing/2014/main" id="{7E6C142D-3AF2-419D-9594-0749E7E2A802}"/>
              </a:ext>
            </a:extLst>
          </p:cNvPr>
          <p:cNvCxnSpPr>
            <a:cxnSpLocks/>
            <a:endCxn id="134" idx="2"/>
          </p:cNvCxnSpPr>
          <p:nvPr/>
        </p:nvCxnSpPr>
        <p:spPr>
          <a:xfrm flipV="1">
            <a:off x="4289424" y="3090849"/>
            <a:ext cx="323288" cy="514906"/>
          </a:xfrm>
          <a:prstGeom prst="line">
            <a:avLst/>
          </a:prstGeom>
          <a:ln>
            <a:solidFill>
              <a:srgbClr val="FF9900"/>
            </a:solidFill>
          </a:ln>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E5B92988-7FC7-49F6-B9F2-F8C79D5002C4}"/>
              </a:ext>
            </a:extLst>
          </p:cNvPr>
          <p:cNvCxnSpPr>
            <a:cxnSpLocks/>
          </p:cNvCxnSpPr>
          <p:nvPr/>
        </p:nvCxnSpPr>
        <p:spPr>
          <a:xfrm flipV="1">
            <a:off x="4588745" y="3079844"/>
            <a:ext cx="407814" cy="40148"/>
          </a:xfrm>
          <a:prstGeom prst="line">
            <a:avLst/>
          </a:prstGeom>
          <a:ln>
            <a:solidFill>
              <a:srgbClr val="FF9900"/>
            </a:solidFill>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9C72029E-6FE1-48EB-841E-19AF56237AE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60302" y="5425867"/>
            <a:ext cx="1068488" cy="1068488"/>
          </a:xfrm>
          <a:prstGeom prst="ellipse">
            <a:avLst/>
          </a:prstGeom>
        </p:spPr>
      </p:pic>
    </p:spTree>
    <p:extLst>
      <p:ext uri="{BB962C8B-B14F-4D97-AF65-F5344CB8AC3E}">
        <p14:creationId xmlns:p14="http://schemas.microsoft.com/office/powerpoint/2010/main" val="194351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9112F0C-1558-4110-8291-D087EC06B2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78" t="9899" r="3461" b="9496"/>
          <a:stretch/>
        </p:blipFill>
        <p:spPr>
          <a:xfrm>
            <a:off x="10018058" y="5147754"/>
            <a:ext cx="2158171" cy="1710246"/>
          </a:xfrm>
          <a:prstGeom prst="rect">
            <a:avLst/>
          </a:prstGeom>
        </p:spPr>
      </p:pic>
      <p:sp>
        <p:nvSpPr>
          <p:cNvPr id="5" name="Title 4">
            <a:extLst>
              <a:ext uri="{FF2B5EF4-FFF2-40B4-BE49-F238E27FC236}">
                <a16:creationId xmlns:a16="http://schemas.microsoft.com/office/drawing/2014/main" id="{768BE3F5-CDF4-4F1B-87A2-0AB61C1CD647}"/>
              </a:ext>
            </a:extLst>
          </p:cNvPr>
          <p:cNvSpPr>
            <a:spLocks noGrp="1"/>
          </p:cNvSpPr>
          <p:nvPr>
            <p:ph type="title"/>
          </p:nvPr>
        </p:nvSpPr>
        <p:spPr/>
        <p:txBody>
          <a:bodyPr/>
          <a:lstStyle/>
          <a:p>
            <a:endParaRPr lang="en-US"/>
          </a:p>
        </p:txBody>
      </p:sp>
      <p:sp>
        <p:nvSpPr>
          <p:cNvPr id="6" name="Oval 5">
            <a:extLst>
              <a:ext uri="{FF2B5EF4-FFF2-40B4-BE49-F238E27FC236}">
                <a16:creationId xmlns:a16="http://schemas.microsoft.com/office/drawing/2014/main" id="{05604BFA-39DD-471B-9B2B-59A11DA086FE}"/>
              </a:ext>
            </a:extLst>
          </p:cNvPr>
          <p:cNvSpPr/>
          <p:nvPr/>
        </p:nvSpPr>
        <p:spPr>
          <a:xfrm>
            <a:off x="-174172" y="-5032419"/>
            <a:ext cx="12540343" cy="1228748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0B06F14D-0214-4C5F-B41B-459B0C3F4712}"/>
              </a:ext>
            </a:extLst>
          </p:cNvPr>
          <p:cNvSpPr txBox="1">
            <a:spLocks/>
          </p:cNvSpPr>
          <p:nvPr/>
        </p:nvSpPr>
        <p:spPr>
          <a:xfrm>
            <a:off x="2862943" y="419647"/>
            <a:ext cx="7296972" cy="11010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000" dirty="0">
                <a:solidFill>
                  <a:schemeClr val="bg1"/>
                </a:solidFill>
                <a:latin typeface="Arial Black" pitchFamily="34" charset="0"/>
              </a:rPr>
            </a:br>
            <a:r>
              <a:rPr lang="en-US" sz="4800" dirty="0">
                <a:solidFill>
                  <a:schemeClr val="bg1"/>
                </a:solidFill>
                <a:latin typeface="Arial Black" pitchFamily="34" charset="0"/>
              </a:rPr>
              <a:t>Competitor Analysis</a:t>
            </a:r>
            <a:br>
              <a:rPr lang="en-US" sz="7200" dirty="0">
                <a:solidFill>
                  <a:schemeClr val="bg1"/>
                </a:solidFill>
                <a:latin typeface="Arial Black" pitchFamily="34" charset="0"/>
              </a:rPr>
            </a:br>
            <a:endParaRPr lang="en-US" sz="4800" dirty="0">
              <a:solidFill>
                <a:schemeClr val="bg1"/>
              </a:solidFill>
            </a:endParaRPr>
          </a:p>
        </p:txBody>
      </p:sp>
      <p:sp>
        <p:nvSpPr>
          <p:cNvPr id="20" name="Rectangle: Top Corners Rounded 19">
            <a:extLst>
              <a:ext uri="{FF2B5EF4-FFF2-40B4-BE49-F238E27FC236}">
                <a16:creationId xmlns:a16="http://schemas.microsoft.com/office/drawing/2014/main" id="{1ED479C5-0C47-4589-990D-79E936220503}"/>
              </a:ext>
            </a:extLst>
          </p:cNvPr>
          <p:cNvSpPr/>
          <p:nvPr/>
        </p:nvSpPr>
        <p:spPr>
          <a:xfrm>
            <a:off x="1158159" y="2478419"/>
            <a:ext cx="2467949" cy="488294"/>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latin typeface="Arial Black" panose="020B0A04020102020204" pitchFamily="34" charset="0"/>
              </a:rPr>
              <a:t>YARP foods</a:t>
            </a:r>
          </a:p>
        </p:txBody>
      </p:sp>
      <p:sp>
        <p:nvSpPr>
          <p:cNvPr id="29" name="Rectangle: Rounded Corners 28">
            <a:extLst>
              <a:ext uri="{FF2B5EF4-FFF2-40B4-BE49-F238E27FC236}">
                <a16:creationId xmlns:a16="http://schemas.microsoft.com/office/drawing/2014/main" id="{06DEC8B3-08D2-4AF3-913C-48ACB982B0C2}"/>
              </a:ext>
            </a:extLst>
          </p:cNvPr>
          <p:cNvSpPr/>
          <p:nvPr/>
        </p:nvSpPr>
        <p:spPr>
          <a:xfrm>
            <a:off x="1158160" y="3039225"/>
            <a:ext cx="2467948" cy="5701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800" b="1" dirty="0">
                <a:solidFill>
                  <a:srgbClr val="000000"/>
                </a:solidFill>
                <a:effectLst/>
                <a:latin typeface="Arial Black" panose="020B0A04020102020204" pitchFamily="34" charset="0"/>
                <a:ea typeface="Calibri" panose="020F0502020204030204" pitchFamily="34" charset="0"/>
              </a:rPr>
              <a:t>Christaa Agri Ventures </a:t>
            </a:r>
            <a:endParaRPr lang="en-US" b="1"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6238C17-1988-492A-9AA0-75AABF9B5FFE}"/>
              </a:ext>
            </a:extLst>
          </p:cNvPr>
          <p:cNvSpPr/>
          <p:nvPr/>
        </p:nvSpPr>
        <p:spPr>
          <a:xfrm>
            <a:off x="1158160" y="3654542"/>
            <a:ext cx="2467948" cy="5701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solidFill>
                  <a:srgbClr val="000000"/>
                </a:solidFill>
                <a:latin typeface="Arial Black" panose="020B0A04020102020204" pitchFamily="34" charset="0"/>
                <a:ea typeface="Calibri" panose="020F0502020204030204" pitchFamily="34" charset="0"/>
              </a:rPr>
              <a:t>Fountain </a:t>
            </a:r>
            <a:r>
              <a:rPr lang="en-US" sz="1800" b="1" dirty="0">
                <a:solidFill>
                  <a:srgbClr val="000000"/>
                </a:solidFill>
                <a:effectLst/>
                <a:latin typeface="Arial Black" panose="020B0A04020102020204" pitchFamily="34" charset="0"/>
                <a:ea typeface="Calibri" panose="020F0502020204030204" pitchFamily="34" charset="0"/>
              </a:rPr>
              <a:t> flour</a:t>
            </a:r>
            <a:endParaRPr lang="en-US" dirty="0">
              <a:latin typeface="Arial Black" panose="020B0A04020102020204" pitchFamily="34" charset="0"/>
            </a:endParaRPr>
          </a:p>
        </p:txBody>
      </p:sp>
      <p:sp>
        <p:nvSpPr>
          <p:cNvPr id="35" name="Rectangle: Top Corners Rounded 34">
            <a:extLst>
              <a:ext uri="{FF2B5EF4-FFF2-40B4-BE49-F238E27FC236}">
                <a16:creationId xmlns:a16="http://schemas.microsoft.com/office/drawing/2014/main" id="{3B906A09-EBF4-4E01-BB07-6A8D15B675FD}"/>
              </a:ext>
            </a:extLst>
          </p:cNvPr>
          <p:cNvSpPr/>
          <p:nvPr/>
        </p:nvSpPr>
        <p:spPr>
          <a:xfrm>
            <a:off x="1158160" y="4269859"/>
            <a:ext cx="2555422" cy="48829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800" dirty="0">
                <a:latin typeface="Arial Black" panose="020B0A04020102020204" pitchFamily="34" charset="0"/>
                <a:cs typeface="Times New Roman" panose="02020603050405020304" pitchFamily="18" charset="0"/>
              </a:rPr>
              <a:t>Takoradi Flour Mill</a:t>
            </a:r>
            <a:r>
              <a:rPr lang="en-US" sz="1800" b="1" dirty="0">
                <a:solidFill>
                  <a:srgbClr val="000000"/>
                </a:solidFill>
                <a:effectLst/>
                <a:latin typeface="Arial Black" panose="020B0A04020102020204" pitchFamily="34" charset="0"/>
                <a:ea typeface="Calibri" panose="020F0502020204030204" pitchFamily="34" charset="0"/>
              </a:rPr>
              <a:t> </a:t>
            </a:r>
            <a:endParaRPr lang="en-US" dirty="0">
              <a:latin typeface="Arial Black" panose="020B0A04020102020204" pitchFamily="34" charset="0"/>
            </a:endParaRPr>
          </a:p>
        </p:txBody>
      </p:sp>
      <p:graphicFrame>
        <p:nvGraphicFramePr>
          <p:cNvPr id="2" name="Table 2">
            <a:extLst>
              <a:ext uri="{FF2B5EF4-FFF2-40B4-BE49-F238E27FC236}">
                <a16:creationId xmlns:a16="http://schemas.microsoft.com/office/drawing/2014/main" id="{B22C668F-F1A9-447B-87A8-04080315966B}"/>
              </a:ext>
            </a:extLst>
          </p:cNvPr>
          <p:cNvGraphicFramePr>
            <a:graphicFrameLocks noGrp="1"/>
          </p:cNvGraphicFramePr>
          <p:nvPr>
            <p:extLst>
              <p:ext uri="{D42A27DB-BD31-4B8C-83A1-F6EECF244321}">
                <p14:modId xmlns:p14="http://schemas.microsoft.com/office/powerpoint/2010/main" val="1912106564"/>
              </p:ext>
            </p:extLst>
          </p:nvPr>
        </p:nvGraphicFramePr>
        <p:xfrm>
          <a:off x="3713582" y="2478419"/>
          <a:ext cx="6982016" cy="2287176"/>
        </p:xfrm>
        <a:graphic>
          <a:graphicData uri="http://schemas.openxmlformats.org/drawingml/2006/table">
            <a:tbl>
              <a:tblPr firstRow="1" bandRow="1">
                <a:tableStyleId>{2D5ABB26-0587-4C30-8999-92F81FD0307C}</a:tableStyleId>
              </a:tblPr>
              <a:tblGrid>
                <a:gridCol w="2019561">
                  <a:extLst>
                    <a:ext uri="{9D8B030D-6E8A-4147-A177-3AD203B41FA5}">
                      <a16:colId xmlns:a16="http://schemas.microsoft.com/office/drawing/2014/main" val="2959717928"/>
                    </a:ext>
                  </a:extLst>
                </a:gridCol>
                <a:gridCol w="1471447">
                  <a:extLst>
                    <a:ext uri="{9D8B030D-6E8A-4147-A177-3AD203B41FA5}">
                      <a16:colId xmlns:a16="http://schemas.microsoft.com/office/drawing/2014/main" val="2682077861"/>
                    </a:ext>
                  </a:extLst>
                </a:gridCol>
                <a:gridCol w="1745504">
                  <a:extLst>
                    <a:ext uri="{9D8B030D-6E8A-4147-A177-3AD203B41FA5}">
                      <a16:colId xmlns:a16="http://schemas.microsoft.com/office/drawing/2014/main" val="4066269242"/>
                    </a:ext>
                  </a:extLst>
                </a:gridCol>
                <a:gridCol w="1745504">
                  <a:extLst>
                    <a:ext uri="{9D8B030D-6E8A-4147-A177-3AD203B41FA5}">
                      <a16:colId xmlns:a16="http://schemas.microsoft.com/office/drawing/2014/main" val="352080635"/>
                    </a:ext>
                  </a:extLst>
                </a:gridCol>
              </a:tblGrid>
              <a:tr h="571794">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749226"/>
                  </a:ext>
                </a:extLst>
              </a:tr>
              <a:tr h="571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Times New Roman" panose="02020603050405020304" pitchFamily="18" charset="0"/>
                          <a:cs typeface="Times New Roman" panose="02020603050405020304" pitchFamily="18" charset="0"/>
                        </a:rPr>
                        <a:t>(600 50kg)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104165"/>
                  </a:ext>
                </a:extLst>
              </a:tr>
              <a:tr h="571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Times New Roman" panose="02020603050405020304" pitchFamily="18" charset="0"/>
                          <a:cs typeface="Times New Roman" panose="02020603050405020304" pitchFamily="18" charset="0"/>
                        </a:rPr>
                        <a:t>(598 50kg)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2401977"/>
                  </a:ext>
                </a:extLst>
              </a:tr>
              <a:tr h="571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Times New Roman" panose="02020603050405020304" pitchFamily="18" charset="0"/>
                          <a:cs typeface="Times New Roman" panose="02020603050405020304" pitchFamily="18" charset="0"/>
                        </a:rPr>
                        <a:t>(587 50kg)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4">
                              <a:lumMod val="20000"/>
                              <a:lumOff val="80000"/>
                            </a:schemeClr>
                          </a:solidFill>
                          <a:latin typeface="Times New Roman" panose="02020603050405020304" pitchFamily="18" charset="0"/>
                          <a:cs typeface="Times New Roman" panose="02020603050405020304" pitchFamily="18" charset="0"/>
                        </a:rPr>
                        <a:t>Imported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915397"/>
                  </a:ext>
                </a:extLst>
              </a:tr>
            </a:tbl>
          </a:graphicData>
        </a:graphic>
      </p:graphicFrame>
      <p:sp>
        <p:nvSpPr>
          <p:cNvPr id="3" name="Rectangle: Rounded Corners 2">
            <a:extLst>
              <a:ext uri="{FF2B5EF4-FFF2-40B4-BE49-F238E27FC236}">
                <a16:creationId xmlns:a16="http://schemas.microsoft.com/office/drawing/2014/main" id="{608FAE22-2A49-4E9E-8859-3A796DA8DDA7}"/>
              </a:ext>
            </a:extLst>
          </p:cNvPr>
          <p:cNvSpPr/>
          <p:nvPr/>
        </p:nvSpPr>
        <p:spPr>
          <a:xfrm>
            <a:off x="1158160" y="1816569"/>
            <a:ext cx="9537438" cy="5286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atin typeface="Arial Black" panose="020B0A04020102020204" pitchFamily="34" charset="0"/>
              </a:rPr>
              <a:t>Competitor</a:t>
            </a:r>
            <a:endParaRPr lang="en-US" dirty="0">
              <a:latin typeface="Arial Black" panose="020B0A04020102020204" pitchFamily="34" charset="0"/>
            </a:endParaRPr>
          </a:p>
        </p:txBody>
      </p:sp>
      <p:sp>
        <p:nvSpPr>
          <p:cNvPr id="4" name="Star: 5 Points 3">
            <a:extLst>
              <a:ext uri="{FF2B5EF4-FFF2-40B4-BE49-F238E27FC236}">
                <a16:creationId xmlns:a16="http://schemas.microsoft.com/office/drawing/2014/main" id="{B6B8CDE7-00DA-4791-B226-E68D288BFDAB}"/>
              </a:ext>
            </a:extLst>
          </p:cNvPr>
          <p:cNvSpPr/>
          <p:nvPr/>
        </p:nvSpPr>
        <p:spPr>
          <a:xfrm>
            <a:off x="3713582" y="2552102"/>
            <a:ext cx="534370" cy="414611"/>
          </a:xfrm>
          <a:prstGeom prst="star5">
            <a:avLst>
              <a:gd name="adj" fmla="val 28597"/>
              <a:gd name="hf" fmla="val 105146"/>
              <a:gd name="vf" fmla="val 11055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tar: 5 Points 13">
            <a:extLst>
              <a:ext uri="{FF2B5EF4-FFF2-40B4-BE49-F238E27FC236}">
                <a16:creationId xmlns:a16="http://schemas.microsoft.com/office/drawing/2014/main" id="{7F5DFC9D-14BA-4AD7-A080-2443E175E8B3}"/>
              </a:ext>
            </a:extLst>
          </p:cNvPr>
          <p:cNvSpPr/>
          <p:nvPr/>
        </p:nvSpPr>
        <p:spPr>
          <a:xfrm>
            <a:off x="7887816" y="2570342"/>
            <a:ext cx="534370" cy="414611"/>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390C5534-C211-4246-A559-26F0F07A0993}"/>
              </a:ext>
            </a:extLst>
          </p:cNvPr>
          <p:cNvSpPr txBox="1"/>
          <p:nvPr/>
        </p:nvSpPr>
        <p:spPr>
          <a:xfrm>
            <a:off x="5405557" y="1931359"/>
            <a:ext cx="1879917" cy="369332"/>
          </a:xfrm>
          <a:prstGeom prst="rect">
            <a:avLst/>
          </a:prstGeom>
          <a:noFill/>
        </p:spPr>
        <p:txBody>
          <a:bodyPr wrap="square" rtlCol="0">
            <a:spAutoFit/>
          </a:bodyPr>
          <a:lstStyle/>
          <a:p>
            <a:r>
              <a:rPr lang="en-GB" dirty="0">
                <a:latin typeface="Arial Black" panose="020B0A04020102020204" pitchFamily="34" charset="0"/>
              </a:rPr>
              <a:t>F</a:t>
            </a:r>
            <a:r>
              <a:rPr lang="en-US" dirty="0">
                <a:latin typeface="Arial Black" panose="020B0A04020102020204" pitchFamily="34" charset="0"/>
              </a:rPr>
              <a:t>ortified</a:t>
            </a:r>
          </a:p>
        </p:txBody>
      </p:sp>
      <p:sp>
        <p:nvSpPr>
          <p:cNvPr id="11" name="TextBox 10">
            <a:extLst>
              <a:ext uri="{FF2B5EF4-FFF2-40B4-BE49-F238E27FC236}">
                <a16:creationId xmlns:a16="http://schemas.microsoft.com/office/drawing/2014/main" id="{A12BBDCC-A1DB-4FD0-B1A6-47C3DD15340C}"/>
              </a:ext>
            </a:extLst>
          </p:cNvPr>
          <p:cNvSpPr txBox="1"/>
          <p:nvPr/>
        </p:nvSpPr>
        <p:spPr>
          <a:xfrm>
            <a:off x="6956633" y="1838048"/>
            <a:ext cx="2297568" cy="523220"/>
          </a:xfrm>
          <a:prstGeom prst="rect">
            <a:avLst/>
          </a:prstGeom>
          <a:noFill/>
        </p:spPr>
        <p:txBody>
          <a:bodyPr wrap="square" rtlCol="0">
            <a:spAutoFit/>
          </a:bodyPr>
          <a:lstStyle/>
          <a:p>
            <a:r>
              <a:rPr lang="en-GB" sz="1400" dirty="0">
                <a:latin typeface="Arial Black" panose="020B0A04020102020204" pitchFamily="34" charset="0"/>
              </a:rPr>
              <a:t>Farmers supportive system</a:t>
            </a:r>
            <a:endParaRPr lang="en-US" sz="1400" dirty="0">
              <a:latin typeface="Arial Black" panose="020B0A04020102020204" pitchFamily="34" charset="0"/>
            </a:endParaRPr>
          </a:p>
        </p:txBody>
      </p:sp>
      <p:sp>
        <p:nvSpPr>
          <p:cNvPr id="12" name="TextBox 11">
            <a:extLst>
              <a:ext uri="{FF2B5EF4-FFF2-40B4-BE49-F238E27FC236}">
                <a16:creationId xmlns:a16="http://schemas.microsoft.com/office/drawing/2014/main" id="{AB118149-765A-4FCC-9718-3C05D029336B}"/>
              </a:ext>
            </a:extLst>
          </p:cNvPr>
          <p:cNvSpPr txBox="1"/>
          <p:nvPr/>
        </p:nvSpPr>
        <p:spPr>
          <a:xfrm>
            <a:off x="3716873" y="1911594"/>
            <a:ext cx="1739378" cy="369332"/>
          </a:xfrm>
          <a:prstGeom prst="rect">
            <a:avLst/>
          </a:prstGeom>
          <a:noFill/>
        </p:spPr>
        <p:txBody>
          <a:bodyPr wrap="square" rtlCol="0">
            <a:spAutoFit/>
          </a:bodyPr>
          <a:lstStyle/>
          <a:p>
            <a:r>
              <a:rPr lang="en-GB" dirty="0">
                <a:latin typeface="Arial Black" panose="020B0A04020102020204" pitchFamily="34" charset="0"/>
              </a:rPr>
              <a:t>L</a:t>
            </a:r>
            <a:r>
              <a:rPr lang="en-US" dirty="0">
                <a:latin typeface="Arial Black" panose="020B0A04020102020204" pitchFamily="34" charset="0"/>
              </a:rPr>
              <a:t>ow Price </a:t>
            </a:r>
          </a:p>
        </p:txBody>
      </p:sp>
      <p:sp>
        <p:nvSpPr>
          <p:cNvPr id="18" name="TextBox 17">
            <a:extLst>
              <a:ext uri="{FF2B5EF4-FFF2-40B4-BE49-F238E27FC236}">
                <a16:creationId xmlns:a16="http://schemas.microsoft.com/office/drawing/2014/main" id="{44136BBF-76DE-4204-AEA9-A34B30A09768}"/>
              </a:ext>
            </a:extLst>
          </p:cNvPr>
          <p:cNvSpPr txBox="1"/>
          <p:nvPr/>
        </p:nvSpPr>
        <p:spPr>
          <a:xfrm>
            <a:off x="8925360" y="1840681"/>
            <a:ext cx="2099127" cy="584775"/>
          </a:xfrm>
          <a:prstGeom prst="rect">
            <a:avLst/>
          </a:prstGeom>
          <a:noFill/>
        </p:spPr>
        <p:txBody>
          <a:bodyPr wrap="square" rtlCol="0">
            <a:spAutoFit/>
          </a:bodyPr>
          <a:lstStyle/>
          <a:p>
            <a:r>
              <a:rPr lang="en-GB" sz="1600" dirty="0">
                <a:latin typeface="Arial Black" panose="020B0A04020102020204" pitchFamily="34" charset="0"/>
              </a:rPr>
              <a:t>Source of raw material</a:t>
            </a:r>
            <a:endParaRPr lang="en-US" sz="1600" dirty="0">
              <a:latin typeface="Arial Black" panose="020B0A04020102020204" pitchFamily="34" charset="0"/>
            </a:endParaRPr>
          </a:p>
        </p:txBody>
      </p:sp>
      <p:sp>
        <p:nvSpPr>
          <p:cNvPr id="25" name="Star: 5 Points 24">
            <a:extLst>
              <a:ext uri="{FF2B5EF4-FFF2-40B4-BE49-F238E27FC236}">
                <a16:creationId xmlns:a16="http://schemas.microsoft.com/office/drawing/2014/main" id="{EF05C6FC-3CF7-4D5D-B657-A479A4EC98B1}"/>
              </a:ext>
            </a:extLst>
          </p:cNvPr>
          <p:cNvSpPr/>
          <p:nvPr/>
        </p:nvSpPr>
        <p:spPr>
          <a:xfrm>
            <a:off x="6037258" y="2560218"/>
            <a:ext cx="534370" cy="414611"/>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 name="Picture 29">
            <a:extLst>
              <a:ext uri="{FF2B5EF4-FFF2-40B4-BE49-F238E27FC236}">
                <a16:creationId xmlns:a16="http://schemas.microsoft.com/office/drawing/2014/main" id="{B72CFDAA-19FC-4DA9-B1F3-863806C9BF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8" y="-544514"/>
            <a:ext cx="3417110" cy="3119964"/>
          </a:xfrm>
          <a:prstGeom prst="rect">
            <a:avLst/>
          </a:prstGeom>
        </p:spPr>
      </p:pic>
      <p:sp>
        <p:nvSpPr>
          <p:cNvPr id="7" name="TextBox 6">
            <a:extLst>
              <a:ext uri="{FF2B5EF4-FFF2-40B4-BE49-F238E27FC236}">
                <a16:creationId xmlns:a16="http://schemas.microsoft.com/office/drawing/2014/main" id="{07E679DD-DCE7-4312-A17D-92263006A7E1}"/>
              </a:ext>
            </a:extLst>
          </p:cNvPr>
          <p:cNvSpPr txBox="1"/>
          <p:nvPr/>
        </p:nvSpPr>
        <p:spPr>
          <a:xfrm>
            <a:off x="4232371" y="2557806"/>
            <a:ext cx="1589318"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(450 50kg)</a:t>
            </a:r>
          </a:p>
        </p:txBody>
      </p:sp>
    </p:spTree>
    <p:extLst>
      <p:ext uri="{BB962C8B-B14F-4D97-AF65-F5344CB8AC3E}">
        <p14:creationId xmlns:p14="http://schemas.microsoft.com/office/powerpoint/2010/main" val="138389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9042</TotalTime>
  <Words>1196</Words>
  <Application>Microsoft Office PowerPoint</Application>
  <PresentationFormat>Widescreen</PresentationFormat>
  <Paragraphs>315</Paragraphs>
  <Slides>18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Arial Black</vt:lpstr>
      <vt:lpstr>Calibri</vt:lpstr>
      <vt:lpstr>Calibri Light</vt:lpstr>
      <vt:lpstr>Tahoma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Market Size</vt:lpstr>
      <vt:lpstr>Go-To-Market-Strategy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and business processes</dc:title>
  <dc:creator>Boateng Samuel</dc:creator>
  <cp:lastModifiedBy>ANTWI OHENEBA EVANS</cp:lastModifiedBy>
  <cp:revision>525</cp:revision>
  <dcterms:created xsi:type="dcterms:W3CDTF">1900-01-01T00:00:00Z</dcterms:created>
  <dcterms:modified xsi:type="dcterms:W3CDTF">2023-11-29T19:03:01Z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6ABA3564AEDAC64160DA116513737A6D_32</vt:lpwstr>
  </property>
  <property fmtid="{D5CDD505-2E9C-101B-9397-08002B2CF9AE}" pid="3" name="KSOProductBuildVer">
    <vt:lpwstr>3081-11.33.31</vt:lpwstr>
  </property>
</Properties>
</file>