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28" r:id="rId3"/>
    <p:sldId id="313" r:id="rId4"/>
    <p:sldId id="290" r:id="rId5"/>
    <p:sldId id="272" r:id="rId6"/>
    <p:sldId id="267" r:id="rId7"/>
    <p:sldId id="258" r:id="rId8"/>
    <p:sldId id="326" r:id="rId9"/>
    <p:sldId id="316" r:id="rId10"/>
    <p:sldId id="305" r:id="rId11"/>
    <p:sldId id="294" r:id="rId12"/>
    <p:sldId id="266" r:id="rId13"/>
    <p:sldId id="295" r:id="rId14"/>
    <p:sldId id="325" r:id="rId15"/>
    <p:sldId id="289" r:id="rId16"/>
    <p:sldId id="329" r:id="rId17"/>
    <p:sldId id="327" r:id="rId18"/>
    <p:sldId id="312" r:id="rId19"/>
    <p:sldId id="303" r:id="rId20"/>
    <p:sldId id="32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0000"/>
    <a:srgbClr val="DFE7F5"/>
    <a:srgbClr val="843FC9"/>
    <a:srgbClr val="A95F9B"/>
    <a:srgbClr val="2CC7DC"/>
    <a:srgbClr val="FF9933"/>
    <a:srgbClr val="4401FF"/>
    <a:srgbClr val="E92617"/>
    <a:srgbClr val="F7E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涓害鏍峰紡 2 - 寮鸿皟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2" autoAdjust="0"/>
    <p:restoredTop sz="91963" autoAdjust="0"/>
  </p:normalViewPr>
  <p:slideViewPr>
    <p:cSldViewPr snapToGrid="0" showGuides="1">
      <p:cViewPr>
        <p:scale>
          <a:sx n="60" d="100"/>
          <a:sy n="60" d="100"/>
        </p:scale>
        <p:origin x="115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ableStyles" Target="tableStyles.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Andy%20Stuffs\KIC\YARP%20Flour\Fortified%20cassava%20flour%20Financial%20projections.xlsx" TargetMode="Externa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chartUserShapes" Target="../drawings/drawing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1860" b="0" i="0" u="none" strike="noStrike" kern="1200" spc="0" baseline="0">
                <a:solidFill>
                  <a:schemeClr val="tx1">
                    <a:lumMod val="65000"/>
                    <a:lumOff val="35000"/>
                  </a:schemeClr>
                </a:solidFill>
                <a:latin typeface="+mn-lt"/>
                <a:ea typeface="+mn-ea"/>
                <a:cs typeface="+mn-cs"/>
              </a:defRPr>
            </a:pPr>
            <a:r>
              <a:rPr lang="en-US" dirty="0"/>
              <a:t>Financial</a:t>
            </a:r>
            <a:r>
              <a:rPr lang="en-US" baseline="0" dirty="0"/>
              <a:t> analysis</a:t>
            </a:r>
            <a:endParaRPr lang="en-US" dirty="0"/>
          </a:p>
        </c:rich>
      </c:tx>
      <c:overlay val="0"/>
      <c:spPr>
        <a:noFill/>
        <a:ln>
          <a:noFill/>
        </a:ln>
        <a:effectLst/>
      </c:spPr>
      <c:txPr>
        <a:bodyPr rot="0" spcFirstLastPara="1" vertOverflow="ellipsis" vert="horz" wrap="square" anchor="ctr" anchorCtr="1"/>
        <a:lstStyle/>
        <a:p>
          <a:pPr>
            <a:defRPr lang="en-AU" sz="18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469968427859601E-2"/>
          <c:y val="6.2829931972789105E-2"/>
          <c:w val="0.94124500741755102"/>
          <c:h val="0.811800310675451"/>
        </c:manualLayout>
      </c:layout>
      <c:lineChart>
        <c:grouping val="standard"/>
        <c:varyColors val="0"/>
        <c:ser>
          <c:idx val="0"/>
          <c:order val="0"/>
          <c:tx>
            <c:strRef>
              <c:f>Sheet1!$A$4</c:f>
              <c:strCache>
                <c:ptCount val="1"/>
                <c:pt idx="0">
                  <c:v>Total Cash Inflow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Sheet1!$B$4:$E$4</c:f>
              <c:numCache>
                <c:formatCode>General</c:formatCode>
                <c:ptCount val="4"/>
                <c:pt idx="0">
                  <c:v>589.53</c:v>
                </c:pt>
                <c:pt idx="1">
                  <c:v>2000</c:v>
                </c:pt>
                <c:pt idx="2" formatCode="#,##0.00">
                  <c:v>54524.63</c:v>
                </c:pt>
                <c:pt idx="3" formatCode="#,##0.00">
                  <c:v>84049.27</c:v>
                </c:pt>
              </c:numCache>
            </c:numRef>
          </c:val>
          <c:smooth val="0"/>
          <c:extLst>
            <c:ext xmlns:c16="http://schemas.microsoft.com/office/drawing/2014/chart" uri="{C3380CC4-5D6E-409C-BE32-E72D297353CC}">
              <c16:uniqueId val="{00000000-1006-F14E-AD96-51759C40AA1C}"/>
            </c:ext>
          </c:extLst>
        </c:ser>
        <c:ser>
          <c:idx val="1"/>
          <c:order val="1"/>
          <c:tx>
            <c:strRef>
              <c:f>Sheet1!$A$31</c:f>
              <c:strCache>
                <c:ptCount val="1"/>
                <c:pt idx="0">
                  <c:v>Total Cash Outflow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Sheet1!$B$31:$E$31</c:f>
              <c:numCache>
                <c:formatCode>General</c:formatCode>
                <c:ptCount val="4"/>
                <c:pt idx="0">
                  <c:v>589.53</c:v>
                </c:pt>
                <c:pt idx="1">
                  <c:v>1352.23</c:v>
                </c:pt>
                <c:pt idx="2">
                  <c:v>23490.05</c:v>
                </c:pt>
                <c:pt idx="3" formatCode="#,##0.00">
                  <c:v>28789.38</c:v>
                </c:pt>
              </c:numCache>
            </c:numRef>
          </c:val>
          <c:smooth val="0"/>
          <c:extLst>
            <c:ext xmlns:c16="http://schemas.microsoft.com/office/drawing/2014/chart" uri="{C3380CC4-5D6E-409C-BE32-E72D297353CC}">
              <c16:uniqueId val="{00000001-1006-F14E-AD96-51759C40AA1C}"/>
            </c:ext>
          </c:extLst>
        </c:ser>
        <c:ser>
          <c:idx val="2"/>
          <c:order val="2"/>
          <c:tx>
            <c:strRef>
              <c:f>Sheet1!$A$33</c:f>
              <c:strCache>
                <c:ptCount val="1"/>
                <c:pt idx="0">
                  <c:v>Net Cashflow</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Sheet1!$B$33:$E$33</c:f>
              <c:numCache>
                <c:formatCode>General</c:formatCode>
                <c:ptCount val="4"/>
                <c:pt idx="0">
                  <c:v>0</c:v>
                </c:pt>
                <c:pt idx="1">
                  <c:v>647.77</c:v>
                </c:pt>
                <c:pt idx="2">
                  <c:v>31034.58</c:v>
                </c:pt>
                <c:pt idx="3">
                  <c:v>55259.89</c:v>
                </c:pt>
              </c:numCache>
            </c:numRef>
          </c:val>
          <c:smooth val="0"/>
          <c:extLst>
            <c:ext xmlns:c16="http://schemas.microsoft.com/office/drawing/2014/chart" uri="{C3380CC4-5D6E-409C-BE32-E72D297353CC}">
              <c16:uniqueId val="{00000002-1006-F14E-AD96-51759C40AA1C}"/>
            </c:ext>
          </c:extLst>
        </c:ser>
        <c:dLbls>
          <c:showLegendKey val="0"/>
          <c:showVal val="0"/>
          <c:showCatName val="0"/>
          <c:showSerName val="0"/>
          <c:showPercent val="0"/>
          <c:showBubbleSize val="0"/>
        </c:dLbls>
        <c:marker val="1"/>
        <c:smooth val="0"/>
        <c:axId val="1475598608"/>
        <c:axId val="1475607760"/>
      </c:lineChart>
      <c:catAx>
        <c:axId val="14755986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AU" sz="1195" b="0" i="0" u="none" strike="noStrike" kern="1200" baseline="0">
                <a:solidFill>
                  <a:schemeClr val="tx1">
                    <a:lumMod val="65000"/>
                    <a:lumOff val="35000"/>
                  </a:schemeClr>
                </a:solidFill>
                <a:latin typeface="+mn-lt"/>
                <a:ea typeface="+mn-ea"/>
                <a:cs typeface="+mn-cs"/>
              </a:defRPr>
            </a:pPr>
            <a:endParaRPr lang="en-US"/>
          </a:p>
        </c:txPr>
        <c:crossAx val="1475607760"/>
        <c:crosses val="autoZero"/>
        <c:auto val="1"/>
        <c:lblAlgn val="ctr"/>
        <c:lblOffset val="100"/>
        <c:noMultiLvlLbl val="0"/>
      </c:catAx>
      <c:valAx>
        <c:axId val="14756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1195" b="0" i="0" u="none" strike="noStrike" kern="1200" baseline="0">
                <a:solidFill>
                  <a:schemeClr val="tx1">
                    <a:lumMod val="65000"/>
                    <a:lumOff val="35000"/>
                  </a:schemeClr>
                </a:solidFill>
                <a:latin typeface="+mn-lt"/>
                <a:ea typeface="+mn-ea"/>
                <a:cs typeface="+mn-cs"/>
              </a:defRPr>
            </a:pPr>
            <a:endParaRPr lang="en-US"/>
          </a:p>
        </c:txPr>
        <c:crossAx val="147559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AU" sz="1600" b="1" i="0" u="none" strike="noStrike" kern="1200" baseline="0">
              <a:solidFill>
                <a:schemeClr val="tx1">
                  <a:lumMod val="65000"/>
                  <a:lumOff val="35000"/>
                </a:schemeClr>
              </a:solidFill>
              <a:latin typeface="Times New Roman" pitchFamily="18" charset="0"/>
              <a:ea typeface="+mn-ea"/>
              <a:cs typeface="Times New Roman" pitchFamily="18" charset="0"/>
            </a:defRPr>
          </a:pPr>
          <a:endParaRPr lang="en-US"/>
        </a:p>
      </c:txPr>
    </c:legend>
    <c:plotVisOnly val="1"/>
    <c:dispBlanksAs val="gap"/>
    <c:showDLblsOverMax val="0"/>
  </c:chart>
  <c:spPr>
    <a:noFill/>
    <a:ln>
      <a:noFill/>
    </a:ln>
    <a:effectLst/>
  </c:spPr>
  <c:txPr>
    <a:bodyPr/>
    <a:lstStyle/>
    <a:p>
      <a:pPr>
        <a:defRPr lang="en-AU"/>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DD3681E-F71B-4AC8-BD5F-B36AEE852DBC}" type="doc">
      <dgm:prSet loTypeId="urn:microsoft.com/office/officeart/2005/8/layout/radial6#1" loCatId="cycle" qsTypeId="urn:microsoft.com/office/officeart/2005/8/quickstyle/simple1#1" qsCatId="simple" csTypeId="urn:microsoft.com/office/officeart/2005/8/colors/colorful1#1" csCatId="colorful" phldr="1"/>
      <dgm:spPr/>
      <dgm:t>
        <a:bodyPr/>
        <a:lstStyle/>
        <a:p>
          <a:endParaRPr lang="en-US"/>
        </a:p>
      </dgm:t>
    </dgm:pt>
    <dgm:pt modelId="{8DC70330-E23F-4238-8B64-9602D84518D7}">
      <dgm:prSet phldrT="[Text]" phldr="1"/>
      <dgm:spPr/>
      <dgm:t>
        <a:bodyPr/>
        <a:lstStyle/>
        <a:p>
          <a:endParaRPr lang="en-US" dirty="0"/>
        </a:p>
      </dgm:t>
    </dgm:pt>
    <dgm:pt modelId="{EF5B6280-CFD3-4436-9544-83B78959BDB3}" type="parTrans" cxnId="{8001BEE9-4B61-4645-8872-3F18C2FB8F60}">
      <dgm:prSet/>
      <dgm:spPr/>
      <dgm:t>
        <a:bodyPr/>
        <a:lstStyle/>
        <a:p>
          <a:endParaRPr lang="en-US"/>
        </a:p>
      </dgm:t>
    </dgm:pt>
    <dgm:pt modelId="{3ACEB9F3-9992-4542-9A29-34666CABB263}" type="sibTrans" cxnId="{8001BEE9-4B61-4645-8872-3F18C2FB8F60}">
      <dgm:prSet/>
      <dgm:spPr/>
      <dgm:t>
        <a:bodyPr/>
        <a:lstStyle/>
        <a:p>
          <a:endParaRPr lang="en-US"/>
        </a:p>
      </dgm:t>
    </dgm:pt>
    <dgm:pt modelId="{7596410C-C65D-4016-B52C-30D47F0917FC}">
      <dgm:prSet phldrT="[Text]" phldr="1"/>
      <dgm:spPr/>
      <dgm:t>
        <a:bodyPr/>
        <a:lstStyle/>
        <a:p>
          <a:endParaRPr lang="en-US" dirty="0"/>
        </a:p>
      </dgm:t>
    </dgm:pt>
    <dgm:pt modelId="{7767CB19-DD5B-487B-8519-BACC39CB6470}" type="parTrans" cxnId="{2A2D69A6-B111-426F-86BD-97DADB46D102}">
      <dgm:prSet/>
      <dgm:spPr/>
      <dgm:t>
        <a:bodyPr/>
        <a:lstStyle/>
        <a:p>
          <a:endParaRPr lang="en-US"/>
        </a:p>
      </dgm:t>
    </dgm:pt>
    <dgm:pt modelId="{47140424-9929-4269-8A51-EBF45AD4FC27}" type="sibTrans" cxnId="{2A2D69A6-B111-426F-86BD-97DADB46D102}">
      <dgm:prSet/>
      <dgm:spPr/>
      <dgm:t>
        <a:bodyPr/>
        <a:lstStyle/>
        <a:p>
          <a:endParaRPr lang="en-US"/>
        </a:p>
      </dgm:t>
    </dgm:pt>
    <dgm:pt modelId="{EB058769-7DEC-49BD-9F65-2C48B9D1E38B}">
      <dgm:prSet phldrT="[Text]" phldr="1"/>
      <dgm:spPr/>
      <dgm:t>
        <a:bodyPr/>
        <a:lstStyle/>
        <a:p>
          <a:endParaRPr lang="en-US" dirty="0"/>
        </a:p>
      </dgm:t>
    </dgm:pt>
    <dgm:pt modelId="{E3478AA3-3310-4433-9253-8604146070DE}" type="parTrans" cxnId="{528A63DD-EBA4-4AEA-9807-BA4F4C31A20D}">
      <dgm:prSet/>
      <dgm:spPr/>
      <dgm:t>
        <a:bodyPr/>
        <a:lstStyle/>
        <a:p>
          <a:endParaRPr lang="en-US"/>
        </a:p>
      </dgm:t>
    </dgm:pt>
    <dgm:pt modelId="{63835FC4-28FB-4AFC-BD04-CD07B51C6FE7}" type="sibTrans" cxnId="{528A63DD-EBA4-4AEA-9807-BA4F4C31A20D}">
      <dgm:prSet/>
      <dgm:spPr/>
      <dgm:t>
        <a:bodyPr/>
        <a:lstStyle/>
        <a:p>
          <a:endParaRPr lang="en-US"/>
        </a:p>
      </dgm:t>
    </dgm:pt>
    <dgm:pt modelId="{613C81C1-EE5C-453A-8644-615B6BAE1349}">
      <dgm:prSet phldrT="[Text]" phldr="1"/>
      <dgm:spPr>
        <a:solidFill>
          <a:schemeClr val="bg1"/>
        </a:solidFill>
      </dgm:spPr>
      <dgm:t>
        <a:bodyPr/>
        <a:lstStyle/>
        <a:p>
          <a:endParaRPr lang="en-US" dirty="0"/>
        </a:p>
      </dgm:t>
    </dgm:pt>
    <dgm:pt modelId="{763EEB85-F36D-40CA-A722-320F93857466}" type="sibTrans" cxnId="{AB1D7BEA-F939-4AB8-9834-FCA2849B1A45}">
      <dgm:prSet/>
      <dgm:spPr/>
      <dgm:t>
        <a:bodyPr/>
        <a:lstStyle/>
        <a:p>
          <a:endParaRPr lang="en-US"/>
        </a:p>
      </dgm:t>
    </dgm:pt>
    <dgm:pt modelId="{8EE3741A-A4D4-44B1-86D6-8F71F23A3943}" type="parTrans" cxnId="{AB1D7BEA-F939-4AB8-9834-FCA2849B1A45}">
      <dgm:prSet/>
      <dgm:spPr/>
      <dgm:t>
        <a:bodyPr/>
        <a:lstStyle/>
        <a:p>
          <a:endParaRPr lang="en-US"/>
        </a:p>
      </dgm:t>
    </dgm:pt>
    <dgm:pt modelId="{5360602F-7AA8-42F3-A839-C0C5E960C30F}" type="pres">
      <dgm:prSet presAssocID="{1DD3681E-F71B-4AC8-BD5F-B36AEE852DBC}" presName="Name0" presStyleCnt="0">
        <dgm:presLayoutVars>
          <dgm:chMax val="1"/>
          <dgm:dir/>
          <dgm:animLvl val="ctr"/>
          <dgm:resizeHandles val="exact"/>
        </dgm:presLayoutVars>
      </dgm:prSet>
      <dgm:spPr/>
    </dgm:pt>
    <dgm:pt modelId="{9E5F901D-D3E9-4072-9CC9-EEA930D4C0E0}" type="pres">
      <dgm:prSet presAssocID="{613C81C1-EE5C-453A-8644-615B6BAE1349}" presName="centerShape" presStyleLbl="node0" presStyleIdx="0" presStyleCnt="1" custScaleX="33250" custScaleY="52216" custLinFactX="57877" custLinFactNeighborX="100000" custLinFactNeighborY="-27751"/>
      <dgm:spPr/>
    </dgm:pt>
    <dgm:pt modelId="{57C24750-09FB-4D1C-BA06-609F3903DD55}" type="pres">
      <dgm:prSet presAssocID="{8DC70330-E23F-4238-8B64-9602D84518D7}" presName="node" presStyleLbl="node1" presStyleIdx="0" presStyleCnt="3" custScaleX="200462" custScaleY="197224" custRadScaleRad="101516" custRadScaleInc="50600">
        <dgm:presLayoutVars>
          <dgm:bulletEnabled val="1"/>
        </dgm:presLayoutVars>
      </dgm:prSet>
      <dgm:spPr/>
    </dgm:pt>
    <dgm:pt modelId="{1E1BD374-AAEF-42E0-A5CA-0064C351F09A}" type="pres">
      <dgm:prSet presAssocID="{8DC70330-E23F-4238-8B64-9602D84518D7}" presName="dummy" presStyleCnt="0"/>
      <dgm:spPr/>
    </dgm:pt>
    <dgm:pt modelId="{D03191DC-8FD7-49DF-90B6-0FD8C5308E7F}" type="pres">
      <dgm:prSet presAssocID="{3ACEB9F3-9992-4542-9A29-34666CABB263}" presName="sibTrans" presStyleLbl="sibTrans2D1" presStyleIdx="0" presStyleCnt="3" custScaleX="130788"/>
      <dgm:spPr/>
    </dgm:pt>
    <dgm:pt modelId="{D86B1034-9F33-454D-90DE-A9B9DDB6699E}" type="pres">
      <dgm:prSet presAssocID="{7596410C-C65D-4016-B52C-30D47F0917FC}" presName="node" presStyleLbl="node1" presStyleIdx="1" presStyleCnt="3" custScaleX="191932" custScaleY="178737" custRadScaleRad="84786" custRadScaleInc="-9463">
        <dgm:presLayoutVars>
          <dgm:bulletEnabled val="1"/>
        </dgm:presLayoutVars>
      </dgm:prSet>
      <dgm:spPr/>
    </dgm:pt>
    <dgm:pt modelId="{15A2358B-F702-4DBD-8192-30F6836EAAC2}" type="pres">
      <dgm:prSet presAssocID="{7596410C-C65D-4016-B52C-30D47F0917FC}" presName="dummy" presStyleCnt="0"/>
      <dgm:spPr/>
    </dgm:pt>
    <dgm:pt modelId="{06E35F90-F26E-4BCA-AF60-3765DD4071A2}" type="pres">
      <dgm:prSet presAssocID="{47140424-9929-4269-8A51-EBF45AD4FC27}" presName="sibTrans" presStyleLbl="sibTrans2D1" presStyleIdx="1" presStyleCnt="3" custScaleX="118053" custScaleY="94025"/>
      <dgm:spPr/>
    </dgm:pt>
    <dgm:pt modelId="{5D9F90EE-6C4C-4CE2-9DDF-D190594EEC7B}" type="pres">
      <dgm:prSet presAssocID="{EB058769-7DEC-49BD-9F65-2C48B9D1E38B}" presName="node" presStyleLbl="node1" presStyleIdx="2" presStyleCnt="3" custScaleX="203100" custScaleY="220971" custRadScaleRad="105399" custRadScaleInc="49092">
        <dgm:presLayoutVars>
          <dgm:bulletEnabled val="1"/>
        </dgm:presLayoutVars>
      </dgm:prSet>
      <dgm:spPr/>
    </dgm:pt>
    <dgm:pt modelId="{BD8441CF-4C60-4178-A3E7-A7D830FD0BB5}" type="pres">
      <dgm:prSet presAssocID="{EB058769-7DEC-49BD-9F65-2C48B9D1E38B}" presName="dummy" presStyleCnt="0"/>
      <dgm:spPr/>
    </dgm:pt>
    <dgm:pt modelId="{7EB5E40A-658F-438C-8725-D97944730534}" type="pres">
      <dgm:prSet presAssocID="{63835FC4-28FB-4AFC-BD04-CD07B51C6FE7}" presName="sibTrans" presStyleLbl="sibTrans2D1" presStyleIdx="2" presStyleCnt="3" custScaleX="126251" custScaleY="110514"/>
      <dgm:spPr/>
    </dgm:pt>
  </dgm:ptLst>
  <dgm:cxnLst>
    <dgm:cxn modelId="{66693E0B-BE0C-4412-8ED0-2BA5C98C4054}" type="presOf" srcId="{63835FC4-28FB-4AFC-BD04-CD07B51C6FE7}" destId="{7EB5E40A-658F-438C-8725-D97944730534}" srcOrd="0" destOrd="0" presId="urn:microsoft.com/office/officeart/2005/8/layout/radial6#1"/>
    <dgm:cxn modelId="{3C3E020C-9CDF-492A-B253-792377F436B5}" type="presOf" srcId="{7596410C-C65D-4016-B52C-30D47F0917FC}" destId="{D86B1034-9F33-454D-90DE-A9B9DDB6699E}" srcOrd="0" destOrd="0" presId="urn:microsoft.com/office/officeart/2005/8/layout/radial6#1"/>
    <dgm:cxn modelId="{A24D213C-6193-42BC-8311-895E3A0C4946}" type="presOf" srcId="{8DC70330-E23F-4238-8B64-9602D84518D7}" destId="{57C24750-09FB-4D1C-BA06-609F3903DD55}" srcOrd="0" destOrd="0" presId="urn:microsoft.com/office/officeart/2005/8/layout/radial6#1"/>
    <dgm:cxn modelId="{296DF983-A9B0-4A58-A4FD-96752C828057}" type="presOf" srcId="{3ACEB9F3-9992-4542-9A29-34666CABB263}" destId="{D03191DC-8FD7-49DF-90B6-0FD8C5308E7F}" srcOrd="0" destOrd="0" presId="urn:microsoft.com/office/officeart/2005/8/layout/radial6#1"/>
    <dgm:cxn modelId="{34C8FC96-3281-463A-B2EB-A99D75B6E26E}" type="presOf" srcId="{1DD3681E-F71B-4AC8-BD5F-B36AEE852DBC}" destId="{5360602F-7AA8-42F3-A839-C0C5E960C30F}" srcOrd="0" destOrd="0" presId="urn:microsoft.com/office/officeart/2005/8/layout/radial6#1"/>
    <dgm:cxn modelId="{F22B099F-BF7B-4D3B-98A2-16FDD65E5C6E}" type="presOf" srcId="{613C81C1-EE5C-453A-8644-615B6BAE1349}" destId="{9E5F901D-D3E9-4072-9CC9-EEA930D4C0E0}" srcOrd="0" destOrd="0" presId="urn:microsoft.com/office/officeart/2005/8/layout/radial6#1"/>
    <dgm:cxn modelId="{2A2D69A6-B111-426F-86BD-97DADB46D102}" srcId="{613C81C1-EE5C-453A-8644-615B6BAE1349}" destId="{7596410C-C65D-4016-B52C-30D47F0917FC}" srcOrd="1" destOrd="0" parTransId="{7767CB19-DD5B-487B-8519-BACC39CB6470}" sibTransId="{47140424-9929-4269-8A51-EBF45AD4FC27}"/>
    <dgm:cxn modelId="{3A685CAC-66CA-40C1-9203-D751A67B7FAE}" type="presOf" srcId="{47140424-9929-4269-8A51-EBF45AD4FC27}" destId="{06E35F90-F26E-4BCA-AF60-3765DD4071A2}" srcOrd="0" destOrd="0" presId="urn:microsoft.com/office/officeart/2005/8/layout/radial6#1"/>
    <dgm:cxn modelId="{528A63DD-EBA4-4AEA-9807-BA4F4C31A20D}" srcId="{613C81C1-EE5C-453A-8644-615B6BAE1349}" destId="{EB058769-7DEC-49BD-9F65-2C48B9D1E38B}" srcOrd="2" destOrd="0" parTransId="{E3478AA3-3310-4433-9253-8604146070DE}" sibTransId="{63835FC4-28FB-4AFC-BD04-CD07B51C6FE7}"/>
    <dgm:cxn modelId="{8001BEE9-4B61-4645-8872-3F18C2FB8F60}" srcId="{613C81C1-EE5C-453A-8644-615B6BAE1349}" destId="{8DC70330-E23F-4238-8B64-9602D84518D7}" srcOrd="0" destOrd="0" parTransId="{EF5B6280-CFD3-4436-9544-83B78959BDB3}" sibTransId="{3ACEB9F3-9992-4542-9A29-34666CABB263}"/>
    <dgm:cxn modelId="{AB1D7BEA-F939-4AB8-9834-FCA2849B1A45}" srcId="{1DD3681E-F71B-4AC8-BD5F-B36AEE852DBC}" destId="{613C81C1-EE5C-453A-8644-615B6BAE1349}" srcOrd="0" destOrd="0" parTransId="{8EE3741A-A4D4-44B1-86D6-8F71F23A3943}" sibTransId="{763EEB85-F36D-40CA-A722-320F93857466}"/>
    <dgm:cxn modelId="{3BA7F2F7-9A50-43BE-92B7-42C7F6C4C540}" type="presOf" srcId="{EB058769-7DEC-49BD-9F65-2C48B9D1E38B}" destId="{5D9F90EE-6C4C-4CE2-9DDF-D190594EEC7B}" srcOrd="0" destOrd="0" presId="urn:microsoft.com/office/officeart/2005/8/layout/radial6#1"/>
    <dgm:cxn modelId="{5F2ADF3A-E5D6-4193-A467-2F29EED4B583}" type="presParOf" srcId="{5360602F-7AA8-42F3-A839-C0C5E960C30F}" destId="{9E5F901D-D3E9-4072-9CC9-EEA930D4C0E0}" srcOrd="0" destOrd="0" presId="urn:microsoft.com/office/officeart/2005/8/layout/radial6#1"/>
    <dgm:cxn modelId="{3AB652F7-E1EE-461A-8572-75C5A64DB54E}" type="presParOf" srcId="{5360602F-7AA8-42F3-A839-C0C5E960C30F}" destId="{57C24750-09FB-4D1C-BA06-609F3903DD55}" srcOrd="1" destOrd="0" presId="urn:microsoft.com/office/officeart/2005/8/layout/radial6#1"/>
    <dgm:cxn modelId="{56D2B1BD-9BED-427A-9ECD-D1558A124A15}" type="presParOf" srcId="{5360602F-7AA8-42F3-A839-C0C5E960C30F}" destId="{1E1BD374-AAEF-42E0-A5CA-0064C351F09A}" srcOrd="2" destOrd="0" presId="urn:microsoft.com/office/officeart/2005/8/layout/radial6#1"/>
    <dgm:cxn modelId="{7B78F69E-4F29-4F92-9080-8337B8632614}" type="presParOf" srcId="{5360602F-7AA8-42F3-A839-C0C5E960C30F}" destId="{D03191DC-8FD7-49DF-90B6-0FD8C5308E7F}" srcOrd="3" destOrd="0" presId="urn:microsoft.com/office/officeart/2005/8/layout/radial6#1"/>
    <dgm:cxn modelId="{BCA866D3-D5FE-47B4-AEAC-D074A9967EE6}" type="presParOf" srcId="{5360602F-7AA8-42F3-A839-C0C5E960C30F}" destId="{D86B1034-9F33-454D-90DE-A9B9DDB6699E}" srcOrd="4" destOrd="0" presId="urn:microsoft.com/office/officeart/2005/8/layout/radial6#1"/>
    <dgm:cxn modelId="{D50F4B78-63D6-48AB-9126-A11948B57022}" type="presParOf" srcId="{5360602F-7AA8-42F3-A839-C0C5E960C30F}" destId="{15A2358B-F702-4DBD-8192-30F6836EAAC2}" srcOrd="5" destOrd="0" presId="urn:microsoft.com/office/officeart/2005/8/layout/radial6#1"/>
    <dgm:cxn modelId="{EF3A2178-1D9B-4FA3-A2FF-FCBE7AB37136}" type="presParOf" srcId="{5360602F-7AA8-42F3-A839-C0C5E960C30F}" destId="{06E35F90-F26E-4BCA-AF60-3765DD4071A2}" srcOrd="6" destOrd="0" presId="urn:microsoft.com/office/officeart/2005/8/layout/radial6#1"/>
    <dgm:cxn modelId="{0B66A5E4-7BFA-477B-BAB7-F7434E89D63D}" type="presParOf" srcId="{5360602F-7AA8-42F3-A839-C0C5E960C30F}" destId="{5D9F90EE-6C4C-4CE2-9DDF-D190594EEC7B}" srcOrd="7" destOrd="0" presId="urn:microsoft.com/office/officeart/2005/8/layout/radial6#1"/>
    <dgm:cxn modelId="{93C45182-576E-42F5-9026-3637B24D1D92}" type="presParOf" srcId="{5360602F-7AA8-42F3-A839-C0C5E960C30F}" destId="{BD8441CF-4C60-4178-A3E7-A7D830FD0BB5}" srcOrd="8" destOrd="0" presId="urn:microsoft.com/office/officeart/2005/8/layout/radial6#1"/>
    <dgm:cxn modelId="{AD107C39-83DA-430E-8970-5AC5CEAE2D35}" type="presParOf" srcId="{5360602F-7AA8-42F3-A839-C0C5E960C30F}" destId="{7EB5E40A-658F-438C-8725-D97944730534}" srcOrd="9" destOrd="0" presId="urn:microsoft.com/office/officeart/2005/8/layout/radial6#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5E40A-658F-438C-8725-D97944730534}">
      <dsp:nvSpPr>
        <dsp:cNvPr id="0" name=""/>
        <dsp:cNvSpPr/>
      </dsp:nvSpPr>
      <dsp:spPr>
        <a:xfrm>
          <a:off x="1148552" y="610652"/>
          <a:ext cx="5631445" cy="4929494"/>
        </a:xfrm>
        <a:prstGeom prst="blockArc">
          <a:avLst>
            <a:gd name="adj1" fmla="val 9993598"/>
            <a:gd name="adj2" fmla="val 17672598"/>
            <a:gd name="adj3" fmla="val 463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E35F90-F26E-4BCA-AF60-3765DD4071A2}">
      <dsp:nvSpPr>
        <dsp:cNvPr id="0" name=""/>
        <dsp:cNvSpPr/>
      </dsp:nvSpPr>
      <dsp:spPr>
        <a:xfrm>
          <a:off x="1265993" y="757256"/>
          <a:ext cx="5265772" cy="4193999"/>
        </a:xfrm>
        <a:prstGeom prst="blockArc">
          <a:avLst>
            <a:gd name="adj1" fmla="val 1875385"/>
            <a:gd name="adj2" fmla="val 9629526"/>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3191DC-8FD7-49DF-90B6-0FD8C5308E7F}">
      <dsp:nvSpPr>
        <dsp:cNvPr id="0" name=""/>
        <dsp:cNvSpPr/>
      </dsp:nvSpPr>
      <dsp:spPr>
        <a:xfrm>
          <a:off x="900269" y="771130"/>
          <a:ext cx="5833819" cy="4460515"/>
        </a:xfrm>
        <a:prstGeom prst="blockArc">
          <a:avLst>
            <a:gd name="adj1" fmla="val 17932503"/>
            <a:gd name="adj2" fmla="val 1609752"/>
            <a:gd name="adj3" fmla="val 463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5F901D-D3E9-4072-9CC9-EEA930D4C0E0}">
      <dsp:nvSpPr>
        <dsp:cNvPr id="0" name=""/>
        <dsp:cNvSpPr/>
      </dsp:nvSpPr>
      <dsp:spPr>
        <a:xfrm>
          <a:off x="7445761" y="1423867"/>
          <a:ext cx="682238" cy="1071390"/>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7545672" y="1580768"/>
        <a:ext cx="482416" cy="757588"/>
      </dsp:txXfrm>
    </dsp:sp>
    <dsp:sp modelId="{57C24750-09FB-4D1C-BA06-609F3903DD55}">
      <dsp:nvSpPr>
        <dsp:cNvPr id="0" name=""/>
        <dsp:cNvSpPr/>
      </dsp:nvSpPr>
      <dsp:spPr>
        <a:xfrm>
          <a:off x="3429595" y="-322669"/>
          <a:ext cx="2879216" cy="283270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endParaRPr lang="en-US" sz="5100" kern="1200" dirty="0"/>
        </a:p>
      </dsp:txBody>
      <dsp:txXfrm>
        <a:off x="3851246" y="92172"/>
        <a:ext cx="2035914" cy="2003027"/>
      </dsp:txXfrm>
    </dsp:sp>
    <dsp:sp modelId="{D86B1034-9F33-454D-90DE-A9B9DDB6699E}">
      <dsp:nvSpPr>
        <dsp:cNvPr id="0" name=""/>
        <dsp:cNvSpPr/>
      </dsp:nvSpPr>
      <dsp:spPr>
        <a:xfrm>
          <a:off x="4382871" y="2701047"/>
          <a:ext cx="2756701" cy="256718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endParaRPr lang="en-US" sz="5100" kern="1200" dirty="0"/>
        </a:p>
      </dsp:txBody>
      <dsp:txXfrm>
        <a:off x="4786581" y="3077002"/>
        <a:ext cx="1949281" cy="1815272"/>
      </dsp:txXfrm>
    </dsp:sp>
    <dsp:sp modelId="{5D9F90EE-6C4C-4CE2-9DDF-D190594EEC7B}">
      <dsp:nvSpPr>
        <dsp:cNvPr id="0" name=""/>
        <dsp:cNvSpPr/>
      </dsp:nvSpPr>
      <dsp:spPr>
        <a:xfrm>
          <a:off x="386833" y="1994861"/>
          <a:ext cx="2917106" cy="317378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endParaRPr lang="en-US" sz="5100" kern="1200" dirty="0"/>
        </a:p>
      </dsp:txBody>
      <dsp:txXfrm>
        <a:off x="814033" y="2459651"/>
        <a:ext cx="2062706" cy="2244205"/>
      </dsp:txXfrm>
    </dsp:sp>
  </dsp:spTree>
</dsp:drawing>
</file>

<file path=ppt/diagrams/layout1.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drawing1.xml><?xml version="1.0" encoding="utf-8"?>
<c:userShapes xmlns:c="http://schemas.openxmlformats.org/drawingml/2006/chart">
  <cdr:relSizeAnchor xmlns:cdr="http://schemas.openxmlformats.org/drawingml/2006/chartDrawing">
    <cdr:from>
      <cdr:x>0.33677</cdr:x>
      <cdr:y>0.57469</cdr:y>
    </cdr:from>
    <cdr:to>
      <cdr:x>0.39321</cdr:x>
      <cdr:y>0.8531</cdr:y>
    </cdr:to>
    <cdr:cxnSp macro="">
      <cdr:nvCxnSpPr>
        <cdr:cNvPr id="2" name="Straight Arrow Connector 1">
          <a:extLst xmlns:a="http://schemas.openxmlformats.org/drawingml/2006/main">
            <a:ext uri="{FF2B5EF4-FFF2-40B4-BE49-F238E27FC236}">
              <a16:creationId xmlns:a16="http://schemas.microsoft.com/office/drawing/2014/main" id="{91B27BFB-D599-EB6E-78FF-166EB7F4E3B8}"/>
            </a:ext>
          </a:extLst>
        </cdr:cNvPr>
        <cdr:cNvCxnSpPr/>
      </cdr:nvCxnSpPr>
      <cdr:spPr>
        <a:xfrm xmlns:a="http://schemas.openxmlformats.org/drawingml/2006/main">
          <a:off x="3541295" y="2682207"/>
          <a:ext cx="593558" cy="1299410"/>
        </a:xfrm>
        <a:prstGeom xmlns:a="http://schemas.openxmlformats.org/drawingml/2006/main" prst="straightConnector1">
          <a:avLst/>
        </a:prstGeom>
        <a:ln xmlns:a="http://schemas.openxmlformats.org/drawingml/2006/main" w="28575">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0.25133</cdr:x>
      <cdr:y>0.5</cdr:y>
    </cdr:from>
    <cdr:to>
      <cdr:x>0.46186</cdr:x>
      <cdr:y>0.59187</cdr:y>
    </cdr:to>
    <cdr:sp macro="" textlink="">
      <cdr:nvSpPr>
        <cdr:cNvPr id="3" name="Rectangle 2"/>
        <cdr:cNvSpPr/>
      </cdr:nvSpPr>
      <cdr:spPr>
        <a:xfrm xmlns:a="http://schemas.openxmlformats.org/drawingml/2006/main">
          <a:off x="2642937" y="2712057"/>
          <a:ext cx="2213810" cy="498327"/>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r>
            <a:rPr lang="en-US" sz="2000" b="1" dirty="0">
              <a:latin typeface="Times New Roman" pitchFamily="18" charset="0"/>
              <a:cs typeface="Times New Roman" pitchFamily="18" charset="0"/>
            </a:rPr>
            <a:t>Break Even point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5AB15-CD28-4BFF-B69A-9F5D8CC99FCA}"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F6CD0-7492-4BF3-BC66-657CAE450E8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FF6CD0-7492-4BF3-BC66-657CAE450E83}"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C7149B-5AEB-48CA-9FD7-32A961D44C21}"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C7149B-5AEB-48CA-9FD7-32A961D44C21}"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7149B-5AEB-48CA-9FD7-32A961D44C21}"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7149B-5AEB-48CA-9FD7-32A961D44C21}" type="datetimeFigureOut">
              <a:rPr lang="en-GB" smtClean="0"/>
              <a:t>29/11/2023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4C7149B-5AEB-48CA-9FD7-32A961D44C21}" type="datetimeFigureOut">
              <a:rPr lang="en-GB" smtClean="0"/>
              <a:t>29/11/2023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4C7149B-5AEB-48CA-9FD7-32A961D44C21}" type="datetimeFigureOut">
              <a:rPr lang="en-GB" smtClean="0"/>
              <a:t>29/11/2023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7149B-5AEB-48CA-9FD7-32A961D44C21}" type="datetimeFigureOut">
              <a:rPr lang="en-GB" smtClean="0"/>
              <a:t>29/11/2023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7149B-5AEB-48CA-9FD7-32A961D44C21}" type="datetimeFigureOut">
              <a:rPr lang="en-GB" smtClean="0"/>
              <a:t>29/11/2023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A579EE-672F-4820-B3DE-3F3D4595D99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7149B-5AEB-48CA-9FD7-32A961D44C21}" type="datetimeFigureOut">
              <a:rPr lang="en-GB" smtClean="0"/>
              <a:t>29/11/2023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579EE-672F-4820-B3DE-3F3D4595D99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7149B-5AEB-48CA-9FD7-32A961D44C21}" type="datetimeFigureOut">
              <a:rPr lang="en-GB" smtClean="0"/>
              <a:t>29/11/2023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579EE-672F-4820-B3DE-3F3D4595D99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3.xml" /><Relationship Id="rId5" Type="http://schemas.openxmlformats.org/officeDocument/2006/relationships/image" Target="../media/image4.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8" Type="http://schemas.openxmlformats.org/officeDocument/2006/relationships/image" Target="../media/image40.jpeg" /><Relationship Id="rId3" Type="http://schemas.openxmlformats.org/officeDocument/2006/relationships/image" Target="../media/image35.png" /><Relationship Id="rId7" Type="http://schemas.openxmlformats.org/officeDocument/2006/relationships/image" Target="../media/image39.jpeg" /><Relationship Id="rId12" Type="http://schemas.openxmlformats.org/officeDocument/2006/relationships/image" Target="../media/image43.jpeg"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image" Target="../media/image38.jpeg" /><Relationship Id="rId11" Type="http://schemas.openxmlformats.org/officeDocument/2006/relationships/image" Target="../media/image42.jpeg" /><Relationship Id="rId5" Type="http://schemas.openxmlformats.org/officeDocument/2006/relationships/image" Target="../media/image37.png" /><Relationship Id="rId10" Type="http://schemas.openxmlformats.org/officeDocument/2006/relationships/image" Target="../media/image41.png" /><Relationship Id="rId4" Type="http://schemas.openxmlformats.org/officeDocument/2006/relationships/image" Target="../media/image36.png" /><Relationship Id="rId9" Type="http://schemas.openxmlformats.org/officeDocument/2006/relationships/image" Target="../media/image4.png" /></Relationships>
</file>

<file path=ppt/slides/_rels/slide11.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diagramLayout" Target="../diagrams/layout1.xml" /><Relationship Id="rId7" Type="http://schemas.openxmlformats.org/officeDocument/2006/relationships/image" Target="../media/image4.png"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6.jpe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5.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image" Target="../media/image48.jpe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18.xml.rels><?xml version="1.0" encoding="UTF-8" standalone="yes"?>
<Relationships xmlns="http://schemas.openxmlformats.org/package/2006/relationships"><Relationship Id="rId3" Type="http://schemas.openxmlformats.org/officeDocument/2006/relationships/image" Target="../media/image51.jpeg" /><Relationship Id="rId7" Type="http://schemas.openxmlformats.org/officeDocument/2006/relationships/image" Target="../media/image53.jpeg" /><Relationship Id="rId2" Type="http://schemas.openxmlformats.org/officeDocument/2006/relationships/image" Target="../media/image50.jpeg" /><Relationship Id="rId1" Type="http://schemas.openxmlformats.org/officeDocument/2006/relationships/slideLayout" Target="../slideLayouts/slideLayout2.xml" /><Relationship Id="rId6" Type="http://schemas.openxmlformats.org/officeDocument/2006/relationships/image" Target="../media/image4.png" /><Relationship Id="rId5" Type="http://schemas.openxmlformats.org/officeDocument/2006/relationships/image" Target="../media/image5.png" /><Relationship Id="rId4" Type="http://schemas.openxmlformats.org/officeDocument/2006/relationships/image" Target="../media/image52.jpeg"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13.xm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image" Target="../media/image4.png" /><Relationship Id="rId5" Type="http://schemas.openxmlformats.org/officeDocument/2006/relationships/image" Target="../media/image9.jpeg" /><Relationship Id="rId4" Type="http://schemas.openxmlformats.org/officeDocument/2006/relationships/image" Target="../media/image8.jpeg"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6.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2.jpeg" /><Relationship Id="rId7" Type="http://schemas.openxmlformats.org/officeDocument/2006/relationships/image" Target="../media/image4.png" /><Relationship Id="rId2" Type="http://schemas.openxmlformats.org/officeDocument/2006/relationships/image" Target="../media/image11.jpe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14.jpeg" /><Relationship Id="rId10" Type="http://schemas.openxmlformats.org/officeDocument/2006/relationships/image" Target="../media/image17.jpeg" /><Relationship Id="rId4" Type="http://schemas.openxmlformats.org/officeDocument/2006/relationships/image" Target="../media/image13.jpeg" /><Relationship Id="rId9" Type="http://schemas.openxmlformats.org/officeDocument/2006/relationships/image" Target="../media/image16.jpeg" /></Relationships>
</file>

<file path=ppt/slides/_rels/slide7.xml.rels><?xml version="1.0" encoding="UTF-8" standalone="yes"?>
<Relationships xmlns="http://schemas.openxmlformats.org/package/2006/relationships"><Relationship Id="rId3" Type="http://schemas.openxmlformats.org/officeDocument/2006/relationships/image" Target="../media/image19.jpeg" /><Relationship Id="rId7" Type="http://schemas.openxmlformats.org/officeDocument/2006/relationships/image" Target="../media/image5.png" /><Relationship Id="rId2" Type="http://schemas.openxmlformats.org/officeDocument/2006/relationships/image" Target="../media/image18.jpeg" /><Relationship Id="rId1" Type="http://schemas.openxmlformats.org/officeDocument/2006/relationships/slideLayout" Target="../slideLayouts/slideLayout2.xml" /><Relationship Id="rId6" Type="http://schemas.openxmlformats.org/officeDocument/2006/relationships/image" Target="../media/image4.png" /><Relationship Id="rId5" Type="http://schemas.openxmlformats.org/officeDocument/2006/relationships/image" Target="../media/image21.jpeg" /><Relationship Id="rId4" Type="http://schemas.openxmlformats.org/officeDocument/2006/relationships/image" Target="../media/image20.jpeg" /></Relationships>
</file>

<file path=ppt/slides/_rels/slide8.xml.rels><?xml version="1.0" encoding="UTF-8" standalone="yes"?>
<Relationships xmlns="http://schemas.openxmlformats.org/package/2006/relationships"><Relationship Id="rId8" Type="http://schemas.openxmlformats.org/officeDocument/2006/relationships/image" Target="../media/image28.png" /><Relationship Id="rId13" Type="http://schemas.openxmlformats.org/officeDocument/2006/relationships/image" Target="../media/image32.jpeg" /><Relationship Id="rId3" Type="http://schemas.openxmlformats.org/officeDocument/2006/relationships/image" Target="../media/image23.jpeg" /><Relationship Id="rId7" Type="http://schemas.openxmlformats.org/officeDocument/2006/relationships/image" Target="../media/image27.jpeg" /><Relationship Id="rId12" Type="http://schemas.openxmlformats.org/officeDocument/2006/relationships/image" Target="../media/image5.png" /><Relationship Id="rId2" Type="http://schemas.openxmlformats.org/officeDocument/2006/relationships/image" Target="../media/image22.jpeg" /><Relationship Id="rId1" Type="http://schemas.openxmlformats.org/officeDocument/2006/relationships/slideLayout" Target="../slideLayouts/slideLayout2.xml" /><Relationship Id="rId6" Type="http://schemas.openxmlformats.org/officeDocument/2006/relationships/image" Target="../media/image26.jpeg" /><Relationship Id="rId11" Type="http://schemas.openxmlformats.org/officeDocument/2006/relationships/image" Target="../media/image31.jpeg" /><Relationship Id="rId5" Type="http://schemas.openxmlformats.org/officeDocument/2006/relationships/image" Target="../media/image25.jpeg" /><Relationship Id="rId10" Type="http://schemas.openxmlformats.org/officeDocument/2006/relationships/image" Target="../media/image30.jpeg" /><Relationship Id="rId4" Type="http://schemas.openxmlformats.org/officeDocument/2006/relationships/image" Target="../media/image24.jpeg" /><Relationship Id="rId9" Type="http://schemas.openxmlformats.org/officeDocument/2006/relationships/image" Target="../media/image29.jpeg" /><Relationship Id="rId14" Type="http://schemas.openxmlformats.org/officeDocument/2006/relationships/image" Target="../media/image33.png"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407" t="11678" r="11534" b="16390"/>
          <a:stretch>
            <a:fillRect/>
          </a:stretch>
        </p:blipFill>
        <p:spPr>
          <a:xfrm>
            <a:off x="8458200" y="2155205"/>
            <a:ext cx="1775929" cy="16405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2720899" y="6217402"/>
            <a:ext cx="5737301" cy="800219"/>
          </a:xfrm>
          <a:prstGeom prst="rect">
            <a:avLst/>
          </a:prstGeom>
          <a:noFill/>
        </p:spPr>
        <p:txBody>
          <a:bodyPr wrap="square" rtlCol="0">
            <a:spAutoFit/>
          </a:bodyPr>
          <a:lstStyle/>
          <a:p>
            <a:r>
              <a:rPr lang="en-US" sz="2800" b="1" kern="100" dirty="0">
                <a:solidFill>
                  <a:schemeClr val="accent2"/>
                </a:solidFill>
                <a:latin typeface="Arial Black" pitchFamily="34" charset="0"/>
                <a:ea typeface="SimSun" charset="-122"/>
                <a:cs typeface="Times New Roman" pitchFamily="18" charset="0"/>
              </a:rPr>
              <a:t>Every baker’s  savior…</a:t>
            </a:r>
            <a:endParaRPr lang="en-US" sz="2800" dirty="0">
              <a:solidFill>
                <a:schemeClr val="accent2"/>
              </a:solidFill>
              <a:latin typeface="Arial Black" pitchFamily="34" charset="0"/>
            </a:endParaRPr>
          </a:p>
          <a:p>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3476" t="16678" r="13860" b="18320"/>
          <a:stretch>
            <a:fillRect/>
          </a:stretch>
        </p:blipFill>
        <p:spPr>
          <a:xfrm>
            <a:off x="2281517" y="527542"/>
            <a:ext cx="1678641" cy="712694"/>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3476" t="16678" r="13860" b="18320"/>
          <a:stretch>
            <a:fillRect/>
          </a:stretch>
        </p:blipFill>
        <p:spPr>
          <a:xfrm rot="21211073">
            <a:off x="5903055" y="2673396"/>
            <a:ext cx="1194546" cy="604160"/>
          </a:xfrm>
          <a:prstGeom prst="rect">
            <a:avLst/>
          </a:prstGeom>
        </p:spPr>
      </p:pic>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3476" t="16678" r="13860" b="18320"/>
          <a:stretch>
            <a:fillRect/>
          </a:stretch>
        </p:blipFill>
        <p:spPr>
          <a:xfrm rot="21381822">
            <a:off x="8458200" y="3075760"/>
            <a:ext cx="1678641" cy="712694"/>
          </a:xfrm>
          <a:prstGeom prst="rect">
            <a:avLst/>
          </a:prstGeom>
        </p:spPr>
      </p:pic>
      <p:sp>
        <p:nvSpPr>
          <p:cNvPr id="10" name="TextBox 9"/>
          <p:cNvSpPr txBox="1"/>
          <p:nvPr/>
        </p:nvSpPr>
        <p:spPr>
          <a:xfrm rot="21170302">
            <a:off x="5813979" y="3183170"/>
            <a:ext cx="1466281" cy="523220"/>
          </a:xfrm>
          <a:prstGeom prst="rect">
            <a:avLst/>
          </a:prstGeom>
          <a:noFill/>
        </p:spPr>
        <p:txBody>
          <a:bodyPr wrap="square" rtlCol="0">
            <a:spAutoFit/>
          </a:bodyPr>
          <a:lstStyle/>
          <a:p>
            <a:r>
              <a:rPr lang="en-GB" sz="2800" dirty="0">
                <a:solidFill>
                  <a:srgbClr val="C00000"/>
                </a:solidFill>
                <a:latin typeface="Arial Black" pitchFamily="34" charset="0"/>
              </a:rPr>
              <a:t>YARP</a:t>
            </a:r>
            <a:endParaRPr lang="en-US" sz="2800" dirty="0">
              <a:solidFill>
                <a:srgbClr val="C00000"/>
              </a:solidFill>
              <a:latin typeface="Arial Black" pitchFamily="34" charset="0"/>
            </a:endParaRPr>
          </a:p>
        </p:txBody>
      </p:sp>
      <p:sp>
        <p:nvSpPr>
          <p:cNvPr id="11" name="TextBox 10"/>
          <p:cNvSpPr txBox="1"/>
          <p:nvPr/>
        </p:nvSpPr>
        <p:spPr>
          <a:xfrm rot="21406321">
            <a:off x="2297884" y="1079580"/>
            <a:ext cx="2306073" cy="646331"/>
          </a:xfrm>
          <a:prstGeom prst="rect">
            <a:avLst/>
          </a:prstGeom>
          <a:noFill/>
        </p:spPr>
        <p:txBody>
          <a:bodyPr wrap="square" rtlCol="0">
            <a:spAutoFit/>
          </a:bodyPr>
          <a:lstStyle/>
          <a:p>
            <a:r>
              <a:rPr lang="en-GB" sz="3600" dirty="0">
                <a:solidFill>
                  <a:srgbClr val="C00000"/>
                </a:solidFill>
                <a:latin typeface="Arial Black" pitchFamily="34" charset="0"/>
              </a:rPr>
              <a:t>YARP</a:t>
            </a:r>
            <a:endParaRPr lang="en-US" sz="3600" dirty="0">
              <a:solidFill>
                <a:srgbClr val="C00000"/>
              </a:solidFill>
              <a:latin typeface="Arial Black" pitchFamily="34" charset="0"/>
            </a:endParaRPr>
          </a:p>
        </p:txBody>
      </p:sp>
      <p:sp>
        <p:nvSpPr>
          <p:cNvPr id="12" name="TextBox 11"/>
          <p:cNvSpPr txBox="1"/>
          <p:nvPr/>
        </p:nvSpPr>
        <p:spPr>
          <a:xfrm rot="21406321">
            <a:off x="2318795" y="1693507"/>
            <a:ext cx="2306073" cy="461665"/>
          </a:xfrm>
          <a:prstGeom prst="rect">
            <a:avLst/>
          </a:prstGeom>
          <a:noFill/>
        </p:spPr>
        <p:txBody>
          <a:bodyPr wrap="square" rtlCol="0">
            <a:spAutoFit/>
          </a:bodyPr>
          <a:lstStyle/>
          <a:p>
            <a:r>
              <a:rPr lang="en-GB" sz="2400" dirty="0">
                <a:solidFill>
                  <a:schemeClr val="accent2">
                    <a:lumMod val="50000"/>
                  </a:schemeClr>
                </a:solidFill>
                <a:latin typeface="Arial Black" pitchFamily="34" charset="0"/>
              </a:rPr>
              <a:t>FORTIFIED</a:t>
            </a:r>
            <a:endParaRPr lang="en-US" sz="2400" dirty="0">
              <a:solidFill>
                <a:schemeClr val="accent2">
                  <a:lumMod val="50000"/>
                </a:schemeClr>
              </a:solidFill>
              <a:latin typeface="Arial Black" pitchFamily="34" charset="0"/>
            </a:endParaRPr>
          </a:p>
        </p:txBody>
      </p:sp>
      <p:sp>
        <p:nvSpPr>
          <p:cNvPr id="13" name="TextBox 12"/>
          <p:cNvSpPr txBox="1"/>
          <p:nvPr/>
        </p:nvSpPr>
        <p:spPr>
          <a:xfrm rot="21253578">
            <a:off x="5795653" y="3697176"/>
            <a:ext cx="2306073" cy="369332"/>
          </a:xfrm>
          <a:prstGeom prst="rect">
            <a:avLst/>
          </a:prstGeom>
          <a:noFill/>
        </p:spPr>
        <p:txBody>
          <a:bodyPr wrap="square" rtlCol="0">
            <a:spAutoFit/>
          </a:bodyPr>
          <a:lstStyle/>
          <a:p>
            <a:r>
              <a:rPr lang="en-GB" dirty="0">
                <a:solidFill>
                  <a:schemeClr val="accent2">
                    <a:lumMod val="50000"/>
                  </a:schemeClr>
                </a:solidFill>
                <a:latin typeface="Arial Black" pitchFamily="34" charset="0"/>
              </a:rPr>
              <a:t>FORTIFIED</a:t>
            </a:r>
            <a:endParaRPr lang="en-US" sz="2000" dirty="0">
              <a:solidFill>
                <a:schemeClr val="accent2">
                  <a:lumMod val="50000"/>
                </a:schemeClr>
              </a:solidFill>
              <a:latin typeface="Arial Black" pitchFamily="34" charset="0"/>
            </a:endParaRPr>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l="13684" t="16118" r="10263" b="9459"/>
          <a:stretch>
            <a:fillRect/>
          </a:stretch>
        </p:blipFill>
        <p:spPr>
          <a:xfrm rot="318297">
            <a:off x="4413064" y="2905343"/>
            <a:ext cx="744404" cy="590563"/>
          </a:xfrm>
          <a:prstGeom prst="rect">
            <a:avLst/>
          </a:prstGeom>
        </p:spPr>
      </p:pic>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13684" t="16118" r="10263" b="9459"/>
          <a:stretch>
            <a:fillRect/>
          </a:stretch>
        </p:blipFill>
        <p:spPr>
          <a:xfrm rot="318297">
            <a:off x="7374230" y="3141406"/>
            <a:ext cx="725024" cy="575188"/>
          </a:xfrm>
          <a:prstGeom prst="rect">
            <a:avLst/>
          </a:prstGeom>
        </p:spPr>
      </p:pic>
      <p:sp>
        <p:nvSpPr>
          <p:cNvPr id="16" name="Oval 15"/>
          <p:cNvSpPr/>
          <p:nvPr/>
        </p:nvSpPr>
        <p:spPr>
          <a:xfrm>
            <a:off x="-1973179" y="-1973179"/>
            <a:ext cx="10410468" cy="754712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4" y="-1296486"/>
            <a:ext cx="7787341" cy="74865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2"/>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sp>
        <p:nvSpPr>
          <p:cNvPr id="3" name="Content Placeholder 2"/>
          <p:cNvSpPr>
            <a:spLocks noGrp="1"/>
          </p:cNvSpPr>
          <p:nvPr>
            <p:ph idx="1"/>
          </p:nvPr>
        </p:nvSpPr>
        <p:spPr>
          <a:xfrm>
            <a:off x="0" y="1753954"/>
            <a:ext cx="12109941" cy="5104046"/>
          </a:xfrm>
        </p:spPr>
        <p:txBody>
          <a:bodyPr>
            <a:normAutofit/>
          </a:bodyPr>
          <a:lstStyle/>
          <a:p>
            <a:pPr marL="0" marR="0" indent="0" algn="l">
              <a:lnSpc>
                <a:spcPct val="115000"/>
              </a:lnSpc>
              <a:spcBef>
                <a:spcPts val="0"/>
              </a:spcBef>
              <a:spcAft>
                <a:spcPts val="1000"/>
              </a:spcAft>
              <a:buNone/>
            </a:pPr>
            <a:r>
              <a:rPr lang="en-US" sz="2400" dirty="0">
                <a:effectLst/>
                <a:latin typeface="Calibri" pitchFamily="34" charset="0"/>
                <a:ea typeface="SimSun" charset="-122"/>
                <a:cs typeface="Times New Roman" pitchFamily="18" charset="0"/>
              </a:rPr>
              <a:t> </a:t>
            </a:r>
          </a:p>
        </p:txBody>
      </p:sp>
      <p:sp>
        <p:nvSpPr>
          <p:cNvPr id="14" name="Rectangle: Rounded Corners 13"/>
          <p:cNvSpPr/>
          <p:nvPr/>
        </p:nvSpPr>
        <p:spPr>
          <a:xfrm>
            <a:off x="137570" y="1760383"/>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p:cNvSpPr/>
          <p:nvPr/>
        </p:nvSpPr>
        <p:spPr>
          <a:xfrm>
            <a:off x="2535610" y="1752954"/>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p:cNvSpPr/>
          <p:nvPr/>
        </p:nvSpPr>
        <p:spPr>
          <a:xfrm>
            <a:off x="84932" y="4313589"/>
            <a:ext cx="2160607"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p:cNvSpPr/>
          <p:nvPr/>
        </p:nvSpPr>
        <p:spPr>
          <a:xfrm>
            <a:off x="9838799" y="1801974"/>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p:cNvSpPr/>
          <p:nvPr/>
        </p:nvSpPr>
        <p:spPr>
          <a:xfrm>
            <a:off x="7502615" y="1777690"/>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p:cNvSpPr/>
          <p:nvPr/>
        </p:nvSpPr>
        <p:spPr>
          <a:xfrm>
            <a:off x="4977235" y="1770183"/>
            <a:ext cx="2181719"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p:cNvSpPr/>
          <p:nvPr/>
        </p:nvSpPr>
        <p:spPr>
          <a:xfrm>
            <a:off x="245950" y="1893548"/>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p:cNvSpPr/>
          <p:nvPr/>
        </p:nvSpPr>
        <p:spPr>
          <a:xfrm>
            <a:off x="7611864" y="1906836"/>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p:cNvSpPr/>
          <p:nvPr/>
        </p:nvSpPr>
        <p:spPr>
          <a:xfrm>
            <a:off x="5082845" y="1900896"/>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p:cNvSpPr/>
          <p:nvPr/>
        </p:nvSpPr>
        <p:spPr>
          <a:xfrm>
            <a:off x="2604230" y="1862253"/>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oogle Shape;644;p41"/>
          <p:cNvPicPr preferRelativeResize="0"/>
          <p:nvPr/>
        </p:nvPicPr>
        <p:blipFill rotWithShape="1">
          <a:blip r:embed="rId3"/>
          <a:srcRect l="3067" t="2811" b="10751"/>
          <a:stretch>
            <a:fillRect/>
          </a:stretch>
        </p:blipFill>
        <p:spPr>
          <a:xfrm>
            <a:off x="352926" y="2050072"/>
            <a:ext cx="1826183" cy="1465445"/>
          </a:xfrm>
          <a:prstGeom prst="roundRect">
            <a:avLst/>
          </a:prstGeom>
          <a:noFill/>
          <a:ln>
            <a:noFill/>
          </a:ln>
        </p:spPr>
      </p:pic>
      <p:pic>
        <p:nvPicPr>
          <p:cNvPr id="11" name="Google Shape;645;p41"/>
          <p:cNvPicPr preferRelativeResize="0"/>
          <p:nvPr/>
        </p:nvPicPr>
        <p:blipFill rotWithShape="1">
          <a:blip r:embed="rId4"/>
          <a:srcRect l="20775" r="18086"/>
          <a:stretch>
            <a:fillRect/>
          </a:stretch>
        </p:blipFill>
        <p:spPr>
          <a:xfrm>
            <a:off x="2795196" y="1973612"/>
            <a:ext cx="1647845" cy="1616735"/>
          </a:xfrm>
          <a:prstGeom prst="roundRect">
            <a:avLst/>
          </a:prstGeom>
          <a:noFill/>
          <a:ln>
            <a:noFill/>
          </a:ln>
        </p:spPr>
      </p:pic>
      <p:pic>
        <p:nvPicPr>
          <p:cNvPr id="33" name="Picture 32"/>
          <p:cNvPicPr>
            <a:picLocks noChangeAspect="1"/>
          </p:cNvPicPr>
          <p:nvPr/>
        </p:nvPicPr>
        <p:blipFill>
          <a:blip r:embed="rId5"/>
          <a:stretch>
            <a:fillRect/>
          </a:stretch>
        </p:blipFill>
        <p:spPr>
          <a:xfrm>
            <a:off x="5194853" y="1998175"/>
            <a:ext cx="1816834" cy="1592172"/>
          </a:xfrm>
          <a:prstGeom prst="round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l="7895" t="3342" r="9071"/>
          <a:stretch>
            <a:fillRect/>
          </a:stretch>
        </p:blipFill>
        <p:spPr>
          <a:xfrm>
            <a:off x="7767903" y="2007261"/>
            <a:ext cx="1739959" cy="1631416"/>
          </a:xfrm>
          <a:prstGeom prst="roundRect">
            <a:avLst/>
          </a:prstGeom>
        </p:spPr>
      </p:pic>
      <p:sp>
        <p:nvSpPr>
          <p:cNvPr id="48" name="Rectangle: Rounded Corners 47"/>
          <p:cNvSpPr/>
          <p:nvPr/>
        </p:nvSpPr>
        <p:spPr>
          <a:xfrm>
            <a:off x="179521" y="4406138"/>
            <a:ext cx="1999588"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p:cNvSpPr/>
          <p:nvPr/>
        </p:nvSpPr>
        <p:spPr>
          <a:xfrm>
            <a:off x="9940271" y="1916070"/>
            <a:ext cx="1999589"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12188" y="1972281"/>
            <a:ext cx="1684274" cy="1670252"/>
          </a:xfrm>
          <a:prstGeom prst="round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616" y="4596084"/>
            <a:ext cx="1791397" cy="1488819"/>
          </a:xfrm>
          <a:prstGeom prst="roundRect">
            <a:avLst/>
          </a:prstGeom>
        </p:spPr>
      </p:pic>
      <p:sp>
        <p:nvSpPr>
          <p:cNvPr id="16" name="TextBox 15"/>
          <p:cNvSpPr txBox="1"/>
          <p:nvPr/>
        </p:nvSpPr>
        <p:spPr>
          <a:xfrm>
            <a:off x="759610" y="4297107"/>
            <a:ext cx="1119243" cy="400110"/>
          </a:xfrm>
          <a:prstGeom prst="rect">
            <a:avLst/>
          </a:prstGeom>
          <a:noFill/>
        </p:spPr>
        <p:txBody>
          <a:bodyPr wrap="square" rtlCol="0">
            <a:spAutoFit/>
          </a:bodyPr>
          <a:lstStyle/>
          <a:p>
            <a:r>
              <a:rPr lang="en-GB" sz="2000" dirty="0">
                <a:latin typeface="Arial Black" pitchFamily="34" charset="0"/>
              </a:rPr>
              <a:t>MoFA</a:t>
            </a:r>
            <a:endParaRPr lang="en-US" sz="2000" dirty="0">
              <a:latin typeface="Arial Black" pitchFamily="34" charset="0"/>
            </a:endParaRPr>
          </a:p>
        </p:txBody>
      </p:sp>
      <p:pic>
        <p:nvPicPr>
          <p:cNvPr id="65" name="Picture 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04012" y="-474542"/>
            <a:ext cx="2765327" cy="3119964"/>
          </a:xfrm>
          <a:prstGeom prst="rect">
            <a:avLst/>
          </a:prstGeom>
        </p:spPr>
      </p:pic>
      <p:sp>
        <p:nvSpPr>
          <p:cNvPr id="38" name="TextBox 37"/>
          <p:cNvSpPr txBox="1"/>
          <p:nvPr/>
        </p:nvSpPr>
        <p:spPr>
          <a:xfrm>
            <a:off x="700721" y="384196"/>
            <a:ext cx="6096000" cy="707886"/>
          </a:xfrm>
          <a:prstGeom prst="rect">
            <a:avLst/>
          </a:prstGeom>
          <a:noFill/>
        </p:spPr>
        <p:txBody>
          <a:bodyPr wrap="square">
            <a:spAutoFit/>
          </a:bodyPr>
          <a:lstStyle/>
          <a:p>
            <a:r>
              <a:rPr lang="en-US" sz="4000" b="1" dirty="0">
                <a:solidFill>
                  <a:schemeClr val="bg1"/>
                </a:solidFill>
                <a:latin typeface="Arial Black" pitchFamily="34" charset="0"/>
                <a:cs typeface="Times New Roman" pitchFamily="18" charset="0"/>
              </a:rPr>
              <a:t>INTRODUCTION</a:t>
            </a:r>
            <a:endParaRPr lang="en-US" sz="4000" dirty="0">
              <a:solidFill>
                <a:schemeClr val="bg1"/>
              </a:solidFill>
            </a:endParaRPr>
          </a:p>
        </p:txBody>
      </p:sp>
      <p:sp>
        <p:nvSpPr>
          <p:cNvPr id="46" name="Flowchart: Terminator 45"/>
          <p:cNvSpPr/>
          <p:nvPr/>
        </p:nvSpPr>
        <p:spPr>
          <a:xfrm>
            <a:off x="-1685682" y="375533"/>
            <a:ext cx="11389694" cy="1089804"/>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2097341" y="48574"/>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0" y="597332"/>
            <a:ext cx="9415574" cy="707886"/>
          </a:xfrm>
          <a:prstGeom prst="rect">
            <a:avLst/>
          </a:prstGeom>
          <a:noFill/>
        </p:spPr>
        <p:txBody>
          <a:bodyPr wrap="square">
            <a:spAutoFit/>
          </a:bodyPr>
          <a:lstStyle/>
          <a:p>
            <a:pPr algn="ctr"/>
            <a:r>
              <a:rPr lang="en-US" sz="4000" b="1" dirty="0">
                <a:solidFill>
                  <a:schemeClr val="bg1"/>
                </a:solidFill>
                <a:latin typeface="Arial Black" pitchFamily="34" charset="0"/>
                <a:cs typeface="Times New Roman" pitchFamily="18" charset="0"/>
              </a:rPr>
              <a:t>COLLABORATORS &amp; PARTNERS</a:t>
            </a:r>
            <a:endParaRPr lang="en-US" sz="4000" b="1" dirty="0">
              <a:solidFill>
                <a:schemeClr val="bg1"/>
              </a:solidFill>
            </a:endParaRPr>
          </a:p>
        </p:txBody>
      </p:sp>
      <p:sp>
        <p:nvSpPr>
          <p:cNvPr id="51" name="Rectangle: Rounded Corners 50"/>
          <p:cNvSpPr/>
          <p:nvPr/>
        </p:nvSpPr>
        <p:spPr>
          <a:xfrm>
            <a:off x="2627602" y="4321611"/>
            <a:ext cx="2160607"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p:cNvSpPr/>
          <p:nvPr/>
        </p:nvSpPr>
        <p:spPr>
          <a:xfrm>
            <a:off x="2722191" y="4414160"/>
            <a:ext cx="1999588"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p:cNvSpPr/>
          <p:nvPr/>
        </p:nvSpPr>
        <p:spPr>
          <a:xfrm>
            <a:off x="5114135" y="4321611"/>
            <a:ext cx="2160607"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p:cNvSpPr/>
          <p:nvPr/>
        </p:nvSpPr>
        <p:spPr>
          <a:xfrm>
            <a:off x="5208724" y="4414160"/>
            <a:ext cx="1999588"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p:cNvSpPr/>
          <p:nvPr/>
        </p:nvSpPr>
        <p:spPr>
          <a:xfrm>
            <a:off x="7616698" y="4369737"/>
            <a:ext cx="2160607"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p:cNvSpPr/>
          <p:nvPr/>
        </p:nvSpPr>
        <p:spPr>
          <a:xfrm>
            <a:off x="7711287" y="4462286"/>
            <a:ext cx="1999588"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p:cNvSpPr/>
          <p:nvPr/>
        </p:nvSpPr>
        <p:spPr>
          <a:xfrm>
            <a:off x="9918965" y="4432379"/>
            <a:ext cx="2160607" cy="197787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p:cNvSpPr/>
          <p:nvPr/>
        </p:nvSpPr>
        <p:spPr>
          <a:xfrm>
            <a:off x="10006468" y="4559168"/>
            <a:ext cx="1999588" cy="179472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oogle Shape;646;p41"/>
          <p:cNvPicPr preferRelativeResize="0"/>
          <p:nvPr/>
        </p:nvPicPr>
        <p:blipFill rotWithShape="1">
          <a:blip r:embed="rId10"/>
          <a:srcRect l="18188" r="18353"/>
          <a:stretch>
            <a:fillRect/>
          </a:stretch>
        </p:blipFill>
        <p:spPr>
          <a:xfrm>
            <a:off x="2782679" y="4560614"/>
            <a:ext cx="1881426" cy="1499864"/>
          </a:xfrm>
          <a:prstGeom prst="roundRect">
            <a:avLst/>
          </a:prstGeom>
          <a:noFill/>
          <a:ln>
            <a:noFill/>
          </a:ln>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17260" y="4457714"/>
            <a:ext cx="1765174" cy="1700290"/>
          </a:xfrm>
          <a:prstGeom prst="roundRect">
            <a:avLst/>
          </a:prstGeom>
        </p:spPr>
      </p:pic>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89291" y="4513810"/>
            <a:ext cx="1698363" cy="1698363"/>
          </a:xfrm>
          <a:prstGeom prst="roundRect">
            <a:avLst/>
          </a:prstGeom>
        </p:spPr>
      </p:pic>
      <p:sp>
        <p:nvSpPr>
          <p:cNvPr id="74" name="TextBox 73"/>
          <p:cNvSpPr txBox="1"/>
          <p:nvPr/>
        </p:nvSpPr>
        <p:spPr>
          <a:xfrm>
            <a:off x="9918965" y="4553232"/>
            <a:ext cx="2182677" cy="1766125"/>
          </a:xfrm>
          <a:prstGeom prst="rect">
            <a:avLst/>
          </a:prstGeom>
          <a:noFill/>
        </p:spPr>
        <p:txBody>
          <a:bodyPr wrap="square" rtlCol="0">
            <a:spAutoFit/>
          </a:bodyPr>
          <a:lstStyle/>
          <a:p>
            <a:pPr marL="0" marR="0" indent="0" algn="ctr">
              <a:lnSpc>
                <a:spcPct val="115000"/>
              </a:lnSpc>
              <a:spcBef>
                <a:spcPts val="0"/>
              </a:spcBef>
              <a:spcAft>
                <a:spcPts val="1000"/>
              </a:spcAft>
              <a:buNone/>
            </a:pPr>
            <a:r>
              <a:rPr lang="en-US" sz="2400" b="1" dirty="0">
                <a:solidFill>
                  <a:schemeClr val="bg1"/>
                </a:solidFill>
                <a:latin typeface="Arial Black" pitchFamily="34" charset="0"/>
                <a:ea typeface="SimSun" charset="-122"/>
                <a:cs typeface="Times New Roman" pitchFamily="18" charset="0"/>
              </a:rPr>
              <a:t>Sunyani Bread Bakers </a:t>
            </a:r>
            <a:r>
              <a:rPr lang="en-US" sz="2400" b="1" dirty="0">
                <a:solidFill>
                  <a:schemeClr val="bg1"/>
                </a:solidFill>
                <a:effectLst/>
                <a:latin typeface="Arial Black" pitchFamily="34" charset="0"/>
                <a:ea typeface="SimSun" charset="-122"/>
                <a:cs typeface="Times New Roman" pitchFamily="18" charset="0"/>
              </a:rPr>
              <a:t>Association </a:t>
            </a:r>
            <a:endParaRPr lang="en-US" sz="2000" b="1" dirty="0">
              <a:solidFill>
                <a:schemeClr val="bg1"/>
              </a:solidFill>
              <a:latin typeface="Arial Black" pitchFamily="34"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p:cNvSpPr/>
          <p:nvPr/>
        </p:nvSpPr>
        <p:spPr>
          <a:xfrm>
            <a:off x="1" y="1"/>
            <a:ext cx="3946357" cy="2556578"/>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313007" y="529352"/>
            <a:ext cx="3220329" cy="2027227"/>
          </a:xfrm>
        </p:spPr>
        <p:txBody>
          <a:bodyPr anchor="t">
            <a:normAutofit/>
          </a:bodyPr>
          <a:lstStyle/>
          <a:p>
            <a:pPr algn="l"/>
            <a:r>
              <a:rPr lang="en-US" sz="4800" dirty="0">
                <a:solidFill>
                  <a:schemeClr val="bg1"/>
                </a:solidFill>
                <a:latin typeface="Arial Black" pitchFamily="34" charset="0"/>
              </a:rPr>
              <a:t>MARKET SIZE</a:t>
            </a:r>
          </a:p>
        </p:txBody>
      </p:sp>
      <p:graphicFrame>
        <p:nvGraphicFramePr>
          <p:cNvPr id="14" name="Diagram 13"/>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Oval 14"/>
          <p:cNvSpPr/>
          <p:nvPr/>
        </p:nvSpPr>
        <p:spPr>
          <a:xfrm>
            <a:off x="5620778" y="486567"/>
            <a:ext cx="2605337" cy="26593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latin typeface="Arial Black" pitchFamily="34" charset="0"/>
                <a:ea typeface="Calibri" pitchFamily="34" charset="0"/>
              </a:rPr>
              <a:t>   S</a:t>
            </a:r>
            <a:r>
              <a:rPr lang="en-US" sz="2800" b="1" dirty="0">
                <a:solidFill>
                  <a:srgbClr val="000000"/>
                </a:solidFill>
                <a:effectLst/>
                <a:latin typeface="Arial Black" pitchFamily="34" charset="0"/>
                <a:ea typeface="Calibri" pitchFamily="34" charset="0"/>
              </a:rPr>
              <a:t>AM</a:t>
            </a:r>
          </a:p>
          <a:p>
            <a:pPr algn="ctr"/>
            <a:r>
              <a:rPr lang="en-US" sz="2800" b="1" dirty="0">
                <a:solidFill>
                  <a:srgbClr val="000000"/>
                </a:solidFill>
                <a:latin typeface="Arial Black" pitchFamily="34" charset="0"/>
                <a:ea typeface="Calibri" pitchFamily="34" charset="0"/>
              </a:rPr>
              <a:t>$25.8m</a:t>
            </a:r>
            <a:endParaRPr lang="en-US" sz="2800" dirty="0">
              <a:latin typeface="Arial Black" pitchFamily="34" charset="0"/>
            </a:endParaRPr>
          </a:p>
        </p:txBody>
      </p:sp>
      <p:sp>
        <p:nvSpPr>
          <p:cNvPr id="16" name="Oval 15"/>
          <p:cNvSpPr/>
          <p:nvPr/>
        </p:nvSpPr>
        <p:spPr>
          <a:xfrm>
            <a:off x="2544483" y="3017764"/>
            <a:ext cx="2605338" cy="26593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$19Bn</a:t>
            </a:r>
          </a:p>
        </p:txBody>
      </p:sp>
      <p:sp>
        <p:nvSpPr>
          <p:cNvPr id="17" name="Oval 16"/>
          <p:cNvSpPr/>
          <p:nvPr/>
        </p:nvSpPr>
        <p:spPr>
          <a:xfrm>
            <a:off x="6457113" y="3522004"/>
            <a:ext cx="2605337" cy="23849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0000"/>
                </a:solidFill>
                <a:effectLst/>
                <a:latin typeface="Arial Black" pitchFamily="34" charset="0"/>
                <a:ea typeface="Calibri" pitchFamily="34" charset="0"/>
              </a:rPr>
              <a:t>    </a:t>
            </a:r>
            <a:r>
              <a:rPr lang="en-US" sz="2800" b="1" dirty="0">
                <a:solidFill>
                  <a:srgbClr val="000000"/>
                </a:solidFill>
                <a:effectLst/>
                <a:latin typeface="Arial Black" pitchFamily="34" charset="0"/>
                <a:ea typeface="Calibri" pitchFamily="34" charset="0"/>
              </a:rPr>
              <a:t>SOM</a:t>
            </a:r>
          </a:p>
          <a:p>
            <a:pPr algn="ctr"/>
            <a:r>
              <a:rPr lang="en-US" sz="2800" b="1" dirty="0">
                <a:solidFill>
                  <a:srgbClr val="000000"/>
                </a:solidFill>
                <a:latin typeface="Arial Black" pitchFamily="34" charset="0"/>
                <a:ea typeface="Calibri" pitchFamily="34" charset="0"/>
              </a:rPr>
              <a:t>$3.87m</a:t>
            </a:r>
            <a:endParaRPr lang="en-US" sz="2800" b="1" dirty="0">
              <a:solidFill>
                <a:srgbClr val="000000"/>
              </a:solidFill>
              <a:effectLst/>
              <a:latin typeface="Arial Black" pitchFamily="34" charset="0"/>
              <a:ea typeface="Calibri" pitchFamily="34" charset="0"/>
            </a:endParaRPr>
          </a:p>
          <a:p>
            <a:r>
              <a:rPr lang="en-US" sz="1800" dirty="0">
                <a:latin typeface="Arial Black" pitchFamily="34" charset="0"/>
              </a:rPr>
              <a:t> 7</a:t>
            </a:r>
          </a:p>
        </p:txBody>
      </p:sp>
      <p:sp>
        <p:nvSpPr>
          <p:cNvPr id="10" name="TextBox 9"/>
          <p:cNvSpPr txBox="1"/>
          <p:nvPr/>
        </p:nvSpPr>
        <p:spPr>
          <a:xfrm>
            <a:off x="3164859" y="3760381"/>
            <a:ext cx="1659111" cy="954107"/>
          </a:xfrm>
          <a:prstGeom prst="rect">
            <a:avLst/>
          </a:prstGeom>
          <a:noFill/>
        </p:spPr>
        <p:txBody>
          <a:bodyPr wrap="square">
            <a:spAutoFit/>
          </a:bodyPr>
          <a:lstStyle/>
          <a:p>
            <a:pPr algn="ctr"/>
            <a:r>
              <a:rPr lang="en-US" sz="2800" b="1" dirty="0">
                <a:solidFill>
                  <a:srgbClr val="000000"/>
                </a:solidFill>
                <a:effectLst/>
                <a:latin typeface="Arial Black" pitchFamily="34" charset="0"/>
                <a:ea typeface="Calibri" pitchFamily="34" charset="0"/>
              </a:rPr>
              <a:t>TAM</a:t>
            </a:r>
          </a:p>
          <a:p>
            <a:pPr algn="ctr"/>
            <a:r>
              <a:rPr lang="en-US" sz="2800" b="1" dirty="0">
                <a:solidFill>
                  <a:srgbClr val="000000"/>
                </a:solidFill>
                <a:latin typeface="Arial Black" pitchFamily="34" charset="0"/>
                <a:ea typeface="Calibri" pitchFamily="34" charset="0"/>
              </a:rPr>
              <a:t>$34 Bn</a:t>
            </a:r>
            <a:endParaRPr lang="en-US" sz="2800" dirty="0">
              <a:latin typeface="Arial Black" pitchFamily="34" charset="0"/>
            </a:endParaRPr>
          </a:p>
        </p:txBody>
      </p:sp>
      <p:sp>
        <p:nvSpPr>
          <p:cNvPr id="12" name="TextBox 11"/>
          <p:cNvSpPr txBox="1"/>
          <p:nvPr/>
        </p:nvSpPr>
        <p:spPr>
          <a:xfrm>
            <a:off x="313007" y="4031342"/>
            <a:ext cx="2231476" cy="369332"/>
          </a:xfrm>
          <a:prstGeom prst="rect">
            <a:avLst/>
          </a:prstGeom>
          <a:noFill/>
        </p:spPr>
        <p:txBody>
          <a:bodyPr wrap="square">
            <a:spAutoFit/>
          </a:bodyPr>
          <a:lstStyle/>
          <a:p>
            <a:r>
              <a:rPr lang="en-US" sz="1800" b="1" dirty="0">
                <a:solidFill>
                  <a:srgbClr val="000000"/>
                </a:solidFill>
                <a:effectLst/>
                <a:latin typeface="Times New Roman" pitchFamily="18" charset="0"/>
                <a:ea typeface="Calibri" pitchFamily="34" charset="0"/>
              </a:rPr>
              <a:t>(</a:t>
            </a:r>
            <a:r>
              <a:rPr lang="en-US" b="1" dirty="0">
                <a:solidFill>
                  <a:srgbClr val="000000"/>
                </a:solidFill>
                <a:latin typeface="Times New Roman" pitchFamily="18" charset="0"/>
                <a:ea typeface="Calibri" pitchFamily="34" charset="0"/>
              </a:rPr>
              <a:t>Africa</a:t>
            </a:r>
            <a:r>
              <a:rPr lang="en-US" sz="1800" b="1" dirty="0">
                <a:solidFill>
                  <a:srgbClr val="000000"/>
                </a:solidFill>
                <a:effectLst/>
                <a:latin typeface="Times New Roman" pitchFamily="18" charset="0"/>
                <a:ea typeface="Calibri" pitchFamily="34" charset="0"/>
              </a:rPr>
              <a:t> market Size) </a:t>
            </a:r>
            <a:endParaRPr lang="en-US" dirty="0"/>
          </a:p>
        </p:txBody>
      </p:sp>
      <p:sp>
        <p:nvSpPr>
          <p:cNvPr id="13" name="TextBox 12"/>
          <p:cNvSpPr txBox="1"/>
          <p:nvPr/>
        </p:nvSpPr>
        <p:spPr>
          <a:xfrm>
            <a:off x="9254004" y="4397608"/>
            <a:ext cx="2231476" cy="369332"/>
          </a:xfrm>
          <a:prstGeom prst="rect">
            <a:avLst/>
          </a:prstGeom>
          <a:noFill/>
        </p:spPr>
        <p:txBody>
          <a:bodyPr wrap="square">
            <a:spAutoFit/>
          </a:bodyPr>
          <a:lstStyle/>
          <a:p>
            <a:r>
              <a:rPr lang="en-US" sz="1800" b="1" dirty="0">
                <a:solidFill>
                  <a:srgbClr val="000000"/>
                </a:solidFill>
                <a:effectLst/>
                <a:latin typeface="Times New Roman" pitchFamily="18" charset="0"/>
                <a:ea typeface="Calibri" pitchFamily="34" charset="0"/>
              </a:rPr>
              <a:t>(</a:t>
            </a:r>
            <a:r>
              <a:rPr lang="en-US" b="1" dirty="0">
                <a:solidFill>
                  <a:srgbClr val="000000"/>
                </a:solidFill>
                <a:latin typeface="Times New Roman" pitchFamily="18" charset="0"/>
                <a:ea typeface="Calibri" pitchFamily="34" charset="0"/>
              </a:rPr>
              <a:t>Target</a:t>
            </a:r>
            <a:r>
              <a:rPr lang="en-US" sz="1800" b="1" dirty="0">
                <a:solidFill>
                  <a:srgbClr val="000000"/>
                </a:solidFill>
                <a:effectLst/>
                <a:latin typeface="Times New Roman" pitchFamily="18" charset="0"/>
                <a:ea typeface="Calibri" pitchFamily="34" charset="0"/>
              </a:rPr>
              <a:t> market Size) </a:t>
            </a:r>
            <a:endParaRPr lang="en-US" dirty="0"/>
          </a:p>
        </p:txBody>
      </p:sp>
      <p:sp>
        <p:nvSpPr>
          <p:cNvPr id="18" name="TextBox 17"/>
          <p:cNvSpPr txBox="1"/>
          <p:nvPr/>
        </p:nvSpPr>
        <p:spPr>
          <a:xfrm>
            <a:off x="8362519" y="1446927"/>
            <a:ext cx="2857500" cy="369332"/>
          </a:xfrm>
          <a:prstGeom prst="rect">
            <a:avLst/>
          </a:prstGeom>
          <a:noFill/>
        </p:spPr>
        <p:txBody>
          <a:bodyPr wrap="square">
            <a:spAutoFit/>
          </a:bodyPr>
          <a:lstStyle/>
          <a:p>
            <a:r>
              <a:rPr lang="en-US" sz="1800" b="1" dirty="0">
                <a:solidFill>
                  <a:srgbClr val="000000"/>
                </a:solidFill>
                <a:effectLst/>
                <a:latin typeface="Times New Roman" pitchFamily="18" charset="0"/>
                <a:ea typeface="Calibri" pitchFamily="34" charset="0"/>
              </a:rPr>
              <a:t>(Ghana market Size) </a:t>
            </a:r>
            <a:endParaRPr lang="en-US"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93810" y="-601003"/>
            <a:ext cx="2924548" cy="3119964"/>
          </a:xfrm>
          <a:prstGeom prst="rect">
            <a:avLst/>
          </a:prstGeom>
        </p:spPr>
      </p:pic>
      <p:sp>
        <p:nvSpPr>
          <p:cNvPr id="20" name="Freeform 2"/>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8"/>
            <a:stretch>
              <a:fillRect/>
            </a:stretch>
          </a:blipFill>
        </p:spPr>
        <p:txBody>
          <a:bodyPr/>
          <a:lstStyle/>
          <a:p>
            <a:endParaRPr lang="en-US" dirty="0"/>
          </a:p>
        </p:txBody>
      </p:sp>
      <p:sp>
        <p:nvSpPr>
          <p:cNvPr id="21" name="TextBox 20"/>
          <p:cNvSpPr txBox="1"/>
          <p:nvPr/>
        </p:nvSpPr>
        <p:spPr>
          <a:xfrm>
            <a:off x="310184" y="5680095"/>
            <a:ext cx="3277736" cy="709233"/>
          </a:xfrm>
          <a:prstGeom prst="rect">
            <a:avLst/>
          </a:prstGeom>
          <a:noFill/>
        </p:spPr>
        <p:txBody>
          <a:bodyPr wrap="square">
            <a:spAutoFit/>
          </a:bodyPr>
          <a:lstStyle/>
          <a:p>
            <a:pPr marL="0" marR="0">
              <a:lnSpc>
                <a:spcPct val="115000"/>
              </a:lnSpc>
              <a:spcBef>
                <a:spcPts val="0"/>
              </a:spcBef>
              <a:spcAft>
                <a:spcPts val="1000"/>
              </a:spcAft>
            </a:pPr>
            <a:r>
              <a:rPr lang="en-US" sz="1800" b="1" dirty="0">
                <a:solidFill>
                  <a:srgbClr val="000000"/>
                </a:solidFill>
                <a:effectLst/>
                <a:latin typeface="Times New Roman" pitchFamily="18" charset="0"/>
                <a:ea typeface="Calibri" pitchFamily="34" charset="0"/>
                <a:cs typeface="Times New Roman" pitchFamily="18" charset="0"/>
              </a:rPr>
              <a:t>Source: </a:t>
            </a:r>
            <a:r>
              <a:rPr lang="en-US" b="1" dirty="0">
                <a:latin typeface="Times New Roman" pitchFamily="18" charset="0"/>
                <a:cs typeface="Times New Roman" pitchFamily="18" charset="0"/>
              </a:rPr>
              <a:t>Statista, </a:t>
            </a:r>
            <a:r>
              <a:rPr lang="en-US" sz="1800" b="1" dirty="0">
                <a:solidFill>
                  <a:srgbClr val="000000"/>
                </a:solidFill>
                <a:effectLst/>
                <a:latin typeface="Times New Roman" pitchFamily="18" charset="0"/>
                <a:ea typeface="Calibri" pitchFamily="34" charset="0"/>
                <a:cs typeface="Times New Roman" pitchFamily="18" charset="0"/>
              </a:rPr>
              <a:t>Food Dive/ Tridge</a:t>
            </a:r>
            <a:endParaRPr lang="en-US" sz="1400" b="1" dirty="0">
              <a:effectLst/>
              <a:latin typeface="Times New Roman" pitchFamily="18" charset="0"/>
              <a:ea typeface="Calibri" pitchFamily="34"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p:cNvSpPr/>
          <p:nvPr/>
        </p:nvSpPr>
        <p:spPr>
          <a:xfrm>
            <a:off x="1" y="1"/>
            <a:ext cx="3873178" cy="2556723"/>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 y="44498"/>
            <a:ext cx="3930796" cy="1485557"/>
          </a:xfrm>
        </p:spPr>
        <p:txBody>
          <a:bodyPr anchor="t">
            <a:normAutofit fontScale="90000"/>
          </a:bodyPr>
          <a:lstStyle/>
          <a:p>
            <a:pPr algn="l"/>
            <a:r>
              <a:rPr lang="en-US" dirty="0">
                <a:solidFill>
                  <a:schemeClr val="bg1"/>
                </a:solidFill>
                <a:latin typeface="Arial Black" pitchFamily="34" charset="0"/>
              </a:rPr>
              <a:t>GO-TO-MARKET-STRATEGY</a:t>
            </a:r>
          </a:p>
        </p:txBody>
      </p:sp>
      <p:grpSp>
        <p:nvGrpSpPr>
          <p:cNvPr id="27" name="Google Shape;14630;p65"/>
          <p:cNvGrpSpPr/>
          <p:nvPr/>
        </p:nvGrpSpPr>
        <p:grpSpPr>
          <a:xfrm>
            <a:off x="2343002" y="373405"/>
            <a:ext cx="2900073" cy="1790817"/>
            <a:chOff x="369904" y="1272129"/>
            <a:chExt cx="975605" cy="2061303"/>
          </a:xfrm>
          <a:solidFill>
            <a:schemeClr val="accent6"/>
          </a:solidFill>
        </p:grpSpPr>
        <p:sp>
          <p:nvSpPr>
            <p:cNvPr id="28" name="Google Shape;14631;p65"/>
            <p:cNvSpPr/>
            <p:nvPr/>
          </p:nvSpPr>
          <p:spPr>
            <a:xfrm>
              <a:off x="474064" y="1457961"/>
              <a:ext cx="814443" cy="1100059"/>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4">
                <a:lumMod val="20000"/>
                <a:lumOff val="8000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GB" sz="2400" b="1" dirty="0">
                  <a:latin typeface="Tahoma" pitchFamily="34" charset="0"/>
                  <a:ea typeface="Tahoma" pitchFamily="34" charset="0"/>
                  <a:cs typeface="Tahoma" pitchFamily="34" charset="0"/>
                </a:rPr>
                <a:t>Target Market</a:t>
              </a:r>
            </a:p>
          </p:txBody>
        </p:sp>
        <p:sp>
          <p:nvSpPr>
            <p:cNvPr id="29" name="Google Shape;14632;p65"/>
            <p:cNvSpPr/>
            <p:nvPr/>
          </p:nvSpPr>
          <p:spPr>
            <a:xfrm>
              <a:off x="369904" y="1272129"/>
              <a:ext cx="975605" cy="16744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0" name="Google Shape;14633;p65"/>
            <p:cNvSpPr/>
            <p:nvPr/>
          </p:nvSpPr>
          <p:spPr>
            <a:xfrm>
              <a:off x="704471" y="2734123"/>
              <a:ext cx="300950" cy="599309"/>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22" name="Freeform 2"/>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sp>
        <p:nvSpPr>
          <p:cNvPr id="40" name="Rectangle: Rounded Corners 39"/>
          <p:cNvSpPr/>
          <p:nvPr/>
        </p:nvSpPr>
        <p:spPr>
          <a:xfrm>
            <a:off x="1470786" y="2777020"/>
            <a:ext cx="3226312" cy="3765372"/>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p:cNvSpPr/>
          <p:nvPr/>
        </p:nvSpPr>
        <p:spPr>
          <a:xfrm>
            <a:off x="5037308" y="2777020"/>
            <a:ext cx="3564895" cy="3765372"/>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70786" y="2931636"/>
            <a:ext cx="3373597" cy="3456139"/>
          </a:xfrm>
          <a:prstGeom prst="rect">
            <a:avLst/>
          </a:prstGeom>
          <a:noFill/>
        </p:spPr>
        <p:txBody>
          <a:bodyPr wrap="square" rtlCol="0">
            <a:spAutoFit/>
          </a:bodyPr>
          <a:lstStyle/>
          <a:p>
            <a:pPr marR="0" lvl="0" algn="just">
              <a:lnSpc>
                <a:spcPct val="115000"/>
              </a:lnSpc>
              <a:spcBef>
                <a:spcPts val="0"/>
              </a:spcBef>
              <a:spcAft>
                <a:spcPts val="0"/>
              </a:spcAft>
              <a:buClr>
                <a:srgbClr val="000000"/>
              </a:buClr>
            </a:pPr>
            <a:r>
              <a:rPr lang="en-US" sz="2400" b="1" kern="100" dirty="0">
                <a:effectLst/>
                <a:latin typeface="Times New Roman" pitchFamily="18" charset="0"/>
                <a:ea typeface="Times New Roman" pitchFamily="18" charset="0"/>
                <a:cs typeface="Times New Roman" pitchFamily="18" charset="0"/>
              </a:rPr>
              <a:t>1. Bread bakers</a:t>
            </a:r>
          </a:p>
          <a:p>
            <a:pPr marR="0" lvl="0" algn="just">
              <a:lnSpc>
                <a:spcPct val="115000"/>
              </a:lnSpc>
              <a:spcBef>
                <a:spcPts val="0"/>
              </a:spcBef>
              <a:spcAft>
                <a:spcPts val="0"/>
              </a:spcAft>
              <a:buClr>
                <a:srgbClr val="000000"/>
              </a:buClr>
            </a:pPr>
            <a:r>
              <a:rPr lang="en-US" sz="2400" b="1" kern="100" dirty="0">
                <a:effectLst/>
                <a:latin typeface="Times New Roman" pitchFamily="18" charset="0"/>
                <a:ea typeface="Times New Roman" pitchFamily="18" charset="0"/>
                <a:cs typeface="Times New Roman" pitchFamily="18" charset="0"/>
              </a:rPr>
              <a:t>2.</a:t>
            </a:r>
            <a:r>
              <a:rPr lang="en-US" sz="2400" b="1" kern="100" dirty="0">
                <a:latin typeface="Times New Roman" pitchFamily="18" charset="0"/>
                <a:ea typeface="Times New Roman" pitchFamily="18" charset="0"/>
                <a:cs typeface="Times New Roman" pitchFamily="18" charset="0"/>
              </a:rPr>
              <a:t>Food</a:t>
            </a:r>
            <a:r>
              <a:rPr lang="en-US" sz="2400" b="1" kern="100" dirty="0">
                <a:effectLst/>
                <a:latin typeface="Times New Roman" pitchFamily="18" charset="0"/>
                <a:ea typeface="Times New Roman" pitchFamily="18" charset="0"/>
                <a:cs typeface="Times New Roman" pitchFamily="18" charset="0"/>
              </a:rPr>
              <a:t>&amp; </a:t>
            </a:r>
            <a:r>
              <a:rPr lang="en-US" sz="2400" b="1" kern="100" dirty="0">
                <a:latin typeface="Times New Roman" pitchFamily="18" charset="0"/>
                <a:ea typeface="Times New Roman" pitchFamily="18" charset="0"/>
                <a:cs typeface="Times New Roman" pitchFamily="18" charset="0"/>
              </a:rPr>
              <a:t>Pharmaceutical </a:t>
            </a:r>
            <a:r>
              <a:rPr lang="en-US" sz="2400" b="1" kern="100" dirty="0">
                <a:effectLst/>
                <a:latin typeface="Times New Roman" pitchFamily="18" charset="0"/>
                <a:ea typeface="Times New Roman" pitchFamily="18" charset="0"/>
                <a:cs typeface="Times New Roman" pitchFamily="18" charset="0"/>
              </a:rPr>
              <a:t>companies</a:t>
            </a:r>
          </a:p>
          <a:p>
            <a:pPr marR="0" lvl="0" algn="just">
              <a:lnSpc>
                <a:spcPct val="115000"/>
              </a:lnSpc>
              <a:spcBef>
                <a:spcPts val="0"/>
              </a:spcBef>
              <a:spcAft>
                <a:spcPts val="0"/>
              </a:spcAft>
              <a:buClr>
                <a:srgbClr val="000000"/>
              </a:buClr>
            </a:pPr>
            <a:r>
              <a:rPr lang="en-US" sz="2400" b="1" kern="100" dirty="0">
                <a:effectLst/>
                <a:latin typeface="Times New Roman" pitchFamily="18" charset="0"/>
                <a:ea typeface="Times New Roman" pitchFamily="18" charset="0"/>
                <a:cs typeface="Times New Roman" pitchFamily="18" charset="0"/>
              </a:rPr>
              <a:t>3. Wholesalers </a:t>
            </a:r>
          </a:p>
          <a:p>
            <a:pPr marR="0" lvl="0" algn="just">
              <a:lnSpc>
                <a:spcPct val="115000"/>
              </a:lnSpc>
              <a:spcBef>
                <a:spcPts val="0"/>
              </a:spcBef>
              <a:spcAft>
                <a:spcPts val="0"/>
              </a:spcAft>
              <a:buClr>
                <a:srgbClr val="000000"/>
              </a:buClr>
            </a:pPr>
            <a:r>
              <a:rPr lang="en-US" sz="2400" b="1" kern="100" dirty="0">
                <a:effectLst/>
                <a:latin typeface="Times New Roman" pitchFamily="18" charset="0"/>
                <a:ea typeface="Times New Roman" pitchFamily="18" charset="0"/>
                <a:cs typeface="Times New Roman" pitchFamily="18" charset="0"/>
              </a:rPr>
              <a:t>4.Retail Outlets (stores, supermarkets, Malls)</a:t>
            </a:r>
          </a:p>
          <a:p>
            <a:pPr marR="0" lvl="0" algn="just">
              <a:lnSpc>
                <a:spcPct val="115000"/>
              </a:lnSpc>
              <a:spcBef>
                <a:spcPts val="0"/>
              </a:spcBef>
              <a:spcAft>
                <a:spcPts val="0"/>
              </a:spcAft>
              <a:buClr>
                <a:srgbClr val="000000"/>
              </a:buClr>
            </a:pPr>
            <a:r>
              <a:rPr lang="en-US" sz="2400" b="1" kern="100" dirty="0">
                <a:latin typeface="Times New Roman" pitchFamily="18" charset="0"/>
                <a:ea typeface="Times New Roman" pitchFamily="18" charset="0"/>
                <a:cs typeface="Times New Roman" pitchFamily="18" charset="0"/>
              </a:rPr>
              <a:t>6. </a:t>
            </a:r>
            <a:r>
              <a:rPr lang="en-US" sz="2400" b="1" kern="100" dirty="0">
                <a:effectLst/>
                <a:latin typeface="Times New Roman" pitchFamily="18" charset="0"/>
                <a:ea typeface="Times New Roman" pitchFamily="18" charset="0"/>
                <a:cs typeface="Times New Roman" pitchFamily="18" charset="0"/>
              </a:rPr>
              <a:t>Export</a:t>
            </a:r>
          </a:p>
        </p:txBody>
      </p:sp>
      <p:sp>
        <p:nvSpPr>
          <p:cNvPr id="43" name="Google Shape;14631;p65"/>
          <p:cNvSpPr/>
          <p:nvPr/>
        </p:nvSpPr>
        <p:spPr>
          <a:xfrm>
            <a:off x="5598530" y="625088"/>
            <a:ext cx="2695238" cy="1173018"/>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4">
              <a:lumMod val="20000"/>
              <a:lumOff val="8000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GB" sz="2800" b="1" dirty="0">
                <a:latin typeface="Tahoma" pitchFamily="34" charset="0"/>
                <a:ea typeface="Tahoma" pitchFamily="34" charset="0"/>
                <a:cs typeface="Tahoma" pitchFamily="34" charset="0"/>
              </a:rPr>
              <a:t>Awareness</a:t>
            </a:r>
          </a:p>
        </p:txBody>
      </p:sp>
      <p:sp>
        <p:nvSpPr>
          <p:cNvPr id="45" name="Google Shape;14632;p65"/>
          <p:cNvSpPr/>
          <p:nvPr/>
        </p:nvSpPr>
        <p:spPr>
          <a:xfrm>
            <a:off x="5319207" y="433137"/>
            <a:ext cx="3207317" cy="1843757"/>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46" name="Google Shape;14632;p65"/>
          <p:cNvSpPr/>
          <p:nvPr/>
        </p:nvSpPr>
        <p:spPr>
          <a:xfrm>
            <a:off x="8863463" y="635079"/>
            <a:ext cx="3226554" cy="1582579"/>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48" name="Google Shape;14631;p65"/>
          <p:cNvSpPr/>
          <p:nvPr/>
        </p:nvSpPr>
        <p:spPr>
          <a:xfrm>
            <a:off x="9086952" y="814459"/>
            <a:ext cx="2687954" cy="906702"/>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4">
              <a:lumMod val="20000"/>
              <a:lumOff val="8000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GB" sz="2800" b="1" dirty="0">
                <a:latin typeface="Tahoma" pitchFamily="34" charset="0"/>
                <a:ea typeface="Tahoma" pitchFamily="34" charset="0"/>
                <a:cs typeface="Tahoma" pitchFamily="34" charset="0"/>
              </a:rPr>
              <a:t>Distribution</a:t>
            </a:r>
          </a:p>
        </p:txBody>
      </p:sp>
      <p:sp>
        <p:nvSpPr>
          <p:cNvPr id="41" name="Rectangle: Rounded Corners 40"/>
          <p:cNvSpPr/>
          <p:nvPr/>
        </p:nvSpPr>
        <p:spPr>
          <a:xfrm>
            <a:off x="8970755" y="2767116"/>
            <a:ext cx="3004736" cy="3765372"/>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Google Shape;14633;p65"/>
          <p:cNvSpPr/>
          <p:nvPr/>
        </p:nvSpPr>
        <p:spPr>
          <a:xfrm>
            <a:off x="9972550" y="1989888"/>
            <a:ext cx="992005" cy="520667"/>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51" name="Google Shape;14633;p65"/>
          <p:cNvSpPr/>
          <p:nvPr/>
        </p:nvSpPr>
        <p:spPr>
          <a:xfrm>
            <a:off x="6426862" y="2033989"/>
            <a:ext cx="992005" cy="520667"/>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5" name="TextBox 4"/>
          <p:cNvSpPr txBox="1"/>
          <p:nvPr/>
        </p:nvSpPr>
        <p:spPr>
          <a:xfrm>
            <a:off x="5024798" y="2927633"/>
            <a:ext cx="3796132" cy="2895473"/>
          </a:xfrm>
          <a:prstGeom prst="rect">
            <a:avLst/>
          </a:prstGeom>
          <a:noFill/>
        </p:spPr>
        <p:txBody>
          <a:bodyPr wrap="square" rtlCol="0">
            <a:spAutoFit/>
          </a:bodyPr>
          <a:lstStyle/>
          <a:p>
            <a:pPr marR="0" lvl="0" algn="just">
              <a:lnSpc>
                <a:spcPct val="115000"/>
              </a:lnSpc>
              <a:spcBef>
                <a:spcPts val="0"/>
              </a:spcBef>
              <a:spcAft>
                <a:spcPts val="0"/>
              </a:spcAft>
            </a:pPr>
            <a:r>
              <a:rPr lang="en-US" sz="2000" b="1" kern="100" dirty="0">
                <a:effectLst/>
                <a:latin typeface="Times New Roman" pitchFamily="18" charset="0"/>
                <a:ea typeface="Times New Roman" pitchFamily="18" charset="0"/>
                <a:cs typeface="Times New Roman" pitchFamily="18" charset="0"/>
              </a:rPr>
              <a:t>1.Target market engagement.</a:t>
            </a:r>
          </a:p>
          <a:p>
            <a:pPr marR="0" lvl="0" algn="just">
              <a:lnSpc>
                <a:spcPct val="115000"/>
              </a:lnSpc>
              <a:spcBef>
                <a:spcPts val="0"/>
              </a:spcBef>
              <a:spcAft>
                <a:spcPts val="0"/>
              </a:spcAft>
            </a:pPr>
            <a:endParaRPr lang="en-US" sz="2000" b="1" kern="100" dirty="0">
              <a:effectLst/>
              <a:latin typeface="Times New Roman" pitchFamily="18" charset="0"/>
              <a:ea typeface="Times New Roman" pitchFamily="18" charset="0"/>
              <a:cs typeface="Times New Roman" pitchFamily="18" charset="0"/>
            </a:endParaRPr>
          </a:p>
          <a:p>
            <a:pPr marR="0" lvl="0" algn="just">
              <a:lnSpc>
                <a:spcPct val="115000"/>
              </a:lnSpc>
              <a:spcBef>
                <a:spcPts val="0"/>
              </a:spcBef>
              <a:spcAft>
                <a:spcPts val="0"/>
              </a:spcAft>
            </a:pPr>
            <a:r>
              <a:rPr lang="en-US" sz="2000" b="1" kern="100" dirty="0">
                <a:effectLst/>
                <a:latin typeface="Times New Roman" pitchFamily="18" charset="0"/>
                <a:ea typeface="Times New Roman" pitchFamily="18" charset="0"/>
                <a:cs typeface="Times New Roman" pitchFamily="18" charset="0"/>
              </a:rPr>
              <a:t>2.TV &amp; radio advertisements.</a:t>
            </a:r>
          </a:p>
          <a:p>
            <a:pPr marR="0" lvl="0" algn="just">
              <a:lnSpc>
                <a:spcPct val="115000"/>
              </a:lnSpc>
              <a:spcBef>
                <a:spcPts val="0"/>
              </a:spcBef>
              <a:spcAft>
                <a:spcPts val="0"/>
              </a:spcAft>
            </a:pPr>
            <a:endParaRPr lang="en-US" sz="2000" b="1" kern="100" dirty="0">
              <a:effectLst/>
              <a:latin typeface="Times New Roman" pitchFamily="18" charset="0"/>
              <a:ea typeface="Times New Roman" pitchFamily="18" charset="0"/>
              <a:cs typeface="Times New Roman" pitchFamily="18" charset="0"/>
            </a:endParaRPr>
          </a:p>
          <a:p>
            <a:pPr algn="just">
              <a:lnSpc>
                <a:spcPct val="115000"/>
              </a:lnSpc>
            </a:pPr>
            <a:r>
              <a:rPr lang="en-US" sz="2000" b="1" kern="100" dirty="0">
                <a:effectLst/>
                <a:latin typeface="Times New Roman" pitchFamily="18" charset="0"/>
                <a:ea typeface="Times New Roman" pitchFamily="18" charset="0"/>
                <a:cs typeface="Times New Roman" pitchFamily="18" charset="0"/>
              </a:rPr>
              <a:t>3.Market display &amp; Exhibitions</a:t>
            </a:r>
          </a:p>
          <a:p>
            <a:pPr algn="just">
              <a:lnSpc>
                <a:spcPct val="115000"/>
              </a:lnSpc>
            </a:pPr>
            <a:r>
              <a:rPr lang="en-US" sz="2000" b="1" kern="100" dirty="0">
                <a:effectLst/>
                <a:latin typeface="Times New Roman" pitchFamily="18" charset="0"/>
                <a:ea typeface="Times New Roman" pitchFamily="18" charset="0"/>
                <a:cs typeface="Times New Roman" pitchFamily="18" charset="0"/>
              </a:rPr>
              <a:t>.</a:t>
            </a:r>
          </a:p>
          <a:p>
            <a:pPr marR="0" lvl="0" algn="just">
              <a:lnSpc>
                <a:spcPct val="115000"/>
              </a:lnSpc>
              <a:spcBef>
                <a:spcPts val="0"/>
              </a:spcBef>
              <a:spcAft>
                <a:spcPts val="0"/>
              </a:spcAft>
            </a:pPr>
            <a:r>
              <a:rPr lang="en-US" sz="2000" b="1" kern="100" dirty="0">
                <a:effectLst/>
                <a:latin typeface="Times New Roman" pitchFamily="18" charset="0"/>
                <a:ea typeface="Times New Roman" pitchFamily="18" charset="0"/>
                <a:cs typeface="Times New Roman" pitchFamily="18" charset="0"/>
              </a:rPr>
              <a:t>4.Digital marketing.</a:t>
            </a:r>
          </a:p>
          <a:p>
            <a:pPr marR="0" lvl="0" algn="just">
              <a:lnSpc>
                <a:spcPct val="115000"/>
              </a:lnSpc>
              <a:spcBef>
                <a:spcPts val="0"/>
              </a:spcBef>
              <a:spcAft>
                <a:spcPts val="0"/>
              </a:spcAft>
            </a:pPr>
            <a:r>
              <a:rPr lang="en-US" sz="2000" b="1" kern="100" dirty="0">
                <a:latin typeface="Times New Roman" pitchFamily="18" charset="0"/>
                <a:ea typeface="Times New Roman" pitchFamily="18" charset="0"/>
                <a:cs typeface="Times New Roman" pitchFamily="18" charset="0"/>
              </a:rPr>
              <a:t>5</a:t>
            </a:r>
            <a:r>
              <a:rPr lang="en-US" sz="2000" b="1" kern="100" dirty="0">
                <a:effectLst/>
                <a:latin typeface="Times New Roman" pitchFamily="18" charset="0"/>
                <a:ea typeface="Times New Roman" pitchFamily="18" charset="0"/>
                <a:cs typeface="Times New Roman" pitchFamily="18" charset="0"/>
              </a:rPr>
              <a:t>.Collaborations &amp; Partnerships</a:t>
            </a:r>
          </a:p>
        </p:txBody>
      </p:sp>
      <p:sp>
        <p:nvSpPr>
          <p:cNvPr id="6" name="TextBox 5"/>
          <p:cNvSpPr txBox="1"/>
          <p:nvPr/>
        </p:nvSpPr>
        <p:spPr>
          <a:xfrm>
            <a:off x="8856260" y="3287447"/>
            <a:ext cx="3221245" cy="1757212"/>
          </a:xfrm>
          <a:prstGeom prst="rect">
            <a:avLst/>
          </a:prstGeom>
          <a:noFill/>
        </p:spPr>
        <p:txBody>
          <a:bodyPr wrap="square" rtlCol="0">
            <a:spAutoFit/>
          </a:bodyPr>
          <a:lstStyle/>
          <a:p>
            <a:pPr marL="342900" marR="0" lvl="0" indent="-342900" algn="just">
              <a:lnSpc>
                <a:spcPct val="115000"/>
              </a:lnSpc>
              <a:spcBef>
                <a:spcPts val="0"/>
              </a:spcBef>
              <a:spcAft>
                <a:spcPts val="0"/>
              </a:spcAft>
              <a:buFont typeface="+mj-lt"/>
              <a:buAutoNum type="arabicPeriod"/>
            </a:pPr>
            <a:r>
              <a:rPr lang="en-US" sz="2400" b="1" kern="100" dirty="0">
                <a:effectLst/>
                <a:latin typeface="Times New Roman" pitchFamily="18" charset="0"/>
                <a:ea typeface="Times New Roman" pitchFamily="18" charset="0"/>
                <a:cs typeface="Times New Roman" pitchFamily="18" charset="0"/>
              </a:rPr>
              <a:t>Shops, malls  &amp;  Supermarkets</a:t>
            </a:r>
          </a:p>
          <a:p>
            <a:pPr marL="342900" marR="0" lvl="0" indent="-342900" algn="just">
              <a:lnSpc>
                <a:spcPct val="115000"/>
              </a:lnSpc>
              <a:spcBef>
                <a:spcPts val="0"/>
              </a:spcBef>
              <a:spcAft>
                <a:spcPts val="0"/>
              </a:spcAft>
              <a:buFont typeface="+mj-lt"/>
              <a:buAutoNum type="arabicPeriod"/>
            </a:pPr>
            <a:r>
              <a:rPr lang="en-US" sz="2400" b="1" kern="100" dirty="0">
                <a:effectLst/>
                <a:latin typeface="Times New Roman" pitchFamily="18" charset="0"/>
                <a:ea typeface="Times New Roman" pitchFamily="18" charset="0"/>
                <a:cs typeface="Times New Roman" pitchFamily="18" charset="0"/>
              </a:rPr>
              <a:t>Website &amp; Delivery</a:t>
            </a:r>
          </a:p>
          <a:p>
            <a:pPr marL="342900" marR="0" lvl="0" indent="-342900" algn="just">
              <a:lnSpc>
                <a:spcPct val="115000"/>
              </a:lnSpc>
              <a:spcBef>
                <a:spcPts val="0"/>
              </a:spcBef>
              <a:spcAft>
                <a:spcPts val="800"/>
              </a:spcAft>
              <a:buFont typeface="+mj-lt"/>
              <a:buAutoNum type="arabicPeriod"/>
            </a:pPr>
            <a:r>
              <a:rPr lang="en-US" sz="2400" b="1" kern="100" dirty="0">
                <a:effectLst/>
                <a:latin typeface="Times New Roman" pitchFamily="18" charset="0"/>
                <a:ea typeface="Times New Roman" pitchFamily="18" charset="0"/>
                <a:cs typeface="Times New Roman" pitchFamily="18" charset="0"/>
              </a:rPr>
              <a:t>Air and Sea Freight</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8" y="4860209"/>
            <a:ext cx="1779944" cy="31199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0571747" y="160421"/>
            <a:ext cx="1203158" cy="545432"/>
          </a:xfrm>
          <a:prstGeom prst="rect">
            <a:avLst/>
          </a:prstGeom>
          <a:noFill/>
        </p:spPr>
        <p:txBody>
          <a:bodyPr wrap="square" rtlCol="0">
            <a:spAutoFit/>
          </a:bodyPr>
          <a:lstStyle/>
          <a:p>
            <a:endParaRPr lang="en-US" dirty="0"/>
          </a:p>
        </p:txBody>
      </p:sp>
      <p:sp>
        <p:nvSpPr>
          <p:cNvPr id="5" name="TextBox 4"/>
          <p:cNvSpPr txBox="1"/>
          <p:nvPr/>
        </p:nvSpPr>
        <p:spPr>
          <a:xfrm>
            <a:off x="2143222" y="100436"/>
            <a:ext cx="8905495" cy="707886"/>
          </a:xfrm>
          <a:prstGeom prst="rect">
            <a:avLst/>
          </a:prstGeom>
          <a:noFill/>
        </p:spPr>
        <p:txBody>
          <a:bodyPr wrap="square" rtlCol="0">
            <a:spAutoFit/>
          </a:bodyPr>
          <a:lstStyle/>
          <a:p>
            <a:r>
              <a:rPr lang="en-US" sz="4000" b="1" dirty="0">
                <a:solidFill>
                  <a:schemeClr val="accent2"/>
                </a:solidFill>
                <a:latin typeface="Arial Black" pitchFamily="34" charset="0"/>
                <a:cs typeface="Times New Roman" pitchFamily="18" charset="0"/>
              </a:rPr>
              <a:t>MARKET RESEARCH FINDINGS</a:t>
            </a:r>
            <a:endParaRPr lang="en-GB" sz="4000" b="1" dirty="0">
              <a:solidFill>
                <a:schemeClr val="accent2"/>
              </a:solidFill>
              <a:latin typeface="Arial Black" pitchFamily="34" charset="0"/>
              <a:cs typeface="Times New Roman" pitchFamily="18" charset="0"/>
            </a:endParaRPr>
          </a:p>
        </p:txBody>
      </p:sp>
      <p:sp>
        <p:nvSpPr>
          <p:cNvPr id="15" name="Freeform 2"/>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880" y="-399283"/>
            <a:ext cx="2326717" cy="1901954"/>
          </a:xfrm>
          <a:prstGeom prst="rect">
            <a:avLst/>
          </a:prstGeom>
        </p:spPr>
      </p:pic>
      <p:sp>
        <p:nvSpPr>
          <p:cNvPr id="35" name="Rectangle: Rounded Corners 34"/>
          <p:cNvSpPr/>
          <p:nvPr/>
        </p:nvSpPr>
        <p:spPr>
          <a:xfrm>
            <a:off x="675126" y="749227"/>
            <a:ext cx="10987390" cy="1131577"/>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147566" y="1765468"/>
            <a:ext cx="2118360" cy="12789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p:cNvSpPr/>
          <p:nvPr/>
        </p:nvSpPr>
        <p:spPr>
          <a:xfrm>
            <a:off x="395784" y="764273"/>
            <a:ext cx="1013390" cy="1129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p:cNvSpPr/>
          <p:nvPr/>
        </p:nvSpPr>
        <p:spPr>
          <a:xfrm>
            <a:off x="1409174" y="728315"/>
            <a:ext cx="396240" cy="1152490"/>
          </a:xfrm>
          <a:prstGeom prst="r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TextBox 46"/>
          <p:cNvSpPr txBox="1"/>
          <p:nvPr/>
        </p:nvSpPr>
        <p:spPr>
          <a:xfrm>
            <a:off x="568446" y="924679"/>
            <a:ext cx="795008" cy="769441"/>
          </a:xfrm>
          <a:prstGeom prst="rect">
            <a:avLst/>
          </a:prstGeom>
          <a:noFill/>
        </p:spPr>
        <p:txBody>
          <a:bodyPr wrap="square" rtlCol="0">
            <a:spAutoFit/>
          </a:bodyPr>
          <a:lstStyle/>
          <a:p>
            <a:r>
              <a:rPr lang="en-US" sz="4400" dirty="0">
                <a:solidFill>
                  <a:schemeClr val="bg1"/>
                </a:solidFill>
                <a:latin typeface="Arial Black" pitchFamily="34" charset="0"/>
              </a:rPr>
              <a:t>1</a:t>
            </a:r>
          </a:p>
        </p:txBody>
      </p:sp>
      <p:sp>
        <p:nvSpPr>
          <p:cNvPr id="48" name="TextBox 47"/>
          <p:cNvSpPr txBox="1"/>
          <p:nvPr/>
        </p:nvSpPr>
        <p:spPr>
          <a:xfrm>
            <a:off x="1724110" y="625869"/>
            <a:ext cx="10128894" cy="1236557"/>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rgbClr val="000000"/>
                </a:solidFill>
                <a:effectLst/>
                <a:latin typeface="Times New Roman" pitchFamily="18" charset="0"/>
                <a:ea typeface="Times New Roman" pitchFamily="18" charset="0"/>
                <a:cs typeface="Times New Roman" pitchFamily="18" charset="0"/>
              </a:rPr>
              <a:t>Availability of Raw Materials</a:t>
            </a:r>
            <a:endParaRPr lang="en-US" sz="2400" kern="100" dirty="0">
              <a:effectLst/>
              <a:latin typeface="Times New Roman" pitchFamily="18" charset="0"/>
              <a:ea typeface="Times New Roman" pitchFamily="18" charset="0"/>
              <a:cs typeface="Times New Roman" pitchFamily="18" charset="0"/>
            </a:endParaRPr>
          </a:p>
          <a:p>
            <a:pPr marL="0" marR="0">
              <a:lnSpc>
                <a:spcPct val="115000"/>
              </a:lnSpc>
              <a:spcBef>
                <a:spcPts val="0"/>
              </a:spcBef>
              <a:spcAft>
                <a:spcPts val="1000"/>
              </a:spcAft>
            </a:pPr>
            <a:r>
              <a:rPr lang="en-US" dirty="0">
                <a:solidFill>
                  <a:srgbClr val="000000"/>
                </a:solidFill>
                <a:latin typeface="Times New Roman" pitchFamily="18" charset="0"/>
                <a:ea typeface="Calibri" pitchFamily="34" charset="0"/>
                <a:cs typeface="Times New Roman" pitchFamily="18" charset="0"/>
              </a:rPr>
              <a:t>79</a:t>
            </a:r>
            <a:r>
              <a:rPr lang="en-US" dirty="0">
                <a:solidFill>
                  <a:srgbClr val="000000"/>
                </a:solidFill>
                <a:effectLst/>
                <a:latin typeface="Times New Roman" pitchFamily="18" charset="0"/>
                <a:ea typeface="Calibri" pitchFamily="34" charset="0"/>
                <a:cs typeface="Times New Roman" pitchFamily="18" charset="0"/>
              </a:rPr>
              <a:t> tons of cassava will be needed monthly. About 1.32 million tons of cassava goes to waste annually on the average in the Bono Region (FAO, 2012), and hence can guarantee 100% supply of raw material</a:t>
            </a:r>
            <a:r>
              <a:rPr lang="en-US" sz="1800" dirty="0">
                <a:solidFill>
                  <a:srgbClr val="000000"/>
                </a:solidFill>
                <a:effectLst/>
                <a:latin typeface="Times New Roman" pitchFamily="18" charset="0"/>
                <a:ea typeface="Calibri" pitchFamily="34" charset="0"/>
                <a:cs typeface="Times New Roman" pitchFamily="18" charset="0"/>
              </a:rPr>
              <a:t>.</a:t>
            </a:r>
            <a:endParaRPr lang="en-US" sz="1800" dirty="0">
              <a:effectLst/>
              <a:latin typeface="Calibri" pitchFamily="34" charset="0"/>
              <a:ea typeface="Calibri" pitchFamily="34" charset="0"/>
              <a:cs typeface="Times New Roman" pitchFamily="18" charset="0"/>
            </a:endParaRPr>
          </a:p>
        </p:txBody>
      </p:sp>
      <p:sp>
        <p:nvSpPr>
          <p:cNvPr id="71" name="Rectangle: Rounded Corners 70"/>
          <p:cNvSpPr/>
          <p:nvPr/>
        </p:nvSpPr>
        <p:spPr>
          <a:xfrm>
            <a:off x="759286" y="3064367"/>
            <a:ext cx="10987390" cy="1152490"/>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231726" y="4101520"/>
            <a:ext cx="2118360" cy="12789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p:cNvSpPr/>
          <p:nvPr/>
        </p:nvSpPr>
        <p:spPr>
          <a:xfrm>
            <a:off x="426534" y="3055595"/>
            <a:ext cx="1066800" cy="1173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p:cNvSpPr/>
          <p:nvPr/>
        </p:nvSpPr>
        <p:spPr>
          <a:xfrm>
            <a:off x="1493334" y="3064367"/>
            <a:ext cx="396240" cy="1152490"/>
          </a:xfrm>
          <a:prstGeom prst="r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TextBox 74"/>
          <p:cNvSpPr txBox="1"/>
          <p:nvPr/>
        </p:nvSpPr>
        <p:spPr>
          <a:xfrm>
            <a:off x="652606" y="3260731"/>
            <a:ext cx="795008" cy="769441"/>
          </a:xfrm>
          <a:prstGeom prst="rect">
            <a:avLst/>
          </a:prstGeom>
          <a:noFill/>
        </p:spPr>
        <p:txBody>
          <a:bodyPr wrap="square" rtlCol="0">
            <a:spAutoFit/>
          </a:bodyPr>
          <a:lstStyle/>
          <a:p>
            <a:r>
              <a:rPr lang="en-US" sz="4400" dirty="0">
                <a:solidFill>
                  <a:schemeClr val="bg1"/>
                </a:solidFill>
                <a:latin typeface="Arial Black" pitchFamily="34" charset="0"/>
              </a:rPr>
              <a:t>3</a:t>
            </a:r>
          </a:p>
        </p:txBody>
      </p:sp>
      <p:sp>
        <p:nvSpPr>
          <p:cNvPr id="76" name="TextBox 75"/>
          <p:cNvSpPr txBox="1"/>
          <p:nvPr/>
        </p:nvSpPr>
        <p:spPr>
          <a:xfrm>
            <a:off x="1719406" y="2998522"/>
            <a:ext cx="10128894" cy="1118255"/>
          </a:xfrm>
          <a:prstGeom prst="rect">
            <a:avLst/>
          </a:prstGeom>
          <a:noFill/>
        </p:spPr>
        <p:txBody>
          <a:bodyPr wrap="square" rtlCol="0">
            <a:spAutoFit/>
          </a:bodyPr>
          <a:lstStyle/>
          <a:p>
            <a:pPr marR="0" lvl="0" algn="just">
              <a:spcBef>
                <a:spcPts val="0"/>
              </a:spcBef>
              <a:spcAft>
                <a:spcPts val="800"/>
              </a:spcAft>
            </a:pPr>
            <a:r>
              <a:rPr lang="en-US" sz="2400" b="1" kern="100" dirty="0">
                <a:solidFill>
                  <a:srgbClr val="000000"/>
                </a:solidFill>
                <a:effectLst/>
                <a:latin typeface="Times New Roman" pitchFamily="18" charset="0"/>
                <a:ea typeface="Times New Roman" pitchFamily="18" charset="0"/>
                <a:cs typeface="Times New Roman" pitchFamily="18" charset="0"/>
              </a:rPr>
              <a:t>Nutritional Component</a:t>
            </a:r>
            <a:endParaRPr lang="en-US" sz="2400" kern="100" dirty="0">
              <a:effectLst/>
              <a:latin typeface="Times New Roman" pitchFamily="18" charset="0"/>
              <a:ea typeface="Times New Roman" pitchFamily="18" charset="0"/>
              <a:cs typeface="Times New Roman" pitchFamily="18" charset="0"/>
            </a:endParaRPr>
          </a:p>
          <a:p>
            <a:pPr marL="0" marR="0">
              <a:spcBef>
                <a:spcPts val="0"/>
              </a:spcBef>
              <a:spcAft>
                <a:spcPts val="1000"/>
              </a:spcAft>
            </a:pPr>
            <a:r>
              <a:rPr lang="en-US" sz="1800" dirty="0">
                <a:solidFill>
                  <a:srgbClr val="000000"/>
                </a:solidFill>
                <a:effectLst/>
                <a:latin typeface="Times New Roman" pitchFamily="18" charset="0"/>
                <a:ea typeface="Calibri" pitchFamily="34" charset="0"/>
                <a:cs typeface="Times New Roman" pitchFamily="18" charset="0"/>
              </a:rPr>
              <a:t>Existing cassava flours on the market lack some nutrients, fortifying cassava flour with </a:t>
            </a:r>
            <a:r>
              <a:rPr lang="en-US" dirty="0">
                <a:solidFill>
                  <a:srgbClr val="000000"/>
                </a:solidFill>
                <a:latin typeface="Times New Roman" pitchFamily="18" charset="0"/>
                <a:ea typeface="Calibri" pitchFamily="34" charset="0"/>
                <a:cs typeface="Times New Roman" pitchFamily="18" charset="0"/>
              </a:rPr>
              <a:t>nutrients makes it highly demanded </a:t>
            </a:r>
            <a:r>
              <a:rPr lang="en-US" sz="1800" dirty="0">
                <a:solidFill>
                  <a:srgbClr val="000000"/>
                </a:solidFill>
                <a:effectLst/>
                <a:latin typeface="Times New Roman" pitchFamily="18" charset="0"/>
                <a:ea typeface="Calibri" pitchFamily="34" charset="0"/>
                <a:cs typeface="Times New Roman" pitchFamily="18" charset="0"/>
              </a:rPr>
              <a:t> as it  addresses nutritional challenges in Ghana..</a:t>
            </a:r>
            <a:endParaRPr lang="en-US" sz="1800" dirty="0">
              <a:effectLst/>
              <a:latin typeface="Calibri" pitchFamily="34" charset="0"/>
              <a:ea typeface="Calibri" pitchFamily="34" charset="0"/>
              <a:cs typeface="Times New Roman" pitchFamily="18" charset="0"/>
            </a:endParaRPr>
          </a:p>
        </p:txBody>
      </p:sp>
      <p:sp>
        <p:nvSpPr>
          <p:cNvPr id="77" name="Rectangle: Rounded Corners 76"/>
          <p:cNvSpPr/>
          <p:nvPr/>
        </p:nvSpPr>
        <p:spPr>
          <a:xfrm>
            <a:off x="718344" y="5378107"/>
            <a:ext cx="10987390" cy="1333120"/>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1249304" y="6560553"/>
            <a:ext cx="2118360" cy="15067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p:cNvSpPr/>
          <p:nvPr/>
        </p:nvSpPr>
        <p:spPr>
          <a:xfrm>
            <a:off x="439002" y="5393153"/>
            <a:ext cx="1013390" cy="1330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p:cNvSpPr/>
          <p:nvPr/>
        </p:nvSpPr>
        <p:spPr>
          <a:xfrm>
            <a:off x="1452392" y="5357195"/>
            <a:ext cx="396240" cy="1357758"/>
          </a:xfrm>
          <a:prstGeom prst="r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TextBox 80"/>
          <p:cNvSpPr txBox="1"/>
          <p:nvPr/>
        </p:nvSpPr>
        <p:spPr>
          <a:xfrm>
            <a:off x="611664" y="5553559"/>
            <a:ext cx="877760" cy="830997"/>
          </a:xfrm>
          <a:prstGeom prst="rect">
            <a:avLst/>
          </a:prstGeom>
          <a:noFill/>
        </p:spPr>
        <p:txBody>
          <a:bodyPr wrap="square" rtlCol="0">
            <a:spAutoFit/>
          </a:bodyPr>
          <a:lstStyle/>
          <a:p>
            <a:r>
              <a:rPr lang="en-US" sz="4800" dirty="0">
                <a:solidFill>
                  <a:schemeClr val="bg1"/>
                </a:solidFill>
                <a:latin typeface="Arial Black" pitchFamily="34" charset="0"/>
              </a:rPr>
              <a:t>5</a:t>
            </a:r>
          </a:p>
        </p:txBody>
      </p:sp>
      <p:sp>
        <p:nvSpPr>
          <p:cNvPr id="2" name="TextBox 1"/>
          <p:cNvSpPr txBox="1"/>
          <p:nvPr/>
        </p:nvSpPr>
        <p:spPr>
          <a:xfrm>
            <a:off x="1720550" y="5442186"/>
            <a:ext cx="9985182" cy="1118255"/>
          </a:xfrm>
          <a:prstGeom prst="rect">
            <a:avLst/>
          </a:prstGeom>
          <a:noFill/>
        </p:spPr>
        <p:txBody>
          <a:bodyPr wrap="square" rtlCol="0">
            <a:spAutoFit/>
          </a:bodyPr>
          <a:lstStyle/>
          <a:p>
            <a:pPr marR="0" lvl="0" algn="just">
              <a:spcBef>
                <a:spcPts val="0"/>
              </a:spcBef>
              <a:spcAft>
                <a:spcPts val="800"/>
              </a:spcAft>
            </a:pPr>
            <a:r>
              <a:rPr lang="en-US" sz="2400" b="1" kern="100" dirty="0">
                <a:solidFill>
                  <a:srgbClr val="000000"/>
                </a:solidFill>
                <a:effectLst/>
                <a:latin typeface="Times New Roman" pitchFamily="18" charset="0"/>
                <a:ea typeface="Times New Roman" pitchFamily="18" charset="0"/>
                <a:cs typeface="Times New Roman" pitchFamily="18" charset="0"/>
              </a:rPr>
              <a:t>Patronage</a:t>
            </a:r>
          </a:p>
          <a:p>
            <a:pPr marR="0" lvl="0" algn="just">
              <a:spcBef>
                <a:spcPts val="0"/>
              </a:spcBef>
              <a:spcAft>
                <a:spcPts val="800"/>
              </a:spcAft>
            </a:pPr>
            <a:r>
              <a:rPr lang="en-GB" dirty="0">
                <a:latin typeface="Times New Roman" pitchFamily="18" charset="0"/>
                <a:cs typeface="Times New Roman" pitchFamily="18" charset="0"/>
              </a:rPr>
              <a:t>90% of the bakers and pastries companies visited are currently using wheat flour, which is expensive, and are willing to switch to fortified cassava flour should it be more affordable and nutritious.</a:t>
            </a:r>
            <a:endParaRPr lang="en-US" kern="100" dirty="0">
              <a:effectLst/>
              <a:latin typeface="Times New Roman" pitchFamily="18" charset="0"/>
              <a:ea typeface="Times New Roman" pitchFamily="18" charset="0"/>
              <a:cs typeface="Times New Roman" pitchFamily="18" charset="0"/>
            </a:endParaRPr>
          </a:p>
        </p:txBody>
      </p:sp>
      <p:sp>
        <p:nvSpPr>
          <p:cNvPr id="36" name="Rectangle: Rounded Corners 35"/>
          <p:cNvSpPr/>
          <p:nvPr/>
        </p:nvSpPr>
        <p:spPr>
          <a:xfrm>
            <a:off x="691047" y="1897919"/>
            <a:ext cx="10987390" cy="1131577"/>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63487" y="2914160"/>
            <a:ext cx="2118360" cy="12789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p:cNvSpPr/>
          <p:nvPr/>
        </p:nvSpPr>
        <p:spPr>
          <a:xfrm>
            <a:off x="411705" y="1912965"/>
            <a:ext cx="1013390" cy="11290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p:cNvSpPr/>
          <p:nvPr/>
        </p:nvSpPr>
        <p:spPr>
          <a:xfrm>
            <a:off x="1425095" y="1877007"/>
            <a:ext cx="396240" cy="1152490"/>
          </a:xfrm>
          <a:prstGeom prst="rtTriangl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TextBox 40"/>
          <p:cNvSpPr txBox="1"/>
          <p:nvPr/>
        </p:nvSpPr>
        <p:spPr>
          <a:xfrm>
            <a:off x="584367" y="2073371"/>
            <a:ext cx="795008" cy="769441"/>
          </a:xfrm>
          <a:prstGeom prst="rect">
            <a:avLst/>
          </a:prstGeom>
          <a:noFill/>
        </p:spPr>
        <p:txBody>
          <a:bodyPr wrap="square" rtlCol="0">
            <a:spAutoFit/>
          </a:bodyPr>
          <a:lstStyle/>
          <a:p>
            <a:r>
              <a:rPr lang="en-US" sz="4400" dirty="0">
                <a:solidFill>
                  <a:schemeClr val="bg1"/>
                </a:solidFill>
                <a:latin typeface="Arial Black" pitchFamily="34" charset="0"/>
              </a:rPr>
              <a:t>2</a:t>
            </a:r>
          </a:p>
        </p:txBody>
      </p:sp>
      <p:sp>
        <p:nvSpPr>
          <p:cNvPr id="42" name="TextBox 41"/>
          <p:cNvSpPr txBox="1"/>
          <p:nvPr/>
        </p:nvSpPr>
        <p:spPr>
          <a:xfrm>
            <a:off x="1623215" y="1825591"/>
            <a:ext cx="10128894" cy="1118255"/>
          </a:xfrm>
          <a:prstGeom prst="rect">
            <a:avLst/>
          </a:prstGeom>
          <a:noFill/>
        </p:spPr>
        <p:txBody>
          <a:bodyPr wrap="square" rtlCol="0">
            <a:spAutoFit/>
          </a:bodyPr>
          <a:lstStyle/>
          <a:p>
            <a:pPr marR="0" lvl="0" algn="just">
              <a:spcBef>
                <a:spcPts val="0"/>
              </a:spcBef>
              <a:spcAft>
                <a:spcPts val="800"/>
              </a:spcAft>
            </a:pPr>
            <a:r>
              <a:rPr lang="en-US" sz="2400" b="1" kern="100" dirty="0">
                <a:solidFill>
                  <a:srgbClr val="000000"/>
                </a:solidFill>
                <a:effectLst/>
                <a:latin typeface="Times New Roman" pitchFamily="18" charset="0"/>
                <a:ea typeface="Times New Roman" pitchFamily="18" charset="0"/>
                <a:cs typeface="Times New Roman" pitchFamily="18" charset="0"/>
              </a:rPr>
              <a:t>Feasibility of Business</a:t>
            </a:r>
          </a:p>
          <a:p>
            <a:pPr marR="0" lvl="0" algn="just">
              <a:spcBef>
                <a:spcPts val="0"/>
              </a:spcBef>
              <a:spcAft>
                <a:spcPts val="800"/>
              </a:spcAft>
            </a:pPr>
            <a:r>
              <a:rPr lang="en-GB" kern="100" dirty="0">
                <a:effectLst/>
                <a:latin typeface="Times New Roman" pitchFamily="18" charset="0"/>
                <a:ea typeface="Times New Roman" pitchFamily="18" charset="0"/>
                <a:cs typeface="Times New Roman" pitchFamily="18" charset="0"/>
              </a:rPr>
              <a:t>Cassava flour production business is highly viable , given the country’s ample cassava supply, increasing market demand, and high potential financial returns.</a:t>
            </a:r>
            <a:endParaRPr lang="en-US" kern="100" dirty="0">
              <a:effectLst/>
              <a:latin typeface="Times New Roman" pitchFamily="18" charset="0"/>
              <a:ea typeface="Times New Roman" pitchFamily="18" charset="0"/>
              <a:cs typeface="Times New Roman" pitchFamily="18" charset="0"/>
            </a:endParaRPr>
          </a:p>
        </p:txBody>
      </p:sp>
      <p:sp>
        <p:nvSpPr>
          <p:cNvPr id="43" name="Rectangle: Rounded Corners 42"/>
          <p:cNvSpPr/>
          <p:nvPr/>
        </p:nvSpPr>
        <p:spPr>
          <a:xfrm>
            <a:off x="718342" y="4232833"/>
            <a:ext cx="10987390" cy="1131577"/>
          </a:xfrm>
          <a:prstGeom prst="roundRect">
            <a:avLst>
              <a:gd name="adj" fmla="val 50000"/>
            </a:avLst>
          </a:prstGeom>
          <a:solidFill>
            <a:schemeClr val="bg1"/>
          </a:solidFill>
          <a:ln>
            <a:noFill/>
          </a:ln>
          <a:effectLst>
            <a:outerShdw blurRad="304800" sx="104000" sy="104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p:txBody>
      </p:sp>
      <p:sp>
        <p:nvSpPr>
          <p:cNvPr id="44" name="Rectangle 43"/>
          <p:cNvSpPr/>
          <p:nvPr/>
        </p:nvSpPr>
        <p:spPr>
          <a:xfrm>
            <a:off x="1190782" y="5247936"/>
            <a:ext cx="2118360" cy="12789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p:cNvSpPr/>
          <p:nvPr/>
        </p:nvSpPr>
        <p:spPr>
          <a:xfrm>
            <a:off x="439000" y="4246741"/>
            <a:ext cx="1013390" cy="11290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Triangle 49"/>
          <p:cNvSpPr/>
          <p:nvPr/>
        </p:nvSpPr>
        <p:spPr>
          <a:xfrm>
            <a:off x="1452390" y="4210783"/>
            <a:ext cx="396240" cy="1152490"/>
          </a:xfrm>
          <a:prstGeom prst="rtTriangl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TextBox 51"/>
          <p:cNvSpPr txBox="1"/>
          <p:nvPr/>
        </p:nvSpPr>
        <p:spPr>
          <a:xfrm>
            <a:off x="611662" y="4407147"/>
            <a:ext cx="795008" cy="769441"/>
          </a:xfrm>
          <a:prstGeom prst="rect">
            <a:avLst/>
          </a:prstGeom>
          <a:noFill/>
        </p:spPr>
        <p:txBody>
          <a:bodyPr wrap="square" rtlCol="0">
            <a:spAutoFit/>
          </a:bodyPr>
          <a:lstStyle/>
          <a:p>
            <a:r>
              <a:rPr lang="en-US" sz="4400" dirty="0">
                <a:solidFill>
                  <a:schemeClr val="bg1"/>
                </a:solidFill>
                <a:latin typeface="Arial Black" pitchFamily="34" charset="0"/>
              </a:rPr>
              <a:t>4</a:t>
            </a:r>
          </a:p>
        </p:txBody>
      </p:sp>
      <p:sp>
        <p:nvSpPr>
          <p:cNvPr id="53" name="TextBox 52"/>
          <p:cNvSpPr txBox="1"/>
          <p:nvPr/>
        </p:nvSpPr>
        <p:spPr>
          <a:xfrm>
            <a:off x="1724110" y="4129172"/>
            <a:ext cx="10128894" cy="1179810"/>
          </a:xfrm>
          <a:prstGeom prst="rect">
            <a:avLst/>
          </a:prstGeom>
          <a:noFill/>
        </p:spPr>
        <p:txBody>
          <a:bodyPr wrap="square" rtlCol="0">
            <a:spAutoFit/>
          </a:bodyPr>
          <a:lstStyle/>
          <a:p>
            <a:pPr marR="0" lvl="0" algn="just">
              <a:spcBef>
                <a:spcPts val="0"/>
              </a:spcBef>
              <a:spcAft>
                <a:spcPts val="800"/>
              </a:spcAft>
            </a:pPr>
            <a:r>
              <a:rPr lang="en-US" sz="2400" b="1" kern="100" dirty="0">
                <a:solidFill>
                  <a:srgbClr val="000000"/>
                </a:solidFill>
                <a:effectLst/>
                <a:latin typeface="Times New Roman" pitchFamily="18" charset="0"/>
                <a:ea typeface="Times New Roman" pitchFamily="18" charset="0"/>
                <a:cs typeface="Times New Roman" pitchFamily="18" charset="0"/>
              </a:rPr>
              <a:t>Competition</a:t>
            </a:r>
            <a:endParaRPr lang="en-US" sz="2400" b="1" kern="100" dirty="0">
              <a:solidFill>
                <a:srgbClr val="000000"/>
              </a:solidFill>
              <a:latin typeface="Times New Roman" pitchFamily="18" charset="0"/>
              <a:ea typeface="Times New Roman" pitchFamily="18" charset="0"/>
              <a:cs typeface="Times New Roman" pitchFamily="18" charset="0"/>
            </a:endParaRPr>
          </a:p>
          <a:p>
            <a:pPr marR="0" lvl="0" algn="just">
              <a:spcBef>
                <a:spcPts val="0"/>
              </a:spcBef>
              <a:spcAft>
                <a:spcPts val="800"/>
              </a:spcAft>
            </a:pPr>
            <a:r>
              <a:rPr lang="en-US" sz="2000" kern="100" dirty="0">
                <a:solidFill>
                  <a:srgbClr val="000000"/>
                </a:solidFill>
                <a:effectLst/>
                <a:latin typeface="Times New Roman" pitchFamily="18" charset="0"/>
                <a:ea typeface="Times New Roman" pitchFamily="18" charset="0"/>
                <a:cs typeface="Times New Roman" pitchFamily="18" charset="0"/>
              </a:rPr>
              <a:t>Fortified cassava flour is more nutri</a:t>
            </a:r>
            <a:r>
              <a:rPr lang="en-US" sz="2000" kern="100" dirty="0">
                <a:solidFill>
                  <a:srgbClr val="000000"/>
                </a:solidFill>
                <a:latin typeface="Times New Roman" pitchFamily="18" charset="0"/>
                <a:ea typeface="Times New Roman" pitchFamily="18" charset="0"/>
                <a:cs typeface="Times New Roman" pitchFamily="18" charset="0"/>
              </a:rPr>
              <a:t>tious and affordable than wheat flour, making it a practical choice for local bakeries and households.</a:t>
            </a:r>
            <a:endParaRPr lang="en-US" kern="100" dirty="0">
              <a:solidFill>
                <a:srgbClr val="000000"/>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23288" t="5185" r="14269" b="6775"/>
          <a:stretch>
            <a:fillRect/>
          </a:stretch>
        </p:blipFill>
        <p:spPr>
          <a:xfrm>
            <a:off x="490032" y="1542989"/>
            <a:ext cx="2111587" cy="2962394"/>
          </a:xfrm>
          <a:prstGeom prst="rect">
            <a:avLst/>
          </a:prstGeom>
        </p:spPr>
      </p:pic>
      <p:sp>
        <p:nvSpPr>
          <p:cNvPr id="21" name="Freeform 2"/>
          <p:cNvSpPr/>
          <p:nvPr/>
        </p:nvSpPr>
        <p:spPr>
          <a:xfrm rot="10800000">
            <a:off x="10332720" y="5120999"/>
            <a:ext cx="2816982" cy="3590665"/>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3"/>
            <a:stretch>
              <a:fillRect/>
            </a:stretch>
          </a:blipFill>
        </p:spPr>
        <p:txBody>
          <a:bodyPr/>
          <a:lstStyle/>
          <a:p>
            <a:endParaRPr lang="en-US" dirty="0"/>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113" y="4616181"/>
            <a:ext cx="3690624" cy="3369694"/>
          </a:xfrm>
          <a:prstGeom prst="rect">
            <a:avLst/>
          </a:prstGeom>
        </p:spPr>
      </p:pic>
      <p:graphicFrame>
        <p:nvGraphicFramePr>
          <p:cNvPr id="19" name="Table 26"/>
          <p:cNvGraphicFramePr>
            <a:graphicFrameLocks noGrp="1"/>
          </p:cNvGraphicFramePr>
          <p:nvPr/>
        </p:nvGraphicFramePr>
        <p:xfrm>
          <a:off x="2768298" y="1505181"/>
          <a:ext cx="4064834" cy="822960"/>
        </p:xfrm>
        <a:graphic>
          <a:graphicData uri="http://schemas.openxmlformats.org/drawingml/2006/table">
            <a:tbl>
              <a:tblPr firstRow="1" bandRow="1">
                <a:tableStyleId>{21E4AEA4-8DFA-4A89-87EB-49C32662AFE0}</a:tableStyleId>
              </a:tblPr>
              <a:tblGrid>
                <a:gridCol w="4064834">
                  <a:extLst>
                    <a:ext uri="{9D8B030D-6E8A-4147-A177-3AD203B41FA5}">
                      <a16:colId xmlns:a16="http://schemas.microsoft.com/office/drawing/2014/main" val="20000"/>
                    </a:ext>
                  </a:extLst>
                </a:gridCol>
              </a:tblGrid>
              <a:tr h="7010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effectLst/>
                          <a:latin typeface="Times New Roman" pitchFamily="18" charset="0"/>
                          <a:cs typeface="Times New Roman" pitchFamily="18" charset="0"/>
                        </a:rPr>
                        <a:t>Fortified Cassava flour 50 kg bag</a:t>
                      </a:r>
                      <a:endParaRPr lang="en-US" sz="2400" b="1" dirty="0">
                        <a:effectLst/>
                        <a:latin typeface="Times New Roman" pitchFamily="18" charset="0"/>
                        <a:ea typeface="Calibri" pitchFamily="34" charset="0"/>
                        <a:cs typeface="Times New Roman" pitchFamily="18" charset="0"/>
                      </a:endParaRPr>
                    </a:p>
                  </a:txBody>
                  <a:tcPr/>
                </a:tc>
                <a:extLst>
                  <a:ext uri="{0D108BD9-81ED-4DB2-BD59-A6C34878D82A}">
                    <a16:rowId xmlns:a16="http://schemas.microsoft.com/office/drawing/2014/main" val="10000"/>
                  </a:ext>
                </a:extLst>
              </a:tr>
            </a:tbl>
          </a:graphicData>
        </a:graphic>
      </p:graphicFrame>
      <p:graphicFrame>
        <p:nvGraphicFramePr>
          <p:cNvPr id="20" name="Table 9"/>
          <p:cNvGraphicFramePr>
            <a:graphicFrameLocks noGrp="1"/>
          </p:cNvGraphicFramePr>
          <p:nvPr/>
        </p:nvGraphicFramePr>
        <p:xfrm>
          <a:off x="2785145" y="2328141"/>
          <a:ext cx="4064834" cy="1794681"/>
        </p:xfrm>
        <a:graphic>
          <a:graphicData uri="http://schemas.openxmlformats.org/drawingml/2006/table">
            <a:tbl>
              <a:tblPr firstRow="1" bandRow="1">
                <a:tableStyleId>{5940675A-B579-460E-94D1-54222C63F5DA}</a:tableStyleId>
              </a:tblPr>
              <a:tblGrid>
                <a:gridCol w="2348329">
                  <a:extLst>
                    <a:ext uri="{9D8B030D-6E8A-4147-A177-3AD203B41FA5}">
                      <a16:colId xmlns:a16="http://schemas.microsoft.com/office/drawing/2014/main" val="20000"/>
                    </a:ext>
                  </a:extLst>
                </a:gridCol>
                <a:gridCol w="1716505">
                  <a:extLst>
                    <a:ext uri="{9D8B030D-6E8A-4147-A177-3AD203B41FA5}">
                      <a16:colId xmlns:a16="http://schemas.microsoft.com/office/drawing/2014/main" val="20001"/>
                    </a:ext>
                  </a:extLst>
                </a:gridCol>
              </a:tblGrid>
              <a:tr h="598227">
                <a:tc>
                  <a:txBody>
                    <a:bodyPr/>
                    <a:lstStyle/>
                    <a:p>
                      <a:pPr>
                        <a:spcBef>
                          <a:spcPct val="0"/>
                        </a:spcBef>
                      </a:pPr>
                      <a:r>
                        <a:rPr lang="en-US" sz="2400" b="1" dirty="0">
                          <a:solidFill>
                            <a:srgbClr val="000000"/>
                          </a:solidFill>
                          <a:latin typeface="Times New Roman" pitchFamily="18" charset="0"/>
                          <a:cs typeface="Times New Roman" pitchFamily="18" charset="0"/>
                        </a:rPr>
                        <a:t>Unit Cost:</a:t>
                      </a:r>
                      <a:endParaRPr lang="en-US" sz="2400" b="1" dirty="0">
                        <a:solidFill>
                          <a:srgbClr val="314FDD"/>
                        </a:solidFill>
                        <a:latin typeface="Times New Roman" pitchFamily="18" charset="0"/>
                        <a:cs typeface="Times New Roman" pitchFamily="18" charset="0"/>
                      </a:endParaRPr>
                    </a:p>
                  </a:txBody>
                  <a:tcPr/>
                </a:tc>
                <a:tc>
                  <a:txBody>
                    <a:bodyPr/>
                    <a:lstStyle/>
                    <a:p>
                      <a:r>
                        <a:rPr lang="en-US" sz="2400" b="1" dirty="0">
                          <a:solidFill>
                            <a:srgbClr val="314FDD"/>
                          </a:solidFill>
                          <a:latin typeface="Times New Roman" pitchFamily="18" charset="0"/>
                          <a:cs typeface="Times New Roman" pitchFamily="18" charset="0"/>
                        </a:rPr>
                        <a:t>$ 29.41</a:t>
                      </a:r>
                      <a:endParaRPr lang="en-US" sz="2400" b="1" dirty="0"/>
                    </a:p>
                  </a:txBody>
                  <a:tcPr/>
                </a:tc>
                <a:extLst>
                  <a:ext uri="{0D108BD9-81ED-4DB2-BD59-A6C34878D82A}">
                    <a16:rowId xmlns:a16="http://schemas.microsoft.com/office/drawing/2014/main" val="10000"/>
                  </a:ext>
                </a:extLst>
              </a:tr>
              <a:tr h="5982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1" dirty="0">
                          <a:solidFill>
                            <a:srgbClr val="000000"/>
                          </a:solidFill>
                          <a:latin typeface="Times New Roman" pitchFamily="18" charset="0"/>
                          <a:cs typeface="Times New Roman" pitchFamily="18" charset="0"/>
                        </a:rPr>
                        <a:t>Selling Price:</a:t>
                      </a:r>
                      <a:endParaRPr lang="en-US" sz="2400" b="1" dirty="0">
                        <a:solidFill>
                          <a:srgbClr val="314FDD"/>
                        </a:solidFill>
                        <a:latin typeface="Times New Roman" pitchFamily="18" charset="0"/>
                        <a:cs typeface="Times New Roman" pitchFamily="18" charset="0"/>
                      </a:endParaRPr>
                    </a:p>
                  </a:txBody>
                  <a:tcPr/>
                </a:tc>
                <a:tc>
                  <a:txBody>
                    <a:bodyPr/>
                    <a:lstStyle/>
                    <a:p>
                      <a:r>
                        <a:rPr lang="en-US" sz="2400" b="1" dirty="0">
                          <a:solidFill>
                            <a:srgbClr val="314FDD"/>
                          </a:solidFill>
                          <a:latin typeface="Times New Roman" pitchFamily="18" charset="0"/>
                          <a:cs typeface="Times New Roman" pitchFamily="18" charset="0"/>
                        </a:rPr>
                        <a:t>$ 40.34</a:t>
                      </a:r>
                      <a:endParaRPr lang="en-US" sz="2400" b="1" dirty="0"/>
                    </a:p>
                  </a:txBody>
                  <a:tcPr/>
                </a:tc>
                <a:extLst>
                  <a:ext uri="{0D108BD9-81ED-4DB2-BD59-A6C34878D82A}">
                    <a16:rowId xmlns:a16="http://schemas.microsoft.com/office/drawing/2014/main" val="10001"/>
                  </a:ext>
                </a:extLst>
              </a:tr>
              <a:tr h="5982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1" dirty="0">
                          <a:solidFill>
                            <a:srgbClr val="000000"/>
                          </a:solidFill>
                          <a:latin typeface="Times New Roman" pitchFamily="18" charset="0"/>
                          <a:cs typeface="Times New Roman" pitchFamily="18" charset="0"/>
                        </a:rPr>
                        <a:t>Profit Margin:</a:t>
                      </a:r>
                      <a:endParaRPr lang="en-US" sz="2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1" dirty="0">
                          <a:solidFill>
                            <a:srgbClr val="314FDD"/>
                          </a:solidFill>
                          <a:latin typeface="Times New Roman" pitchFamily="18" charset="0"/>
                          <a:cs typeface="Times New Roman" pitchFamily="18" charset="0"/>
                        </a:rPr>
                        <a:t>37.8%</a:t>
                      </a:r>
                    </a:p>
                  </a:txBody>
                  <a:tcPr/>
                </a:tc>
                <a:extLst>
                  <a:ext uri="{0D108BD9-81ED-4DB2-BD59-A6C34878D82A}">
                    <a16:rowId xmlns:a16="http://schemas.microsoft.com/office/drawing/2014/main" val="10002"/>
                  </a:ext>
                </a:extLst>
              </a:tr>
            </a:tbl>
          </a:graphicData>
        </a:graphic>
      </p:graphicFrame>
      <p:graphicFrame>
        <p:nvGraphicFramePr>
          <p:cNvPr id="36" name="Table 26"/>
          <p:cNvGraphicFramePr>
            <a:graphicFrameLocks noGrp="1"/>
          </p:cNvGraphicFramePr>
          <p:nvPr/>
        </p:nvGraphicFramePr>
        <p:xfrm>
          <a:off x="7229855" y="1542988"/>
          <a:ext cx="3651874" cy="785151"/>
        </p:xfrm>
        <a:graphic>
          <a:graphicData uri="http://schemas.openxmlformats.org/drawingml/2006/table">
            <a:tbl>
              <a:tblPr firstRow="1" bandRow="1">
                <a:tableStyleId>{21E4AEA4-8DFA-4A89-87EB-49C32662AFE0}</a:tableStyleId>
              </a:tblPr>
              <a:tblGrid>
                <a:gridCol w="3651874">
                  <a:extLst>
                    <a:ext uri="{9D8B030D-6E8A-4147-A177-3AD203B41FA5}">
                      <a16:colId xmlns:a16="http://schemas.microsoft.com/office/drawing/2014/main" val="20000"/>
                    </a:ext>
                  </a:extLst>
                </a:gridCol>
              </a:tblGrid>
              <a:tr h="78515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effectLst/>
                          <a:latin typeface="Times New Roman" pitchFamily="18" charset="0"/>
                          <a:ea typeface="Calibri" pitchFamily="34" charset="0"/>
                          <a:cs typeface="Times New Roman" pitchFamily="18" charset="0"/>
                        </a:rPr>
                        <a:t>Cassava Peels 50kg bag</a:t>
                      </a:r>
                    </a:p>
                  </a:txBody>
                  <a:tcPr/>
                </a:tc>
                <a:extLst>
                  <a:ext uri="{0D108BD9-81ED-4DB2-BD59-A6C34878D82A}">
                    <a16:rowId xmlns:a16="http://schemas.microsoft.com/office/drawing/2014/main" val="10000"/>
                  </a:ext>
                </a:extLst>
              </a:tr>
            </a:tbl>
          </a:graphicData>
        </a:graphic>
      </p:graphicFrame>
      <p:graphicFrame>
        <p:nvGraphicFramePr>
          <p:cNvPr id="37" name="Table 9"/>
          <p:cNvGraphicFramePr>
            <a:graphicFrameLocks noGrp="1"/>
          </p:cNvGraphicFramePr>
          <p:nvPr/>
        </p:nvGraphicFramePr>
        <p:xfrm>
          <a:off x="7229855" y="2328140"/>
          <a:ext cx="3639578" cy="1794681"/>
        </p:xfrm>
        <a:graphic>
          <a:graphicData uri="http://schemas.openxmlformats.org/drawingml/2006/table">
            <a:tbl>
              <a:tblPr firstRow="1" bandRow="1">
                <a:tableStyleId>{5940675A-B579-460E-94D1-54222C63F5DA}</a:tableStyleId>
              </a:tblPr>
              <a:tblGrid>
                <a:gridCol w="1978418">
                  <a:extLst>
                    <a:ext uri="{9D8B030D-6E8A-4147-A177-3AD203B41FA5}">
                      <a16:colId xmlns:a16="http://schemas.microsoft.com/office/drawing/2014/main" val="20000"/>
                    </a:ext>
                  </a:extLst>
                </a:gridCol>
                <a:gridCol w="1661160">
                  <a:extLst>
                    <a:ext uri="{9D8B030D-6E8A-4147-A177-3AD203B41FA5}">
                      <a16:colId xmlns:a16="http://schemas.microsoft.com/office/drawing/2014/main" val="20001"/>
                    </a:ext>
                  </a:extLst>
                </a:gridCol>
              </a:tblGrid>
              <a:tr h="598227">
                <a:tc>
                  <a:txBody>
                    <a:bodyPr/>
                    <a:lstStyle/>
                    <a:p>
                      <a:pPr>
                        <a:spcBef>
                          <a:spcPct val="0"/>
                        </a:spcBef>
                      </a:pPr>
                      <a:r>
                        <a:rPr lang="en-US" sz="2000" b="1" dirty="0">
                          <a:solidFill>
                            <a:srgbClr val="000000"/>
                          </a:solidFill>
                          <a:latin typeface="Times New Roman" pitchFamily="18" charset="0"/>
                          <a:cs typeface="Times New Roman" pitchFamily="18" charset="0"/>
                        </a:rPr>
                        <a:t>Unit Cost:</a:t>
                      </a:r>
                      <a:endParaRPr lang="en-US" sz="2000" b="1" dirty="0">
                        <a:solidFill>
                          <a:srgbClr val="314FDD"/>
                        </a:solidFill>
                        <a:latin typeface="Times New Roman" pitchFamily="18" charset="0"/>
                        <a:cs typeface="Times New Roman" pitchFamily="18" charset="0"/>
                      </a:endParaRPr>
                    </a:p>
                  </a:txBody>
                  <a:tcPr/>
                </a:tc>
                <a:tc>
                  <a:txBody>
                    <a:bodyPr/>
                    <a:lstStyle/>
                    <a:p>
                      <a:r>
                        <a:rPr lang="en-US" sz="2000" b="1" dirty="0">
                          <a:solidFill>
                            <a:srgbClr val="314FDD"/>
                          </a:solidFill>
                          <a:latin typeface="Times New Roman" pitchFamily="18" charset="0"/>
                          <a:cs typeface="Times New Roman" pitchFamily="18" charset="0"/>
                        </a:rPr>
                        <a:t>$ 1.69</a:t>
                      </a:r>
                      <a:endParaRPr lang="en-US" sz="2000" b="1" dirty="0"/>
                    </a:p>
                  </a:txBody>
                  <a:tcPr/>
                </a:tc>
                <a:extLst>
                  <a:ext uri="{0D108BD9-81ED-4DB2-BD59-A6C34878D82A}">
                    <a16:rowId xmlns:a16="http://schemas.microsoft.com/office/drawing/2014/main" val="10000"/>
                  </a:ext>
                </a:extLst>
              </a:tr>
              <a:tr h="5982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1" dirty="0">
                          <a:solidFill>
                            <a:srgbClr val="000000"/>
                          </a:solidFill>
                          <a:latin typeface="Times New Roman" pitchFamily="18" charset="0"/>
                          <a:cs typeface="Times New Roman" pitchFamily="18" charset="0"/>
                        </a:rPr>
                        <a:t>Selling Price:</a:t>
                      </a:r>
                      <a:endParaRPr lang="en-US" sz="2000" b="1" dirty="0">
                        <a:solidFill>
                          <a:srgbClr val="314FDD"/>
                        </a:solidFill>
                        <a:latin typeface="Times New Roman" pitchFamily="18" charset="0"/>
                        <a:cs typeface="Times New Roman" pitchFamily="18" charset="0"/>
                      </a:endParaRPr>
                    </a:p>
                  </a:txBody>
                  <a:tcPr/>
                </a:tc>
                <a:tc>
                  <a:txBody>
                    <a:bodyPr/>
                    <a:lstStyle/>
                    <a:p>
                      <a:r>
                        <a:rPr lang="en-US" sz="2000" b="1" dirty="0">
                          <a:solidFill>
                            <a:srgbClr val="314FDD"/>
                          </a:solidFill>
                          <a:latin typeface="Times New Roman" pitchFamily="18" charset="0"/>
                          <a:cs typeface="Times New Roman" pitchFamily="18" charset="0"/>
                        </a:rPr>
                        <a:t>$ 4.22</a:t>
                      </a:r>
                      <a:endParaRPr lang="en-US" sz="2000" b="1" dirty="0"/>
                    </a:p>
                  </a:txBody>
                  <a:tcPr/>
                </a:tc>
                <a:extLst>
                  <a:ext uri="{0D108BD9-81ED-4DB2-BD59-A6C34878D82A}">
                    <a16:rowId xmlns:a16="http://schemas.microsoft.com/office/drawing/2014/main" val="10001"/>
                  </a:ext>
                </a:extLst>
              </a:tr>
              <a:tr h="5982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1" dirty="0">
                          <a:solidFill>
                            <a:srgbClr val="000000"/>
                          </a:solidFill>
                          <a:latin typeface="Times New Roman" pitchFamily="18" charset="0"/>
                          <a:cs typeface="Times New Roman" pitchFamily="18" charset="0"/>
                        </a:rPr>
                        <a:t>Profit Margin:</a:t>
                      </a: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1" dirty="0">
                          <a:solidFill>
                            <a:srgbClr val="314FDD"/>
                          </a:solidFill>
                          <a:latin typeface="Times New Roman" pitchFamily="18" charset="0"/>
                          <a:cs typeface="Times New Roman" pitchFamily="18" charset="0"/>
                        </a:rPr>
                        <a:t>60%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133855" y="360133"/>
            <a:ext cx="6096000" cy="707886"/>
          </a:xfrm>
          <a:prstGeom prst="rect">
            <a:avLst/>
          </a:prstGeom>
          <a:noFill/>
        </p:spPr>
        <p:txBody>
          <a:bodyPr wrap="square">
            <a:spAutoFit/>
          </a:bodyPr>
          <a:lstStyle/>
          <a:p>
            <a:r>
              <a:rPr lang="en-US" sz="4000" b="1" dirty="0">
                <a:solidFill>
                  <a:schemeClr val="bg1"/>
                </a:solidFill>
                <a:latin typeface="Arial Black" pitchFamily="34" charset="0"/>
                <a:cs typeface="Times New Roman" pitchFamily="18" charset="0"/>
              </a:rPr>
              <a:t>INTRODUCTION</a:t>
            </a:r>
            <a:endParaRPr lang="en-US" sz="4000" dirty="0">
              <a:solidFill>
                <a:schemeClr val="bg1"/>
              </a:solidFill>
            </a:endParaRPr>
          </a:p>
        </p:txBody>
      </p:sp>
      <p:sp>
        <p:nvSpPr>
          <p:cNvPr id="13" name="Flowchart: Terminator 12"/>
          <p:cNvSpPr/>
          <p:nvPr/>
        </p:nvSpPr>
        <p:spPr>
          <a:xfrm>
            <a:off x="-1252548" y="351470"/>
            <a:ext cx="12079044" cy="922967"/>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664207" y="24511"/>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57012" y="513019"/>
            <a:ext cx="7420714" cy="707886"/>
          </a:xfrm>
          <a:prstGeom prst="rect">
            <a:avLst/>
          </a:prstGeom>
          <a:noFill/>
        </p:spPr>
        <p:txBody>
          <a:bodyPr wrap="square">
            <a:spAutoFit/>
          </a:bodyPr>
          <a:lstStyle/>
          <a:p>
            <a:pPr algn="ctr"/>
            <a:r>
              <a:rPr lang="en-US" sz="4000" b="1" dirty="0">
                <a:solidFill>
                  <a:schemeClr val="bg1"/>
                </a:solidFill>
                <a:latin typeface="Arial Black" pitchFamily="34" charset="0"/>
                <a:cs typeface="Times New Roman" pitchFamily="18" charset="0"/>
              </a:rPr>
              <a:t>REVENUE MODEL</a:t>
            </a:r>
            <a:endParaRPr lang="en-US" sz="40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652713" y="-2092"/>
            <a:ext cx="7581900" cy="646331"/>
          </a:xfrm>
          <a:prstGeom prst="rect">
            <a:avLst/>
          </a:prstGeom>
          <a:noFill/>
        </p:spPr>
        <p:txBody>
          <a:bodyPr wrap="square">
            <a:spAutoFit/>
          </a:bodyPr>
          <a:lstStyle/>
          <a:p>
            <a:r>
              <a:rPr lang="en-GB" sz="3600" b="1" dirty="0">
                <a:solidFill>
                  <a:schemeClr val="accent2"/>
                </a:solidFill>
                <a:latin typeface="Arial Black" pitchFamily="34" charset="0"/>
                <a:cs typeface="Times New Roman" pitchFamily="18" charset="0"/>
              </a:rPr>
              <a:t>CASH FLOW STATEMENT</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141" t="15157" r="5200" b="33590"/>
          <a:stretch>
            <a:fillRect/>
          </a:stretch>
        </p:blipFill>
        <p:spPr>
          <a:xfrm>
            <a:off x="0" y="-39146"/>
            <a:ext cx="1243464" cy="1109957"/>
          </a:xfrm>
          <a:prstGeom prst="rect">
            <a:avLst/>
          </a:prstGeom>
        </p:spPr>
      </p:pic>
      <p:graphicFrame>
        <p:nvGraphicFramePr>
          <p:cNvPr id="5" name="Table 4"/>
          <p:cNvGraphicFramePr>
            <a:graphicFrameLocks noGrp="1"/>
          </p:cNvGraphicFramePr>
          <p:nvPr/>
        </p:nvGraphicFramePr>
        <p:xfrm>
          <a:off x="1224603" y="505806"/>
          <a:ext cx="10171277" cy="6259839"/>
        </p:xfrm>
        <a:graphic>
          <a:graphicData uri="http://schemas.openxmlformats.org/drawingml/2006/table">
            <a:tbl>
              <a:tblPr/>
              <a:tblGrid>
                <a:gridCol w="4126118">
                  <a:extLst>
                    <a:ext uri="{9D8B030D-6E8A-4147-A177-3AD203B41FA5}">
                      <a16:colId xmlns:a16="http://schemas.microsoft.com/office/drawing/2014/main" val="20000"/>
                    </a:ext>
                  </a:extLst>
                </a:gridCol>
                <a:gridCol w="1335593">
                  <a:extLst>
                    <a:ext uri="{9D8B030D-6E8A-4147-A177-3AD203B41FA5}">
                      <a16:colId xmlns:a16="http://schemas.microsoft.com/office/drawing/2014/main" val="20001"/>
                    </a:ext>
                  </a:extLst>
                </a:gridCol>
                <a:gridCol w="1253975">
                  <a:extLst>
                    <a:ext uri="{9D8B030D-6E8A-4147-A177-3AD203B41FA5}">
                      <a16:colId xmlns:a16="http://schemas.microsoft.com/office/drawing/2014/main" val="20002"/>
                    </a:ext>
                  </a:extLst>
                </a:gridCol>
                <a:gridCol w="1291074">
                  <a:extLst>
                    <a:ext uri="{9D8B030D-6E8A-4147-A177-3AD203B41FA5}">
                      <a16:colId xmlns:a16="http://schemas.microsoft.com/office/drawing/2014/main" val="20003"/>
                    </a:ext>
                  </a:extLst>
                </a:gridCol>
                <a:gridCol w="2164517">
                  <a:extLst>
                    <a:ext uri="{9D8B030D-6E8A-4147-A177-3AD203B41FA5}">
                      <a16:colId xmlns:a16="http://schemas.microsoft.com/office/drawing/2014/main" val="20004"/>
                    </a:ext>
                  </a:extLst>
                </a:gridCol>
              </a:tblGrid>
              <a:tr h="124895">
                <a:tc>
                  <a:txBody>
                    <a:bodyPr/>
                    <a:lstStyle/>
                    <a:p>
                      <a:pPr algn="ctr" fontAlgn="b"/>
                      <a:r>
                        <a:rPr lang="en-US" sz="1200" b="1" i="0" u="none" strike="noStrike" dirty="0">
                          <a:solidFill>
                            <a:schemeClr val="bg1"/>
                          </a:solidFill>
                          <a:effectLst/>
                          <a:latin typeface="Times New Roman" pitchFamily="18" charset="0"/>
                        </a:rPr>
                        <a:t>DESCRIPTION</a:t>
                      </a:r>
                    </a:p>
                  </a:txBody>
                  <a:tcPr marL="4996" marR="4996" marT="4996" marB="0" anchor="b">
                    <a:lnL>
                      <a:noFill/>
                    </a:lnL>
                    <a:lnR>
                      <a:noFill/>
                    </a:lnR>
                    <a:lnT>
                      <a:noFill/>
                    </a:lnT>
                    <a:lnB>
                      <a:noFill/>
                    </a:lnB>
                    <a:solidFill>
                      <a:schemeClr val="tx1"/>
                    </a:solidFill>
                  </a:tcPr>
                </a:tc>
                <a:tc>
                  <a:txBody>
                    <a:bodyPr/>
                    <a:lstStyle/>
                    <a:p>
                      <a:pPr algn="ctr" fontAlgn="b"/>
                      <a:r>
                        <a:rPr lang="en-US" sz="1200" b="1" i="0" u="none" strike="noStrike" dirty="0">
                          <a:solidFill>
                            <a:schemeClr val="bg1"/>
                          </a:solidFill>
                          <a:effectLst/>
                          <a:latin typeface="Times New Roman" pitchFamily="18" charset="0"/>
                        </a:rPr>
                        <a:t>Q4 2023 ($)</a:t>
                      </a:r>
                    </a:p>
                  </a:txBody>
                  <a:tcPr marL="4996" marR="4996" marT="4996" marB="0" anchor="b">
                    <a:lnL>
                      <a:noFill/>
                    </a:lnL>
                    <a:lnR>
                      <a:noFill/>
                    </a:lnR>
                    <a:lnT>
                      <a:noFill/>
                    </a:lnT>
                    <a:lnB>
                      <a:noFill/>
                    </a:lnB>
                    <a:solidFill>
                      <a:schemeClr val="tx1"/>
                    </a:solidFill>
                  </a:tcPr>
                </a:tc>
                <a:tc>
                  <a:txBody>
                    <a:bodyPr/>
                    <a:lstStyle/>
                    <a:p>
                      <a:pPr algn="ctr" fontAlgn="b"/>
                      <a:r>
                        <a:rPr lang="en-US" sz="1200" b="1" i="0" u="none" strike="noStrike" dirty="0">
                          <a:solidFill>
                            <a:schemeClr val="bg1"/>
                          </a:solidFill>
                          <a:effectLst/>
                          <a:latin typeface="Times New Roman" pitchFamily="18" charset="0"/>
                        </a:rPr>
                        <a:t>Q1 2024 ($)</a:t>
                      </a:r>
                    </a:p>
                  </a:txBody>
                  <a:tcPr marL="4996" marR="4996" marT="4996" marB="0" anchor="b">
                    <a:lnL>
                      <a:noFill/>
                    </a:lnL>
                    <a:lnR>
                      <a:noFill/>
                    </a:lnR>
                    <a:lnT>
                      <a:noFill/>
                    </a:lnT>
                    <a:lnB>
                      <a:noFill/>
                    </a:lnB>
                    <a:solidFill>
                      <a:schemeClr val="tx1"/>
                    </a:solidFill>
                  </a:tcPr>
                </a:tc>
                <a:tc>
                  <a:txBody>
                    <a:bodyPr/>
                    <a:lstStyle/>
                    <a:p>
                      <a:pPr algn="ctr" fontAlgn="b"/>
                      <a:r>
                        <a:rPr lang="en-US" sz="1200" b="1" i="0" u="none" strike="noStrike" dirty="0">
                          <a:solidFill>
                            <a:schemeClr val="bg1"/>
                          </a:solidFill>
                          <a:effectLst/>
                          <a:latin typeface="Times New Roman" pitchFamily="18" charset="0"/>
                        </a:rPr>
                        <a:t>Q2 2024 ($)</a:t>
                      </a:r>
                    </a:p>
                  </a:txBody>
                  <a:tcPr marL="4996" marR="4996" marT="4996" marB="0" anchor="b">
                    <a:lnL>
                      <a:noFill/>
                    </a:lnL>
                    <a:lnR>
                      <a:noFill/>
                    </a:lnR>
                    <a:lnT>
                      <a:noFill/>
                    </a:lnT>
                    <a:lnB>
                      <a:noFill/>
                    </a:lnB>
                    <a:solidFill>
                      <a:schemeClr val="tx1"/>
                    </a:solidFill>
                  </a:tcPr>
                </a:tc>
                <a:tc>
                  <a:txBody>
                    <a:bodyPr/>
                    <a:lstStyle/>
                    <a:p>
                      <a:pPr algn="ctr" fontAlgn="b"/>
                      <a:r>
                        <a:rPr lang="en-US" sz="1200" b="1" i="0" u="none" strike="noStrike" dirty="0">
                          <a:solidFill>
                            <a:schemeClr val="bg1"/>
                          </a:solidFill>
                          <a:effectLst/>
                          <a:latin typeface="Times New Roman" pitchFamily="18" charset="0"/>
                        </a:rPr>
                        <a:t>Q3 2024 ($)</a:t>
                      </a:r>
                    </a:p>
                  </a:txBody>
                  <a:tcPr marL="4996" marR="4996" marT="4996" marB="0" anchor="b">
                    <a:lnL>
                      <a:noFill/>
                    </a:lnL>
                    <a:lnR>
                      <a:noFill/>
                    </a:lnR>
                    <a:lnT>
                      <a:noFill/>
                    </a:lnT>
                    <a:lnB>
                      <a:noFill/>
                    </a:lnB>
                    <a:solidFill>
                      <a:schemeClr val="tx1"/>
                    </a:solidFill>
                  </a:tcPr>
                </a:tc>
                <a:extLst>
                  <a:ext uri="{0D108BD9-81ED-4DB2-BD59-A6C34878D82A}">
                    <a16:rowId xmlns:a16="http://schemas.microsoft.com/office/drawing/2014/main" val="10000"/>
                  </a:ext>
                </a:extLst>
              </a:tr>
              <a:tr h="124895">
                <a:tc>
                  <a:txBody>
                    <a:bodyPr/>
                    <a:lstStyle/>
                    <a:p>
                      <a:pPr algn="l" fontAlgn="b"/>
                      <a:r>
                        <a:rPr lang="en-US" sz="1200" b="0" i="0" u="none" strike="noStrike" dirty="0">
                          <a:solidFill>
                            <a:srgbClr val="000000"/>
                          </a:solidFill>
                          <a:effectLst/>
                          <a:latin typeface="Times New Roman" pitchFamily="18" charset="0"/>
                        </a:rPr>
                        <a:t>Cash Sales</a:t>
                      </a:r>
                    </a:p>
                  </a:txBody>
                  <a:tcPr marL="4996" marR="4996" marT="4996" marB="0" anchor="b">
                    <a:lnL>
                      <a:noFill/>
                    </a:lnL>
                    <a:lnR>
                      <a:noFill/>
                    </a:lnR>
                    <a:lnT>
                      <a:noFill/>
                    </a:lnT>
                    <a:lnB>
                      <a:noFill/>
                    </a:lnB>
                  </a:tcPr>
                </a:tc>
                <a:tc>
                  <a:txBody>
                    <a:bodyPr/>
                    <a:lstStyle/>
                    <a:p>
                      <a:pPr algn="ctr" fontAlgn="b"/>
                      <a:r>
                        <a:rPr lang="en-US" sz="700" b="0" i="0" u="none" strike="noStrike" dirty="0">
                          <a:solidFill>
                            <a:srgbClr val="000000"/>
                          </a:solidFill>
                          <a:effectLst/>
                          <a:latin typeface="Times New Roman" pitchFamily="18" charset="0"/>
                        </a:rPr>
                        <a:t>-</a:t>
                      </a:r>
                    </a:p>
                  </a:txBody>
                  <a:tcPr marL="4996" marR="4996" marT="4996" marB="0" anchor="b">
                    <a:lnL>
                      <a:noFill/>
                    </a:lnL>
                    <a:lnR>
                      <a:noFill/>
                    </a:lnR>
                    <a:lnT>
                      <a:noFill/>
                    </a:lnT>
                    <a:lnB>
                      <a:noFill/>
                    </a:lnB>
                  </a:tcPr>
                </a:tc>
                <a:tc>
                  <a:txBody>
                    <a:bodyPr/>
                    <a:lstStyle/>
                    <a:p>
                      <a:pPr algn="ctr" fontAlgn="b"/>
                      <a:r>
                        <a:rPr lang="en-US" sz="700" b="0" i="0" u="none" strike="noStrike" dirty="0">
                          <a:solidFill>
                            <a:srgbClr val="000000"/>
                          </a:solidFill>
                          <a:effectLst/>
                          <a:latin typeface="Times New Roman" pitchFamily="18" charset="0"/>
                        </a:rPr>
                        <a:t>-</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29,524.63</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59,049.27</a:t>
                      </a:r>
                    </a:p>
                  </a:txBody>
                  <a:tcPr marL="4996" marR="4996" marT="4996" marB="0" anchor="b">
                    <a:lnL>
                      <a:noFill/>
                    </a:lnL>
                    <a:lnR>
                      <a:noFill/>
                    </a:lnR>
                    <a:lnT>
                      <a:noFill/>
                    </a:lnT>
                    <a:lnB>
                      <a:noFill/>
                    </a:lnB>
                  </a:tcPr>
                </a:tc>
                <a:extLst>
                  <a:ext uri="{0D108BD9-81ED-4DB2-BD59-A6C34878D82A}">
                    <a16:rowId xmlns:a16="http://schemas.microsoft.com/office/drawing/2014/main" val="10001"/>
                  </a:ext>
                </a:extLst>
              </a:tr>
              <a:tr h="124895">
                <a:tc>
                  <a:txBody>
                    <a:bodyPr/>
                    <a:lstStyle/>
                    <a:p>
                      <a:pPr algn="l" fontAlgn="b"/>
                      <a:r>
                        <a:rPr lang="en-US" sz="1200" b="0" i="0" u="none" strike="noStrike" dirty="0">
                          <a:solidFill>
                            <a:srgbClr val="000000"/>
                          </a:solidFill>
                          <a:effectLst/>
                          <a:latin typeface="Times New Roman" pitchFamily="18" charset="0"/>
                        </a:rPr>
                        <a:t>Receivable Collected</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589.53</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2000</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25,000</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25,000.00</a:t>
                      </a:r>
                    </a:p>
                  </a:txBody>
                  <a:tcPr marL="4996" marR="4996" marT="4996" marB="0" anchor="b">
                    <a:lnL>
                      <a:noFill/>
                    </a:lnL>
                    <a:lnR>
                      <a:noFill/>
                    </a:lnR>
                    <a:lnT>
                      <a:noFill/>
                    </a:lnT>
                    <a:lnB>
                      <a:noFill/>
                    </a:lnB>
                  </a:tcPr>
                </a:tc>
                <a:extLst>
                  <a:ext uri="{0D108BD9-81ED-4DB2-BD59-A6C34878D82A}">
                    <a16:rowId xmlns:a16="http://schemas.microsoft.com/office/drawing/2014/main" val="10002"/>
                  </a:ext>
                </a:extLst>
              </a:tr>
              <a:tr h="124895">
                <a:tc>
                  <a:txBody>
                    <a:bodyPr/>
                    <a:lstStyle/>
                    <a:p>
                      <a:pPr algn="l" fontAlgn="b"/>
                      <a:r>
                        <a:rPr lang="en-US" sz="1200" b="1" i="0" u="none" strike="noStrike" dirty="0">
                          <a:solidFill>
                            <a:srgbClr val="000000"/>
                          </a:solidFill>
                          <a:effectLst/>
                          <a:latin typeface="Times New Roman" pitchFamily="18" charset="0"/>
                        </a:rPr>
                        <a:t>Total Cash Inflow</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589.53</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2000</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54,524.63</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84,049.27</a:t>
                      </a:r>
                    </a:p>
                  </a:txBody>
                  <a:tcPr marL="4996" marR="4996" marT="4996"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124895">
                <a:tc>
                  <a:txBody>
                    <a:bodyPr/>
                    <a:lstStyle/>
                    <a:p>
                      <a:pPr algn="l"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04"/>
                  </a:ext>
                </a:extLst>
              </a:tr>
              <a:tr h="124895">
                <a:tc>
                  <a:txBody>
                    <a:bodyPr/>
                    <a:lstStyle/>
                    <a:p>
                      <a:pPr algn="l" fontAlgn="b"/>
                      <a:r>
                        <a:rPr lang="en-US" sz="1200" b="1" i="0" u="sng" strike="noStrike" dirty="0">
                          <a:solidFill>
                            <a:srgbClr val="000000"/>
                          </a:solidFill>
                          <a:effectLst/>
                          <a:latin typeface="Times New Roman" pitchFamily="18" charset="0"/>
                        </a:rPr>
                        <a:t>Expenses: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05"/>
                  </a:ext>
                </a:extLst>
              </a:tr>
              <a:tr h="124895">
                <a:tc>
                  <a:txBody>
                    <a:bodyPr/>
                    <a:lstStyle/>
                    <a:p>
                      <a:pPr algn="l" fontAlgn="b"/>
                      <a:r>
                        <a:rPr lang="en-US" sz="1200" b="0" i="0" u="none" strike="noStrike" dirty="0">
                          <a:solidFill>
                            <a:srgbClr val="000000"/>
                          </a:solidFill>
                          <a:effectLst/>
                          <a:latin typeface="Times New Roman" pitchFamily="18" charset="0"/>
                        </a:rPr>
                        <a:t>Market Research</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210.55</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a:t>
                      </a:r>
                    </a:p>
                  </a:txBody>
                  <a:tcPr marL="4996" marR="4996" marT="4996" marB="0" anchor="b">
                    <a:lnL>
                      <a:noFill/>
                    </a:lnL>
                    <a:lnR>
                      <a:noFill/>
                    </a:lnR>
                    <a:lnT>
                      <a:noFill/>
                    </a:lnT>
                    <a:lnB>
                      <a:noFill/>
                    </a:lnB>
                  </a:tcPr>
                </a:tc>
                <a:tc>
                  <a:txBody>
                    <a:bodyPr/>
                    <a:lstStyle/>
                    <a:p>
                      <a:pPr algn="ctr" fontAlgn="b"/>
                      <a:r>
                        <a:rPr lang="en-US" sz="700" b="0" i="0" u="none" strike="noStrike">
                          <a:solidFill>
                            <a:srgbClr val="000000"/>
                          </a:solidFill>
                          <a:effectLst/>
                          <a:latin typeface="Times New Roman" pitchFamily="18" charset="0"/>
                        </a:rPr>
                        <a:t>-</a:t>
                      </a:r>
                    </a:p>
                  </a:txBody>
                  <a:tcPr marL="4996" marR="4996" marT="4996" marB="0" anchor="b">
                    <a:lnL>
                      <a:noFill/>
                    </a:lnL>
                    <a:lnR>
                      <a:noFill/>
                    </a:lnR>
                    <a:lnT>
                      <a:noFill/>
                    </a:lnT>
                    <a:lnB>
                      <a:noFill/>
                    </a:lnB>
                  </a:tcPr>
                </a:tc>
                <a:tc>
                  <a:txBody>
                    <a:bodyPr/>
                    <a:lstStyle/>
                    <a:p>
                      <a:pPr algn="ctr" fontAlgn="b"/>
                      <a:r>
                        <a:rPr lang="en-US" sz="700" b="0" i="0" u="none" strike="noStrike">
                          <a:solidFill>
                            <a:srgbClr val="000000"/>
                          </a:solidFill>
                          <a:effectLst/>
                          <a:latin typeface="Times New Roman" pitchFamily="18" charset="0"/>
                        </a:rPr>
                        <a:t>-</a:t>
                      </a:r>
                    </a:p>
                  </a:txBody>
                  <a:tcPr marL="4996" marR="4996" marT="4996" marB="0" anchor="b">
                    <a:lnL>
                      <a:noFill/>
                    </a:lnL>
                    <a:lnR>
                      <a:noFill/>
                    </a:lnR>
                    <a:lnT>
                      <a:noFill/>
                    </a:lnT>
                    <a:lnB>
                      <a:noFill/>
                    </a:lnB>
                  </a:tcPr>
                </a:tc>
                <a:extLst>
                  <a:ext uri="{0D108BD9-81ED-4DB2-BD59-A6C34878D82A}">
                    <a16:rowId xmlns:a16="http://schemas.microsoft.com/office/drawing/2014/main" val="10006"/>
                  </a:ext>
                </a:extLst>
              </a:tr>
              <a:tr h="124895">
                <a:tc>
                  <a:txBody>
                    <a:bodyPr/>
                    <a:lstStyle/>
                    <a:p>
                      <a:pPr algn="l" fontAlgn="b"/>
                      <a:r>
                        <a:rPr lang="en-US" sz="1200" b="0" i="0" u="none" strike="noStrike" dirty="0">
                          <a:solidFill>
                            <a:srgbClr val="000000"/>
                          </a:solidFill>
                          <a:effectLst/>
                          <a:latin typeface="Times New Roman" pitchFamily="18" charset="0"/>
                        </a:rPr>
                        <a:t>MVP development</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378.98</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a:t>
                      </a:r>
                    </a:p>
                  </a:txBody>
                  <a:tcPr marL="4996" marR="4996" marT="4996" marB="0" anchor="b">
                    <a:lnL>
                      <a:noFill/>
                    </a:lnL>
                    <a:lnR>
                      <a:noFill/>
                    </a:lnR>
                    <a:lnT>
                      <a:noFill/>
                    </a:lnT>
                    <a:lnB>
                      <a:noFill/>
                    </a:lnB>
                  </a:tcPr>
                </a:tc>
                <a:tc>
                  <a:txBody>
                    <a:bodyPr/>
                    <a:lstStyle/>
                    <a:p>
                      <a:pPr algn="ctr" fontAlgn="b"/>
                      <a:r>
                        <a:rPr lang="en-US" sz="700" b="0" i="0" u="none" strike="noStrike" dirty="0">
                          <a:solidFill>
                            <a:srgbClr val="000000"/>
                          </a:solidFill>
                          <a:effectLst/>
                          <a:latin typeface="Times New Roman" pitchFamily="18" charset="0"/>
                        </a:rPr>
                        <a:t>-</a:t>
                      </a:r>
                    </a:p>
                  </a:txBody>
                  <a:tcPr marL="4996" marR="4996" marT="4996" marB="0" anchor="b">
                    <a:lnL>
                      <a:noFill/>
                    </a:lnL>
                    <a:lnR>
                      <a:noFill/>
                    </a:lnR>
                    <a:lnT>
                      <a:noFill/>
                    </a:lnT>
                    <a:lnB>
                      <a:noFill/>
                    </a:lnB>
                  </a:tcPr>
                </a:tc>
                <a:tc>
                  <a:txBody>
                    <a:bodyPr/>
                    <a:lstStyle/>
                    <a:p>
                      <a:pPr algn="ctr" fontAlgn="b"/>
                      <a:r>
                        <a:rPr lang="en-US" sz="700" b="0" i="0" u="none" strike="noStrike">
                          <a:solidFill>
                            <a:srgbClr val="000000"/>
                          </a:solidFill>
                          <a:effectLst/>
                          <a:latin typeface="Times New Roman" pitchFamily="18" charset="0"/>
                        </a:rPr>
                        <a:t>-</a:t>
                      </a:r>
                    </a:p>
                  </a:txBody>
                  <a:tcPr marL="4996" marR="4996" marT="4996" marB="0" anchor="b">
                    <a:lnL>
                      <a:noFill/>
                    </a:lnL>
                    <a:lnR>
                      <a:noFill/>
                    </a:lnR>
                    <a:lnT>
                      <a:noFill/>
                    </a:lnT>
                    <a:lnB>
                      <a:noFill/>
                    </a:lnB>
                  </a:tcPr>
                </a:tc>
                <a:extLst>
                  <a:ext uri="{0D108BD9-81ED-4DB2-BD59-A6C34878D82A}">
                    <a16:rowId xmlns:a16="http://schemas.microsoft.com/office/drawing/2014/main" val="10007"/>
                  </a:ext>
                </a:extLst>
              </a:tr>
              <a:tr h="124895">
                <a:tc>
                  <a:txBody>
                    <a:bodyPr/>
                    <a:lstStyle/>
                    <a:p>
                      <a:pPr algn="l" fontAlgn="b"/>
                      <a:r>
                        <a:rPr lang="en-US" sz="1200" b="0" i="0" u="none" strike="noStrike" dirty="0">
                          <a:solidFill>
                            <a:srgbClr val="000000"/>
                          </a:solidFill>
                          <a:effectLst/>
                          <a:latin typeface="Times New Roman" pitchFamily="18" charset="0"/>
                        </a:rPr>
                        <a:t>Transportation</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42.23</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830.54</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1,661.08</a:t>
                      </a:r>
                    </a:p>
                  </a:txBody>
                  <a:tcPr marL="4996" marR="4996" marT="4996" marB="0" anchor="b">
                    <a:lnL>
                      <a:noFill/>
                    </a:lnL>
                    <a:lnR>
                      <a:noFill/>
                    </a:lnR>
                    <a:lnT>
                      <a:noFill/>
                    </a:lnT>
                    <a:lnB>
                      <a:noFill/>
                    </a:lnB>
                  </a:tcPr>
                </a:tc>
                <a:extLst>
                  <a:ext uri="{0D108BD9-81ED-4DB2-BD59-A6C34878D82A}">
                    <a16:rowId xmlns:a16="http://schemas.microsoft.com/office/drawing/2014/main" val="10008"/>
                  </a:ext>
                </a:extLst>
              </a:tr>
              <a:tr h="0">
                <a:tc>
                  <a:txBody>
                    <a:bodyPr/>
                    <a:lstStyle/>
                    <a:p>
                      <a:pPr algn="l" fontAlgn="b"/>
                      <a:r>
                        <a:rPr lang="en-US" sz="1200" b="0" i="0" u="none" strike="noStrike" dirty="0">
                          <a:solidFill>
                            <a:srgbClr val="000000"/>
                          </a:solidFill>
                          <a:effectLst/>
                          <a:latin typeface="Times New Roman" pitchFamily="18" charset="0"/>
                        </a:rPr>
                        <a:t>Raw materials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3,322.15</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6,644.30</a:t>
                      </a:r>
                    </a:p>
                  </a:txBody>
                  <a:tcPr marL="4996" marR="4996" marT="4996" marB="0" anchor="b">
                    <a:lnL>
                      <a:noFill/>
                    </a:lnL>
                    <a:lnR>
                      <a:noFill/>
                    </a:lnR>
                    <a:lnT>
                      <a:noFill/>
                    </a:lnT>
                    <a:lnB>
                      <a:noFill/>
                    </a:lnB>
                  </a:tcPr>
                </a:tc>
                <a:extLst>
                  <a:ext uri="{0D108BD9-81ED-4DB2-BD59-A6C34878D82A}">
                    <a16:rowId xmlns:a16="http://schemas.microsoft.com/office/drawing/2014/main" val="10009"/>
                  </a:ext>
                </a:extLst>
              </a:tr>
              <a:tr h="124895">
                <a:tc>
                  <a:txBody>
                    <a:bodyPr/>
                    <a:lstStyle/>
                    <a:p>
                      <a:pPr algn="l" fontAlgn="b"/>
                      <a:r>
                        <a:rPr lang="en-US" sz="1200" b="0" i="0" u="none" strike="noStrike" dirty="0">
                          <a:solidFill>
                            <a:srgbClr val="000000"/>
                          </a:solidFill>
                          <a:effectLst/>
                          <a:latin typeface="Times New Roman" pitchFamily="18" charset="0"/>
                        </a:rPr>
                        <a:t>Packaging Materials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567.54</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1,135.08</a:t>
                      </a:r>
                    </a:p>
                  </a:txBody>
                  <a:tcPr marL="4996" marR="4996" marT="4996" marB="0" anchor="b">
                    <a:lnL>
                      <a:noFill/>
                    </a:lnL>
                    <a:lnR>
                      <a:noFill/>
                    </a:lnR>
                    <a:lnT>
                      <a:noFill/>
                    </a:lnT>
                    <a:lnB>
                      <a:noFill/>
                    </a:lnB>
                  </a:tcPr>
                </a:tc>
                <a:extLst>
                  <a:ext uri="{0D108BD9-81ED-4DB2-BD59-A6C34878D82A}">
                    <a16:rowId xmlns:a16="http://schemas.microsoft.com/office/drawing/2014/main" val="10010"/>
                  </a:ext>
                </a:extLst>
              </a:tr>
              <a:tr h="0">
                <a:tc>
                  <a:txBody>
                    <a:bodyPr/>
                    <a:lstStyle/>
                    <a:p>
                      <a:pPr algn="l" fontAlgn="b"/>
                      <a:r>
                        <a:rPr lang="en-US" sz="1200" b="0" i="0" u="none" strike="noStrike" dirty="0">
                          <a:solidFill>
                            <a:srgbClr val="000000"/>
                          </a:solidFill>
                          <a:effectLst/>
                          <a:latin typeface="Times New Roman" pitchFamily="18" charset="0"/>
                        </a:rPr>
                        <a:t>Lab chemicals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83.89</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209.73</a:t>
                      </a:r>
                    </a:p>
                  </a:txBody>
                  <a:tcPr marL="4996" marR="4996" marT="4996" marB="0" anchor="b">
                    <a:lnL>
                      <a:noFill/>
                    </a:lnL>
                    <a:lnR>
                      <a:noFill/>
                    </a:lnR>
                    <a:lnT>
                      <a:noFill/>
                    </a:lnT>
                    <a:lnB>
                      <a:noFill/>
                    </a:lnB>
                  </a:tcPr>
                </a:tc>
                <a:extLst>
                  <a:ext uri="{0D108BD9-81ED-4DB2-BD59-A6C34878D82A}">
                    <a16:rowId xmlns:a16="http://schemas.microsoft.com/office/drawing/2014/main" val="10011"/>
                  </a:ext>
                </a:extLst>
              </a:tr>
              <a:tr h="124895">
                <a:tc>
                  <a:txBody>
                    <a:bodyPr/>
                    <a:lstStyle/>
                    <a:p>
                      <a:pPr algn="l" fontAlgn="b"/>
                      <a:r>
                        <a:rPr lang="en-US" sz="1200" b="0" i="0" u="none" strike="noStrike" dirty="0">
                          <a:solidFill>
                            <a:srgbClr val="000000"/>
                          </a:solidFill>
                          <a:effectLst/>
                          <a:latin typeface="Times New Roman" pitchFamily="18" charset="0"/>
                        </a:rPr>
                        <a:t>Advertising</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84.22</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252.66</a:t>
                      </a:r>
                    </a:p>
                  </a:txBody>
                  <a:tcPr marL="4996" marR="4996" marT="4996" marB="0" anchor="b">
                    <a:lnL>
                      <a:noFill/>
                    </a:lnL>
                    <a:lnR>
                      <a:noFill/>
                    </a:lnR>
                    <a:lnT>
                      <a:noFill/>
                    </a:lnT>
                    <a:lnB>
                      <a:noFill/>
                    </a:lnB>
                  </a:tcPr>
                </a:tc>
                <a:extLst>
                  <a:ext uri="{0D108BD9-81ED-4DB2-BD59-A6C34878D82A}">
                    <a16:rowId xmlns:a16="http://schemas.microsoft.com/office/drawing/2014/main" val="10012"/>
                  </a:ext>
                </a:extLst>
              </a:tr>
              <a:tr h="124895">
                <a:tc>
                  <a:txBody>
                    <a:bodyPr/>
                    <a:lstStyle/>
                    <a:p>
                      <a:pPr algn="l" fontAlgn="b"/>
                      <a:endParaRPr lang="en-US" sz="700" b="0" i="0" u="none" strike="noStrike">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itchFamily="34" charset="0"/>
                      </a:endParaRPr>
                    </a:p>
                  </a:txBody>
                  <a:tcPr marL="4996" marR="4996" marT="4996" marB="0" anchor="b">
                    <a:lnL>
                      <a:noFill/>
                    </a:lnL>
                    <a:lnR>
                      <a:noFill/>
                    </a:lnR>
                    <a:lnT>
                      <a:noFill/>
                    </a:lnT>
                    <a:lnB>
                      <a:noFill/>
                    </a:lnB>
                  </a:tcPr>
                </a:tc>
                <a:extLst>
                  <a:ext uri="{0D108BD9-81ED-4DB2-BD59-A6C34878D82A}">
                    <a16:rowId xmlns:a16="http://schemas.microsoft.com/office/drawing/2014/main" val="10013"/>
                  </a:ext>
                </a:extLst>
              </a:tr>
              <a:tr h="124895">
                <a:tc>
                  <a:txBody>
                    <a:bodyPr/>
                    <a:lstStyle/>
                    <a:p>
                      <a:pPr algn="l" fontAlgn="b"/>
                      <a:r>
                        <a:rPr lang="en-US" sz="1400" b="1" i="0" u="sng" strike="noStrike" dirty="0">
                          <a:solidFill>
                            <a:srgbClr val="000000"/>
                          </a:solidFill>
                          <a:effectLst/>
                          <a:latin typeface="Times New Roman" pitchFamily="18" charset="0"/>
                        </a:rPr>
                        <a:t>Stipend:</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14"/>
                  </a:ext>
                </a:extLst>
              </a:tr>
              <a:tr h="124895">
                <a:tc>
                  <a:txBody>
                    <a:bodyPr/>
                    <a:lstStyle/>
                    <a:p>
                      <a:pPr algn="l" fontAlgn="b"/>
                      <a:r>
                        <a:rPr lang="en-GB" sz="1200" b="0" i="0" u="none" strike="noStrike" dirty="0">
                          <a:solidFill>
                            <a:srgbClr val="000000"/>
                          </a:solidFill>
                          <a:effectLst/>
                          <a:latin typeface="Times New Roman" pitchFamily="18" charset="0"/>
                        </a:rPr>
                        <a:t>Salaries ($ 110.74 per person/month - 4 permanent employees)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664.44</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1,771.81</a:t>
                      </a:r>
                    </a:p>
                  </a:txBody>
                  <a:tcPr marL="4996" marR="4996" marT="4996" marB="0" anchor="b">
                    <a:lnL>
                      <a:noFill/>
                    </a:lnL>
                    <a:lnR>
                      <a:noFill/>
                    </a:lnR>
                    <a:lnT>
                      <a:noFill/>
                    </a:lnT>
                    <a:lnB>
                      <a:noFill/>
                    </a:lnB>
                  </a:tcPr>
                </a:tc>
                <a:extLst>
                  <a:ext uri="{0D108BD9-81ED-4DB2-BD59-A6C34878D82A}">
                    <a16:rowId xmlns:a16="http://schemas.microsoft.com/office/drawing/2014/main" val="10015"/>
                  </a:ext>
                </a:extLst>
              </a:tr>
              <a:tr h="124895">
                <a:tc>
                  <a:txBody>
                    <a:bodyPr/>
                    <a:lstStyle/>
                    <a:p>
                      <a:pPr algn="l" fontAlgn="b"/>
                      <a:r>
                        <a:rPr lang="en-GB" sz="1200" b="0" i="0" u="none" strike="noStrike" dirty="0">
                          <a:solidFill>
                            <a:srgbClr val="000000"/>
                          </a:solidFill>
                          <a:effectLst/>
                          <a:latin typeface="Times New Roman" pitchFamily="18" charset="0"/>
                        </a:rPr>
                        <a:t>Labour ( $4.19 per Labourer/day - 4 people)</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553.08</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1,106.16</a:t>
                      </a:r>
                    </a:p>
                  </a:txBody>
                  <a:tcPr marL="4996" marR="4996" marT="4996" marB="0" anchor="b">
                    <a:lnL>
                      <a:noFill/>
                    </a:lnL>
                    <a:lnR>
                      <a:noFill/>
                    </a:lnR>
                    <a:lnT>
                      <a:noFill/>
                    </a:lnT>
                    <a:lnB>
                      <a:noFill/>
                    </a:lnB>
                  </a:tcPr>
                </a:tc>
                <a:extLst>
                  <a:ext uri="{0D108BD9-81ED-4DB2-BD59-A6C34878D82A}">
                    <a16:rowId xmlns:a16="http://schemas.microsoft.com/office/drawing/2014/main" val="10016"/>
                  </a:ext>
                </a:extLst>
              </a:tr>
              <a:tr h="0">
                <a:tc>
                  <a:txBody>
                    <a:bodyPr/>
                    <a:lstStyle/>
                    <a:p>
                      <a:pPr algn="l" fontAlgn="b"/>
                      <a:endParaRPr lang="en-US" sz="600" b="0" i="0" u="none" strike="noStrike">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600" b="0" i="0" u="none" strike="noStrike" dirty="0">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pitchFamily="34" charset="0"/>
                      </a:endParaRPr>
                    </a:p>
                  </a:txBody>
                  <a:tcPr marL="4996" marR="4996" marT="4996" marB="0" anchor="b">
                    <a:lnL>
                      <a:noFill/>
                    </a:lnL>
                    <a:lnR>
                      <a:noFill/>
                    </a:lnR>
                    <a:lnT>
                      <a:noFill/>
                    </a:lnT>
                    <a:lnB>
                      <a:noFill/>
                    </a:lnB>
                  </a:tcPr>
                </a:tc>
                <a:tc>
                  <a:txBody>
                    <a:bodyPr/>
                    <a:lstStyle/>
                    <a:p>
                      <a:pPr algn="l" fontAlgn="b"/>
                      <a:endParaRPr lang="en-US" sz="600" b="0" i="0" u="none" strike="noStrike">
                        <a:solidFill>
                          <a:srgbClr val="000000"/>
                        </a:solidFill>
                        <a:effectLst/>
                        <a:latin typeface="Calibri" pitchFamily="34" charset="0"/>
                      </a:endParaRPr>
                    </a:p>
                  </a:txBody>
                  <a:tcPr marL="4996" marR="4996" marT="4996" marB="0" anchor="b">
                    <a:lnL>
                      <a:noFill/>
                    </a:lnL>
                    <a:lnR>
                      <a:noFill/>
                    </a:lnR>
                    <a:lnT>
                      <a:noFill/>
                    </a:lnT>
                    <a:lnB>
                      <a:noFill/>
                    </a:lnB>
                  </a:tcPr>
                </a:tc>
                <a:extLst>
                  <a:ext uri="{0D108BD9-81ED-4DB2-BD59-A6C34878D82A}">
                    <a16:rowId xmlns:a16="http://schemas.microsoft.com/office/drawing/2014/main" val="10017"/>
                  </a:ext>
                </a:extLst>
              </a:tr>
              <a:tr h="124895">
                <a:tc>
                  <a:txBody>
                    <a:bodyPr/>
                    <a:lstStyle/>
                    <a:p>
                      <a:pPr algn="l" fontAlgn="b"/>
                      <a:r>
                        <a:rPr lang="en-US" sz="1200" b="1" i="0" u="sng" strike="noStrike" dirty="0">
                          <a:solidFill>
                            <a:srgbClr val="000000"/>
                          </a:solidFill>
                          <a:effectLst/>
                          <a:latin typeface="Times New Roman" pitchFamily="18" charset="0"/>
                        </a:rPr>
                        <a:t>Purchase of Capital Assets: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18"/>
                  </a:ext>
                </a:extLst>
              </a:tr>
              <a:tr h="124895">
                <a:tc>
                  <a:txBody>
                    <a:bodyPr/>
                    <a:lstStyle/>
                    <a:p>
                      <a:pPr algn="l" fontAlgn="b"/>
                      <a:r>
                        <a:rPr lang="en-GB" sz="1200" b="0" i="0" u="none" strike="noStrike" dirty="0">
                          <a:solidFill>
                            <a:srgbClr val="000000"/>
                          </a:solidFill>
                          <a:effectLst/>
                          <a:latin typeface="Times New Roman" pitchFamily="18" charset="0"/>
                        </a:rPr>
                        <a:t>Factory site, farm land(30)  and building</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100" b="0" i="0" u="none" strike="noStrike" dirty="0">
                          <a:solidFill>
                            <a:srgbClr val="000000"/>
                          </a:solidFill>
                          <a:effectLst/>
                          <a:latin typeface="Times New Roman" pitchFamily="18" charset="0"/>
                        </a:rPr>
                        <a:t>1,176.11</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3,716.21</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3,798.81</a:t>
                      </a:r>
                    </a:p>
                  </a:txBody>
                  <a:tcPr marL="4996" marR="4996" marT="4996" marB="0" anchor="b">
                    <a:lnL>
                      <a:noFill/>
                    </a:lnL>
                    <a:lnR>
                      <a:noFill/>
                    </a:lnR>
                    <a:lnT>
                      <a:noFill/>
                    </a:lnT>
                    <a:lnB>
                      <a:noFill/>
                    </a:lnB>
                  </a:tcPr>
                </a:tc>
                <a:extLst>
                  <a:ext uri="{0D108BD9-81ED-4DB2-BD59-A6C34878D82A}">
                    <a16:rowId xmlns:a16="http://schemas.microsoft.com/office/drawing/2014/main" val="10019"/>
                  </a:ext>
                </a:extLst>
              </a:tr>
              <a:tr h="124895">
                <a:tc>
                  <a:txBody>
                    <a:bodyPr/>
                    <a:lstStyle/>
                    <a:p>
                      <a:pPr algn="l" fontAlgn="b"/>
                      <a:r>
                        <a:rPr lang="en-US" sz="1200" b="0" i="0" u="none" strike="noStrike" dirty="0">
                          <a:solidFill>
                            <a:srgbClr val="000000"/>
                          </a:solidFill>
                          <a:effectLst/>
                          <a:latin typeface="Times New Roman" pitchFamily="18" charset="0"/>
                        </a:rPr>
                        <a:t>Documentation and License</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83.89</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220.04</a:t>
                      </a:r>
                    </a:p>
                  </a:txBody>
                  <a:tcPr marL="4996" marR="4996" marT="4996" marB="0" anchor="b">
                    <a:lnL>
                      <a:noFill/>
                    </a:lnL>
                    <a:lnR>
                      <a:noFill/>
                    </a:lnR>
                    <a:lnT>
                      <a:noFill/>
                    </a:lnT>
                    <a:lnB>
                      <a:noFill/>
                    </a:lnB>
                  </a:tcPr>
                </a:tc>
                <a:tc>
                  <a:txBody>
                    <a:bodyPr/>
                    <a:lstStyle/>
                    <a:p>
                      <a:pPr algn="ctr" fontAlgn="b"/>
                      <a:r>
                        <a:rPr lang="en-US" sz="700" b="0" i="0" u="none" strike="noStrike" dirty="0">
                          <a:solidFill>
                            <a:srgbClr val="000000"/>
                          </a:solidFill>
                          <a:effectLst/>
                          <a:latin typeface="Times New Roman" pitchFamily="18" charset="0"/>
                        </a:rPr>
                        <a:t>-</a:t>
                      </a:r>
                    </a:p>
                  </a:txBody>
                  <a:tcPr marL="4996" marR="4996" marT="4996" marB="0" anchor="b">
                    <a:lnL>
                      <a:noFill/>
                    </a:lnL>
                    <a:lnR>
                      <a:noFill/>
                    </a:lnR>
                    <a:lnT>
                      <a:noFill/>
                    </a:lnT>
                    <a:lnB>
                      <a:noFill/>
                    </a:lnB>
                  </a:tcPr>
                </a:tc>
                <a:extLst>
                  <a:ext uri="{0D108BD9-81ED-4DB2-BD59-A6C34878D82A}">
                    <a16:rowId xmlns:a16="http://schemas.microsoft.com/office/drawing/2014/main" val="10020"/>
                  </a:ext>
                </a:extLst>
              </a:tr>
              <a:tr h="124895">
                <a:tc>
                  <a:txBody>
                    <a:bodyPr/>
                    <a:lstStyle/>
                    <a:p>
                      <a:pPr algn="l" fontAlgn="b"/>
                      <a:r>
                        <a:rPr lang="de-DE" sz="1200" b="0" i="0" u="none" strike="noStrike" dirty="0">
                          <a:solidFill>
                            <a:srgbClr val="000000"/>
                          </a:solidFill>
                          <a:effectLst/>
                          <a:latin typeface="Times New Roman" pitchFamily="18" charset="0"/>
                        </a:rPr>
                        <a:t>Machines (Chipper, Grinder, dehydrator,pressor)</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12,486.49</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5,000</a:t>
                      </a:r>
                    </a:p>
                  </a:txBody>
                  <a:tcPr marL="4996" marR="4996" marT="4996" marB="0" anchor="b">
                    <a:lnL>
                      <a:noFill/>
                    </a:lnL>
                    <a:lnR>
                      <a:noFill/>
                    </a:lnR>
                    <a:lnT>
                      <a:noFill/>
                    </a:lnT>
                    <a:lnB>
                      <a:noFill/>
                    </a:lnB>
                  </a:tcPr>
                </a:tc>
                <a:extLst>
                  <a:ext uri="{0D108BD9-81ED-4DB2-BD59-A6C34878D82A}">
                    <a16:rowId xmlns:a16="http://schemas.microsoft.com/office/drawing/2014/main" val="10021"/>
                  </a:ext>
                </a:extLst>
              </a:tr>
              <a:tr h="124895">
                <a:tc>
                  <a:txBody>
                    <a:bodyPr/>
                    <a:lstStyle/>
                    <a:p>
                      <a:pPr algn="l" fontAlgn="b"/>
                      <a:r>
                        <a:rPr lang="en-US" sz="1200" b="0" i="0" u="none" strike="noStrike" dirty="0">
                          <a:solidFill>
                            <a:srgbClr val="000000"/>
                          </a:solidFill>
                          <a:effectLst/>
                          <a:latin typeface="Times New Roman" pitchFamily="18" charset="0"/>
                        </a:rPr>
                        <a:t>Equipment and Tools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50</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396.11</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844.59</a:t>
                      </a:r>
                    </a:p>
                  </a:txBody>
                  <a:tcPr marL="4996" marR="4996" marT="4996" marB="0" anchor="b">
                    <a:lnL>
                      <a:noFill/>
                    </a:lnL>
                    <a:lnR>
                      <a:noFill/>
                    </a:lnR>
                    <a:lnT>
                      <a:noFill/>
                    </a:lnT>
                    <a:lnB>
                      <a:noFill/>
                    </a:lnB>
                  </a:tcPr>
                </a:tc>
                <a:extLst>
                  <a:ext uri="{0D108BD9-81ED-4DB2-BD59-A6C34878D82A}">
                    <a16:rowId xmlns:a16="http://schemas.microsoft.com/office/drawing/2014/main" val="10022"/>
                  </a:ext>
                </a:extLst>
              </a:tr>
              <a:tr h="124895">
                <a:tc>
                  <a:txBody>
                    <a:bodyPr/>
                    <a:lstStyle/>
                    <a:p>
                      <a:pPr algn="l" fontAlgn="b"/>
                      <a:r>
                        <a:rPr lang="en-US" sz="1200" b="0" i="0" u="none" strike="noStrike" dirty="0">
                          <a:solidFill>
                            <a:srgbClr val="000000"/>
                          </a:solidFill>
                          <a:effectLst/>
                          <a:latin typeface="Times New Roman" pitchFamily="18" charset="0"/>
                        </a:rPr>
                        <a:t>Supply centers (rent)</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506.51</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1,182.43</a:t>
                      </a:r>
                    </a:p>
                  </a:txBody>
                  <a:tcPr marL="4996" marR="4996" marT="4996" marB="0" anchor="b">
                    <a:lnL>
                      <a:noFill/>
                    </a:lnL>
                    <a:lnR>
                      <a:noFill/>
                    </a:lnR>
                    <a:lnT>
                      <a:noFill/>
                    </a:lnT>
                    <a:lnB>
                      <a:noFill/>
                    </a:lnB>
                  </a:tcPr>
                </a:tc>
                <a:extLst>
                  <a:ext uri="{0D108BD9-81ED-4DB2-BD59-A6C34878D82A}">
                    <a16:rowId xmlns:a16="http://schemas.microsoft.com/office/drawing/2014/main" val="10023"/>
                  </a:ext>
                </a:extLst>
              </a:tr>
              <a:tr h="124895">
                <a:tc>
                  <a:txBody>
                    <a:bodyPr/>
                    <a:lstStyle/>
                    <a:p>
                      <a:pPr algn="l" fontAlgn="b"/>
                      <a:r>
                        <a:rPr lang="en-US" sz="1200" b="0" i="0" u="none" strike="noStrike" dirty="0">
                          <a:solidFill>
                            <a:srgbClr val="000000"/>
                          </a:solidFill>
                          <a:effectLst/>
                          <a:latin typeface="Times New Roman" pitchFamily="18" charset="0"/>
                        </a:rPr>
                        <a:t>Vehicles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700" b="0" i="0" u="none" strike="noStrike">
                          <a:solidFill>
                            <a:srgbClr val="000000"/>
                          </a:solidFill>
                          <a:effectLst/>
                          <a:latin typeface="Times New Roman" pitchFamily="18" charset="0"/>
                        </a:rPr>
                        <a:t>-</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5,065.08</a:t>
                      </a:r>
                    </a:p>
                  </a:txBody>
                  <a:tcPr marL="4996" marR="4996" marT="4996" marB="0" anchor="b">
                    <a:lnL>
                      <a:noFill/>
                    </a:lnL>
                    <a:lnR>
                      <a:noFill/>
                    </a:lnR>
                    <a:lnT>
                      <a:noFill/>
                    </a:lnT>
                    <a:lnB>
                      <a:noFill/>
                    </a:lnB>
                  </a:tcPr>
                </a:tc>
                <a:extLst>
                  <a:ext uri="{0D108BD9-81ED-4DB2-BD59-A6C34878D82A}">
                    <a16:rowId xmlns:a16="http://schemas.microsoft.com/office/drawing/2014/main" val="10024"/>
                  </a:ext>
                </a:extLst>
              </a:tr>
              <a:tr h="124895">
                <a:tc>
                  <a:txBody>
                    <a:bodyPr/>
                    <a:lstStyle/>
                    <a:p>
                      <a:pPr algn="l"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1" i="0" u="sng"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25"/>
                  </a:ext>
                </a:extLst>
              </a:tr>
              <a:tr h="124895">
                <a:tc>
                  <a:txBody>
                    <a:bodyPr/>
                    <a:lstStyle/>
                    <a:p>
                      <a:pPr algn="l" fontAlgn="b"/>
                      <a:r>
                        <a:rPr lang="en-US" sz="1200" b="1" i="0" u="sng" strike="noStrike" dirty="0">
                          <a:solidFill>
                            <a:srgbClr val="000000"/>
                          </a:solidFill>
                          <a:effectLst/>
                          <a:latin typeface="Times New Roman" pitchFamily="18" charset="0"/>
                        </a:rPr>
                        <a:t>Utilities: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26"/>
                  </a:ext>
                </a:extLst>
              </a:tr>
              <a:tr h="124895">
                <a:tc>
                  <a:txBody>
                    <a:bodyPr/>
                    <a:lstStyle/>
                    <a:p>
                      <a:pPr algn="l" fontAlgn="b"/>
                      <a:r>
                        <a:rPr lang="en-US" sz="1200" b="0" i="0" u="none" strike="noStrike" dirty="0">
                          <a:solidFill>
                            <a:srgbClr val="000000"/>
                          </a:solidFill>
                          <a:effectLst/>
                          <a:latin typeface="Times New Roman" pitchFamily="18" charset="0"/>
                        </a:rPr>
                        <a:t>Water</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16.88</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33.76</a:t>
                      </a:r>
                    </a:p>
                  </a:txBody>
                  <a:tcPr marL="4996" marR="4996" marT="4996" marB="0" anchor="b">
                    <a:lnL>
                      <a:noFill/>
                    </a:lnL>
                    <a:lnR>
                      <a:noFill/>
                    </a:lnR>
                    <a:lnT>
                      <a:noFill/>
                    </a:lnT>
                    <a:lnB>
                      <a:noFill/>
                    </a:lnB>
                  </a:tcPr>
                </a:tc>
                <a:extLst>
                  <a:ext uri="{0D108BD9-81ED-4DB2-BD59-A6C34878D82A}">
                    <a16:rowId xmlns:a16="http://schemas.microsoft.com/office/drawing/2014/main" val="10027"/>
                  </a:ext>
                </a:extLst>
              </a:tr>
              <a:tr h="124895">
                <a:tc>
                  <a:txBody>
                    <a:bodyPr/>
                    <a:lstStyle/>
                    <a:p>
                      <a:pPr algn="l" fontAlgn="b"/>
                      <a:r>
                        <a:rPr lang="en-US" sz="1200" b="0" i="0" u="none" strike="noStrike" dirty="0">
                          <a:solidFill>
                            <a:srgbClr val="000000"/>
                          </a:solidFill>
                          <a:effectLst/>
                          <a:latin typeface="Times New Roman" pitchFamily="18" charset="0"/>
                        </a:rPr>
                        <a:t>Electricity Bills</a:t>
                      </a: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41.95</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83.89</a:t>
                      </a:r>
                    </a:p>
                  </a:txBody>
                  <a:tcPr marL="4996" marR="4996" marT="4996" marB="0" anchor="b">
                    <a:lnL>
                      <a:noFill/>
                    </a:lnL>
                    <a:lnR>
                      <a:noFill/>
                    </a:lnR>
                    <a:lnT>
                      <a:noFill/>
                    </a:lnT>
                    <a:lnB>
                      <a:noFill/>
                    </a:lnB>
                  </a:tcPr>
                </a:tc>
                <a:extLst>
                  <a:ext uri="{0D108BD9-81ED-4DB2-BD59-A6C34878D82A}">
                    <a16:rowId xmlns:a16="http://schemas.microsoft.com/office/drawing/2014/main" val="10028"/>
                  </a:ext>
                </a:extLst>
              </a:tr>
              <a:tr h="124895">
                <a:tc>
                  <a:txBody>
                    <a:bodyPr/>
                    <a:lstStyle/>
                    <a:p>
                      <a:pPr algn="l"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1"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29"/>
                  </a:ext>
                </a:extLst>
              </a:tr>
              <a:tr h="124895">
                <a:tc>
                  <a:txBody>
                    <a:bodyPr/>
                    <a:lstStyle/>
                    <a:p>
                      <a:pPr algn="l" fontAlgn="b"/>
                      <a:r>
                        <a:rPr lang="en-US" sz="1200" b="1" i="0" u="none" strike="noStrike" dirty="0">
                          <a:solidFill>
                            <a:srgbClr val="000000"/>
                          </a:solidFill>
                          <a:effectLst/>
                          <a:latin typeface="Times New Roman" pitchFamily="18" charset="0"/>
                        </a:rPr>
                        <a:t>Total Cash Outflow</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589.53</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1352.23</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23490.05</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28,789.38</a:t>
                      </a:r>
                    </a:p>
                  </a:txBody>
                  <a:tcPr marL="4996" marR="4996" marT="4996" marB="0" anchor="b">
                    <a:lnL>
                      <a:noFill/>
                    </a:lnL>
                    <a:lnR>
                      <a:noFill/>
                    </a:lnR>
                    <a:lnT>
                      <a:noFill/>
                    </a:lnT>
                    <a:lnB>
                      <a:noFill/>
                    </a:lnB>
                    <a:solidFill>
                      <a:srgbClr val="FFFF00"/>
                    </a:solidFill>
                  </a:tcPr>
                </a:tc>
                <a:extLst>
                  <a:ext uri="{0D108BD9-81ED-4DB2-BD59-A6C34878D82A}">
                    <a16:rowId xmlns:a16="http://schemas.microsoft.com/office/drawing/2014/main" val="10030"/>
                  </a:ext>
                </a:extLst>
              </a:tr>
              <a:tr h="176463">
                <a:tc>
                  <a:txBody>
                    <a:bodyPr/>
                    <a:lstStyle/>
                    <a:p>
                      <a:pPr algn="l"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a:solidFill>
                          <a:srgbClr val="000000"/>
                        </a:solidFill>
                        <a:effectLst/>
                        <a:latin typeface="Times New Roman" pitchFamily="18" charset="0"/>
                      </a:endParaRPr>
                    </a:p>
                  </a:txBody>
                  <a:tcPr marL="4996" marR="4996" marT="4996" marB="0" anchor="b">
                    <a:lnL>
                      <a:noFill/>
                    </a:lnL>
                    <a:lnR>
                      <a:noFill/>
                    </a:lnR>
                    <a:lnT>
                      <a:noFill/>
                    </a:lnT>
                    <a:lnB>
                      <a:noFill/>
                    </a:lnB>
                  </a:tcPr>
                </a:tc>
                <a:tc>
                  <a:txBody>
                    <a:bodyPr/>
                    <a:lstStyle/>
                    <a:p>
                      <a:pPr algn="ctr" fontAlgn="b"/>
                      <a:endParaRPr lang="en-US" sz="700" b="0" i="0" u="none" strike="noStrike" dirty="0">
                        <a:solidFill>
                          <a:srgbClr val="000000"/>
                        </a:solidFill>
                        <a:effectLst/>
                        <a:latin typeface="Times New Roman" pitchFamily="18" charset="0"/>
                      </a:endParaRPr>
                    </a:p>
                  </a:txBody>
                  <a:tcPr marL="4996" marR="4996" marT="4996" marB="0" anchor="b">
                    <a:lnL>
                      <a:noFill/>
                    </a:lnL>
                    <a:lnR>
                      <a:noFill/>
                    </a:lnR>
                    <a:lnT>
                      <a:noFill/>
                    </a:lnT>
                    <a:lnB>
                      <a:noFill/>
                    </a:lnB>
                  </a:tcPr>
                </a:tc>
                <a:extLst>
                  <a:ext uri="{0D108BD9-81ED-4DB2-BD59-A6C34878D82A}">
                    <a16:rowId xmlns:a16="http://schemas.microsoft.com/office/drawing/2014/main" val="10031"/>
                  </a:ext>
                </a:extLst>
              </a:tr>
              <a:tr h="0">
                <a:tc>
                  <a:txBody>
                    <a:bodyPr/>
                    <a:lstStyle/>
                    <a:p>
                      <a:pPr algn="l" fontAlgn="b"/>
                      <a:r>
                        <a:rPr lang="en-US" sz="1200" b="0" i="0" u="none" strike="noStrike" dirty="0">
                          <a:solidFill>
                            <a:srgbClr val="000000"/>
                          </a:solidFill>
                          <a:effectLst/>
                          <a:latin typeface="Times New Roman" pitchFamily="18" charset="0"/>
                        </a:rPr>
                        <a:t>Net Cashflow</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0</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647.77</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31034.58</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55259.89</a:t>
                      </a:r>
                    </a:p>
                  </a:txBody>
                  <a:tcPr marL="4996" marR="4996" marT="4996" marB="0" anchor="b">
                    <a:lnL>
                      <a:noFill/>
                    </a:lnL>
                    <a:lnR>
                      <a:noFill/>
                    </a:lnR>
                    <a:lnT>
                      <a:noFill/>
                    </a:lnT>
                    <a:lnB>
                      <a:noFill/>
                    </a:lnB>
                  </a:tcPr>
                </a:tc>
                <a:extLst>
                  <a:ext uri="{0D108BD9-81ED-4DB2-BD59-A6C34878D82A}">
                    <a16:rowId xmlns:a16="http://schemas.microsoft.com/office/drawing/2014/main" val="10032"/>
                  </a:ext>
                </a:extLst>
              </a:tr>
              <a:tr h="124895">
                <a:tc>
                  <a:txBody>
                    <a:bodyPr/>
                    <a:lstStyle/>
                    <a:p>
                      <a:pPr algn="l" fontAlgn="b"/>
                      <a:r>
                        <a:rPr lang="en-US" sz="1200" b="0" i="0" u="none" strike="noStrike" dirty="0">
                          <a:solidFill>
                            <a:srgbClr val="000000"/>
                          </a:solidFill>
                          <a:effectLst/>
                          <a:latin typeface="Times New Roman" pitchFamily="18" charset="0"/>
                        </a:rPr>
                        <a:t>Opening Cash Balance</a:t>
                      </a:r>
                    </a:p>
                  </a:txBody>
                  <a:tcPr marL="4996" marR="4996" marT="4996" marB="0" anchor="b">
                    <a:lnL>
                      <a:noFill/>
                    </a:lnL>
                    <a:lnR>
                      <a:noFill/>
                    </a:lnR>
                    <a:lnT>
                      <a:noFill/>
                    </a:lnT>
                    <a:lnB>
                      <a:noFill/>
                    </a:lnB>
                  </a:tcPr>
                </a:tc>
                <a:tc>
                  <a:txBody>
                    <a:bodyPr/>
                    <a:lstStyle/>
                    <a:p>
                      <a:pPr algn="ctr" fontAlgn="b"/>
                      <a:r>
                        <a:rPr lang="en-US" sz="1200" b="0" i="0" u="none" strike="noStrike" dirty="0">
                          <a:solidFill>
                            <a:srgbClr val="000000"/>
                          </a:solidFill>
                          <a:effectLst/>
                          <a:latin typeface="Times New Roman" pitchFamily="18" charset="0"/>
                        </a:rPr>
                        <a:t>0</a:t>
                      </a:r>
                    </a:p>
                  </a:txBody>
                  <a:tcPr marL="4996" marR="4996" marT="4996" marB="0" anchor="b">
                    <a:lnL>
                      <a:noFill/>
                    </a:lnL>
                    <a:lnR>
                      <a:noFill/>
                    </a:lnR>
                    <a:lnT>
                      <a:noFill/>
                    </a:lnT>
                    <a:lnB>
                      <a:noFill/>
                    </a:lnB>
                  </a:tcPr>
                </a:tc>
                <a:tc>
                  <a:txBody>
                    <a:bodyPr/>
                    <a:lstStyle/>
                    <a:p>
                      <a:pPr algn="ctr" fontAlgn="b"/>
                      <a:r>
                        <a:rPr lang="en-US" sz="1200" b="1" i="0" u="none" strike="noStrike" dirty="0">
                          <a:solidFill>
                            <a:srgbClr val="000000"/>
                          </a:solidFill>
                          <a:effectLst/>
                          <a:latin typeface="Times New Roman" pitchFamily="18" charset="0"/>
                        </a:rPr>
                        <a:t>0</a:t>
                      </a:r>
                    </a:p>
                  </a:txBody>
                  <a:tcPr marL="4996" marR="4996" marT="4996" marB="0" anchor="b">
                    <a:lnL>
                      <a:noFill/>
                    </a:lnL>
                    <a:lnR>
                      <a:noFill/>
                    </a:lnR>
                    <a:lnT>
                      <a:noFill/>
                    </a:lnT>
                    <a:lnB>
                      <a:noFill/>
                    </a:lnB>
                  </a:tcPr>
                </a:tc>
                <a:tc>
                  <a:txBody>
                    <a:bodyPr/>
                    <a:lstStyle/>
                    <a:p>
                      <a:pPr algn="ctr" fontAlgn="b"/>
                      <a:r>
                        <a:rPr lang="en-US" sz="1200" b="1" i="0" u="none" strike="noStrike" dirty="0">
                          <a:solidFill>
                            <a:srgbClr val="000000"/>
                          </a:solidFill>
                          <a:effectLst/>
                          <a:latin typeface="Times New Roman" pitchFamily="18" charset="0"/>
                        </a:rPr>
                        <a:t>647.77</a:t>
                      </a:r>
                    </a:p>
                  </a:txBody>
                  <a:tcPr marL="4996" marR="4996" marT="4996" marB="0" anchor="b">
                    <a:lnL>
                      <a:noFill/>
                    </a:lnL>
                    <a:lnR>
                      <a:noFill/>
                    </a:lnR>
                    <a:lnT>
                      <a:noFill/>
                    </a:lnT>
                    <a:lnB>
                      <a:noFill/>
                    </a:lnB>
                  </a:tcPr>
                </a:tc>
                <a:tc>
                  <a:txBody>
                    <a:bodyPr/>
                    <a:lstStyle/>
                    <a:p>
                      <a:pPr algn="ctr" fontAlgn="b"/>
                      <a:r>
                        <a:rPr lang="en-US" sz="1200" b="1" i="0" u="none" strike="noStrike" dirty="0">
                          <a:solidFill>
                            <a:srgbClr val="000000"/>
                          </a:solidFill>
                          <a:effectLst/>
                          <a:latin typeface="Times New Roman" pitchFamily="18" charset="0"/>
                        </a:rPr>
                        <a:t>31682.35</a:t>
                      </a:r>
                    </a:p>
                  </a:txBody>
                  <a:tcPr marL="4996" marR="4996" marT="4996" marB="0" anchor="b">
                    <a:lnL>
                      <a:noFill/>
                    </a:lnL>
                    <a:lnR>
                      <a:noFill/>
                    </a:lnR>
                    <a:lnT>
                      <a:noFill/>
                    </a:lnT>
                    <a:lnB>
                      <a:noFill/>
                    </a:lnB>
                  </a:tcPr>
                </a:tc>
                <a:extLst>
                  <a:ext uri="{0D108BD9-81ED-4DB2-BD59-A6C34878D82A}">
                    <a16:rowId xmlns:a16="http://schemas.microsoft.com/office/drawing/2014/main" val="10033"/>
                  </a:ext>
                </a:extLst>
              </a:tr>
              <a:tr h="0">
                <a:tc>
                  <a:txBody>
                    <a:bodyPr/>
                    <a:lstStyle/>
                    <a:p>
                      <a:pPr algn="l" fontAlgn="b"/>
                      <a:r>
                        <a:rPr lang="en-US" sz="1200" b="1" i="0" u="none" strike="noStrike" dirty="0">
                          <a:solidFill>
                            <a:srgbClr val="000000"/>
                          </a:solidFill>
                          <a:effectLst/>
                          <a:latin typeface="Times New Roman" pitchFamily="18" charset="0"/>
                        </a:rPr>
                        <a:t>Ending Cash</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0</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647.77</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31682.35</a:t>
                      </a:r>
                    </a:p>
                  </a:txBody>
                  <a:tcPr marL="4996" marR="4996" marT="4996"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Times New Roman" pitchFamily="18" charset="0"/>
                        </a:rPr>
                        <a:t>86,942.24</a:t>
                      </a:r>
                    </a:p>
                  </a:txBody>
                  <a:tcPr marL="4996" marR="4996" marT="4996" marB="0" anchor="b">
                    <a:lnL>
                      <a:noFill/>
                    </a:lnL>
                    <a:lnR>
                      <a:noFill/>
                    </a:lnR>
                    <a:lnT>
                      <a:noFill/>
                    </a:lnT>
                    <a:lnB>
                      <a:noFill/>
                    </a:lnB>
                    <a:solidFill>
                      <a:srgbClr val="FFFF00"/>
                    </a:solidFill>
                  </a:tcPr>
                </a:tc>
                <a:extLst>
                  <a:ext uri="{0D108BD9-81ED-4DB2-BD59-A6C34878D82A}">
                    <a16:rowId xmlns:a16="http://schemas.microsoft.com/office/drawing/2014/main" val="1003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1281486"/>
          <a:ext cx="10515600" cy="542411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133855" y="279923"/>
            <a:ext cx="6096000" cy="707886"/>
          </a:xfrm>
          <a:prstGeom prst="rect">
            <a:avLst/>
          </a:prstGeom>
          <a:noFill/>
        </p:spPr>
        <p:txBody>
          <a:bodyPr wrap="square">
            <a:spAutoFit/>
          </a:bodyPr>
          <a:lstStyle/>
          <a:p>
            <a:r>
              <a:rPr lang="en-US" sz="4000" b="1" dirty="0">
                <a:solidFill>
                  <a:schemeClr val="bg1"/>
                </a:solidFill>
                <a:latin typeface="Arial Black" pitchFamily="34" charset="0"/>
                <a:cs typeface="Times New Roman" pitchFamily="18" charset="0"/>
              </a:rPr>
              <a:t>INTRODUCTION</a:t>
            </a:r>
            <a:endParaRPr lang="en-US" sz="4000" dirty="0">
              <a:solidFill>
                <a:schemeClr val="bg1"/>
              </a:solidFill>
            </a:endParaRPr>
          </a:p>
        </p:txBody>
      </p:sp>
      <p:sp>
        <p:nvSpPr>
          <p:cNvPr id="11" name="Flowchart: Terminator 10"/>
          <p:cNvSpPr/>
          <p:nvPr/>
        </p:nvSpPr>
        <p:spPr>
          <a:xfrm>
            <a:off x="-1284632" y="281521"/>
            <a:ext cx="9176844" cy="922967"/>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664207" y="-55699"/>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1498" y="448097"/>
            <a:ext cx="7420714" cy="707886"/>
          </a:xfrm>
          <a:prstGeom prst="rect">
            <a:avLst/>
          </a:prstGeom>
          <a:noFill/>
        </p:spPr>
        <p:txBody>
          <a:bodyPr wrap="square">
            <a:spAutoFit/>
          </a:bodyPr>
          <a:lstStyle/>
          <a:p>
            <a:pPr algn="ctr"/>
            <a:r>
              <a:rPr lang="en-US" sz="4000" b="1" dirty="0">
                <a:solidFill>
                  <a:schemeClr val="bg1"/>
                </a:solidFill>
                <a:latin typeface="Arial Black" pitchFamily="34" charset="0"/>
                <a:cs typeface="Times New Roman" pitchFamily="18" charset="0"/>
              </a:rPr>
              <a:t>CASHFLOW CHART</a:t>
            </a:r>
            <a:endParaRPr lang="en-US" sz="4000" b="1" dirty="0">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3810" y="-601003"/>
            <a:ext cx="2924548" cy="31199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333" t="131" r="31263" b="37318"/>
          <a:stretch>
            <a:fillRect/>
          </a:stretch>
        </p:blipFill>
        <p:spPr>
          <a:xfrm>
            <a:off x="0" y="2005394"/>
            <a:ext cx="12192000" cy="5077576"/>
          </a:xfrm>
          <a:prstGeom prst="rect">
            <a:avLst/>
          </a:prstGeom>
        </p:spPr>
      </p:pic>
      <p:sp>
        <p:nvSpPr>
          <p:cNvPr id="9" name="TextBox 8"/>
          <p:cNvSpPr txBox="1"/>
          <p:nvPr/>
        </p:nvSpPr>
        <p:spPr>
          <a:xfrm>
            <a:off x="787637" y="5125018"/>
            <a:ext cx="57857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1</a:t>
            </a:r>
          </a:p>
        </p:txBody>
      </p:sp>
      <p:sp>
        <p:nvSpPr>
          <p:cNvPr id="13" name="TextBox 12"/>
          <p:cNvSpPr txBox="1"/>
          <p:nvPr/>
        </p:nvSpPr>
        <p:spPr>
          <a:xfrm flipH="1">
            <a:off x="8300656" y="492243"/>
            <a:ext cx="1747967" cy="3057247"/>
          </a:xfrm>
          <a:prstGeom prst="rect">
            <a:avLst/>
          </a:prstGeom>
          <a:noFill/>
        </p:spPr>
        <p:txBody>
          <a:bodyPr wrap="square" rtlCol="0">
            <a:spAutoFit/>
          </a:bodyPr>
          <a:lstStyle/>
          <a:p>
            <a:pPr marL="0" marR="0" algn="just">
              <a:spcBef>
                <a:spcPts val="0"/>
              </a:spcBef>
              <a:spcAft>
                <a:spcPts val="800"/>
              </a:spcAft>
            </a:pPr>
            <a:r>
              <a:rPr lang="en-US" sz="2400" b="1" kern="100" dirty="0">
                <a:solidFill>
                  <a:schemeClr val="accent2">
                    <a:lumMod val="75000"/>
                  </a:schemeClr>
                </a:solidFill>
                <a:latin typeface="Times New Roman" pitchFamily="18" charset="0"/>
                <a:ea typeface="SimSun" charset="-122"/>
                <a:cs typeface="Times New Roman" pitchFamily="18" charset="0"/>
              </a:rPr>
              <a:t>Q4,</a:t>
            </a:r>
            <a:r>
              <a:rPr lang="en-US" sz="2400" b="1" kern="100" dirty="0">
                <a:solidFill>
                  <a:schemeClr val="accent2">
                    <a:lumMod val="75000"/>
                  </a:schemeClr>
                </a:solidFill>
                <a:effectLst/>
                <a:latin typeface="Times New Roman" pitchFamily="18" charset="0"/>
                <a:ea typeface="SimSun" charset="-122"/>
                <a:cs typeface="Times New Roman" pitchFamily="18" charset="0"/>
              </a:rPr>
              <a:t> 2024</a:t>
            </a:r>
          </a:p>
          <a:p>
            <a:r>
              <a:rPr lang="en-US" b="1" kern="100" dirty="0">
                <a:effectLst/>
                <a:latin typeface="Times New Roman" pitchFamily="18" charset="0"/>
                <a:ea typeface="SimSun" charset="-122"/>
                <a:cs typeface="Times New Roman" pitchFamily="18" charset="0"/>
              </a:rPr>
              <a:t>Cassava peel feed, All purpose Cassava flour for food and pharmaceutical companies product </a:t>
            </a:r>
            <a:r>
              <a:rPr lang="en-US" b="1" kern="100" dirty="0">
                <a:latin typeface="Times New Roman" pitchFamily="18" charset="0"/>
                <a:ea typeface="SimSun" charset="-122"/>
                <a:cs typeface="Times New Roman" pitchFamily="18" charset="0"/>
              </a:rPr>
              <a:t>d</a:t>
            </a:r>
            <a:r>
              <a:rPr lang="en-US" b="1" kern="100" dirty="0">
                <a:effectLst/>
                <a:latin typeface="Times New Roman" pitchFamily="18" charset="0"/>
                <a:ea typeface="SimSun" charset="-122"/>
                <a:cs typeface="Times New Roman" pitchFamily="18" charset="0"/>
              </a:rPr>
              <a:t>evelopment</a:t>
            </a:r>
          </a:p>
        </p:txBody>
      </p:sp>
      <p:sp>
        <p:nvSpPr>
          <p:cNvPr id="15" name="TextBox 14"/>
          <p:cNvSpPr txBox="1"/>
          <p:nvPr/>
        </p:nvSpPr>
        <p:spPr>
          <a:xfrm>
            <a:off x="246899" y="1399572"/>
            <a:ext cx="2096194" cy="3539430"/>
          </a:xfrm>
          <a:prstGeom prst="rect">
            <a:avLst/>
          </a:prstGeom>
          <a:noFill/>
        </p:spPr>
        <p:txBody>
          <a:bodyPr wrap="square">
            <a:spAutoFit/>
          </a:bodyPr>
          <a:lstStyle/>
          <a:p>
            <a:pPr marL="0" marR="0" algn="just">
              <a:spcBef>
                <a:spcPts val="0"/>
              </a:spcBef>
              <a:spcAft>
                <a:spcPts val="800"/>
              </a:spcAft>
            </a:pPr>
            <a:r>
              <a:rPr lang="en-US" sz="2400" b="1" kern="100" dirty="0">
                <a:solidFill>
                  <a:schemeClr val="accent2">
                    <a:lumMod val="75000"/>
                  </a:schemeClr>
                </a:solidFill>
                <a:effectLst/>
                <a:latin typeface="Times New Roman" pitchFamily="18" charset="0"/>
                <a:ea typeface="SimSun" charset="-122"/>
                <a:cs typeface="Times New Roman" pitchFamily="18" charset="0"/>
              </a:rPr>
              <a:t>Q4, 2023</a:t>
            </a:r>
          </a:p>
          <a:p>
            <a:pPr marL="0" marR="0" algn="just">
              <a:spcBef>
                <a:spcPts val="0"/>
              </a:spcBef>
              <a:spcAft>
                <a:spcPts val="800"/>
              </a:spcAft>
            </a:pPr>
            <a:r>
              <a:rPr lang="en-US" b="1" kern="100" dirty="0">
                <a:effectLst/>
                <a:latin typeface="Times New Roman" pitchFamily="18" charset="0"/>
                <a:ea typeface="SimSun" charset="-122"/>
                <a:cs typeface="Times New Roman" pitchFamily="18" charset="0"/>
              </a:rPr>
              <a:t>Market Research, Business Development, </a:t>
            </a:r>
            <a:r>
              <a:rPr lang="en-US" sz="1800" b="1" dirty="0">
                <a:effectLst/>
                <a:latin typeface="Times New Roman" pitchFamily="18" charset="0"/>
                <a:ea typeface="Times New Roman" pitchFamily="18" charset="0"/>
              </a:rPr>
              <a:t>MVP testing,</a:t>
            </a:r>
          </a:p>
          <a:p>
            <a:pPr marL="0" marR="0" algn="just">
              <a:spcBef>
                <a:spcPts val="0"/>
              </a:spcBef>
              <a:spcAft>
                <a:spcPts val="800"/>
              </a:spcAft>
            </a:pPr>
            <a:r>
              <a:rPr lang="en-US" b="1" kern="100" dirty="0">
                <a:effectLst/>
                <a:latin typeface="Times New Roman" pitchFamily="18" charset="0"/>
                <a:ea typeface="SimSun" charset="-122"/>
                <a:cs typeface="Times New Roman" pitchFamily="18" charset="0"/>
              </a:rPr>
              <a:t>Feedback acquisition</a:t>
            </a:r>
            <a:r>
              <a:rPr lang="en-US" sz="1800" b="1" dirty="0">
                <a:effectLst/>
                <a:latin typeface="Times New Roman" pitchFamily="18" charset="0"/>
                <a:ea typeface="Times New Roman" pitchFamily="18" charset="0"/>
              </a:rPr>
              <a:t> </a:t>
            </a:r>
            <a:endParaRPr lang="en-US" b="1" kern="100" dirty="0">
              <a:effectLst/>
              <a:latin typeface="Times New Roman" pitchFamily="18" charset="0"/>
              <a:ea typeface="SimSun" charset="-122"/>
              <a:cs typeface="Times New Roman" pitchFamily="18" charset="0"/>
            </a:endParaRPr>
          </a:p>
          <a:p>
            <a:pPr marL="0" marR="0" algn="just">
              <a:spcBef>
                <a:spcPts val="0"/>
              </a:spcBef>
              <a:spcAft>
                <a:spcPts val="800"/>
              </a:spcAft>
            </a:pPr>
            <a:r>
              <a:rPr lang="en-US" b="1" kern="100" dirty="0">
                <a:effectLst/>
                <a:latin typeface="Times New Roman" pitchFamily="18" charset="0"/>
                <a:ea typeface="SimSun" charset="-122"/>
                <a:cs typeface="Times New Roman" pitchFamily="18" charset="0"/>
              </a:rPr>
              <a:t>Securing Partnerships, Product Development</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8091" y="-1210970"/>
            <a:ext cx="2410524" cy="2769645"/>
          </a:xfrm>
          <a:prstGeom prst="rect">
            <a:avLst/>
          </a:prstGeom>
        </p:spPr>
      </p:pic>
      <p:sp>
        <p:nvSpPr>
          <p:cNvPr id="22" name="Google Shape;3614;p69"/>
          <p:cNvSpPr/>
          <p:nvPr/>
        </p:nvSpPr>
        <p:spPr>
          <a:xfrm>
            <a:off x="2658690" y="4658551"/>
            <a:ext cx="1102938" cy="1313799"/>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5"/>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14;p69"/>
          <p:cNvSpPr/>
          <p:nvPr/>
        </p:nvSpPr>
        <p:spPr>
          <a:xfrm>
            <a:off x="8707091" y="3543385"/>
            <a:ext cx="1088094" cy="1230559"/>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5"/>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TextBox 58"/>
          <p:cNvSpPr txBox="1"/>
          <p:nvPr/>
        </p:nvSpPr>
        <p:spPr>
          <a:xfrm>
            <a:off x="2983997" y="4832630"/>
            <a:ext cx="57857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2</a:t>
            </a:r>
          </a:p>
        </p:txBody>
      </p:sp>
      <p:sp>
        <p:nvSpPr>
          <p:cNvPr id="60" name="TextBox 59"/>
          <p:cNvSpPr txBox="1"/>
          <p:nvPr/>
        </p:nvSpPr>
        <p:spPr>
          <a:xfrm>
            <a:off x="4987571" y="4760765"/>
            <a:ext cx="57857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3</a:t>
            </a:r>
          </a:p>
        </p:txBody>
      </p:sp>
      <p:sp>
        <p:nvSpPr>
          <p:cNvPr id="61" name="TextBox 60"/>
          <p:cNvSpPr txBox="1"/>
          <p:nvPr/>
        </p:nvSpPr>
        <p:spPr>
          <a:xfrm>
            <a:off x="6797582" y="4479803"/>
            <a:ext cx="543597" cy="646331"/>
          </a:xfrm>
          <a:prstGeom prst="rect">
            <a:avLst/>
          </a:prstGeom>
          <a:noFill/>
        </p:spPr>
        <p:txBody>
          <a:bodyPr wrap="square" rtlCol="0">
            <a:spAutoFit/>
          </a:bodyPr>
          <a:lstStyle/>
          <a:p>
            <a:r>
              <a:rPr lang="en-US" sz="3600" b="1" dirty="0">
                <a:latin typeface="Times New Roman" pitchFamily="18" charset="0"/>
                <a:cs typeface="Times New Roman" pitchFamily="18" charset="0"/>
              </a:rPr>
              <a:t>4</a:t>
            </a:r>
          </a:p>
        </p:txBody>
      </p:sp>
      <p:sp>
        <p:nvSpPr>
          <p:cNvPr id="63" name="TextBox 62"/>
          <p:cNvSpPr txBox="1"/>
          <p:nvPr/>
        </p:nvSpPr>
        <p:spPr>
          <a:xfrm>
            <a:off x="2472526" y="1398312"/>
            <a:ext cx="1833052" cy="3057247"/>
          </a:xfrm>
          <a:prstGeom prst="rect">
            <a:avLst/>
          </a:prstGeom>
          <a:noFill/>
        </p:spPr>
        <p:txBody>
          <a:bodyPr wrap="square">
            <a:spAutoFit/>
          </a:bodyPr>
          <a:lstStyle/>
          <a:p>
            <a:pPr marL="0" marR="0" algn="just">
              <a:spcBef>
                <a:spcPts val="0"/>
              </a:spcBef>
              <a:spcAft>
                <a:spcPts val="800"/>
              </a:spcAft>
            </a:pPr>
            <a:r>
              <a:rPr lang="en-US" sz="2400" b="1" kern="100" dirty="0">
                <a:solidFill>
                  <a:schemeClr val="accent2">
                    <a:lumMod val="75000"/>
                  </a:schemeClr>
                </a:solidFill>
                <a:latin typeface="Times New Roman" pitchFamily="18" charset="0"/>
                <a:ea typeface="SimSun" charset="-122"/>
                <a:cs typeface="Times New Roman" pitchFamily="18" charset="0"/>
              </a:rPr>
              <a:t>Q1, </a:t>
            </a:r>
            <a:r>
              <a:rPr lang="en-US" sz="2400" b="1" kern="100" dirty="0">
                <a:solidFill>
                  <a:schemeClr val="accent2">
                    <a:lumMod val="75000"/>
                  </a:schemeClr>
                </a:solidFill>
                <a:effectLst/>
                <a:latin typeface="Times New Roman" pitchFamily="18" charset="0"/>
                <a:ea typeface="SimSun" charset="-122"/>
                <a:cs typeface="Times New Roman" pitchFamily="18" charset="0"/>
              </a:rPr>
              <a:t>2024</a:t>
            </a:r>
          </a:p>
          <a:p>
            <a:pPr marL="0" marR="0" algn="just">
              <a:spcBef>
                <a:spcPts val="0"/>
              </a:spcBef>
              <a:spcAft>
                <a:spcPts val="800"/>
              </a:spcAft>
            </a:pPr>
            <a:r>
              <a:rPr lang="en-US" b="1" kern="100" dirty="0">
                <a:effectLst/>
                <a:latin typeface="Times New Roman" pitchFamily="18" charset="0"/>
                <a:ea typeface="SimSun" charset="-122"/>
                <a:cs typeface="Times New Roman" pitchFamily="18" charset="0"/>
              </a:rPr>
              <a:t>Business registration,</a:t>
            </a:r>
          </a:p>
          <a:p>
            <a:pPr marL="0" marR="0" algn="just">
              <a:spcBef>
                <a:spcPts val="0"/>
              </a:spcBef>
              <a:spcAft>
                <a:spcPts val="800"/>
              </a:spcAft>
            </a:pPr>
            <a:r>
              <a:rPr lang="en-US" b="1" kern="100" dirty="0">
                <a:effectLst/>
                <a:latin typeface="Times New Roman" pitchFamily="18" charset="0"/>
                <a:ea typeface="SimSun" charset="-122"/>
                <a:cs typeface="Times New Roman" pitchFamily="18" charset="0"/>
              </a:rPr>
              <a:t>Customer Acquisition and</a:t>
            </a:r>
          </a:p>
          <a:p>
            <a:pPr marL="0" marR="0" algn="just">
              <a:spcBef>
                <a:spcPts val="0"/>
              </a:spcBef>
              <a:spcAft>
                <a:spcPts val="800"/>
              </a:spcAft>
            </a:pPr>
            <a:r>
              <a:rPr lang="en-US" b="1" kern="100" dirty="0">
                <a:effectLst/>
                <a:latin typeface="Times New Roman" pitchFamily="18" charset="0"/>
                <a:ea typeface="SimSun" charset="-122"/>
                <a:cs typeface="Times New Roman" pitchFamily="18" charset="0"/>
              </a:rPr>
              <a:t>testing Feedback collection, Publicity</a:t>
            </a:r>
          </a:p>
          <a:p>
            <a:pPr marL="0" marR="0" algn="just">
              <a:spcBef>
                <a:spcPts val="0"/>
              </a:spcBef>
              <a:spcAft>
                <a:spcPts val="800"/>
              </a:spcAft>
            </a:pPr>
            <a:endParaRPr lang="en-US" sz="1600" b="1" kern="100" dirty="0">
              <a:effectLst/>
              <a:latin typeface="Times New Roman" pitchFamily="18" charset="0"/>
              <a:ea typeface="SimSun" charset="-122"/>
              <a:cs typeface="Times New Roman" pitchFamily="18" charset="0"/>
            </a:endParaRPr>
          </a:p>
        </p:txBody>
      </p:sp>
      <p:sp>
        <p:nvSpPr>
          <p:cNvPr id="64" name="TextBox 63"/>
          <p:cNvSpPr txBox="1"/>
          <p:nvPr/>
        </p:nvSpPr>
        <p:spPr>
          <a:xfrm>
            <a:off x="4417084" y="1393937"/>
            <a:ext cx="1631007" cy="2503249"/>
          </a:xfrm>
          <a:prstGeom prst="rect">
            <a:avLst/>
          </a:prstGeom>
          <a:noFill/>
        </p:spPr>
        <p:txBody>
          <a:bodyPr wrap="square">
            <a:spAutoFit/>
          </a:bodyPr>
          <a:lstStyle/>
          <a:p>
            <a:pPr marL="0" marR="0" algn="just">
              <a:spcBef>
                <a:spcPts val="0"/>
              </a:spcBef>
              <a:spcAft>
                <a:spcPts val="800"/>
              </a:spcAft>
            </a:pPr>
            <a:r>
              <a:rPr lang="en-US" sz="2400" b="1" kern="100" dirty="0">
                <a:solidFill>
                  <a:schemeClr val="accent2">
                    <a:lumMod val="75000"/>
                  </a:schemeClr>
                </a:solidFill>
                <a:latin typeface="Times New Roman" pitchFamily="18" charset="0"/>
                <a:ea typeface="SimSun" charset="-122"/>
                <a:cs typeface="Times New Roman" pitchFamily="18" charset="0"/>
              </a:rPr>
              <a:t>Q2, </a:t>
            </a:r>
            <a:r>
              <a:rPr lang="en-US" sz="2400" b="1" kern="100" dirty="0">
                <a:solidFill>
                  <a:schemeClr val="accent2">
                    <a:lumMod val="75000"/>
                  </a:schemeClr>
                </a:solidFill>
                <a:effectLst/>
                <a:latin typeface="Times New Roman" pitchFamily="18" charset="0"/>
                <a:ea typeface="SimSun" charset="-122"/>
                <a:cs typeface="Times New Roman" pitchFamily="18" charset="0"/>
              </a:rPr>
              <a:t>2024</a:t>
            </a:r>
          </a:p>
          <a:p>
            <a:pPr marL="0" marR="0" algn="just">
              <a:spcBef>
                <a:spcPts val="0"/>
              </a:spcBef>
              <a:spcAft>
                <a:spcPts val="800"/>
              </a:spcAft>
            </a:pPr>
            <a:r>
              <a:rPr lang="en-US" b="1" kern="100" dirty="0">
                <a:effectLst/>
                <a:latin typeface="Times New Roman" pitchFamily="18" charset="0"/>
                <a:ea typeface="SimSun" charset="-122"/>
                <a:cs typeface="Times New Roman" pitchFamily="18" charset="0"/>
              </a:rPr>
              <a:t>Product launching, Setting up processing facility, and FDA registration</a:t>
            </a:r>
          </a:p>
        </p:txBody>
      </p:sp>
      <p:sp>
        <p:nvSpPr>
          <p:cNvPr id="66" name="TextBox 65"/>
          <p:cNvSpPr txBox="1"/>
          <p:nvPr/>
        </p:nvSpPr>
        <p:spPr>
          <a:xfrm flipH="1">
            <a:off x="6247925" y="1399572"/>
            <a:ext cx="1446818" cy="2941062"/>
          </a:xfrm>
          <a:prstGeom prst="rect">
            <a:avLst/>
          </a:prstGeom>
          <a:noFill/>
        </p:spPr>
        <p:txBody>
          <a:bodyPr wrap="square" rtlCol="0">
            <a:spAutoFit/>
          </a:bodyPr>
          <a:lstStyle/>
          <a:p>
            <a:pPr marL="0" marR="0" algn="just">
              <a:lnSpc>
                <a:spcPct val="107000"/>
              </a:lnSpc>
              <a:spcBef>
                <a:spcPts val="0"/>
              </a:spcBef>
              <a:spcAft>
                <a:spcPts val="800"/>
              </a:spcAft>
            </a:pPr>
            <a:r>
              <a:rPr lang="en-US" sz="2400" b="1" kern="100" dirty="0">
                <a:solidFill>
                  <a:schemeClr val="accent2">
                    <a:lumMod val="75000"/>
                  </a:schemeClr>
                </a:solidFill>
                <a:latin typeface="Times New Roman" pitchFamily="18" charset="0"/>
                <a:ea typeface="SimSun" charset="-122"/>
                <a:cs typeface="Times New Roman" pitchFamily="18" charset="0"/>
              </a:rPr>
              <a:t>Q3, </a:t>
            </a:r>
            <a:r>
              <a:rPr lang="en-US" sz="2400" b="1" kern="100" dirty="0">
                <a:solidFill>
                  <a:schemeClr val="accent2">
                    <a:lumMod val="75000"/>
                  </a:schemeClr>
                </a:solidFill>
                <a:effectLst/>
                <a:latin typeface="Times New Roman" pitchFamily="18" charset="0"/>
                <a:ea typeface="SimSun" charset="-122"/>
                <a:cs typeface="Times New Roman" pitchFamily="18" charset="0"/>
              </a:rPr>
              <a:t>2024</a:t>
            </a:r>
          </a:p>
          <a:p>
            <a:pPr marL="0" marR="0" algn="just">
              <a:lnSpc>
                <a:spcPct val="107000"/>
              </a:lnSpc>
              <a:spcBef>
                <a:spcPts val="0"/>
              </a:spcBef>
              <a:spcAft>
                <a:spcPts val="800"/>
              </a:spcAft>
            </a:pPr>
            <a:r>
              <a:rPr lang="en-US" b="1" kern="100" dirty="0">
                <a:latin typeface="Times New Roman" pitchFamily="18" charset="0"/>
                <a:ea typeface="SimSun" charset="-122"/>
                <a:cs typeface="Times New Roman" pitchFamily="18" charset="0"/>
              </a:rPr>
              <a:t>Full product Deployment</a:t>
            </a:r>
            <a:r>
              <a:rPr lang="en-US" b="1" kern="100" dirty="0">
                <a:effectLst/>
                <a:latin typeface="Times New Roman" pitchFamily="18" charset="0"/>
                <a:ea typeface="SimSun" charset="-122"/>
                <a:cs typeface="Times New Roman" pitchFamily="18" charset="0"/>
              </a:rPr>
              <a:t>/ marketing and sales /cassava farming to supply factory </a:t>
            </a:r>
          </a:p>
        </p:txBody>
      </p:sp>
      <p:sp>
        <p:nvSpPr>
          <p:cNvPr id="70" name="TextBox 69"/>
          <p:cNvSpPr txBox="1"/>
          <p:nvPr/>
        </p:nvSpPr>
        <p:spPr>
          <a:xfrm>
            <a:off x="10353743" y="2997321"/>
            <a:ext cx="661207" cy="646331"/>
          </a:xfrm>
          <a:prstGeom prst="rect">
            <a:avLst/>
          </a:prstGeom>
          <a:noFill/>
        </p:spPr>
        <p:txBody>
          <a:bodyPr wrap="square" rtlCol="0">
            <a:spAutoFit/>
          </a:bodyPr>
          <a:lstStyle/>
          <a:p>
            <a:r>
              <a:rPr lang="en-GB" sz="3600" b="1" dirty="0">
                <a:latin typeface="Times New Roman" pitchFamily="18" charset="0"/>
                <a:cs typeface="Times New Roman" pitchFamily="18" charset="0"/>
              </a:rPr>
              <a:t>6</a:t>
            </a:r>
            <a:endParaRPr lang="en-US" sz="3600" b="1" dirty="0">
              <a:latin typeface="Times New Roman" pitchFamily="18" charset="0"/>
              <a:cs typeface="Times New Roman" pitchFamily="18" charset="0"/>
            </a:endParaRPr>
          </a:p>
        </p:txBody>
      </p:sp>
      <p:sp>
        <p:nvSpPr>
          <p:cNvPr id="73" name="Freeform 2"/>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4"/>
            <a:stretch>
              <a:fillRect/>
            </a:stretch>
          </a:blipFill>
        </p:spPr>
        <p:txBody>
          <a:bodyPr/>
          <a:lstStyle/>
          <a:p>
            <a:endParaRPr lang="en-US" dirty="0"/>
          </a:p>
        </p:txBody>
      </p:sp>
      <p:sp>
        <p:nvSpPr>
          <p:cNvPr id="18" name="Google Shape;3614;p69"/>
          <p:cNvSpPr/>
          <p:nvPr/>
        </p:nvSpPr>
        <p:spPr>
          <a:xfrm>
            <a:off x="4532909" y="4586788"/>
            <a:ext cx="1341396" cy="116067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5"/>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p:cNvSpPr txBox="1"/>
          <p:nvPr/>
        </p:nvSpPr>
        <p:spPr>
          <a:xfrm>
            <a:off x="9040202" y="3605467"/>
            <a:ext cx="661207" cy="646331"/>
          </a:xfrm>
          <a:prstGeom prst="rect">
            <a:avLst/>
          </a:prstGeom>
          <a:noFill/>
        </p:spPr>
        <p:txBody>
          <a:bodyPr wrap="square" rtlCol="0">
            <a:spAutoFit/>
          </a:bodyPr>
          <a:lstStyle/>
          <a:p>
            <a:r>
              <a:rPr lang="en-US" sz="3600" b="1" dirty="0">
                <a:latin typeface="Times New Roman" pitchFamily="18" charset="0"/>
                <a:cs typeface="Times New Roman" pitchFamily="18" charset="0"/>
              </a:rPr>
              <a:t>5</a:t>
            </a:r>
          </a:p>
        </p:txBody>
      </p:sp>
      <p:sp>
        <p:nvSpPr>
          <p:cNvPr id="20" name="TextBox 19"/>
          <p:cNvSpPr txBox="1"/>
          <p:nvPr/>
        </p:nvSpPr>
        <p:spPr>
          <a:xfrm flipH="1">
            <a:off x="9997359" y="862017"/>
            <a:ext cx="1747967" cy="2103140"/>
          </a:xfrm>
          <a:prstGeom prst="rect">
            <a:avLst/>
          </a:prstGeom>
          <a:noFill/>
        </p:spPr>
        <p:txBody>
          <a:bodyPr wrap="square" rtlCol="0">
            <a:spAutoFit/>
          </a:bodyPr>
          <a:lstStyle/>
          <a:p>
            <a:pPr marL="0" marR="0" algn="ctr">
              <a:spcBef>
                <a:spcPts val="0"/>
              </a:spcBef>
              <a:spcAft>
                <a:spcPts val="800"/>
              </a:spcAft>
            </a:pPr>
            <a:r>
              <a:rPr lang="en-US" sz="2400" b="1" kern="100" dirty="0">
                <a:solidFill>
                  <a:schemeClr val="accent2">
                    <a:lumMod val="75000"/>
                  </a:schemeClr>
                </a:solidFill>
                <a:effectLst/>
                <a:latin typeface="Times New Roman" pitchFamily="18" charset="0"/>
                <a:ea typeface="SimSun" charset="-122"/>
                <a:cs typeface="Times New Roman" pitchFamily="18" charset="0"/>
              </a:rPr>
              <a:t> 2025</a:t>
            </a:r>
          </a:p>
          <a:p>
            <a:pPr>
              <a:spcAft>
                <a:spcPts val="800"/>
              </a:spcAft>
            </a:pPr>
            <a:r>
              <a:rPr lang="en-US" sz="2000" b="1" kern="100" dirty="0">
                <a:effectLst/>
                <a:latin typeface="Times New Roman" pitchFamily="18" charset="0"/>
                <a:ea typeface="SimSun" charset="-122"/>
                <a:cs typeface="Times New Roman" pitchFamily="18" charset="0"/>
              </a:rPr>
              <a:t>Cassava flour noodles,  and pastries product </a:t>
            </a:r>
            <a:r>
              <a:rPr lang="en-US" sz="2000" b="1" kern="100" dirty="0">
                <a:latin typeface="Times New Roman" pitchFamily="18" charset="0"/>
                <a:ea typeface="SimSun" charset="-122"/>
                <a:cs typeface="Times New Roman" pitchFamily="18" charset="0"/>
              </a:rPr>
              <a:t>d</a:t>
            </a:r>
            <a:r>
              <a:rPr lang="en-US" sz="2000" b="1" kern="100" dirty="0">
                <a:effectLst/>
                <a:latin typeface="Times New Roman" pitchFamily="18" charset="0"/>
                <a:ea typeface="SimSun" charset="-122"/>
                <a:cs typeface="Times New Roman" pitchFamily="18" charset="0"/>
              </a:rPr>
              <a:t>evelopment</a:t>
            </a:r>
          </a:p>
        </p:txBody>
      </p:sp>
      <p:sp>
        <p:nvSpPr>
          <p:cNvPr id="26" name="TextBox 25"/>
          <p:cNvSpPr txBox="1"/>
          <p:nvPr/>
        </p:nvSpPr>
        <p:spPr>
          <a:xfrm>
            <a:off x="962405" y="341083"/>
            <a:ext cx="6096000" cy="707886"/>
          </a:xfrm>
          <a:prstGeom prst="rect">
            <a:avLst/>
          </a:prstGeom>
          <a:noFill/>
        </p:spPr>
        <p:txBody>
          <a:bodyPr wrap="square">
            <a:spAutoFit/>
          </a:bodyPr>
          <a:lstStyle/>
          <a:p>
            <a:r>
              <a:rPr lang="en-US" sz="4000" b="1" dirty="0">
                <a:solidFill>
                  <a:schemeClr val="bg1"/>
                </a:solidFill>
                <a:latin typeface="Arial Black" pitchFamily="34" charset="0"/>
                <a:cs typeface="Times New Roman" pitchFamily="18" charset="0"/>
              </a:rPr>
              <a:t>INTRODUCTION</a:t>
            </a:r>
            <a:endParaRPr lang="en-US" sz="4000" dirty="0">
              <a:solidFill>
                <a:schemeClr val="bg1"/>
              </a:solidFill>
            </a:endParaRPr>
          </a:p>
        </p:txBody>
      </p:sp>
      <p:sp>
        <p:nvSpPr>
          <p:cNvPr id="27" name="Flowchart: Terminator 26"/>
          <p:cNvSpPr/>
          <p:nvPr/>
        </p:nvSpPr>
        <p:spPr>
          <a:xfrm>
            <a:off x="-1423998" y="332420"/>
            <a:ext cx="9337022" cy="856451"/>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835657" y="5461"/>
            <a:ext cx="2109560" cy="1240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5562" y="493969"/>
            <a:ext cx="7420714" cy="707886"/>
          </a:xfrm>
          <a:prstGeom prst="rect">
            <a:avLst/>
          </a:prstGeom>
          <a:noFill/>
        </p:spPr>
        <p:txBody>
          <a:bodyPr wrap="square">
            <a:spAutoFit/>
          </a:bodyPr>
          <a:lstStyle/>
          <a:p>
            <a:r>
              <a:rPr lang="en-US" sz="4000" dirty="0">
                <a:solidFill>
                  <a:schemeClr val="bg1"/>
                </a:solidFill>
                <a:latin typeface="Arial Black" pitchFamily="34" charset="0"/>
              </a:rPr>
              <a:t>PRODUCT ROADMAP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526823" y="1577753"/>
            <a:ext cx="3848100" cy="1736181"/>
          </a:xfrm>
          <a:prstGeom prst="rect">
            <a:avLst/>
          </a:prstGeom>
          <a:noFill/>
        </p:spPr>
        <p:txBody>
          <a:bodyPr wrap="square">
            <a:spAutoFit/>
          </a:bodyPr>
          <a:lstStyle/>
          <a:p>
            <a:pPr marL="0" marR="0">
              <a:lnSpc>
                <a:spcPct val="115000"/>
              </a:lnSpc>
              <a:spcBef>
                <a:spcPts val="0"/>
              </a:spcBef>
              <a:spcAft>
                <a:spcPts val="1000"/>
              </a:spcAft>
            </a:pPr>
            <a:r>
              <a:rPr lang="en-US" sz="2000" b="1" dirty="0">
                <a:effectLst/>
                <a:latin typeface="Times New Roman" pitchFamily="18" charset="0"/>
                <a:ea typeface="SimSun" charset="-122"/>
                <a:cs typeface="Times New Roman" pitchFamily="18" charset="0"/>
              </a:rPr>
              <a:t>Andy Donsah Yeboah</a:t>
            </a:r>
          </a:p>
          <a:p>
            <a:pPr>
              <a:lnSpc>
                <a:spcPct val="115000"/>
              </a:lnSpc>
              <a:spcAft>
                <a:spcPts val="1000"/>
              </a:spcAft>
            </a:pPr>
            <a:r>
              <a:rPr lang="en-US" sz="2000" b="1" dirty="0">
                <a:latin typeface="Times New Roman" pitchFamily="18" charset="0"/>
                <a:ea typeface="SimSun" charset="-122"/>
                <a:cs typeface="Times New Roman" pitchFamily="18" charset="0"/>
              </a:rPr>
              <a:t>Team &amp; Production Lead</a:t>
            </a:r>
            <a:r>
              <a:rPr lang="en-US" sz="2000" b="1" dirty="0">
                <a:effectLst/>
                <a:latin typeface="Times New Roman" pitchFamily="18" charset="0"/>
                <a:ea typeface="SimSun" charset="-122"/>
                <a:cs typeface="Times New Roman" pitchFamily="18" charset="0"/>
              </a:rPr>
              <a:t> </a:t>
            </a:r>
          </a:p>
          <a:p>
            <a:pPr marL="0" marR="0">
              <a:lnSpc>
                <a:spcPct val="115000"/>
              </a:lnSpc>
              <a:spcBef>
                <a:spcPts val="0"/>
              </a:spcBef>
              <a:spcAft>
                <a:spcPts val="1000"/>
              </a:spcAft>
            </a:pPr>
            <a:r>
              <a:rPr lang="en-US" sz="2000" b="1" dirty="0">
                <a:effectLst/>
                <a:latin typeface="Times New Roman" pitchFamily="18" charset="0"/>
                <a:ea typeface="SimSun" charset="-122"/>
                <a:cs typeface="Times New Roman" pitchFamily="18" charset="0"/>
              </a:rPr>
              <a:t>Chemist &amp; 4 yrs. experience in food chemistry</a:t>
            </a:r>
          </a:p>
        </p:txBody>
      </p:sp>
      <p:sp>
        <p:nvSpPr>
          <p:cNvPr id="13" name="TextBox 12"/>
          <p:cNvSpPr txBox="1"/>
          <p:nvPr/>
        </p:nvSpPr>
        <p:spPr>
          <a:xfrm>
            <a:off x="8616918" y="1591760"/>
            <a:ext cx="3843051" cy="2200602"/>
          </a:xfrm>
          <a:prstGeom prst="rect">
            <a:avLst/>
          </a:prstGeom>
          <a:noFill/>
        </p:spPr>
        <p:txBody>
          <a:bodyPr wrap="square">
            <a:spAutoFit/>
          </a:bodyPr>
          <a:lstStyle/>
          <a:p>
            <a:pPr marL="0" marR="0">
              <a:lnSpc>
                <a:spcPct val="115000"/>
              </a:lnSpc>
              <a:spcBef>
                <a:spcPts val="0"/>
              </a:spcBef>
              <a:spcAft>
                <a:spcPts val="1000"/>
              </a:spcAft>
            </a:pPr>
            <a:r>
              <a:rPr lang="en-US" sz="2000" b="1" dirty="0">
                <a:effectLst/>
                <a:latin typeface="Times New Roman" pitchFamily="18" charset="0"/>
                <a:ea typeface="SimSun" charset="-122"/>
                <a:cs typeface="Times New Roman" pitchFamily="18" charset="0"/>
              </a:rPr>
              <a:t>Amponsah Ankrah Richard</a:t>
            </a:r>
          </a:p>
          <a:p>
            <a:pPr>
              <a:lnSpc>
                <a:spcPct val="115000"/>
              </a:lnSpc>
              <a:spcAft>
                <a:spcPts val="1000"/>
              </a:spcAft>
            </a:pPr>
            <a:r>
              <a:rPr lang="en-US" sz="2000" b="1" dirty="0">
                <a:latin typeface="Times New Roman" pitchFamily="18" charset="0"/>
                <a:ea typeface="SimSun" charset="-122"/>
                <a:cs typeface="Times New Roman" pitchFamily="18" charset="0"/>
              </a:rPr>
              <a:t>Agri Research &amp; Admin. lead</a:t>
            </a:r>
            <a:r>
              <a:rPr lang="en-US" sz="2000" b="1" dirty="0">
                <a:effectLst/>
                <a:latin typeface="Times New Roman" pitchFamily="18" charset="0"/>
                <a:ea typeface="SimSun" charset="-122"/>
                <a:cs typeface="Times New Roman" pitchFamily="18" charset="0"/>
              </a:rPr>
              <a:t> </a:t>
            </a:r>
          </a:p>
          <a:p>
            <a:pPr marL="0" marR="0">
              <a:lnSpc>
                <a:spcPct val="115000"/>
              </a:lnSpc>
              <a:spcBef>
                <a:spcPts val="0"/>
              </a:spcBef>
              <a:spcAft>
                <a:spcPts val="1000"/>
              </a:spcAft>
            </a:pPr>
            <a:r>
              <a:rPr lang="en-US" sz="2000" b="1" dirty="0">
                <a:effectLst/>
                <a:latin typeface="Times New Roman" pitchFamily="18" charset="0"/>
                <a:ea typeface="SimSun" charset="-122"/>
                <a:cs typeface="Times New Roman" pitchFamily="18" charset="0"/>
              </a:rPr>
              <a:t>Agri Engineer &amp; 4 yrs. experience in post-harvest loss</a:t>
            </a:r>
          </a:p>
          <a:p>
            <a:pPr marL="0" marR="0">
              <a:spcBef>
                <a:spcPts val="0"/>
              </a:spcBef>
              <a:spcAft>
                <a:spcPts val="1000"/>
              </a:spcAft>
            </a:pPr>
            <a:endParaRPr lang="en-US" sz="2000" b="1" dirty="0">
              <a:latin typeface="Times New Roman" pitchFamily="18" charset="0"/>
              <a:cs typeface="Times New Roman" pitchFamily="18" charset="0"/>
            </a:endParaRPr>
          </a:p>
        </p:txBody>
      </p:sp>
      <p:sp>
        <p:nvSpPr>
          <p:cNvPr id="14" name="TextBox 13"/>
          <p:cNvSpPr txBox="1"/>
          <p:nvPr/>
        </p:nvSpPr>
        <p:spPr>
          <a:xfrm>
            <a:off x="8644042" y="4402327"/>
            <a:ext cx="3649510" cy="2682786"/>
          </a:xfrm>
          <a:prstGeom prst="rect">
            <a:avLst/>
          </a:prstGeom>
          <a:noFill/>
        </p:spPr>
        <p:txBody>
          <a:bodyPr wrap="square">
            <a:spAutoFit/>
          </a:bodyPr>
          <a:lstStyle/>
          <a:p>
            <a:pPr marL="0" marR="0">
              <a:lnSpc>
                <a:spcPct val="115000"/>
              </a:lnSpc>
              <a:spcBef>
                <a:spcPts val="0"/>
              </a:spcBef>
              <a:spcAft>
                <a:spcPts val="1000"/>
              </a:spcAft>
            </a:pPr>
            <a:r>
              <a:rPr lang="en-US" sz="2000" b="1" dirty="0">
                <a:effectLst/>
                <a:latin typeface="Times New Roman" pitchFamily="18" charset="0"/>
                <a:ea typeface="SimSun" charset="-122"/>
                <a:cs typeface="Times New Roman" pitchFamily="18" charset="0"/>
              </a:rPr>
              <a:t>Otu Prince  </a:t>
            </a:r>
          </a:p>
          <a:p>
            <a:pPr marL="0" marR="0">
              <a:lnSpc>
                <a:spcPct val="115000"/>
              </a:lnSpc>
              <a:spcBef>
                <a:spcPts val="0"/>
              </a:spcBef>
              <a:spcAft>
                <a:spcPts val="1000"/>
              </a:spcAft>
            </a:pPr>
            <a:r>
              <a:rPr lang="en-US" sz="2000" b="1" dirty="0">
                <a:latin typeface="Times New Roman" pitchFamily="18" charset="0"/>
                <a:ea typeface="SimSun" charset="-122"/>
                <a:cs typeface="Times New Roman" pitchFamily="18" charset="0"/>
              </a:rPr>
              <a:t>Operation &amp; Finance lead</a:t>
            </a:r>
            <a:endParaRPr lang="en-US" sz="2000" b="1" dirty="0">
              <a:effectLst/>
              <a:latin typeface="Times New Roman" pitchFamily="18" charset="0"/>
              <a:ea typeface="SimSun" charset="-122"/>
              <a:cs typeface="Times New Roman" pitchFamily="18" charset="0"/>
            </a:endParaRPr>
          </a:p>
          <a:p>
            <a:pPr marL="0" marR="0">
              <a:lnSpc>
                <a:spcPct val="115000"/>
              </a:lnSpc>
              <a:spcBef>
                <a:spcPts val="0"/>
              </a:spcBef>
              <a:spcAft>
                <a:spcPts val="1000"/>
              </a:spcAft>
            </a:pPr>
            <a:r>
              <a:rPr lang="en-US" sz="2000" b="1" dirty="0">
                <a:effectLst/>
                <a:latin typeface="Times New Roman" pitchFamily="18" charset="0"/>
                <a:ea typeface="SimSun" charset="-122"/>
                <a:cs typeface="Times New Roman" pitchFamily="18" charset="0"/>
              </a:rPr>
              <a:t>Mechanical Engineer &amp; machinery expert</a:t>
            </a:r>
          </a:p>
          <a:p>
            <a:pPr marL="0" marR="0">
              <a:lnSpc>
                <a:spcPct val="115000"/>
              </a:lnSpc>
              <a:spcBef>
                <a:spcPts val="0"/>
              </a:spcBef>
              <a:spcAft>
                <a:spcPts val="1000"/>
              </a:spcAft>
            </a:pPr>
            <a:endParaRPr lang="en-US" sz="2000" b="1" dirty="0">
              <a:effectLst/>
              <a:latin typeface="Times New Roman" pitchFamily="18" charset="0"/>
              <a:ea typeface="SimSun" charset="-122"/>
              <a:cs typeface="Times New Roman" pitchFamily="18" charset="0"/>
            </a:endParaRPr>
          </a:p>
          <a:p>
            <a:pPr marL="0" marR="0">
              <a:spcBef>
                <a:spcPts val="0"/>
              </a:spcBef>
              <a:spcAft>
                <a:spcPts val="1000"/>
              </a:spcAft>
            </a:pPr>
            <a:endParaRPr lang="en-US" b="1" dirty="0">
              <a:latin typeface="Times New Roman" pitchFamily="18" charset="0"/>
              <a:cs typeface="Times New Roman" pitchFamily="18" charset="0"/>
            </a:endParaRPr>
          </a:p>
        </p:txBody>
      </p:sp>
      <p:sp>
        <p:nvSpPr>
          <p:cNvPr id="10" name="TextBox 9"/>
          <p:cNvSpPr txBox="1"/>
          <p:nvPr/>
        </p:nvSpPr>
        <p:spPr>
          <a:xfrm>
            <a:off x="2560372" y="4402327"/>
            <a:ext cx="3781002" cy="1887696"/>
          </a:xfrm>
          <a:prstGeom prst="rect">
            <a:avLst/>
          </a:prstGeom>
          <a:noFill/>
        </p:spPr>
        <p:txBody>
          <a:bodyPr wrap="square">
            <a:spAutoFit/>
          </a:bodyPr>
          <a:lstStyle/>
          <a:p>
            <a:pPr marL="0" marR="0">
              <a:spcBef>
                <a:spcPts val="0"/>
              </a:spcBef>
              <a:spcAft>
                <a:spcPts val="1000"/>
              </a:spcAft>
            </a:pPr>
            <a:r>
              <a:rPr lang="en-US" sz="2000" b="1" kern="1200" dirty="0">
                <a:solidFill>
                  <a:srgbClr val="000000"/>
                </a:solidFill>
                <a:effectLst/>
                <a:latin typeface="Times New Roman" pitchFamily="18" charset="0"/>
                <a:ea typeface="SimSun" charset="-122"/>
                <a:cs typeface="Times New Roman" pitchFamily="18" charset="0"/>
              </a:rPr>
              <a:t>Louisa Yeboah </a:t>
            </a:r>
          </a:p>
          <a:p>
            <a:pPr marL="0" marR="0">
              <a:spcBef>
                <a:spcPts val="0"/>
              </a:spcBef>
              <a:spcAft>
                <a:spcPts val="1000"/>
              </a:spcAft>
            </a:pPr>
            <a:r>
              <a:rPr lang="en-US" sz="2000" b="1" kern="1200" dirty="0">
                <a:solidFill>
                  <a:srgbClr val="000000"/>
                </a:solidFill>
                <a:effectLst/>
                <a:latin typeface="Times New Roman" pitchFamily="18" charset="0"/>
                <a:ea typeface="SimSun" charset="-122"/>
                <a:cs typeface="Times New Roman" pitchFamily="18" charset="0"/>
              </a:rPr>
              <a:t>Business development &amp; Marketing  lead</a:t>
            </a:r>
            <a:endParaRPr lang="en-US" sz="2000" dirty="0">
              <a:effectLst/>
              <a:latin typeface="Times New Roman" pitchFamily="18" charset="0"/>
              <a:ea typeface="Calibri" pitchFamily="34" charset="0"/>
              <a:cs typeface="Times New Roman" pitchFamily="18" charset="0"/>
            </a:endParaRPr>
          </a:p>
          <a:p>
            <a:pPr marL="0" marR="0">
              <a:spcBef>
                <a:spcPts val="0"/>
              </a:spcBef>
              <a:spcAft>
                <a:spcPts val="1000"/>
              </a:spcAft>
            </a:pPr>
            <a:r>
              <a:rPr lang="en-US" sz="2000" b="1" kern="1200" dirty="0">
                <a:solidFill>
                  <a:srgbClr val="000000"/>
                </a:solidFill>
                <a:effectLst/>
                <a:latin typeface="Times New Roman" pitchFamily="18" charset="0"/>
                <a:ea typeface="SimSun" charset="-122"/>
                <a:cs typeface="Times New Roman" pitchFamily="18" charset="0"/>
              </a:rPr>
              <a:t>BSC Hospitality &amp; Business Management</a:t>
            </a:r>
            <a:endParaRPr lang="en-US" sz="2000" dirty="0">
              <a:effectLst/>
              <a:latin typeface="Times New Roman" pitchFamily="18" charset="0"/>
              <a:ea typeface="Calibri" pitchFamily="34" charset="0"/>
              <a:cs typeface="Times New Roman" pitchFamily="18" charset="0"/>
            </a:endParaRPr>
          </a:p>
        </p:txBody>
      </p:sp>
      <p:sp>
        <p:nvSpPr>
          <p:cNvPr id="19" name="Oval 18"/>
          <p:cNvSpPr/>
          <p:nvPr/>
        </p:nvSpPr>
        <p:spPr>
          <a:xfrm>
            <a:off x="55954" y="1234731"/>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8520" y="4075125"/>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358" t="6985" r="14553" b="29042"/>
          <a:stretch>
            <a:fillRect/>
          </a:stretch>
        </p:blipFill>
        <p:spPr>
          <a:xfrm>
            <a:off x="98520" y="1306313"/>
            <a:ext cx="2381905" cy="2436942"/>
          </a:xfrm>
          <a:prstGeom prst="ellipse">
            <a:avLst/>
          </a:prstGeom>
        </p:spPr>
      </p:pic>
      <p:sp>
        <p:nvSpPr>
          <p:cNvPr id="21" name="Oval 20"/>
          <p:cNvSpPr/>
          <p:nvPr/>
        </p:nvSpPr>
        <p:spPr>
          <a:xfrm>
            <a:off x="6091449" y="1306313"/>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136961" y="4075125"/>
            <a:ext cx="2479957" cy="253558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4895" t="14271" r="11301" b="16570"/>
          <a:stretch>
            <a:fillRect/>
          </a:stretch>
        </p:blipFill>
        <p:spPr>
          <a:xfrm>
            <a:off x="6136961" y="1355850"/>
            <a:ext cx="2388931" cy="2436512"/>
          </a:xfrm>
          <a:prstGeom prst="ellipse">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7147" t="5121" r="8247" b="8258"/>
          <a:stretch>
            <a:fillRect/>
          </a:stretch>
        </p:blipFill>
        <p:spPr>
          <a:xfrm>
            <a:off x="6164085" y="4156423"/>
            <a:ext cx="2425708" cy="2391858"/>
          </a:xfrm>
          <a:prstGeom prst="ellipse">
            <a:avLst/>
          </a:prstGeom>
        </p:spPr>
      </p:pic>
      <p:sp>
        <p:nvSpPr>
          <p:cNvPr id="24" name="Freeform 2"/>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5"/>
            <a:stretch>
              <a:fillRect/>
            </a:stretch>
          </a:blipFill>
        </p:spPr>
        <p:txBody>
          <a:bodyPr/>
          <a:lstStyle/>
          <a:p>
            <a:endParaRPr lang="en-US" dirty="0"/>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4960" y="-478953"/>
            <a:ext cx="3175009" cy="2898916"/>
          </a:xfrm>
          <a:prstGeom prst="rect">
            <a:avLst/>
          </a:prstGeom>
        </p:spPr>
      </p:pic>
      <p:sp>
        <p:nvSpPr>
          <p:cNvPr id="3" name="Minus Sign 2"/>
          <p:cNvSpPr/>
          <p:nvPr/>
        </p:nvSpPr>
        <p:spPr>
          <a:xfrm>
            <a:off x="2135242" y="3248166"/>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6" name="Minus Sign 25"/>
          <p:cNvSpPr/>
          <p:nvPr/>
        </p:nvSpPr>
        <p:spPr>
          <a:xfrm>
            <a:off x="8013857" y="6007259"/>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7" name="Minus Sign 26"/>
          <p:cNvSpPr/>
          <p:nvPr/>
        </p:nvSpPr>
        <p:spPr>
          <a:xfrm>
            <a:off x="8013857" y="3248166"/>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8" name="Minus Sign 27"/>
          <p:cNvSpPr/>
          <p:nvPr/>
        </p:nvSpPr>
        <p:spPr>
          <a:xfrm>
            <a:off x="2135242" y="6148641"/>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6455" t="11203" r="5786" b="3336"/>
          <a:stretch>
            <a:fillRect/>
          </a:stretch>
        </p:blipFill>
        <p:spPr>
          <a:xfrm>
            <a:off x="176377" y="4156422"/>
            <a:ext cx="2350446" cy="2391859"/>
          </a:xfrm>
          <a:prstGeom prst="ellipse">
            <a:avLst/>
          </a:prstGeom>
        </p:spPr>
      </p:pic>
      <p:sp>
        <p:nvSpPr>
          <p:cNvPr id="29" name="TextBox 28"/>
          <p:cNvSpPr txBox="1"/>
          <p:nvPr/>
        </p:nvSpPr>
        <p:spPr>
          <a:xfrm>
            <a:off x="714755" y="233800"/>
            <a:ext cx="6096000" cy="707886"/>
          </a:xfrm>
          <a:prstGeom prst="rect">
            <a:avLst/>
          </a:prstGeom>
          <a:noFill/>
        </p:spPr>
        <p:txBody>
          <a:bodyPr wrap="square">
            <a:spAutoFit/>
          </a:bodyPr>
          <a:lstStyle/>
          <a:p>
            <a:r>
              <a:rPr lang="en-US" sz="4000" b="1" dirty="0">
                <a:solidFill>
                  <a:schemeClr val="bg1"/>
                </a:solidFill>
                <a:latin typeface="Arial Black" pitchFamily="34" charset="0"/>
                <a:cs typeface="Times New Roman" pitchFamily="18" charset="0"/>
              </a:rPr>
              <a:t>INTRODUCTION</a:t>
            </a:r>
            <a:endParaRPr lang="en-US" sz="4000" dirty="0">
              <a:solidFill>
                <a:schemeClr val="bg1"/>
              </a:solidFill>
            </a:endParaRPr>
          </a:p>
        </p:txBody>
      </p:sp>
      <p:sp>
        <p:nvSpPr>
          <p:cNvPr id="30" name="Flowchart: Terminator 29"/>
          <p:cNvSpPr/>
          <p:nvPr/>
        </p:nvSpPr>
        <p:spPr>
          <a:xfrm>
            <a:off x="-1671648" y="225137"/>
            <a:ext cx="10739448" cy="922967"/>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083307" y="-101822"/>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37911" y="386686"/>
            <a:ext cx="6095999" cy="707886"/>
          </a:xfrm>
          <a:prstGeom prst="rect">
            <a:avLst/>
          </a:prstGeom>
          <a:noFill/>
        </p:spPr>
        <p:txBody>
          <a:bodyPr wrap="square">
            <a:spAutoFit/>
          </a:bodyPr>
          <a:lstStyle/>
          <a:p>
            <a:pPr algn="ctr"/>
            <a:r>
              <a:rPr lang="en-US" sz="4000" b="1" dirty="0">
                <a:solidFill>
                  <a:schemeClr val="bg1"/>
                </a:solidFill>
                <a:latin typeface="Arial Black" pitchFamily="34" charset="0"/>
                <a:cs typeface="Times New Roman" pitchFamily="18" charset="0"/>
              </a:rPr>
              <a:t>MEET THE TEAM</a:t>
            </a:r>
            <a:endParaRPr lang="en-US" sz="4000"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336028" y="1857236"/>
            <a:ext cx="5955814" cy="1015663"/>
          </a:xfrm>
          <a:prstGeom prst="rect">
            <a:avLst/>
          </a:prstGeom>
          <a:noFill/>
        </p:spPr>
        <p:txBody>
          <a:bodyPr wrap="square">
            <a:spAutoFit/>
          </a:bodyPr>
          <a:lstStyle/>
          <a:p>
            <a:pPr algn="ctr"/>
            <a:r>
              <a:rPr lang="en-US" sz="6000" b="1" dirty="0">
                <a:solidFill>
                  <a:schemeClr val="accent2"/>
                </a:solidFill>
                <a:latin typeface="Arial Black" pitchFamily="34" charset="0"/>
              </a:rPr>
              <a:t>THE END</a:t>
            </a:r>
            <a:endParaRPr lang="en-US" sz="6000" b="1" dirty="0">
              <a:solidFill>
                <a:schemeClr val="accent2"/>
              </a:solidFill>
            </a:endParaRPr>
          </a:p>
        </p:txBody>
      </p:sp>
      <p:sp>
        <p:nvSpPr>
          <p:cNvPr id="24" name="Freeform 2"/>
          <p:cNvSpPr/>
          <p:nvPr/>
        </p:nvSpPr>
        <p:spPr>
          <a:xfrm rot="10800000">
            <a:off x="980316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065" y="-697914"/>
            <a:ext cx="4258102" cy="3867051"/>
          </a:xfrm>
          <a:prstGeom prst="rect">
            <a:avLst/>
          </a:prstGeom>
        </p:spPr>
      </p:pic>
      <p:sp>
        <p:nvSpPr>
          <p:cNvPr id="9" name="TextBox 8"/>
          <p:cNvSpPr txBox="1"/>
          <p:nvPr/>
        </p:nvSpPr>
        <p:spPr>
          <a:xfrm>
            <a:off x="3125054" y="3169137"/>
            <a:ext cx="6879771" cy="1015663"/>
          </a:xfrm>
          <a:prstGeom prst="rect">
            <a:avLst/>
          </a:prstGeom>
          <a:noFill/>
        </p:spPr>
        <p:txBody>
          <a:bodyPr wrap="square" rtlCol="0">
            <a:spAutoFit/>
          </a:bodyPr>
          <a:lstStyle/>
          <a:p>
            <a:pPr algn="ctr"/>
            <a:r>
              <a:rPr lang="en-US" sz="6000" b="1" dirty="0">
                <a:solidFill>
                  <a:schemeClr val="accent2"/>
                </a:solidFill>
                <a:latin typeface="Arial Black"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2"/>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sp>
        <p:nvSpPr>
          <p:cNvPr id="56" name="TextBox 55"/>
          <p:cNvSpPr txBox="1"/>
          <p:nvPr/>
        </p:nvSpPr>
        <p:spPr>
          <a:xfrm>
            <a:off x="1550888" y="2805384"/>
            <a:ext cx="8625495" cy="1754326"/>
          </a:xfrm>
          <a:prstGeom prst="rect">
            <a:avLst/>
          </a:prstGeom>
          <a:noFill/>
        </p:spPr>
        <p:txBody>
          <a:bodyPr wrap="square" rtlCol="0">
            <a:spAutoFit/>
          </a:bodyPr>
          <a:lstStyle/>
          <a:p>
            <a:r>
              <a:rPr lang="en-GB" sz="3600" b="1" dirty="0">
                <a:effectLst/>
                <a:cs typeface="Times New Roman" pitchFamily="18" charset="0"/>
              </a:rPr>
              <a:t>YARP foods is an agro-processing start-up which is into the production of fortified cassava flour as a substitute for wheat flour.</a:t>
            </a: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353" y="4721318"/>
            <a:ext cx="3417110" cy="3119964"/>
          </a:xfrm>
          <a:prstGeom prst="rect">
            <a:avLst/>
          </a:prstGeom>
        </p:spPr>
      </p:pic>
      <p:sp>
        <p:nvSpPr>
          <p:cNvPr id="23" name="Flowchart: Terminator 22"/>
          <p:cNvSpPr/>
          <p:nvPr/>
        </p:nvSpPr>
        <p:spPr>
          <a:xfrm>
            <a:off x="-1362276" y="460317"/>
            <a:ext cx="12079044" cy="922967"/>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664207" y="241078"/>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133855" y="576700"/>
            <a:ext cx="6096000" cy="707886"/>
          </a:xfrm>
          <a:prstGeom prst="rect">
            <a:avLst/>
          </a:prstGeom>
          <a:noFill/>
        </p:spPr>
        <p:txBody>
          <a:bodyPr wrap="square">
            <a:spAutoFit/>
          </a:bodyPr>
          <a:lstStyle/>
          <a:p>
            <a:r>
              <a:rPr lang="en-US" sz="4000" b="1" dirty="0">
                <a:solidFill>
                  <a:schemeClr val="bg1"/>
                </a:solidFill>
                <a:latin typeface="Arial Black" pitchFamily="34" charset="0"/>
                <a:cs typeface="Times New Roman" pitchFamily="18" charset="0"/>
              </a:rPr>
              <a:t>INTRODUCTION</a:t>
            </a:r>
            <a:endParaRPr lang="en-US" sz="4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Arrow: Pentagon 17"/>
          <p:cNvSpPr/>
          <p:nvPr/>
        </p:nvSpPr>
        <p:spPr>
          <a:xfrm>
            <a:off x="445352" y="1620076"/>
            <a:ext cx="3990109" cy="443729"/>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effectLst/>
                <a:latin typeface="Times New Roman" pitchFamily="18" charset="0"/>
                <a:ea typeface="Calibri" pitchFamily="34" charset="0"/>
              </a:rPr>
              <a:t>Meet </a:t>
            </a:r>
            <a:r>
              <a:rPr lang="en-GB" sz="2800" dirty="0">
                <a:latin typeface="Times New Roman" pitchFamily="18" charset="0"/>
                <a:ea typeface="Calibri" pitchFamily="34" charset="0"/>
              </a:rPr>
              <a:t>Ante Serwaa</a:t>
            </a:r>
            <a:endParaRPr lang="en-GB" sz="4000" b="1" dirty="0">
              <a:latin typeface="Times New Roman" pitchFamily="18" charset="0"/>
              <a:cs typeface="Times New Roman" pitchFamily="18" charset="0"/>
            </a:endParaRPr>
          </a:p>
        </p:txBody>
      </p:sp>
      <p:sp>
        <p:nvSpPr>
          <p:cNvPr id="19" name="TextBox 18"/>
          <p:cNvSpPr txBox="1"/>
          <p:nvPr/>
        </p:nvSpPr>
        <p:spPr>
          <a:xfrm>
            <a:off x="325856" y="2376894"/>
            <a:ext cx="4142665" cy="830997"/>
          </a:xfrm>
          <a:prstGeom prst="rect">
            <a:avLst/>
          </a:prstGeom>
          <a:noFill/>
        </p:spPr>
        <p:txBody>
          <a:bodyPr wrap="square" rtlCol="0">
            <a:spAutoFit/>
          </a:bodyPr>
          <a:lstStyle/>
          <a:p>
            <a:r>
              <a:rPr lang="en-US" sz="2400" dirty="0">
                <a:solidFill>
                  <a:srgbClr val="000000"/>
                </a:solidFill>
                <a:latin typeface="Times New Roman" pitchFamily="18" charset="0"/>
                <a:ea typeface="Calibri" pitchFamily="34" charset="0"/>
                <a:cs typeface="Times New Roman" pitchFamily="18" charset="0"/>
              </a:rPr>
              <a:t>A</a:t>
            </a:r>
            <a:r>
              <a:rPr lang="en-US" sz="2400" dirty="0">
                <a:solidFill>
                  <a:srgbClr val="000000"/>
                </a:solidFill>
                <a:effectLst/>
                <a:latin typeface="Times New Roman" pitchFamily="18" charset="0"/>
                <a:ea typeface="Calibri" pitchFamily="34" charset="0"/>
                <a:cs typeface="Times New Roman" pitchFamily="18" charset="0"/>
              </a:rPr>
              <a:t>  passionate small-scale baker in Sunyani,</a:t>
            </a:r>
            <a:endParaRPr lang="en-US" sz="2400" dirty="0"/>
          </a:p>
        </p:txBody>
      </p:sp>
      <p:sp>
        <p:nvSpPr>
          <p:cNvPr id="20" name="TextBox 19"/>
          <p:cNvSpPr txBox="1"/>
          <p:nvPr/>
        </p:nvSpPr>
        <p:spPr>
          <a:xfrm>
            <a:off x="325856" y="3691749"/>
            <a:ext cx="3990108" cy="1200329"/>
          </a:xfrm>
          <a:prstGeom prst="rect">
            <a:avLst/>
          </a:prstGeom>
          <a:noFill/>
        </p:spPr>
        <p:txBody>
          <a:bodyPr wrap="square" rtlCol="0">
            <a:spAutoFit/>
          </a:bodyPr>
          <a:lstStyle/>
          <a:p>
            <a:r>
              <a:rPr lang="en-US" sz="2400" dirty="0">
                <a:solidFill>
                  <a:srgbClr val="000000"/>
                </a:solidFill>
                <a:effectLst/>
                <a:latin typeface="Times New Roman" pitchFamily="18" charset="0"/>
                <a:ea typeface="Calibri" pitchFamily="34" charset="0"/>
                <a:cs typeface="Times New Roman" pitchFamily="18" charset="0"/>
              </a:rPr>
              <a:t>She started her bakery with a passion for homemade bread and pastries</a:t>
            </a:r>
            <a:endParaRPr lang="en-US" sz="2400" dirty="0">
              <a:latin typeface="Times New Roman" pitchFamily="18" charset="0"/>
              <a:cs typeface="Times New Roman" pitchFamily="18" charset="0"/>
            </a:endParaRPr>
          </a:p>
        </p:txBody>
      </p:sp>
      <p:sp>
        <p:nvSpPr>
          <p:cNvPr id="22" name="TextBox 21"/>
          <p:cNvSpPr txBox="1"/>
          <p:nvPr/>
        </p:nvSpPr>
        <p:spPr>
          <a:xfrm>
            <a:off x="7751251" y="2063777"/>
            <a:ext cx="4440749" cy="1251240"/>
          </a:xfrm>
          <a:prstGeom prst="rect">
            <a:avLst/>
          </a:prstGeom>
          <a:noFill/>
        </p:spPr>
        <p:txBody>
          <a:bodyPr wrap="square">
            <a:spAutoFit/>
          </a:bodyPr>
          <a:lstStyle/>
          <a:p>
            <a:pPr algn="just">
              <a:lnSpc>
                <a:spcPct val="107000"/>
              </a:lnSpc>
              <a:spcBef>
                <a:spcPts val="0"/>
              </a:spcBef>
              <a:spcAft>
                <a:spcPts val="800"/>
              </a:spcAft>
            </a:pPr>
            <a:r>
              <a:rPr lang="en-US" sz="2400" dirty="0">
                <a:solidFill>
                  <a:srgbClr val="000000"/>
                </a:solidFill>
                <a:effectLst/>
                <a:latin typeface="Times New Roman" pitchFamily="18" charset="0"/>
                <a:ea typeface="Calibri" pitchFamily="34" charset="0"/>
                <a:cs typeface="Times New Roman" pitchFamily="18" charset="0"/>
              </a:rPr>
              <a:t>However, the rising cost of wheat flour has led to the closure of her bakery business,</a:t>
            </a:r>
            <a:endParaRPr lang="en-US" sz="2400" kern="100" dirty="0">
              <a:effectLst/>
              <a:latin typeface="Times New Roman" pitchFamily="18" charset="0"/>
              <a:ea typeface="SimSun" charset="-122"/>
              <a:cs typeface="Times New Roman" pitchFamily="18" charset="0"/>
            </a:endParaRPr>
          </a:p>
        </p:txBody>
      </p:sp>
      <p:sp>
        <p:nvSpPr>
          <p:cNvPr id="15" name="TextBox 14"/>
          <p:cNvSpPr txBox="1"/>
          <p:nvPr/>
        </p:nvSpPr>
        <p:spPr>
          <a:xfrm>
            <a:off x="7680397" y="4250273"/>
            <a:ext cx="4680042" cy="461665"/>
          </a:xfrm>
          <a:prstGeom prst="rect">
            <a:avLst/>
          </a:prstGeom>
          <a:noFill/>
        </p:spPr>
        <p:txBody>
          <a:bodyPr wrap="square">
            <a:spAutoFit/>
          </a:bodyPr>
          <a:lstStyle/>
          <a:p>
            <a:r>
              <a:rPr lang="en-US" sz="2400" dirty="0">
                <a:solidFill>
                  <a:srgbClr val="000000"/>
                </a:solidFill>
                <a:effectLst/>
                <a:latin typeface="Times New Roman" pitchFamily="18" charset="0"/>
                <a:ea typeface="Calibri" pitchFamily="34" charset="0"/>
                <a:cs typeface="Times New Roman" pitchFamily="18" charset="0"/>
              </a:rPr>
              <a:t>leaving her financially handicapped. </a:t>
            </a:r>
            <a:endParaRPr lang="en-US" sz="2400" dirty="0">
              <a:latin typeface="Times New Roman" pitchFamily="18" charset="0"/>
              <a:cs typeface="Times New Roman" pitchFamily="18" charset="0"/>
            </a:endParaRPr>
          </a:p>
        </p:txBody>
      </p:sp>
      <p:sp>
        <p:nvSpPr>
          <p:cNvPr id="17" name="Freeform 2"/>
          <p:cNvSpPr/>
          <p:nvPr/>
        </p:nvSpPr>
        <p:spPr>
          <a:xfrm rot="10800000">
            <a:off x="9909840"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0480" t="5566" r="24459"/>
          <a:stretch>
            <a:fillRect/>
          </a:stretch>
        </p:blipFill>
        <p:spPr>
          <a:xfrm>
            <a:off x="4091597" y="1716795"/>
            <a:ext cx="3588800" cy="4438225"/>
          </a:xfrm>
          <a:prstGeom prst="ellipse">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491486"/>
            <a:ext cx="3417110" cy="3119964"/>
          </a:xfrm>
          <a:prstGeom prst="rect">
            <a:avLst/>
          </a:prstGeom>
        </p:spPr>
      </p:pic>
      <p:sp>
        <p:nvSpPr>
          <p:cNvPr id="24" name="Minus Sign 23"/>
          <p:cNvSpPr/>
          <p:nvPr/>
        </p:nvSpPr>
        <p:spPr>
          <a:xfrm>
            <a:off x="-110099" y="3077363"/>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Minus Sign 24"/>
          <p:cNvSpPr/>
          <p:nvPr/>
        </p:nvSpPr>
        <p:spPr>
          <a:xfrm>
            <a:off x="-121575" y="4750697"/>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6" name="Minus Sign 25"/>
          <p:cNvSpPr/>
          <p:nvPr/>
        </p:nvSpPr>
        <p:spPr>
          <a:xfrm>
            <a:off x="7418173" y="3154200"/>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7" name="Minus Sign 26"/>
          <p:cNvSpPr/>
          <p:nvPr/>
        </p:nvSpPr>
        <p:spPr>
          <a:xfrm>
            <a:off x="7293846" y="4609315"/>
            <a:ext cx="3781002" cy="282763"/>
          </a:xfrm>
          <a:prstGeom prst="mathMinus">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1" name="Flowchart: Terminator 30"/>
          <p:cNvSpPr/>
          <p:nvPr/>
        </p:nvSpPr>
        <p:spPr>
          <a:xfrm>
            <a:off x="-1268590" y="407617"/>
            <a:ext cx="12079044" cy="922967"/>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680249" y="80658"/>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9814" y="521826"/>
            <a:ext cx="6667142" cy="707886"/>
          </a:xfrm>
          <a:prstGeom prst="rect">
            <a:avLst/>
          </a:prstGeom>
          <a:noFill/>
        </p:spPr>
        <p:txBody>
          <a:bodyPr wrap="square">
            <a:spAutoFit/>
          </a:bodyPr>
          <a:lstStyle/>
          <a:p>
            <a:pPr algn="ctr"/>
            <a:r>
              <a:rPr lang="en-US" sz="4000" b="1" dirty="0">
                <a:solidFill>
                  <a:schemeClr val="bg1"/>
                </a:solidFill>
                <a:latin typeface="Arial Black" pitchFamily="34" charset="0"/>
                <a:cs typeface="Times New Roman" pitchFamily="18" charset="0"/>
              </a:rPr>
              <a:t>TARGET PERSONA</a:t>
            </a:r>
            <a:endParaRPr lang="en-US" sz="4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2"/>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sp>
        <p:nvSpPr>
          <p:cNvPr id="9" name="TextBox 8"/>
          <p:cNvSpPr txBox="1"/>
          <p:nvPr/>
        </p:nvSpPr>
        <p:spPr>
          <a:xfrm>
            <a:off x="4052767" y="443208"/>
            <a:ext cx="5337807" cy="830997"/>
          </a:xfrm>
          <a:prstGeom prst="rect">
            <a:avLst/>
          </a:prstGeom>
          <a:noFill/>
        </p:spPr>
        <p:txBody>
          <a:bodyPr wrap="square">
            <a:spAutoFit/>
          </a:bodyPr>
          <a:lstStyle/>
          <a:p>
            <a:r>
              <a:rPr lang="en-US" sz="4800" dirty="0">
                <a:solidFill>
                  <a:schemeClr val="accent2"/>
                </a:solidFill>
                <a:latin typeface="Arial Black" pitchFamily="34" charset="0"/>
                <a:cs typeface="Times New Roman" pitchFamily="18" charset="0"/>
              </a:rPr>
              <a:t>The Problem</a:t>
            </a:r>
            <a:endParaRPr lang="en-US" sz="4800" dirty="0">
              <a:solidFill>
                <a:schemeClr val="accent2"/>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2129" r="11415" b="6467"/>
          <a:stretch>
            <a:fillRect/>
          </a:stretch>
        </p:blipFill>
        <p:spPr>
          <a:xfrm>
            <a:off x="-339743" y="2197290"/>
            <a:ext cx="3383194" cy="3425588"/>
          </a:xfrm>
          <a:prstGeom prst="hexagon">
            <a:avLst/>
          </a:prstGeom>
        </p:spPr>
      </p:pic>
      <p:sp>
        <p:nvSpPr>
          <p:cNvPr id="11" name="Hexagon 10"/>
          <p:cNvSpPr/>
          <p:nvPr/>
        </p:nvSpPr>
        <p:spPr>
          <a:xfrm>
            <a:off x="2374710" y="1493105"/>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4730554" y="2829305"/>
            <a:ext cx="2656764" cy="2180015"/>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6813771" y="4031168"/>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2360002" y="3919312"/>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6882593" y="1597490"/>
            <a:ext cx="2924548" cy="2390083"/>
          </a:xfrm>
          <a:prstGeom prst="hexagon">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419" y="2851287"/>
            <a:ext cx="2611857" cy="2144278"/>
          </a:xfrm>
          <a:prstGeom prst="hexagon">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rcRect l="20754" r="20754"/>
          <a:stretch>
            <a:fillRect/>
          </a:stretch>
        </p:blipFill>
        <p:spPr>
          <a:xfrm>
            <a:off x="9175051" y="2318374"/>
            <a:ext cx="3346543" cy="3425588"/>
          </a:xfrm>
          <a:prstGeom prst="hexagon">
            <a:avLst/>
          </a:prstGeom>
        </p:spPr>
      </p:pic>
      <p:sp>
        <p:nvSpPr>
          <p:cNvPr id="22" name="TextBox 21"/>
          <p:cNvSpPr txBox="1"/>
          <p:nvPr/>
        </p:nvSpPr>
        <p:spPr>
          <a:xfrm>
            <a:off x="2861298" y="1834407"/>
            <a:ext cx="2152039" cy="1569660"/>
          </a:xfrm>
          <a:prstGeom prst="rect">
            <a:avLst/>
          </a:prstGeom>
          <a:noFill/>
        </p:spPr>
        <p:txBody>
          <a:bodyPr wrap="square" rtlCol="0">
            <a:spAutoFit/>
          </a:bodyPr>
          <a:lstStyle/>
          <a:p>
            <a:r>
              <a:rPr lang="en-GB" sz="2400" b="1" dirty="0">
                <a:solidFill>
                  <a:srgbClr val="252525"/>
                </a:solidFill>
                <a:effectLst/>
              </a:rPr>
              <a:t>The cassava value chain faces a loss of 10 million tons.</a:t>
            </a:r>
            <a:endParaRPr lang="en-US" sz="2400" b="1" dirty="0"/>
          </a:p>
        </p:txBody>
      </p:sp>
      <p:sp>
        <p:nvSpPr>
          <p:cNvPr id="23" name="TextBox 22"/>
          <p:cNvSpPr txBox="1"/>
          <p:nvPr/>
        </p:nvSpPr>
        <p:spPr>
          <a:xfrm>
            <a:off x="2681504" y="4666069"/>
            <a:ext cx="2511625" cy="830997"/>
          </a:xfrm>
          <a:prstGeom prst="rect">
            <a:avLst/>
          </a:prstGeom>
          <a:noFill/>
        </p:spPr>
        <p:txBody>
          <a:bodyPr wrap="square" rtlCol="0">
            <a:spAutoFit/>
          </a:bodyPr>
          <a:lstStyle/>
          <a:p>
            <a:r>
              <a:rPr lang="en-US" sz="2400" b="1" dirty="0">
                <a:solidFill>
                  <a:srgbClr val="252525"/>
                </a:solidFill>
                <a:effectLst/>
              </a:rPr>
              <a:t>Reduces farmers income.</a:t>
            </a:r>
            <a:endParaRPr lang="en-US" sz="3200" b="1" dirty="0"/>
          </a:p>
        </p:txBody>
      </p:sp>
      <p:sp>
        <p:nvSpPr>
          <p:cNvPr id="24" name="TextBox 23"/>
          <p:cNvSpPr txBox="1"/>
          <p:nvPr/>
        </p:nvSpPr>
        <p:spPr>
          <a:xfrm>
            <a:off x="7152492" y="1944409"/>
            <a:ext cx="2497273" cy="1569660"/>
          </a:xfrm>
          <a:prstGeom prst="rect">
            <a:avLst/>
          </a:prstGeom>
          <a:noFill/>
        </p:spPr>
        <p:txBody>
          <a:bodyPr wrap="square" rtlCol="0">
            <a:spAutoFit/>
          </a:bodyPr>
          <a:lstStyle/>
          <a:p>
            <a:r>
              <a:rPr lang="en-GB" sz="2400" b="1" dirty="0">
                <a:solidFill>
                  <a:srgbClr val="252525"/>
                </a:solidFill>
                <a:effectLst/>
              </a:rPr>
              <a:t>Huge wheat flour importation costs are raising production costs.</a:t>
            </a:r>
            <a:endParaRPr lang="en-US" sz="2400" b="1" dirty="0"/>
          </a:p>
        </p:txBody>
      </p:sp>
      <p:sp>
        <p:nvSpPr>
          <p:cNvPr id="25" name="TextBox 24"/>
          <p:cNvSpPr txBox="1"/>
          <p:nvPr/>
        </p:nvSpPr>
        <p:spPr>
          <a:xfrm>
            <a:off x="7229456" y="4382624"/>
            <a:ext cx="2283515" cy="1569660"/>
          </a:xfrm>
          <a:prstGeom prst="rect">
            <a:avLst/>
          </a:prstGeom>
          <a:noFill/>
        </p:spPr>
        <p:txBody>
          <a:bodyPr wrap="square" rtlCol="0">
            <a:spAutoFit/>
          </a:bodyPr>
          <a:lstStyle/>
          <a:p>
            <a:r>
              <a:rPr lang="en-GB" sz="2400" b="1" dirty="0">
                <a:solidFill>
                  <a:srgbClr val="252525"/>
                </a:solidFill>
                <a:effectLst/>
              </a:rPr>
              <a:t>Pushing most flour users, like </a:t>
            </a:r>
            <a:r>
              <a:rPr lang="en-GB" sz="2400" b="1" dirty="0">
                <a:solidFill>
                  <a:srgbClr val="252525"/>
                </a:solidFill>
              </a:rPr>
              <a:t>Ante Serwaa</a:t>
            </a:r>
            <a:r>
              <a:rPr lang="en-GB" sz="2400" b="1" dirty="0">
                <a:solidFill>
                  <a:srgbClr val="252525"/>
                </a:solidFill>
                <a:effectLst/>
              </a:rPr>
              <a:t>, out of business.</a:t>
            </a:r>
            <a:endParaRPr lang="en-US" sz="2400" b="1" dirty="0"/>
          </a:p>
        </p:txBody>
      </p:sp>
      <p:sp>
        <p:nvSpPr>
          <p:cNvPr id="26" name="TextBox 25"/>
          <p:cNvSpPr txBox="1"/>
          <p:nvPr/>
        </p:nvSpPr>
        <p:spPr>
          <a:xfrm>
            <a:off x="791375" y="1660532"/>
            <a:ext cx="1777798" cy="400110"/>
          </a:xfrm>
          <a:prstGeom prst="rect">
            <a:avLst/>
          </a:prstGeom>
          <a:noFill/>
        </p:spPr>
        <p:txBody>
          <a:bodyPr wrap="square">
            <a:spAutoFit/>
          </a:bodyPr>
          <a:lstStyle/>
          <a:p>
            <a:r>
              <a:rPr lang="en-US" sz="2000" dirty="0">
                <a:latin typeface="Arial Black" pitchFamily="34" charset="0"/>
                <a:cs typeface="Times New Roman" pitchFamily="18" charset="0"/>
              </a:rPr>
              <a:t>FARMER</a:t>
            </a:r>
            <a:endParaRPr lang="en-US" sz="2000" dirty="0"/>
          </a:p>
        </p:txBody>
      </p:sp>
      <p:sp>
        <p:nvSpPr>
          <p:cNvPr id="27" name="TextBox 26"/>
          <p:cNvSpPr txBox="1"/>
          <p:nvPr/>
        </p:nvSpPr>
        <p:spPr>
          <a:xfrm>
            <a:off x="9738319" y="1637460"/>
            <a:ext cx="2096443" cy="400110"/>
          </a:xfrm>
          <a:prstGeom prst="rect">
            <a:avLst/>
          </a:prstGeom>
          <a:noFill/>
        </p:spPr>
        <p:txBody>
          <a:bodyPr wrap="square">
            <a:spAutoFit/>
          </a:bodyPr>
          <a:lstStyle/>
          <a:p>
            <a:r>
              <a:rPr lang="en-US" sz="2000" dirty="0">
                <a:latin typeface="Arial Black" pitchFamily="34" charset="0"/>
                <a:cs typeface="Times New Roman" pitchFamily="18" charset="0"/>
              </a:rPr>
              <a:t>INDUSTRIES</a:t>
            </a:r>
            <a:endParaRPr lang="en-US" sz="2000" dirty="0"/>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900" y="-564937"/>
            <a:ext cx="3417110" cy="31199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4016590" y="2864597"/>
            <a:ext cx="8134066" cy="1539139"/>
          </a:xfrm>
          <a:prstGeom prst="rect">
            <a:avLst/>
          </a:prstGeom>
          <a:noFill/>
        </p:spPr>
        <p:txBody>
          <a:bodyPr wrap="square">
            <a:spAutoFit/>
          </a:bodyPr>
          <a:lstStyle/>
          <a:p>
            <a:pPr marL="457200" marR="0" lvl="0" indent="-457200" algn="just">
              <a:lnSpc>
                <a:spcPct val="115000"/>
              </a:lnSpc>
              <a:spcBef>
                <a:spcPts val="0"/>
              </a:spcBef>
              <a:spcAft>
                <a:spcPts val="0"/>
              </a:spcAft>
              <a:buFont typeface="Wingdings" charset="2"/>
              <a:buChar char="Ø"/>
            </a:pPr>
            <a:r>
              <a:rPr lang="en-GB" sz="2800" dirty="0">
                <a:latin typeface="Times New Roman" pitchFamily="18" charset="0"/>
                <a:cs typeface="Times New Roman" pitchFamily="18" charset="0"/>
              </a:rPr>
              <a:t>We provide you with Fortified cassava flour as an alternative, high-nutrient, and cost-effective flour for flour users like Ante Serwaa. </a:t>
            </a:r>
          </a:p>
        </p:txBody>
      </p:sp>
      <p:sp>
        <p:nvSpPr>
          <p:cNvPr id="8" name="Freeform 2"/>
          <p:cNvSpPr/>
          <p:nvPr/>
        </p:nvSpPr>
        <p:spPr>
          <a:xfrm rot="10800000">
            <a:off x="9865894" y="4860757"/>
            <a:ext cx="3352861" cy="3850905"/>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2"/>
            <a:stretch>
              <a:fillRect/>
            </a:stretch>
          </a:blipFill>
        </p:spPr>
        <p:txBody>
          <a:bodyPr/>
          <a:lstStyle/>
          <a:p>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353" y="4721318"/>
            <a:ext cx="3417110" cy="31199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364" y="1731149"/>
            <a:ext cx="3569226" cy="3421995"/>
          </a:xfrm>
          <a:prstGeom prst="ellipse">
            <a:avLst/>
          </a:prstGeom>
        </p:spPr>
      </p:pic>
      <p:sp>
        <p:nvSpPr>
          <p:cNvPr id="10" name="TextBox 9"/>
          <p:cNvSpPr txBox="1"/>
          <p:nvPr/>
        </p:nvSpPr>
        <p:spPr>
          <a:xfrm>
            <a:off x="1133855" y="576700"/>
            <a:ext cx="6096000" cy="707886"/>
          </a:xfrm>
          <a:prstGeom prst="rect">
            <a:avLst/>
          </a:prstGeom>
          <a:noFill/>
        </p:spPr>
        <p:txBody>
          <a:bodyPr wrap="square">
            <a:spAutoFit/>
          </a:bodyPr>
          <a:lstStyle/>
          <a:p>
            <a:r>
              <a:rPr lang="en-US" sz="4000" b="1" dirty="0">
                <a:solidFill>
                  <a:schemeClr val="bg1"/>
                </a:solidFill>
                <a:latin typeface="Arial Black" pitchFamily="34" charset="0"/>
                <a:cs typeface="Times New Roman" pitchFamily="18" charset="0"/>
              </a:rPr>
              <a:t>INTRODUCTION</a:t>
            </a:r>
            <a:endParaRPr lang="en-US" sz="4000" dirty="0">
              <a:solidFill>
                <a:schemeClr val="bg1"/>
              </a:solidFill>
            </a:endParaRPr>
          </a:p>
        </p:txBody>
      </p:sp>
      <p:sp>
        <p:nvSpPr>
          <p:cNvPr id="13" name="Flowchart: Terminator 12"/>
          <p:cNvSpPr/>
          <p:nvPr/>
        </p:nvSpPr>
        <p:spPr>
          <a:xfrm>
            <a:off x="-1252548" y="568037"/>
            <a:ext cx="12079044" cy="922967"/>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664207" y="241078"/>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7011" y="729586"/>
            <a:ext cx="5014399" cy="707886"/>
          </a:xfrm>
          <a:prstGeom prst="rect">
            <a:avLst/>
          </a:prstGeom>
          <a:noFill/>
        </p:spPr>
        <p:txBody>
          <a:bodyPr wrap="square">
            <a:spAutoFit/>
          </a:bodyPr>
          <a:lstStyle/>
          <a:p>
            <a:pPr algn="ctr"/>
            <a:r>
              <a:rPr lang="en-US" sz="4000" b="1" dirty="0">
                <a:solidFill>
                  <a:schemeClr val="bg1"/>
                </a:solidFill>
                <a:latin typeface="Arial Black" pitchFamily="34" charset="0"/>
                <a:cs typeface="Times New Roman" pitchFamily="18" charset="0"/>
              </a:rPr>
              <a:t>OUR SOLUTION</a:t>
            </a:r>
            <a:endParaRPr lang="en-US" sz="40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Arrow: Right 14"/>
          <p:cNvSpPr/>
          <p:nvPr/>
        </p:nvSpPr>
        <p:spPr>
          <a:xfrm>
            <a:off x="2930910" y="2720214"/>
            <a:ext cx="788606" cy="3843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Times New Roman" pitchFamily="18" charset="0"/>
              <a:cs typeface="Times New Roman" pitchFamily="18" charset="0"/>
            </a:endParaRPr>
          </a:p>
        </p:txBody>
      </p:sp>
      <p:sp>
        <p:nvSpPr>
          <p:cNvPr id="19" name="Arrow: Right 18"/>
          <p:cNvSpPr/>
          <p:nvPr/>
        </p:nvSpPr>
        <p:spPr>
          <a:xfrm>
            <a:off x="6955584" y="2648060"/>
            <a:ext cx="933629" cy="4564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Times New Roman" pitchFamily="18" charset="0"/>
              <a:cs typeface="Times New Roman" pitchFamily="18" charset="0"/>
            </a:endParaRPr>
          </a:p>
        </p:txBody>
      </p:sp>
      <p:sp>
        <p:nvSpPr>
          <p:cNvPr id="20" name="Arrow: Right 19"/>
          <p:cNvSpPr/>
          <p:nvPr/>
        </p:nvSpPr>
        <p:spPr>
          <a:xfrm rot="10800000">
            <a:off x="4823238" y="5292789"/>
            <a:ext cx="772686" cy="402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Times New Roman" pitchFamily="18" charset="0"/>
              <a:cs typeface="Times New Roman" pitchFamily="18" charset="0"/>
            </a:endParaRPr>
          </a:p>
        </p:txBody>
      </p:sp>
      <p:sp>
        <p:nvSpPr>
          <p:cNvPr id="6" name="Arrow: Curved Left 5"/>
          <p:cNvSpPr/>
          <p:nvPr/>
        </p:nvSpPr>
        <p:spPr>
          <a:xfrm>
            <a:off x="10926646" y="3193542"/>
            <a:ext cx="839558" cy="2501431"/>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sp>
        <p:nvSpPr>
          <p:cNvPr id="33" name="TextBox 17"/>
          <p:cNvSpPr txBox="1"/>
          <p:nvPr/>
        </p:nvSpPr>
        <p:spPr>
          <a:xfrm>
            <a:off x="8648162" y="4182648"/>
            <a:ext cx="2448102" cy="488082"/>
          </a:xfrm>
          <a:prstGeom prst="rect">
            <a:avLst/>
          </a:prstGeom>
        </p:spPr>
        <p:txBody>
          <a:bodyPr wrap="square" lIns="0" tIns="0" rIns="0" bIns="0" rtlCol="0" anchor="t">
            <a:spAutoFit/>
          </a:bodyPr>
          <a:lstStyle/>
          <a:p>
            <a:pPr algn="ctr">
              <a:lnSpc>
                <a:spcPts val="4200"/>
              </a:lnSpc>
            </a:pPr>
            <a:r>
              <a:rPr lang="en-GB" sz="2800" b="1" dirty="0">
                <a:solidFill>
                  <a:srgbClr val="000000"/>
                </a:solidFill>
                <a:latin typeface="Times New Roman" pitchFamily="18" charset="0"/>
                <a:cs typeface="Times New Roman" pitchFamily="18" charset="0"/>
              </a:rPr>
              <a:t>Dewatering</a:t>
            </a:r>
            <a:endParaRPr lang="en-US" sz="2800" b="1" dirty="0">
              <a:solidFill>
                <a:srgbClr val="000000"/>
              </a:solidFill>
              <a:latin typeface="Times New Roman" pitchFamily="18" charset="0"/>
              <a:cs typeface="Times New Roman" pitchFamily="18"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54" t="23688" r="-554" b="13775"/>
          <a:stretch>
            <a:fillRect/>
          </a:stretch>
        </p:blipFill>
        <p:spPr>
          <a:xfrm>
            <a:off x="4072155" y="2389231"/>
            <a:ext cx="2669553" cy="137588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477" y="4778664"/>
            <a:ext cx="2193273" cy="175697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978" y="4566572"/>
            <a:ext cx="2126706" cy="21811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2301" t="10172" r="56162" b="9556"/>
          <a:stretch>
            <a:fillRect/>
          </a:stretch>
        </p:blipFill>
        <p:spPr>
          <a:xfrm>
            <a:off x="5533602" y="4785453"/>
            <a:ext cx="2984121" cy="1909999"/>
          </a:xfrm>
          <a:prstGeom prst="rect">
            <a:avLst/>
          </a:prstGeom>
        </p:spPr>
      </p:pic>
      <p:sp>
        <p:nvSpPr>
          <p:cNvPr id="35" name="TextBox 34"/>
          <p:cNvSpPr txBox="1"/>
          <p:nvPr/>
        </p:nvSpPr>
        <p:spPr>
          <a:xfrm>
            <a:off x="4051467" y="1870236"/>
            <a:ext cx="2241880" cy="523220"/>
          </a:xfrm>
          <a:prstGeom prst="rect">
            <a:avLst/>
          </a:prstGeom>
          <a:noFill/>
        </p:spPr>
        <p:txBody>
          <a:bodyPr wrap="square">
            <a:spAutoFit/>
          </a:bodyPr>
          <a:lstStyle/>
          <a:p>
            <a:pPr algn="ctr"/>
            <a:r>
              <a:rPr lang="en-GB" sz="2800" b="1" dirty="0">
                <a:latin typeface="Times New Roman" pitchFamily="18" charset="0"/>
                <a:ea typeface="Calibri" pitchFamily="34" charset="0"/>
              </a:rPr>
              <a:t>C</a:t>
            </a:r>
            <a:r>
              <a:rPr lang="en-US" sz="2800" b="1" dirty="0">
                <a:latin typeface="Times New Roman" pitchFamily="18" charset="0"/>
                <a:ea typeface="Calibri" pitchFamily="34" charset="0"/>
              </a:rPr>
              <a:t>leaning</a:t>
            </a:r>
            <a:endParaRPr lang="en-US" sz="2800" dirty="0"/>
          </a:p>
        </p:txBody>
      </p:sp>
      <p:sp>
        <p:nvSpPr>
          <p:cNvPr id="36" name="TextBox 35"/>
          <p:cNvSpPr txBox="1"/>
          <p:nvPr/>
        </p:nvSpPr>
        <p:spPr>
          <a:xfrm>
            <a:off x="256484" y="1866011"/>
            <a:ext cx="2926648" cy="523220"/>
          </a:xfrm>
          <a:prstGeom prst="rect">
            <a:avLst/>
          </a:prstGeom>
          <a:noFill/>
        </p:spPr>
        <p:txBody>
          <a:bodyPr wrap="square">
            <a:spAutoFit/>
          </a:bodyPr>
          <a:lstStyle/>
          <a:p>
            <a:r>
              <a:rPr lang="en-US" sz="2800" b="1" dirty="0">
                <a:effectLst/>
                <a:latin typeface="Times New Roman" pitchFamily="18" charset="0"/>
                <a:ea typeface="Calibri" pitchFamily="34" charset="0"/>
              </a:rPr>
              <a:t>Cassava </a:t>
            </a:r>
            <a:r>
              <a:rPr lang="en-US" sz="2800" b="1" dirty="0">
                <a:latin typeface="Times New Roman" pitchFamily="18" charset="0"/>
                <a:ea typeface="Calibri" pitchFamily="34" charset="0"/>
              </a:rPr>
              <a:t>Peeling</a:t>
            </a:r>
            <a:endParaRPr lang="en-US" sz="2800" dirty="0"/>
          </a:p>
        </p:txBody>
      </p:sp>
      <p:sp>
        <p:nvSpPr>
          <p:cNvPr id="37" name="TextBox 36"/>
          <p:cNvSpPr txBox="1"/>
          <p:nvPr/>
        </p:nvSpPr>
        <p:spPr>
          <a:xfrm>
            <a:off x="3688462" y="4202935"/>
            <a:ext cx="1367973" cy="523220"/>
          </a:xfrm>
          <a:prstGeom prst="rect">
            <a:avLst/>
          </a:prstGeom>
          <a:noFill/>
        </p:spPr>
        <p:txBody>
          <a:bodyPr wrap="square">
            <a:spAutoFit/>
          </a:bodyPr>
          <a:lstStyle/>
          <a:p>
            <a:r>
              <a:rPr lang="en-US" sz="2800" b="1" dirty="0">
                <a:solidFill>
                  <a:srgbClr val="000000"/>
                </a:solidFill>
                <a:latin typeface="Times New Roman" pitchFamily="18" charset="0"/>
                <a:cs typeface="Times New Roman" pitchFamily="18" charset="0"/>
              </a:rPr>
              <a:t>Milling</a:t>
            </a:r>
          </a:p>
        </p:txBody>
      </p:sp>
      <p:sp>
        <p:nvSpPr>
          <p:cNvPr id="38" name="TextBox 37"/>
          <p:cNvSpPr txBox="1"/>
          <p:nvPr/>
        </p:nvSpPr>
        <p:spPr>
          <a:xfrm>
            <a:off x="4262" y="4128311"/>
            <a:ext cx="2926648" cy="523220"/>
          </a:xfrm>
          <a:prstGeom prst="rect">
            <a:avLst/>
          </a:prstGeom>
          <a:noFill/>
        </p:spPr>
        <p:txBody>
          <a:bodyPr wrap="square">
            <a:spAutoFit/>
          </a:bodyPr>
          <a:lstStyle/>
          <a:p>
            <a:pPr algn="ctr"/>
            <a:r>
              <a:rPr lang="en-GB" sz="2800" b="1" dirty="0">
                <a:latin typeface="Times New Roman" pitchFamily="18" charset="0"/>
                <a:ea typeface="Calibri" pitchFamily="34" charset="0"/>
              </a:rPr>
              <a:t>P</a:t>
            </a:r>
            <a:r>
              <a:rPr lang="en-US" sz="2800" b="1" dirty="0">
                <a:latin typeface="Times New Roman" pitchFamily="18" charset="0"/>
                <a:ea typeface="Calibri" pitchFamily="34" charset="0"/>
              </a:rPr>
              <a:t>acking</a:t>
            </a:r>
            <a:endParaRPr lang="en-US" sz="2800" dirty="0"/>
          </a:p>
        </p:txBody>
      </p:sp>
      <p:sp>
        <p:nvSpPr>
          <p:cNvPr id="39" name="TextBox 38"/>
          <p:cNvSpPr txBox="1"/>
          <p:nvPr/>
        </p:nvSpPr>
        <p:spPr>
          <a:xfrm>
            <a:off x="5713636" y="4185182"/>
            <a:ext cx="2829413" cy="523220"/>
          </a:xfrm>
          <a:prstGeom prst="rect">
            <a:avLst/>
          </a:prstGeom>
          <a:noFill/>
        </p:spPr>
        <p:txBody>
          <a:bodyPr wrap="square">
            <a:spAutoFit/>
          </a:bodyPr>
          <a:lstStyle/>
          <a:p>
            <a:pPr algn="ctr"/>
            <a:r>
              <a:rPr lang="en-GB" sz="2800" b="1" dirty="0">
                <a:latin typeface="Times New Roman" pitchFamily="18" charset="0"/>
                <a:ea typeface="Calibri" pitchFamily="34" charset="0"/>
              </a:rPr>
              <a:t>D</a:t>
            </a:r>
            <a:r>
              <a:rPr lang="en-US" sz="2800" b="1" dirty="0">
                <a:latin typeface="Times New Roman" pitchFamily="18" charset="0"/>
                <a:ea typeface="Calibri" pitchFamily="34" charset="0"/>
              </a:rPr>
              <a:t>rying</a:t>
            </a:r>
            <a:endParaRPr lang="en-US" sz="2800" dirty="0"/>
          </a:p>
        </p:txBody>
      </p:sp>
      <p:sp>
        <p:nvSpPr>
          <p:cNvPr id="22" name="Freeform 2"/>
          <p:cNvSpPr/>
          <p:nvPr/>
        </p:nvSpPr>
        <p:spPr>
          <a:xfrm rot="10800000">
            <a:off x="9872214" y="4559837"/>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6"/>
            <a:stretch>
              <a:fillRect/>
            </a:stretch>
          </a:blipFill>
        </p:spPr>
        <p:txBody>
          <a:bodyPr/>
          <a:lstStyle/>
          <a:p>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7201" y="-593046"/>
            <a:ext cx="2798126" cy="3597994"/>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631" y="2399788"/>
            <a:ext cx="2475235" cy="1375883"/>
          </a:xfrm>
          <a:prstGeom prst="roundRect">
            <a:avLst/>
          </a:prstGeom>
        </p:spPr>
      </p:pic>
      <p:sp>
        <p:nvSpPr>
          <p:cNvPr id="24" name="TextBox 23"/>
          <p:cNvSpPr txBox="1"/>
          <p:nvPr/>
        </p:nvSpPr>
        <p:spPr>
          <a:xfrm>
            <a:off x="8692667" y="1866011"/>
            <a:ext cx="1661187" cy="523220"/>
          </a:xfrm>
          <a:prstGeom prst="rect">
            <a:avLst/>
          </a:prstGeom>
          <a:noFill/>
        </p:spPr>
        <p:txBody>
          <a:bodyPr wrap="square">
            <a:spAutoFit/>
          </a:bodyPr>
          <a:lstStyle/>
          <a:p>
            <a:r>
              <a:rPr lang="en-US" sz="2800" b="1" dirty="0">
                <a:solidFill>
                  <a:srgbClr val="000000"/>
                </a:solidFill>
                <a:latin typeface="Times New Roman" pitchFamily="18" charset="0"/>
                <a:cs typeface="Times New Roman" pitchFamily="18" charset="0"/>
              </a:rPr>
              <a:t>Crushing</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3876" y="4778664"/>
            <a:ext cx="1802332" cy="1756970"/>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54894" y="2553515"/>
            <a:ext cx="2098260" cy="1573695"/>
          </a:xfrm>
          <a:prstGeom prst="rect">
            <a:avLst/>
          </a:prstGeom>
        </p:spPr>
      </p:pic>
      <p:sp>
        <p:nvSpPr>
          <p:cNvPr id="29" name="Arrow: Right 28"/>
          <p:cNvSpPr/>
          <p:nvPr/>
        </p:nvSpPr>
        <p:spPr>
          <a:xfrm rot="10800000">
            <a:off x="2037147" y="5341654"/>
            <a:ext cx="596870" cy="402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Times New Roman" pitchFamily="18" charset="0"/>
              <a:cs typeface="Times New Roman" pitchFamily="18" charset="0"/>
            </a:endParaRPr>
          </a:p>
        </p:txBody>
      </p:sp>
      <p:sp>
        <p:nvSpPr>
          <p:cNvPr id="30" name="Arrow: Right 29"/>
          <p:cNvSpPr/>
          <p:nvPr/>
        </p:nvSpPr>
        <p:spPr>
          <a:xfrm rot="10800000">
            <a:off x="8136893" y="5292789"/>
            <a:ext cx="726545" cy="402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Times New Roman" pitchFamily="18" charset="0"/>
              <a:cs typeface="Times New Roman" pitchFamily="18" charset="0"/>
            </a:endParaRPr>
          </a:p>
        </p:txBody>
      </p:sp>
      <p:sp>
        <p:nvSpPr>
          <p:cNvPr id="26" name="Flowchart: Terminator 25"/>
          <p:cNvSpPr/>
          <p:nvPr/>
        </p:nvSpPr>
        <p:spPr>
          <a:xfrm>
            <a:off x="-1252548" y="568037"/>
            <a:ext cx="10893859" cy="922967"/>
          </a:xfrm>
          <a:prstGeom prst="flowChartTermina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621967" y="660905"/>
            <a:ext cx="5583148" cy="707886"/>
          </a:xfrm>
          <a:prstGeom prst="rect">
            <a:avLst/>
          </a:prstGeom>
          <a:noFill/>
        </p:spPr>
        <p:txBody>
          <a:bodyPr wrap="square">
            <a:spAutoFit/>
          </a:bodyPr>
          <a:lstStyle/>
          <a:p>
            <a:pPr algn="ctr"/>
            <a:r>
              <a:rPr lang="en-US" sz="4000" b="1" dirty="0">
                <a:solidFill>
                  <a:schemeClr val="bg1"/>
                </a:solidFill>
                <a:latin typeface="Arial Black" pitchFamily="34" charset="0"/>
                <a:cs typeface="Times New Roman" pitchFamily="18" charset="0"/>
              </a:rPr>
              <a:t>HOW IT WORKS</a:t>
            </a:r>
            <a:endParaRPr lang="en-US" sz="4000" b="1" dirty="0">
              <a:solidFill>
                <a:schemeClr val="bg1"/>
              </a:solidFill>
            </a:endParaRPr>
          </a:p>
        </p:txBody>
      </p:sp>
      <p:sp>
        <p:nvSpPr>
          <p:cNvPr id="28" name="Rectangle 27"/>
          <p:cNvSpPr/>
          <p:nvPr/>
        </p:nvSpPr>
        <p:spPr>
          <a:xfrm>
            <a:off x="-1664207" y="241078"/>
            <a:ext cx="2109560" cy="1337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Freeform: Shape 188"/>
          <p:cNvSpPr/>
          <p:nvPr/>
        </p:nvSpPr>
        <p:spPr>
          <a:xfrm rot="13673558">
            <a:off x="4950373" y="2470548"/>
            <a:ext cx="119921" cy="11321"/>
          </a:xfrm>
          <a:custGeom>
            <a:avLst/>
            <a:gdLst>
              <a:gd name="connsiteX0" fmla="*/ 119815 w 119921"/>
              <a:gd name="connsiteY0" fmla="*/ 11321 h 11321"/>
              <a:gd name="connsiteX1" fmla="*/ 0 w 119921"/>
              <a:gd name="connsiteY1" fmla="*/ 11321 h 11321"/>
              <a:gd name="connsiteX2" fmla="*/ 118 w 119921"/>
              <a:gd name="connsiteY2" fmla="*/ 0 h 11321"/>
              <a:gd name="connsiteX3" fmla="*/ 119921 w 119921"/>
              <a:gd name="connsiteY3" fmla="*/ 0 h 11321"/>
              <a:gd name="connsiteX4" fmla="*/ 119815 w 119921"/>
              <a:gd name="connsiteY4" fmla="*/ 11321 h 1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21" h="11321">
                <a:moveTo>
                  <a:pt x="119815" y="11321"/>
                </a:moveTo>
                <a:lnTo>
                  <a:pt x="0" y="11321"/>
                </a:lnTo>
                <a:lnTo>
                  <a:pt x="118" y="0"/>
                </a:lnTo>
                <a:lnTo>
                  <a:pt x="119921" y="0"/>
                </a:lnTo>
                <a:lnTo>
                  <a:pt x="119815" y="1132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7" name="Freeform: Shape 186"/>
          <p:cNvSpPr/>
          <p:nvPr/>
        </p:nvSpPr>
        <p:spPr>
          <a:xfrm rot="13673558">
            <a:off x="7316686" y="2617056"/>
            <a:ext cx="23430" cy="120149"/>
          </a:xfrm>
          <a:custGeom>
            <a:avLst/>
            <a:gdLst>
              <a:gd name="connsiteX0" fmla="*/ 11285 w 23430"/>
              <a:gd name="connsiteY0" fmla="*/ 120149 h 120149"/>
              <a:gd name="connsiteX1" fmla="*/ 0 w 23430"/>
              <a:gd name="connsiteY1" fmla="*/ 119232 h 120149"/>
              <a:gd name="connsiteX2" fmla="*/ 12144 w 23430"/>
              <a:gd name="connsiteY2" fmla="*/ 0 h 120149"/>
              <a:gd name="connsiteX3" fmla="*/ 23430 w 23430"/>
              <a:gd name="connsiteY3" fmla="*/ 906 h 120149"/>
              <a:gd name="connsiteX4" fmla="*/ 11285 w 23430"/>
              <a:gd name="connsiteY4" fmla="*/ 120149 h 120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0" h="120149">
                <a:moveTo>
                  <a:pt x="11285" y="120149"/>
                </a:moveTo>
                <a:lnTo>
                  <a:pt x="0" y="119232"/>
                </a:lnTo>
                <a:lnTo>
                  <a:pt x="12144" y="0"/>
                </a:lnTo>
                <a:lnTo>
                  <a:pt x="23430" y="906"/>
                </a:lnTo>
                <a:lnTo>
                  <a:pt x="11285" y="12014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5" name="Freeform: Shape 184"/>
          <p:cNvSpPr/>
          <p:nvPr/>
        </p:nvSpPr>
        <p:spPr>
          <a:xfrm rot="13673558">
            <a:off x="6037972" y="3614498"/>
            <a:ext cx="12531" cy="11320"/>
          </a:xfrm>
          <a:custGeom>
            <a:avLst/>
            <a:gdLst>
              <a:gd name="connsiteX0" fmla="*/ 11379 w 12531"/>
              <a:gd name="connsiteY0" fmla="*/ 11320 h 11320"/>
              <a:gd name="connsiteX1" fmla="*/ 0 w 12531"/>
              <a:gd name="connsiteY1" fmla="*/ 11320 h 11320"/>
              <a:gd name="connsiteX2" fmla="*/ 1153 w 12531"/>
              <a:gd name="connsiteY2" fmla="*/ 0 h 11320"/>
              <a:gd name="connsiteX3" fmla="*/ 12531 w 12531"/>
              <a:gd name="connsiteY3" fmla="*/ 0 h 11320"/>
              <a:gd name="connsiteX4" fmla="*/ 11379 w 12531"/>
              <a:gd name="connsiteY4" fmla="*/ 11320 h 1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31" h="11320">
                <a:moveTo>
                  <a:pt x="11379" y="11320"/>
                </a:moveTo>
                <a:lnTo>
                  <a:pt x="0" y="11320"/>
                </a:lnTo>
                <a:lnTo>
                  <a:pt x="1153" y="0"/>
                </a:lnTo>
                <a:lnTo>
                  <a:pt x="12531" y="0"/>
                </a:lnTo>
                <a:lnTo>
                  <a:pt x="11379" y="1132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p:cNvSpPr/>
          <p:nvPr/>
        </p:nvSpPr>
        <p:spPr>
          <a:xfrm rot="13673558">
            <a:off x="4762799" y="4492541"/>
            <a:ext cx="23424" cy="120086"/>
          </a:xfrm>
          <a:custGeom>
            <a:avLst/>
            <a:gdLst>
              <a:gd name="connsiteX0" fmla="*/ 11286 w 23424"/>
              <a:gd name="connsiteY0" fmla="*/ 120086 h 120086"/>
              <a:gd name="connsiteX1" fmla="*/ 0 w 23424"/>
              <a:gd name="connsiteY1" fmla="*/ 119180 h 120086"/>
              <a:gd name="connsiteX2" fmla="*/ 12139 w 23424"/>
              <a:gd name="connsiteY2" fmla="*/ 0 h 120086"/>
              <a:gd name="connsiteX3" fmla="*/ 23424 w 23424"/>
              <a:gd name="connsiteY3" fmla="*/ 916 h 120086"/>
              <a:gd name="connsiteX4" fmla="*/ 11286 w 23424"/>
              <a:gd name="connsiteY4" fmla="*/ 120086 h 120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4" h="120086">
                <a:moveTo>
                  <a:pt x="11286" y="120086"/>
                </a:moveTo>
                <a:lnTo>
                  <a:pt x="0" y="119180"/>
                </a:lnTo>
                <a:lnTo>
                  <a:pt x="12139" y="0"/>
                </a:lnTo>
                <a:lnTo>
                  <a:pt x="23424" y="916"/>
                </a:lnTo>
                <a:lnTo>
                  <a:pt x="11286" y="120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p:cNvSpPr/>
          <p:nvPr/>
        </p:nvSpPr>
        <p:spPr>
          <a:xfrm rot="13673558">
            <a:off x="7064292" y="4809472"/>
            <a:ext cx="119933" cy="11320"/>
          </a:xfrm>
          <a:custGeom>
            <a:avLst/>
            <a:gdLst>
              <a:gd name="connsiteX0" fmla="*/ 119816 w 119933"/>
              <a:gd name="connsiteY0" fmla="*/ 11320 h 11320"/>
              <a:gd name="connsiteX1" fmla="*/ 0 w 119933"/>
              <a:gd name="connsiteY1" fmla="*/ 11320 h 11320"/>
              <a:gd name="connsiteX2" fmla="*/ 106 w 119933"/>
              <a:gd name="connsiteY2" fmla="*/ 0 h 11320"/>
              <a:gd name="connsiteX3" fmla="*/ 119933 w 119933"/>
              <a:gd name="connsiteY3" fmla="*/ 0 h 11320"/>
              <a:gd name="connsiteX4" fmla="*/ 119816 w 119933"/>
              <a:gd name="connsiteY4" fmla="*/ 11320 h 1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33" h="11320">
                <a:moveTo>
                  <a:pt x="119816" y="11320"/>
                </a:moveTo>
                <a:lnTo>
                  <a:pt x="0" y="11320"/>
                </a:lnTo>
                <a:lnTo>
                  <a:pt x="106" y="0"/>
                </a:lnTo>
                <a:lnTo>
                  <a:pt x="119933" y="0"/>
                </a:lnTo>
                <a:lnTo>
                  <a:pt x="119816" y="1132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p:cNvSpPr/>
          <p:nvPr/>
        </p:nvSpPr>
        <p:spPr>
          <a:xfrm rot="13673558">
            <a:off x="5293319" y="1709890"/>
            <a:ext cx="1763663" cy="1643007"/>
          </a:xfrm>
          <a:custGeom>
            <a:avLst/>
            <a:gdLst>
              <a:gd name="connsiteX0" fmla="*/ 1329468 w 1763663"/>
              <a:gd name="connsiteY0" fmla="*/ 1086955 h 1643007"/>
              <a:gd name="connsiteX1" fmla="*/ 32952 w 1763663"/>
              <a:gd name="connsiteY1" fmla="*/ 1642119 h 1643007"/>
              <a:gd name="connsiteX2" fmla="*/ 0 w 1763663"/>
              <a:gd name="connsiteY2" fmla="*/ 1639442 h 1643007"/>
              <a:gd name="connsiteX3" fmla="*/ 12145 w 1763663"/>
              <a:gd name="connsiteY3" fmla="*/ 1520199 h 1643007"/>
              <a:gd name="connsiteX4" fmla="*/ 38408 w 1763663"/>
              <a:gd name="connsiteY4" fmla="*/ 1522308 h 1643007"/>
              <a:gd name="connsiteX5" fmla="*/ 1240491 w 1763663"/>
              <a:gd name="connsiteY5" fmla="*/ 1006538 h 1643007"/>
              <a:gd name="connsiteX6" fmla="*/ 1643333 w 1763663"/>
              <a:gd name="connsiteY6" fmla="*/ 49873 h 1643007"/>
              <a:gd name="connsiteX7" fmla="*/ 1643848 w 1763663"/>
              <a:gd name="connsiteY7" fmla="*/ 0 h 1643007"/>
              <a:gd name="connsiteX8" fmla="*/ 1763663 w 1763663"/>
              <a:gd name="connsiteY8" fmla="*/ 0 h 1643007"/>
              <a:gd name="connsiteX9" fmla="*/ 1763144 w 1763663"/>
              <a:gd name="connsiteY9" fmla="*/ 55330 h 1643007"/>
              <a:gd name="connsiteX10" fmla="*/ 1329468 w 1763663"/>
              <a:gd name="connsiteY10" fmla="*/ 1086955 h 164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663" h="1643007">
                <a:moveTo>
                  <a:pt x="1329468" y="1086955"/>
                </a:moveTo>
                <a:cubicBezTo>
                  <a:pt x="983608" y="1469627"/>
                  <a:pt x="504301" y="1657641"/>
                  <a:pt x="32952" y="1642119"/>
                </a:cubicBezTo>
                <a:lnTo>
                  <a:pt x="0" y="1639442"/>
                </a:lnTo>
                <a:lnTo>
                  <a:pt x="12145" y="1520199"/>
                </a:lnTo>
                <a:lnTo>
                  <a:pt x="38408" y="1522308"/>
                </a:lnTo>
                <a:cubicBezTo>
                  <a:pt x="475233" y="1536277"/>
                  <a:pt x="919614" y="1361568"/>
                  <a:pt x="1240491" y="1006538"/>
                </a:cubicBezTo>
                <a:cubicBezTo>
                  <a:pt x="1490063" y="730403"/>
                  <a:pt x="1623576" y="390932"/>
                  <a:pt x="1643333" y="49873"/>
                </a:cubicBezTo>
                <a:lnTo>
                  <a:pt x="1643848" y="0"/>
                </a:lnTo>
                <a:lnTo>
                  <a:pt x="1763663" y="0"/>
                </a:lnTo>
                <a:lnTo>
                  <a:pt x="1763144" y="55330"/>
                </a:lnTo>
                <a:cubicBezTo>
                  <a:pt x="1742179" y="423241"/>
                  <a:pt x="1598470" y="789321"/>
                  <a:pt x="1329468" y="1086955"/>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p:cNvSpPr/>
          <p:nvPr/>
        </p:nvSpPr>
        <p:spPr>
          <a:xfrm rot="13673558">
            <a:off x="4126914" y="2702077"/>
            <a:ext cx="1443558" cy="1620676"/>
          </a:xfrm>
          <a:custGeom>
            <a:avLst/>
            <a:gdLst>
              <a:gd name="connsiteX0" fmla="*/ 1442705 w 1443558"/>
              <a:gd name="connsiteY0" fmla="*/ 1620676 h 1620676"/>
              <a:gd name="connsiteX1" fmla="*/ 1322902 w 1443558"/>
              <a:gd name="connsiteY1" fmla="*/ 1620676 h 1620676"/>
              <a:gd name="connsiteX2" fmla="*/ 1323779 w 1443558"/>
              <a:gd name="connsiteY2" fmla="*/ 1535784 h 1620676"/>
              <a:gd name="connsiteX3" fmla="*/ 839245 w 1443558"/>
              <a:gd name="connsiteY3" fmla="*/ 489710 h 1620676"/>
              <a:gd name="connsiteX4" fmla="*/ 40514 w 1443558"/>
              <a:gd name="connsiteY4" fmla="*/ 122423 h 1620676"/>
              <a:gd name="connsiteX5" fmla="*/ 0 w 1443558"/>
              <a:gd name="connsiteY5" fmla="*/ 119170 h 1620676"/>
              <a:gd name="connsiteX6" fmla="*/ 12138 w 1443558"/>
              <a:gd name="connsiteY6" fmla="*/ 0 h 1620676"/>
              <a:gd name="connsiteX7" fmla="*/ 57449 w 1443558"/>
              <a:gd name="connsiteY7" fmla="*/ 3681 h 1620676"/>
              <a:gd name="connsiteX8" fmla="*/ 919661 w 1443558"/>
              <a:gd name="connsiteY8" fmla="*/ 400734 h 1620676"/>
              <a:gd name="connsiteX9" fmla="*/ 1443558 w 1443558"/>
              <a:gd name="connsiteY9" fmla="*/ 1529733 h 1620676"/>
              <a:gd name="connsiteX10" fmla="*/ 1442705 w 1443558"/>
              <a:gd name="connsiteY10" fmla="*/ 1620676 h 162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3558" h="1620676">
                <a:moveTo>
                  <a:pt x="1442705" y="1620676"/>
                </a:moveTo>
                <a:lnTo>
                  <a:pt x="1322902" y="1620676"/>
                </a:lnTo>
                <a:lnTo>
                  <a:pt x="1323779" y="1535784"/>
                </a:lnTo>
                <a:cubicBezTo>
                  <a:pt x="1309269" y="1146923"/>
                  <a:pt x="1146611" y="767508"/>
                  <a:pt x="839245" y="489710"/>
                </a:cubicBezTo>
                <a:cubicBezTo>
                  <a:pt x="608720" y="281361"/>
                  <a:pt x="329532" y="159757"/>
                  <a:pt x="40514" y="122423"/>
                </a:cubicBezTo>
                <a:lnTo>
                  <a:pt x="0" y="119170"/>
                </a:lnTo>
                <a:lnTo>
                  <a:pt x="12138" y="0"/>
                </a:lnTo>
                <a:lnTo>
                  <a:pt x="57449" y="3681"/>
                </a:lnTo>
                <a:cubicBezTo>
                  <a:pt x="369339" y="44256"/>
                  <a:pt x="670709" y="175730"/>
                  <a:pt x="919661" y="400734"/>
                </a:cubicBezTo>
                <a:cubicBezTo>
                  <a:pt x="1251598" y="700739"/>
                  <a:pt x="1427499" y="1110218"/>
                  <a:pt x="1443558" y="1529733"/>
                </a:cubicBezTo>
                <a:lnTo>
                  <a:pt x="1442705" y="1620676"/>
                </a:lnTo>
                <a:close/>
              </a:path>
            </a:pathLst>
          </a:custGeom>
          <a:solidFill>
            <a:schemeClr val="tx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p:cNvSpPr/>
          <p:nvPr/>
        </p:nvSpPr>
        <p:spPr>
          <a:xfrm rot="13673558">
            <a:off x="6515336" y="2927581"/>
            <a:ext cx="1510644" cy="1638526"/>
          </a:xfrm>
          <a:custGeom>
            <a:avLst/>
            <a:gdLst>
              <a:gd name="connsiteX0" fmla="*/ 1498500 w 1510644"/>
              <a:gd name="connsiteY0" fmla="*/ 1638526 h 1638526"/>
              <a:gd name="connsiteX1" fmla="*/ 1386109 w 1510644"/>
              <a:gd name="connsiteY1" fmla="*/ 1629396 h 1638526"/>
              <a:gd name="connsiteX2" fmla="*/ 523897 w 1510644"/>
              <a:gd name="connsiteY2" fmla="*/ 1232343 h 1638526"/>
              <a:gd name="connsiteX3" fmla="*/ 0 w 1510644"/>
              <a:gd name="connsiteY3" fmla="*/ 103344 h 1638526"/>
              <a:gd name="connsiteX4" fmla="*/ 969 w 1510644"/>
              <a:gd name="connsiteY4" fmla="*/ 0 h 1638526"/>
              <a:gd name="connsiteX5" fmla="*/ 120785 w 1510644"/>
              <a:gd name="connsiteY5" fmla="*/ 0 h 1638526"/>
              <a:gd name="connsiteX6" fmla="*/ 119779 w 1510644"/>
              <a:gd name="connsiteY6" fmla="*/ 97293 h 1638526"/>
              <a:gd name="connsiteX7" fmla="*/ 604313 w 1510644"/>
              <a:gd name="connsiteY7" fmla="*/ 1143367 h 1638526"/>
              <a:gd name="connsiteX8" fmla="*/ 1403045 w 1510644"/>
              <a:gd name="connsiteY8" fmla="*/ 1510654 h 1638526"/>
              <a:gd name="connsiteX9" fmla="*/ 1510644 w 1510644"/>
              <a:gd name="connsiteY9" fmla="*/ 1519294 h 1638526"/>
              <a:gd name="connsiteX10" fmla="*/ 1498500 w 1510644"/>
              <a:gd name="connsiteY10" fmla="*/ 1638526 h 163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0644" h="1638526">
                <a:moveTo>
                  <a:pt x="1498500" y="1638526"/>
                </a:moveTo>
                <a:lnTo>
                  <a:pt x="1386109" y="1629396"/>
                </a:lnTo>
                <a:cubicBezTo>
                  <a:pt x="1074219" y="1588821"/>
                  <a:pt x="772850" y="1457347"/>
                  <a:pt x="523897" y="1232343"/>
                </a:cubicBezTo>
                <a:cubicBezTo>
                  <a:pt x="191960" y="932338"/>
                  <a:pt x="16059" y="522859"/>
                  <a:pt x="0" y="103344"/>
                </a:cubicBezTo>
                <a:lnTo>
                  <a:pt x="969" y="0"/>
                </a:lnTo>
                <a:lnTo>
                  <a:pt x="120785" y="0"/>
                </a:lnTo>
                <a:lnTo>
                  <a:pt x="119779" y="97293"/>
                </a:lnTo>
                <a:cubicBezTo>
                  <a:pt x="134289" y="486154"/>
                  <a:pt x="296947" y="865569"/>
                  <a:pt x="604313" y="1143367"/>
                </a:cubicBezTo>
                <a:cubicBezTo>
                  <a:pt x="834838" y="1351716"/>
                  <a:pt x="1114026" y="1473320"/>
                  <a:pt x="1403045" y="1510654"/>
                </a:cubicBezTo>
                <a:lnTo>
                  <a:pt x="1510644" y="1519294"/>
                </a:lnTo>
                <a:lnTo>
                  <a:pt x="1498500" y="1638526"/>
                </a:ln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p:cNvSpPr/>
          <p:nvPr/>
        </p:nvSpPr>
        <p:spPr>
          <a:xfrm rot="13673558">
            <a:off x="5026281" y="3915653"/>
            <a:ext cx="1830627" cy="1630607"/>
          </a:xfrm>
          <a:custGeom>
            <a:avLst/>
            <a:gdLst>
              <a:gd name="connsiteX0" fmla="*/ 1818488 w 1830627"/>
              <a:gd name="connsiteY0" fmla="*/ 128195 h 1630607"/>
              <a:gd name="connsiteX1" fmla="*/ 1725139 w 1830627"/>
              <a:gd name="connsiteY1" fmla="*/ 120699 h 1630607"/>
              <a:gd name="connsiteX2" fmla="*/ 523056 w 1830627"/>
              <a:gd name="connsiteY2" fmla="*/ 636469 h 1630607"/>
              <a:gd name="connsiteX3" fmla="*/ 120214 w 1830627"/>
              <a:gd name="connsiteY3" fmla="*/ 1593134 h 1630607"/>
              <a:gd name="connsiteX4" fmla="*/ 119827 w 1830627"/>
              <a:gd name="connsiteY4" fmla="*/ 1630607 h 1630607"/>
              <a:gd name="connsiteX5" fmla="*/ 0 w 1830627"/>
              <a:gd name="connsiteY5" fmla="*/ 1630607 h 1630607"/>
              <a:gd name="connsiteX6" fmla="*/ 403 w 1830627"/>
              <a:gd name="connsiteY6" fmla="*/ 1587678 h 1630607"/>
              <a:gd name="connsiteX7" fmla="*/ 434080 w 1830627"/>
              <a:gd name="connsiteY7" fmla="*/ 556052 h 1630607"/>
              <a:gd name="connsiteX8" fmla="*/ 1730596 w 1830627"/>
              <a:gd name="connsiteY8" fmla="*/ 888 h 1630607"/>
              <a:gd name="connsiteX9" fmla="*/ 1830627 w 1830627"/>
              <a:gd name="connsiteY9" fmla="*/ 9015 h 1630607"/>
              <a:gd name="connsiteX10" fmla="*/ 1818488 w 1830627"/>
              <a:gd name="connsiteY10" fmla="*/ 128195 h 1630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0627" h="1630607">
                <a:moveTo>
                  <a:pt x="1818488" y="128195"/>
                </a:moveTo>
                <a:lnTo>
                  <a:pt x="1725139" y="120699"/>
                </a:lnTo>
                <a:cubicBezTo>
                  <a:pt x="1288315" y="106730"/>
                  <a:pt x="843934" y="281439"/>
                  <a:pt x="523056" y="636469"/>
                </a:cubicBezTo>
                <a:cubicBezTo>
                  <a:pt x="273484" y="912604"/>
                  <a:pt x="139972" y="1252075"/>
                  <a:pt x="120214" y="1593134"/>
                </a:cubicBezTo>
                <a:lnTo>
                  <a:pt x="119827" y="1630607"/>
                </a:lnTo>
                <a:lnTo>
                  <a:pt x="0" y="1630607"/>
                </a:lnTo>
                <a:lnTo>
                  <a:pt x="403" y="1587678"/>
                </a:lnTo>
                <a:cubicBezTo>
                  <a:pt x="21369" y="1219766"/>
                  <a:pt x="165078" y="853686"/>
                  <a:pt x="434080" y="556052"/>
                </a:cubicBezTo>
                <a:cubicBezTo>
                  <a:pt x="779940" y="173380"/>
                  <a:pt x="1259246" y="-14634"/>
                  <a:pt x="1730596" y="888"/>
                </a:cubicBezTo>
                <a:lnTo>
                  <a:pt x="1830627" y="9015"/>
                </a:lnTo>
                <a:lnTo>
                  <a:pt x="1818488" y="128195"/>
                </a:lnTo>
                <a:close/>
              </a:path>
            </a:pathLst>
          </a:cu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p:cNvSpPr/>
          <p:nvPr/>
        </p:nvSpPr>
        <p:spPr>
          <a:xfrm rot="12564558" flipV="1">
            <a:off x="7170841" y="5016916"/>
            <a:ext cx="992258" cy="45719"/>
          </a:xfrm>
          <a:custGeom>
            <a:avLst/>
            <a:gdLst>
              <a:gd name="connsiteX0" fmla="*/ 1664871 w 1664977"/>
              <a:gd name="connsiteY0" fmla="*/ 11320 h 11320"/>
              <a:gd name="connsiteX1" fmla="*/ 0 w 1664977"/>
              <a:gd name="connsiteY1" fmla="*/ 11320 h 11320"/>
              <a:gd name="connsiteX2" fmla="*/ 0 w 1664977"/>
              <a:gd name="connsiteY2" fmla="*/ 0 h 11320"/>
              <a:gd name="connsiteX3" fmla="*/ 1664977 w 1664977"/>
              <a:gd name="connsiteY3" fmla="*/ 0 h 11320"/>
              <a:gd name="connsiteX4" fmla="*/ 1664871 w 1664977"/>
              <a:gd name="connsiteY4" fmla="*/ 11320 h 1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77" h="11320">
                <a:moveTo>
                  <a:pt x="1664871" y="11320"/>
                </a:moveTo>
                <a:lnTo>
                  <a:pt x="0" y="11320"/>
                </a:lnTo>
                <a:lnTo>
                  <a:pt x="0" y="0"/>
                </a:lnTo>
                <a:lnTo>
                  <a:pt x="1664977" y="0"/>
                </a:lnTo>
                <a:lnTo>
                  <a:pt x="1664871" y="11320"/>
                </a:ln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2" name="Freeform: Shape 191"/>
          <p:cNvSpPr/>
          <p:nvPr/>
        </p:nvSpPr>
        <p:spPr>
          <a:xfrm rot="12826777">
            <a:off x="4093632" y="2416041"/>
            <a:ext cx="845876" cy="57532"/>
          </a:xfrm>
          <a:custGeom>
            <a:avLst/>
            <a:gdLst>
              <a:gd name="connsiteX0" fmla="*/ 1664871 w 1664977"/>
              <a:gd name="connsiteY0" fmla="*/ 11320 h 11320"/>
              <a:gd name="connsiteX1" fmla="*/ 0 w 1664977"/>
              <a:gd name="connsiteY1" fmla="*/ 11320 h 11320"/>
              <a:gd name="connsiteX2" fmla="*/ 0 w 1664977"/>
              <a:gd name="connsiteY2" fmla="*/ 0 h 11320"/>
              <a:gd name="connsiteX3" fmla="*/ 1664977 w 1664977"/>
              <a:gd name="connsiteY3" fmla="*/ 0 h 11320"/>
              <a:gd name="connsiteX4" fmla="*/ 1664871 w 1664977"/>
              <a:gd name="connsiteY4" fmla="*/ 11320 h 1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77" h="11320">
                <a:moveTo>
                  <a:pt x="1664871" y="11320"/>
                </a:moveTo>
                <a:lnTo>
                  <a:pt x="0" y="11320"/>
                </a:lnTo>
                <a:lnTo>
                  <a:pt x="0" y="0"/>
                </a:lnTo>
                <a:lnTo>
                  <a:pt x="1664977" y="0"/>
                </a:lnTo>
                <a:lnTo>
                  <a:pt x="1664871" y="11320"/>
                </a:lnTo>
                <a:close/>
              </a:path>
            </a:pathLst>
          </a:custGeom>
          <a:solidFill>
            <a:schemeClr val="tx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Freeform: Shape 192"/>
          <p:cNvSpPr/>
          <p:nvPr/>
        </p:nvSpPr>
        <p:spPr>
          <a:xfrm rot="20007322" flipV="1">
            <a:off x="7274669" y="2423903"/>
            <a:ext cx="992258" cy="45719"/>
          </a:xfrm>
          <a:custGeom>
            <a:avLst/>
            <a:gdLst>
              <a:gd name="connsiteX0" fmla="*/ 1664871 w 1664977"/>
              <a:gd name="connsiteY0" fmla="*/ 11320 h 11320"/>
              <a:gd name="connsiteX1" fmla="*/ 0 w 1664977"/>
              <a:gd name="connsiteY1" fmla="*/ 11320 h 11320"/>
              <a:gd name="connsiteX2" fmla="*/ 0 w 1664977"/>
              <a:gd name="connsiteY2" fmla="*/ 0 h 11320"/>
              <a:gd name="connsiteX3" fmla="*/ 1664977 w 1664977"/>
              <a:gd name="connsiteY3" fmla="*/ 0 h 11320"/>
              <a:gd name="connsiteX4" fmla="*/ 1664871 w 1664977"/>
              <a:gd name="connsiteY4" fmla="*/ 11320 h 1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77" h="11320">
                <a:moveTo>
                  <a:pt x="1664871" y="11320"/>
                </a:moveTo>
                <a:lnTo>
                  <a:pt x="0" y="11320"/>
                </a:lnTo>
                <a:lnTo>
                  <a:pt x="0" y="0"/>
                </a:lnTo>
                <a:lnTo>
                  <a:pt x="1664977" y="0"/>
                </a:lnTo>
                <a:lnTo>
                  <a:pt x="1664871" y="1132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Shape 193"/>
          <p:cNvSpPr/>
          <p:nvPr/>
        </p:nvSpPr>
        <p:spPr>
          <a:xfrm rot="19304188" flipV="1">
            <a:off x="3909983" y="4856732"/>
            <a:ext cx="992258" cy="45719"/>
          </a:xfrm>
          <a:custGeom>
            <a:avLst/>
            <a:gdLst>
              <a:gd name="connsiteX0" fmla="*/ 1664871 w 1664977"/>
              <a:gd name="connsiteY0" fmla="*/ 11320 h 11320"/>
              <a:gd name="connsiteX1" fmla="*/ 0 w 1664977"/>
              <a:gd name="connsiteY1" fmla="*/ 11320 h 11320"/>
              <a:gd name="connsiteX2" fmla="*/ 0 w 1664977"/>
              <a:gd name="connsiteY2" fmla="*/ 0 h 11320"/>
              <a:gd name="connsiteX3" fmla="*/ 1664977 w 1664977"/>
              <a:gd name="connsiteY3" fmla="*/ 0 h 11320"/>
              <a:gd name="connsiteX4" fmla="*/ 1664871 w 1664977"/>
              <a:gd name="connsiteY4" fmla="*/ 11320 h 1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77" h="11320">
                <a:moveTo>
                  <a:pt x="1664871" y="11320"/>
                </a:moveTo>
                <a:lnTo>
                  <a:pt x="0" y="11320"/>
                </a:lnTo>
                <a:lnTo>
                  <a:pt x="0" y="0"/>
                </a:lnTo>
                <a:lnTo>
                  <a:pt x="1664977" y="0"/>
                </a:lnTo>
                <a:lnTo>
                  <a:pt x="1664871" y="11320"/>
                </a:lnTo>
                <a:close/>
              </a:path>
            </a:pathLst>
          </a:cu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p:cNvSpPr/>
          <p:nvPr/>
        </p:nvSpPr>
        <p:spPr>
          <a:xfrm>
            <a:off x="3325350" y="1549668"/>
            <a:ext cx="946484" cy="878260"/>
          </a:xfrm>
          <a:prstGeom prst="ellipse">
            <a:avLst/>
          </a:prstGeom>
          <a:solidFill>
            <a:schemeClr val="tx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7994814" y="1542610"/>
            <a:ext cx="946484" cy="87826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7992921" y="4917881"/>
            <a:ext cx="946484" cy="87826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204040" y="4944316"/>
            <a:ext cx="946484" cy="878260"/>
          </a:xfrm>
          <a:prstGeom prst="ellipse">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8115497" y="1621706"/>
            <a:ext cx="705117" cy="72705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62450" y="2431943"/>
            <a:ext cx="2401505" cy="2451483"/>
          </a:xfrm>
          <a:prstGeom prst="ellipse">
            <a:avLst/>
          </a:prstGeom>
          <a:solidFill>
            <a:schemeClr val="bg1"/>
          </a:solidFill>
          <a:ln>
            <a:solidFill>
              <a:srgbClr val="DFE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5044179" y="2642499"/>
            <a:ext cx="2082482" cy="2030369"/>
          </a:xfrm>
          <a:prstGeom prst="ellipse">
            <a:avLst/>
          </a:prstGeom>
          <a:solidFill>
            <a:schemeClr val="accent2"/>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2" name="Picture 20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1515" y="1653397"/>
            <a:ext cx="794154" cy="720867"/>
          </a:xfrm>
          <a:prstGeom prst="ellipse">
            <a:avLst/>
          </a:prstGeom>
        </p:spPr>
      </p:pic>
      <p:pic>
        <p:nvPicPr>
          <p:cNvPr id="203" name="Picture 202"/>
          <p:cNvPicPr>
            <a:picLocks noChangeAspect="1"/>
          </p:cNvPicPr>
          <p:nvPr/>
        </p:nvPicPr>
        <p:blipFill rotWithShape="1">
          <a:blip r:embed="rId3" cstate="print">
            <a:extLst>
              <a:ext uri="{28A0092B-C50C-407E-A947-70E740481C1C}">
                <a14:useLocalDpi xmlns:a14="http://schemas.microsoft.com/office/drawing/2010/main" val="0"/>
              </a:ext>
            </a:extLst>
          </a:blip>
          <a:srcRect l="1057" t="18" r="2206" b="3007"/>
          <a:stretch>
            <a:fillRect/>
          </a:stretch>
        </p:blipFill>
        <p:spPr>
          <a:xfrm>
            <a:off x="3300847" y="5008201"/>
            <a:ext cx="756548" cy="787940"/>
          </a:xfrm>
          <a:prstGeom prst="ellipse">
            <a:avLst/>
          </a:prstGeom>
        </p:spPr>
      </p:pic>
      <p:pic>
        <p:nvPicPr>
          <p:cNvPr id="204" name="Picture 203"/>
          <p:cNvPicPr>
            <a:picLocks noChangeAspect="1"/>
          </p:cNvPicPr>
          <p:nvPr/>
        </p:nvPicPr>
        <p:blipFill rotWithShape="1">
          <a:blip r:embed="rId4" cstate="print">
            <a:extLst>
              <a:ext uri="{28A0092B-C50C-407E-A947-70E740481C1C}">
                <a14:useLocalDpi xmlns:a14="http://schemas.microsoft.com/office/drawing/2010/main" val="0"/>
              </a:ext>
            </a:extLst>
          </a:blip>
          <a:srcRect l="24948" t="9975" r="6526" b="33511"/>
          <a:stretch>
            <a:fillRect/>
          </a:stretch>
        </p:blipFill>
        <p:spPr>
          <a:xfrm>
            <a:off x="8125932" y="1606338"/>
            <a:ext cx="735119" cy="750804"/>
          </a:xfrm>
          <a:prstGeom prst="ellipse">
            <a:avLst/>
          </a:prstGeom>
        </p:spPr>
      </p:pic>
      <p:pic>
        <p:nvPicPr>
          <p:cNvPr id="205" name="Picture 2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093995" y="4986115"/>
            <a:ext cx="744336" cy="727058"/>
          </a:xfrm>
          <a:prstGeom prst="ellipse">
            <a:avLst/>
          </a:prstGeom>
        </p:spPr>
      </p:pic>
      <p:sp>
        <p:nvSpPr>
          <p:cNvPr id="206" name="TextBox 205"/>
          <p:cNvSpPr txBox="1"/>
          <p:nvPr/>
        </p:nvSpPr>
        <p:spPr>
          <a:xfrm flipH="1">
            <a:off x="257740" y="1423313"/>
            <a:ext cx="3231695" cy="1077218"/>
          </a:xfrm>
          <a:prstGeom prst="rect">
            <a:avLst/>
          </a:prstGeom>
          <a:noFill/>
        </p:spPr>
        <p:txBody>
          <a:bodyPr wrap="square" rtlCol="0">
            <a:spAutoFit/>
          </a:bodyPr>
          <a:lstStyle/>
          <a:p>
            <a:r>
              <a:rPr lang="en-US" sz="3200" b="1" dirty="0">
                <a:cs typeface="Times New Roman" pitchFamily="18" charset="0"/>
              </a:rPr>
              <a:t>Highly refined and better quality</a:t>
            </a:r>
          </a:p>
        </p:txBody>
      </p:sp>
      <p:sp>
        <p:nvSpPr>
          <p:cNvPr id="207" name="TextBox 206"/>
          <p:cNvSpPr txBox="1"/>
          <p:nvPr/>
        </p:nvSpPr>
        <p:spPr>
          <a:xfrm>
            <a:off x="4862450" y="3136420"/>
            <a:ext cx="2535649" cy="769441"/>
          </a:xfrm>
          <a:prstGeom prst="rect">
            <a:avLst/>
          </a:prstGeom>
          <a:noFill/>
        </p:spPr>
        <p:txBody>
          <a:bodyPr wrap="square">
            <a:spAutoFit/>
          </a:bodyPr>
          <a:lstStyle/>
          <a:p>
            <a:pPr algn="ctr"/>
            <a:r>
              <a:rPr lang="en-US" sz="2400" b="1" dirty="0">
                <a:solidFill>
                  <a:schemeClr val="bg1"/>
                </a:solidFill>
                <a:latin typeface="Arial Black" pitchFamily="34" charset="0"/>
                <a:cs typeface="Times New Roman" pitchFamily="18" charset="0"/>
              </a:rPr>
              <a:t>VALUE </a:t>
            </a:r>
            <a:r>
              <a:rPr lang="en-US" sz="2000" b="1" dirty="0">
                <a:solidFill>
                  <a:schemeClr val="bg1"/>
                </a:solidFill>
                <a:latin typeface="Arial Black" pitchFamily="34" charset="0"/>
                <a:cs typeface="Times New Roman" pitchFamily="18" charset="0"/>
              </a:rPr>
              <a:t>PROPOSITION</a:t>
            </a:r>
            <a:endParaRPr lang="en-US" sz="2400" b="1" dirty="0">
              <a:solidFill>
                <a:schemeClr val="bg1"/>
              </a:solidFill>
            </a:endParaRPr>
          </a:p>
        </p:txBody>
      </p:sp>
      <p:sp>
        <p:nvSpPr>
          <p:cNvPr id="208" name="TextBox 207"/>
          <p:cNvSpPr txBox="1"/>
          <p:nvPr/>
        </p:nvSpPr>
        <p:spPr>
          <a:xfrm flipH="1">
            <a:off x="853656" y="5042839"/>
            <a:ext cx="2078229" cy="584775"/>
          </a:xfrm>
          <a:prstGeom prst="rect">
            <a:avLst/>
          </a:prstGeom>
          <a:noFill/>
        </p:spPr>
        <p:txBody>
          <a:bodyPr wrap="square" rtlCol="0">
            <a:spAutoFit/>
          </a:bodyPr>
          <a:lstStyle/>
          <a:p>
            <a:r>
              <a:rPr lang="en-US" sz="3200" b="1" dirty="0"/>
              <a:t>Affordable</a:t>
            </a:r>
            <a:endParaRPr lang="en-US" sz="3200" b="1" dirty="0">
              <a:effectLst/>
              <a:latin typeface="Times New Roman" pitchFamily="18" charset="0"/>
              <a:ea typeface="Calibri" pitchFamily="34" charset="0"/>
              <a:cs typeface="Times New Roman" pitchFamily="18" charset="0"/>
            </a:endParaRPr>
          </a:p>
        </p:txBody>
      </p:sp>
      <p:sp>
        <p:nvSpPr>
          <p:cNvPr id="209" name="TextBox 208"/>
          <p:cNvSpPr txBox="1"/>
          <p:nvPr/>
        </p:nvSpPr>
        <p:spPr>
          <a:xfrm>
            <a:off x="8941297" y="1423313"/>
            <a:ext cx="3312224" cy="584775"/>
          </a:xfrm>
          <a:prstGeom prst="rect">
            <a:avLst/>
          </a:prstGeom>
          <a:noFill/>
        </p:spPr>
        <p:txBody>
          <a:bodyPr wrap="square" rtlCol="0">
            <a:spAutoFit/>
          </a:bodyPr>
          <a:lstStyle/>
          <a:p>
            <a:r>
              <a:rPr lang="en-US" sz="3200" b="1" dirty="0"/>
              <a:t>Highly nutritious</a:t>
            </a:r>
            <a:endParaRPr lang="en-US" sz="3200" b="1" dirty="0">
              <a:solidFill>
                <a:srgbClr val="252525"/>
              </a:solidFill>
              <a:effectLst/>
              <a:latin typeface="Times New Roman" pitchFamily="18" charset="0"/>
              <a:cs typeface="Times New Roman" pitchFamily="18" charset="0"/>
            </a:endParaRPr>
          </a:p>
        </p:txBody>
      </p:sp>
      <p:sp>
        <p:nvSpPr>
          <p:cNvPr id="210" name="TextBox 209"/>
          <p:cNvSpPr txBox="1"/>
          <p:nvPr/>
        </p:nvSpPr>
        <p:spPr>
          <a:xfrm>
            <a:off x="8939405" y="5039775"/>
            <a:ext cx="3434146" cy="584775"/>
          </a:xfrm>
          <a:prstGeom prst="rect">
            <a:avLst/>
          </a:prstGeom>
          <a:noFill/>
        </p:spPr>
        <p:txBody>
          <a:bodyPr wrap="square" rtlCol="0">
            <a:spAutoFit/>
          </a:bodyPr>
          <a:lstStyle/>
          <a:p>
            <a:r>
              <a:rPr lang="en-US" sz="3200" b="1" dirty="0">
                <a:effectLst/>
                <a:ea typeface="Calibri" pitchFamily="34" charset="0"/>
                <a:cs typeface="Times New Roman" pitchFamily="18" charset="0"/>
              </a:rPr>
              <a:t>Market Versatile</a:t>
            </a:r>
          </a:p>
        </p:txBody>
      </p:sp>
      <p:pic>
        <p:nvPicPr>
          <p:cNvPr id="211" name="Picture 2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8346" y="-576244"/>
            <a:ext cx="4188834" cy="3821684"/>
          </a:xfrm>
          <a:prstGeom prst="rect">
            <a:avLst/>
          </a:prstGeom>
        </p:spPr>
      </p:pic>
      <p:sp>
        <p:nvSpPr>
          <p:cNvPr id="26" name="Oval 25"/>
          <p:cNvSpPr/>
          <p:nvPr/>
        </p:nvSpPr>
        <p:spPr>
          <a:xfrm>
            <a:off x="4628577" y="2484870"/>
            <a:ext cx="303413" cy="340242"/>
          </a:xfrm>
          <a:prstGeom prst="ellipse">
            <a:avLst/>
          </a:prstGeom>
          <a:solidFill>
            <a:schemeClr val="tx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7194415" y="2475781"/>
            <a:ext cx="303413" cy="3402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6985435" y="4647941"/>
            <a:ext cx="303413" cy="34024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4628577" y="4398174"/>
            <a:ext cx="303413" cy="340242"/>
          </a:xfrm>
          <a:prstGeom prst="ellipse">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65989" y="2541180"/>
            <a:ext cx="231562" cy="233732"/>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sp>
        <p:nvSpPr>
          <p:cNvPr id="215" name="Oval 214"/>
          <p:cNvSpPr/>
          <p:nvPr/>
        </p:nvSpPr>
        <p:spPr>
          <a:xfrm>
            <a:off x="4678473" y="4458232"/>
            <a:ext cx="231562" cy="233732"/>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sp>
        <p:nvSpPr>
          <p:cNvPr id="216" name="Oval 215"/>
          <p:cNvSpPr/>
          <p:nvPr/>
        </p:nvSpPr>
        <p:spPr>
          <a:xfrm>
            <a:off x="7032393" y="4691964"/>
            <a:ext cx="231562" cy="233732"/>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sp>
        <p:nvSpPr>
          <p:cNvPr id="217" name="Oval 216"/>
          <p:cNvSpPr/>
          <p:nvPr/>
        </p:nvSpPr>
        <p:spPr>
          <a:xfrm>
            <a:off x="7245429" y="2522657"/>
            <a:ext cx="231562" cy="233732"/>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bg1"/>
              </a:solidFill>
            </a:endParaRPr>
          </a:p>
        </p:txBody>
      </p:sp>
      <p:sp>
        <p:nvSpPr>
          <p:cNvPr id="41" name="Freeform 2"/>
          <p:cNvSpPr/>
          <p:nvPr/>
        </p:nvSpPr>
        <p:spPr>
          <a:xfrm rot="10800000">
            <a:off x="9865894" y="4860757"/>
            <a:ext cx="3352861" cy="3850905"/>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7"/>
            <a:stretch>
              <a:fillRect/>
            </a:stretch>
          </a:blipFill>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8" name="Straight Connector 57"/>
          <p:cNvCxnSpPr/>
          <p:nvPr/>
        </p:nvCxnSpPr>
        <p:spPr>
          <a:xfrm>
            <a:off x="4635674" y="4673272"/>
            <a:ext cx="385356" cy="0"/>
          </a:xfrm>
          <a:prstGeom prst="line">
            <a:avLst/>
          </a:prstGeom>
          <a:ln>
            <a:solidFill>
              <a:srgbClr val="2CC7DC"/>
            </a:solidFill>
          </a:ln>
        </p:spPr>
        <p:style>
          <a:lnRef idx="3">
            <a:schemeClr val="dk1"/>
          </a:lnRef>
          <a:fillRef idx="0">
            <a:schemeClr val="dk1"/>
          </a:fillRef>
          <a:effectRef idx="2">
            <a:schemeClr val="dk1"/>
          </a:effectRef>
          <a:fontRef idx="minor">
            <a:schemeClr val="tx1"/>
          </a:fontRef>
        </p:style>
      </p:cxnSp>
      <p:sp>
        <p:nvSpPr>
          <p:cNvPr id="113" name="Freeform: Shape 112"/>
          <p:cNvSpPr/>
          <p:nvPr/>
        </p:nvSpPr>
        <p:spPr>
          <a:xfrm rot="18888515">
            <a:off x="2814820" y="1766287"/>
            <a:ext cx="501770" cy="1011059"/>
          </a:xfrm>
          <a:custGeom>
            <a:avLst/>
            <a:gdLst>
              <a:gd name="connsiteX0" fmla="*/ 99024 w 501770"/>
              <a:gd name="connsiteY0" fmla="*/ 0 h 1011059"/>
              <a:gd name="connsiteX1" fmla="*/ 174000 w 501770"/>
              <a:gd name="connsiteY1" fmla="*/ 83758 h 1011059"/>
              <a:gd name="connsiteX2" fmla="*/ 498641 w 501770"/>
              <a:gd name="connsiteY2" fmla="*/ 906797 h 1011059"/>
              <a:gd name="connsiteX3" fmla="*/ 501770 w 501770"/>
              <a:gd name="connsiteY3" fmla="*/ 1011059 h 1011059"/>
              <a:gd name="connsiteX4" fmla="*/ 362276 w 501770"/>
              <a:gd name="connsiteY4" fmla="*/ 1011059 h 1011059"/>
              <a:gd name="connsiteX5" fmla="*/ 359665 w 501770"/>
              <a:gd name="connsiteY5" fmla="*/ 919709 h 1011059"/>
              <a:gd name="connsiteX6" fmla="*/ 65434 w 501770"/>
              <a:gd name="connsiteY6" fmla="*/ 171485 h 1011059"/>
              <a:gd name="connsiteX7" fmla="*/ 0 w 501770"/>
              <a:gd name="connsiteY7" fmla="*/ 98365 h 1011059"/>
              <a:gd name="connsiteX8" fmla="*/ 99024 w 501770"/>
              <a:gd name="connsiteY8" fmla="*/ 0 h 101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770" h="1011059">
                <a:moveTo>
                  <a:pt x="99024" y="0"/>
                </a:moveTo>
                <a:lnTo>
                  <a:pt x="174000" y="83758"/>
                </a:lnTo>
                <a:cubicBezTo>
                  <a:pt x="367628" y="324226"/>
                  <a:pt x="475608" y="611748"/>
                  <a:pt x="498641" y="906797"/>
                </a:cubicBezTo>
                <a:lnTo>
                  <a:pt x="501770" y="1011059"/>
                </a:lnTo>
                <a:lnTo>
                  <a:pt x="362276" y="1011059"/>
                </a:lnTo>
                <a:lnTo>
                  <a:pt x="359665" y="919709"/>
                </a:lnTo>
                <a:cubicBezTo>
                  <a:pt x="339098" y="651360"/>
                  <a:pt x="241251" y="389967"/>
                  <a:pt x="65434" y="171485"/>
                </a:cubicBezTo>
                <a:lnTo>
                  <a:pt x="0" y="98365"/>
                </a:lnTo>
                <a:lnTo>
                  <a:pt x="99024" y="0"/>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8" y="1802204"/>
            <a:ext cx="1078539" cy="987476"/>
          </a:xfrm>
          <a:prstGeom prst="rect">
            <a:avLst/>
          </a:prstGeom>
        </p:spPr>
      </p:pic>
      <p:pic>
        <p:nvPicPr>
          <p:cNvPr id="99" name="Picture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 y="2788992"/>
            <a:ext cx="1071612" cy="987476"/>
          </a:xfrm>
          <a:prstGeom prst="rect">
            <a:avLst/>
          </a:prstGeom>
        </p:spPr>
      </p:pic>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6" y="770545"/>
            <a:ext cx="1089887" cy="1032063"/>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 y="3776064"/>
            <a:ext cx="1089886" cy="988759"/>
          </a:xfrm>
          <a:prstGeom prst="rect">
            <a:avLst/>
          </a:prstGeom>
        </p:spPr>
      </p:pic>
      <p:pic>
        <p:nvPicPr>
          <p:cNvPr id="102" name="Picture 101"/>
          <p:cNvPicPr>
            <a:picLocks noChangeAspect="1"/>
          </p:cNvPicPr>
          <p:nvPr/>
        </p:nvPicPr>
        <p:blipFill rotWithShape="1">
          <a:blip r:embed="rId6" cstate="print">
            <a:extLst>
              <a:ext uri="{28A0092B-C50C-407E-A947-70E740481C1C}">
                <a14:useLocalDpi xmlns:a14="http://schemas.microsoft.com/office/drawing/2010/main" val="0"/>
              </a:ext>
            </a:extLst>
          </a:blip>
          <a:srcRect t="19031" b="32167"/>
          <a:stretch>
            <a:fillRect/>
          </a:stretch>
        </p:blipFill>
        <p:spPr>
          <a:xfrm>
            <a:off x="4721758" y="2738062"/>
            <a:ext cx="1233174" cy="873108"/>
          </a:xfrm>
          <a:prstGeom prst="rect">
            <a:avLst/>
          </a:prstGeom>
        </p:spPr>
      </p:pic>
      <p:pic>
        <p:nvPicPr>
          <p:cNvPr id="103" name="Picture 102"/>
          <p:cNvPicPr>
            <a:picLocks noChangeAspect="1"/>
          </p:cNvPicPr>
          <p:nvPr/>
        </p:nvPicPr>
        <p:blipFill rotWithShape="1">
          <a:blip r:embed="rId7">
            <a:extLst>
              <a:ext uri="{28A0092B-C50C-407E-A947-70E740481C1C}">
                <a14:useLocalDpi xmlns:a14="http://schemas.microsoft.com/office/drawing/2010/main" val="0"/>
              </a:ext>
            </a:extLst>
          </a:blip>
          <a:srcRect l="6038" t="22631" r="73407" b="20994"/>
          <a:stretch>
            <a:fillRect/>
          </a:stretch>
        </p:blipFill>
        <p:spPr>
          <a:xfrm>
            <a:off x="4982956" y="1582759"/>
            <a:ext cx="840104" cy="967955"/>
          </a:xfrm>
          <a:prstGeom prst="rect">
            <a:avLst/>
          </a:prstGeom>
        </p:spPr>
      </p:pic>
      <p:pic>
        <p:nvPicPr>
          <p:cNvPr id="105" name="Picture 10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4352" y="-558727"/>
            <a:ext cx="2336813" cy="2736989"/>
          </a:xfrm>
          <a:prstGeom prst="rect">
            <a:avLst/>
          </a:prstGeom>
        </p:spPr>
      </p:pic>
      <p:pic>
        <p:nvPicPr>
          <p:cNvPr id="106" name="Picture 10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5734193"/>
            <a:ext cx="1078539" cy="1175924"/>
          </a:xfrm>
          <a:prstGeom prst="rect">
            <a:avLst/>
          </a:prstGeom>
        </p:spPr>
      </p:pic>
      <p:pic>
        <p:nvPicPr>
          <p:cNvPr id="107" name="Picture 10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08" y="4745434"/>
            <a:ext cx="1078539" cy="988759"/>
          </a:xfrm>
          <a:prstGeom prst="rect">
            <a:avLst/>
          </a:prstGeom>
        </p:spPr>
      </p:pic>
      <p:sp>
        <p:nvSpPr>
          <p:cNvPr id="3" name="TextBox 2"/>
          <p:cNvSpPr txBox="1"/>
          <p:nvPr/>
        </p:nvSpPr>
        <p:spPr>
          <a:xfrm>
            <a:off x="5238448" y="344392"/>
            <a:ext cx="6953551" cy="1077218"/>
          </a:xfrm>
          <a:prstGeom prst="rect">
            <a:avLst/>
          </a:prstGeom>
          <a:noFill/>
        </p:spPr>
        <p:txBody>
          <a:bodyPr wrap="square" rtlCol="0">
            <a:spAutoFit/>
          </a:bodyPr>
          <a:lstStyle/>
          <a:p>
            <a:r>
              <a:rPr lang="en-US" sz="2800" b="1" dirty="0">
                <a:solidFill>
                  <a:schemeClr val="accent1">
                    <a:lumMod val="50000"/>
                  </a:schemeClr>
                </a:solidFill>
                <a:latin typeface="Times New Roman" pitchFamily="18" charset="0"/>
                <a:ea typeface="Calibri" pitchFamily="34" charset="0"/>
                <a:cs typeface="Times New Roman" pitchFamily="18" charset="0"/>
              </a:rPr>
              <a:t>Impact on Small Holder Farmers.</a:t>
            </a:r>
            <a:endParaRPr lang="en-US" sz="2800" b="1" dirty="0">
              <a:solidFill>
                <a:schemeClr val="accent1">
                  <a:lumMod val="50000"/>
                </a:schemeClr>
              </a:solidFill>
              <a:effectLst/>
              <a:latin typeface="Times New Roman" pitchFamily="18" charset="0"/>
              <a:ea typeface="Times New Roman" pitchFamily="18" charset="0"/>
              <a:cs typeface="Times New Roman" pitchFamily="18" charset="0"/>
            </a:endParaRPr>
          </a:p>
          <a:p>
            <a:r>
              <a:rPr lang="en-US" dirty="0">
                <a:latin typeface="Times New Roman" pitchFamily="18" charset="0"/>
                <a:ea typeface="Times New Roman" pitchFamily="18" charset="0"/>
                <a:cs typeface="Times New Roman" pitchFamily="18" charset="0"/>
              </a:rPr>
              <a:t>F</a:t>
            </a:r>
            <a:r>
              <a:rPr lang="en-US" dirty="0">
                <a:effectLst/>
                <a:latin typeface="Times New Roman" pitchFamily="18" charset="0"/>
                <a:ea typeface="Times New Roman" pitchFamily="18" charset="0"/>
                <a:cs typeface="Times New Roman" pitchFamily="18" charset="0"/>
              </a:rPr>
              <a:t>armers get additional revenue of about </a:t>
            </a:r>
            <a:r>
              <a:rPr lang="en-US" b="1" dirty="0">
                <a:effectLst/>
                <a:latin typeface="Times New Roman" pitchFamily="18" charset="0"/>
                <a:ea typeface="Times New Roman" pitchFamily="18" charset="0"/>
                <a:cs typeface="Times New Roman" pitchFamily="18" charset="0"/>
              </a:rPr>
              <a:t>$</a:t>
            </a:r>
            <a:r>
              <a:rPr lang="en-US" b="1" dirty="0">
                <a:latin typeface="Times New Roman" pitchFamily="18" charset="0"/>
                <a:ea typeface="Times New Roman" pitchFamily="18" charset="0"/>
                <a:cs typeface="Times New Roman" pitchFamily="18" charset="0"/>
              </a:rPr>
              <a:t>7,662.28</a:t>
            </a:r>
            <a:r>
              <a:rPr lang="en-US" b="1" dirty="0">
                <a:effectLst/>
                <a:latin typeface="Times New Roman" pitchFamily="18" charset="0"/>
                <a:ea typeface="Times New Roman" pitchFamily="18" charset="0"/>
                <a:cs typeface="Times New Roman" pitchFamily="18" charset="0"/>
              </a:rPr>
              <a:t> </a:t>
            </a:r>
            <a:r>
              <a:rPr lang="en-US" dirty="0">
                <a:effectLst/>
                <a:latin typeface="Times New Roman" pitchFamily="18" charset="0"/>
                <a:ea typeface="Times New Roman" pitchFamily="18" charset="0"/>
                <a:cs typeface="Times New Roman" pitchFamily="18" charset="0"/>
              </a:rPr>
              <a:t>per season, which is a </a:t>
            </a:r>
            <a:r>
              <a:rPr lang="en-US" b="1" dirty="0">
                <a:effectLst/>
                <a:latin typeface="Times New Roman" pitchFamily="18" charset="0"/>
                <a:ea typeface="Times New Roman" pitchFamily="18" charset="0"/>
                <a:cs typeface="Times New Roman" pitchFamily="18" charset="0"/>
              </a:rPr>
              <a:t>30% </a:t>
            </a:r>
            <a:r>
              <a:rPr lang="en-US" dirty="0">
                <a:effectLst/>
                <a:latin typeface="Times New Roman" pitchFamily="18" charset="0"/>
                <a:ea typeface="Times New Roman" pitchFamily="18" charset="0"/>
                <a:cs typeface="Times New Roman" pitchFamily="18" charset="0"/>
              </a:rPr>
              <a:t>increase in their income.</a:t>
            </a:r>
            <a:endParaRPr lang="en-US" dirty="0">
              <a:effectLst/>
              <a:latin typeface="Calibri" pitchFamily="34" charset="0"/>
              <a:ea typeface="Calibri" pitchFamily="34" charset="0"/>
              <a:cs typeface="Times New Roman" pitchFamily="18" charset="0"/>
            </a:endParaRPr>
          </a:p>
        </p:txBody>
      </p:sp>
      <p:sp>
        <p:nvSpPr>
          <p:cNvPr id="109" name="TextBox 108"/>
          <p:cNvSpPr txBox="1"/>
          <p:nvPr/>
        </p:nvSpPr>
        <p:spPr>
          <a:xfrm>
            <a:off x="5773688" y="1548196"/>
            <a:ext cx="6466114" cy="1107996"/>
          </a:xfrm>
          <a:prstGeom prst="rect">
            <a:avLst/>
          </a:prstGeom>
          <a:noFill/>
        </p:spPr>
        <p:txBody>
          <a:bodyPr wrap="square" rtlCol="0">
            <a:spAutoFit/>
          </a:bodyPr>
          <a:lstStyle/>
          <a:p>
            <a:r>
              <a:rPr lang="en-US" sz="2800" b="1" dirty="0">
                <a:solidFill>
                  <a:schemeClr val="accent1">
                    <a:lumMod val="50000"/>
                  </a:schemeClr>
                </a:solidFill>
                <a:effectLst/>
                <a:latin typeface="Times New Roman" pitchFamily="18" charset="0"/>
                <a:ea typeface="Times New Roman" pitchFamily="18" charset="0"/>
                <a:cs typeface="Times New Roman" pitchFamily="18" charset="0"/>
              </a:rPr>
              <a:t>Increased Employment</a:t>
            </a:r>
          </a:p>
          <a:p>
            <a:r>
              <a:rPr lang="en-US" sz="2000" b="1" kern="100" dirty="0">
                <a:effectLst/>
                <a:latin typeface="Times New Roman" pitchFamily="18" charset="0"/>
                <a:ea typeface="Times New Roman" pitchFamily="18" charset="0"/>
                <a:cs typeface="Times New Roman" pitchFamily="18" charset="0"/>
              </a:rPr>
              <a:t>8</a:t>
            </a:r>
            <a:r>
              <a:rPr lang="en-US" sz="1800" kern="100" dirty="0">
                <a:effectLst/>
                <a:latin typeface="Times New Roman" pitchFamily="18" charset="0"/>
                <a:ea typeface="Times New Roman" pitchFamily="18" charset="0"/>
                <a:cs typeface="Times New Roman" pitchFamily="18" charset="0"/>
              </a:rPr>
              <a:t> </a:t>
            </a:r>
            <a:r>
              <a:rPr lang="en-US" kern="100" dirty="0">
                <a:latin typeface="Times New Roman" pitchFamily="18" charset="0"/>
                <a:ea typeface="Times New Roman" pitchFamily="18" charset="0"/>
                <a:cs typeface="Times New Roman" pitchFamily="18" charset="0"/>
              </a:rPr>
              <a:t>d</a:t>
            </a:r>
            <a:r>
              <a:rPr lang="en-US" sz="1800" kern="100" dirty="0">
                <a:effectLst/>
                <a:latin typeface="Times New Roman" pitchFamily="18" charset="0"/>
                <a:ea typeface="Times New Roman" pitchFamily="18" charset="0"/>
                <a:cs typeface="Times New Roman" pitchFamily="18" charset="0"/>
              </a:rPr>
              <a:t>irect jobs</a:t>
            </a:r>
            <a:r>
              <a:rPr lang="en-US" kern="100" dirty="0">
                <a:latin typeface="Times New Roman" pitchFamily="18" charset="0"/>
                <a:ea typeface="Times New Roman" pitchFamily="18" charset="0"/>
                <a:cs typeface="Times New Roman" pitchFamily="18" charset="0"/>
              </a:rPr>
              <a:t> and </a:t>
            </a:r>
            <a:r>
              <a:rPr lang="en-US" sz="2000" b="1" kern="100" dirty="0">
                <a:effectLst/>
                <a:latin typeface="Times New Roman" pitchFamily="18" charset="0"/>
                <a:ea typeface="Times New Roman" pitchFamily="18" charset="0"/>
                <a:cs typeface="Times New Roman" pitchFamily="18" charset="0"/>
              </a:rPr>
              <a:t>2</a:t>
            </a:r>
            <a:r>
              <a:rPr lang="en-US" sz="1800" kern="100" dirty="0">
                <a:effectLst/>
                <a:latin typeface="Times New Roman" pitchFamily="18" charset="0"/>
                <a:ea typeface="Times New Roman" pitchFamily="18" charset="0"/>
                <a:cs typeface="Times New Roman" pitchFamily="18" charset="0"/>
              </a:rPr>
              <a:t> indirect jobs, would be created within one year of operation.</a:t>
            </a:r>
            <a:endParaRPr lang="en-US" sz="1800" kern="100" dirty="0">
              <a:effectLst/>
              <a:latin typeface="Calibri" pitchFamily="34" charset="0"/>
              <a:ea typeface="Times New Roman" pitchFamily="18" charset="0"/>
              <a:cs typeface="Times New Roman" pitchFamily="18" charset="0"/>
            </a:endParaRPr>
          </a:p>
        </p:txBody>
      </p:sp>
      <p:sp>
        <p:nvSpPr>
          <p:cNvPr id="110" name="TextBox 109"/>
          <p:cNvSpPr txBox="1"/>
          <p:nvPr/>
        </p:nvSpPr>
        <p:spPr>
          <a:xfrm>
            <a:off x="5709763" y="2819608"/>
            <a:ext cx="6482237" cy="1199303"/>
          </a:xfrm>
          <a:prstGeom prst="rect">
            <a:avLst/>
          </a:prstGeom>
          <a:noFill/>
        </p:spPr>
        <p:txBody>
          <a:bodyPr wrap="square" rtlCol="0">
            <a:spAutoFit/>
          </a:bodyPr>
          <a:lstStyle/>
          <a:p>
            <a:pPr marR="0">
              <a:lnSpc>
                <a:spcPct val="115000"/>
              </a:lnSpc>
              <a:spcBef>
                <a:spcPts val="0"/>
              </a:spcBef>
              <a:spcAft>
                <a:spcPts val="1000"/>
              </a:spcAft>
            </a:pPr>
            <a:r>
              <a:rPr lang="en-US" sz="2400" b="1" dirty="0">
                <a:solidFill>
                  <a:schemeClr val="accent1">
                    <a:lumMod val="50000"/>
                  </a:schemeClr>
                </a:solidFill>
                <a:effectLst/>
                <a:latin typeface="Times New Roman" pitchFamily="18" charset="0"/>
                <a:ea typeface="Times New Roman" pitchFamily="18" charset="0"/>
                <a:cs typeface="Times New Roman" pitchFamily="18" charset="0"/>
              </a:rPr>
              <a:t>Women And Vulnerable Group Empowerment</a:t>
            </a:r>
            <a:r>
              <a:rPr lang="en-US" sz="2400" dirty="0">
                <a:solidFill>
                  <a:schemeClr val="accent1">
                    <a:lumMod val="50000"/>
                  </a:schemeClr>
                </a:solidFill>
                <a:effectLst/>
                <a:latin typeface="Times New Roman" pitchFamily="18" charset="0"/>
                <a:ea typeface="Times New Roman" pitchFamily="18" charset="0"/>
                <a:cs typeface="Times New Roman" pitchFamily="18" charset="0"/>
              </a:rPr>
              <a:t>.</a:t>
            </a:r>
          </a:p>
          <a:p>
            <a:pPr>
              <a:spcAft>
                <a:spcPts val="1000"/>
              </a:spcAft>
            </a:pPr>
            <a:r>
              <a:rPr lang="en-US" b="1" dirty="0">
                <a:effectLst/>
                <a:latin typeface="Times New Roman" pitchFamily="18" charset="0"/>
                <a:ea typeface="Times New Roman" pitchFamily="18" charset="0"/>
                <a:cs typeface="Times New Roman" pitchFamily="18" charset="0"/>
              </a:rPr>
              <a:t>70% </a:t>
            </a:r>
            <a:r>
              <a:rPr lang="en-US" dirty="0">
                <a:effectLst/>
                <a:latin typeface="Times New Roman" pitchFamily="18" charset="0"/>
                <a:ea typeface="Times New Roman" pitchFamily="18" charset="0"/>
                <a:cs typeface="Times New Roman" pitchFamily="18" charset="0"/>
              </a:rPr>
              <a:t>of workers to be employed will be women, and </a:t>
            </a:r>
            <a:r>
              <a:rPr lang="en-US" dirty="0">
                <a:latin typeface="Times New Roman" pitchFamily="18" charset="0"/>
                <a:ea typeface="Times New Roman" pitchFamily="18" charset="0"/>
                <a:cs typeface="Times New Roman" pitchFamily="18" charset="0"/>
              </a:rPr>
              <a:t>v</a:t>
            </a:r>
            <a:r>
              <a:rPr lang="en-US" dirty="0">
                <a:effectLst/>
                <a:latin typeface="Times New Roman" pitchFamily="18" charset="0"/>
                <a:ea typeface="Times New Roman" pitchFamily="18" charset="0"/>
                <a:cs typeface="Times New Roman" pitchFamily="18" charset="0"/>
              </a:rPr>
              <a:t>ulnerable group.</a:t>
            </a:r>
            <a:endParaRPr lang="en-US" dirty="0">
              <a:latin typeface="Times New Roman" pitchFamily="18" charset="0"/>
              <a:cs typeface="Times New Roman" pitchFamily="18" charset="0"/>
            </a:endParaRPr>
          </a:p>
        </p:txBody>
      </p:sp>
      <p:sp>
        <p:nvSpPr>
          <p:cNvPr id="114" name="Freeform: Shape 113"/>
          <p:cNvSpPr/>
          <p:nvPr/>
        </p:nvSpPr>
        <p:spPr>
          <a:xfrm rot="18888515">
            <a:off x="3608188" y="2621574"/>
            <a:ext cx="555150" cy="1040706"/>
          </a:xfrm>
          <a:custGeom>
            <a:avLst/>
            <a:gdLst>
              <a:gd name="connsiteX0" fmla="*/ 555150 w 555150"/>
              <a:gd name="connsiteY0" fmla="*/ 0 h 1040706"/>
              <a:gd name="connsiteX1" fmla="*/ 548272 w 555150"/>
              <a:gd name="connsiteY1" fmla="*/ 105050 h 1040706"/>
              <a:gd name="connsiteX2" fmla="*/ 194275 w 555150"/>
              <a:gd name="connsiteY2" fmla="*/ 935601 h 1040706"/>
              <a:gd name="connsiteX3" fmla="*/ 98360 w 555150"/>
              <a:gd name="connsiteY3" fmla="*/ 1040706 h 1040706"/>
              <a:gd name="connsiteX4" fmla="*/ 0 w 555150"/>
              <a:gd name="connsiteY4" fmla="*/ 941687 h 1040706"/>
              <a:gd name="connsiteX5" fmla="*/ 86297 w 555150"/>
              <a:gd name="connsiteY5" fmla="*/ 847150 h 1040706"/>
              <a:gd name="connsiteX6" fmla="*/ 409386 w 555150"/>
              <a:gd name="connsiteY6" fmla="*/ 91207 h 1040706"/>
              <a:gd name="connsiteX7" fmla="*/ 415487 w 555150"/>
              <a:gd name="connsiteY7" fmla="*/ 0 h 1040706"/>
              <a:gd name="connsiteX8" fmla="*/ 555150 w 555150"/>
              <a:gd name="connsiteY8" fmla="*/ 0 h 104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150" h="1040706">
                <a:moveTo>
                  <a:pt x="555150" y="0"/>
                </a:moveTo>
                <a:lnTo>
                  <a:pt x="548272" y="105050"/>
                </a:lnTo>
                <a:cubicBezTo>
                  <a:pt x="514752" y="400724"/>
                  <a:pt x="396519" y="690750"/>
                  <a:pt x="194275" y="935601"/>
                </a:cubicBezTo>
                <a:lnTo>
                  <a:pt x="98360" y="1040706"/>
                </a:lnTo>
                <a:lnTo>
                  <a:pt x="0" y="941687"/>
                </a:lnTo>
                <a:lnTo>
                  <a:pt x="86297" y="847150"/>
                </a:lnTo>
                <a:cubicBezTo>
                  <a:pt x="270583" y="624166"/>
                  <a:pt x="378509" y="360201"/>
                  <a:pt x="409386" y="91207"/>
                </a:cubicBezTo>
                <a:lnTo>
                  <a:pt x="415487" y="0"/>
                </a:lnTo>
                <a:lnTo>
                  <a:pt x="555150" y="0"/>
                </a:lnTo>
                <a:close/>
              </a:path>
            </a:pathLst>
          </a:cu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Shape 114"/>
          <p:cNvSpPr/>
          <p:nvPr/>
        </p:nvSpPr>
        <p:spPr>
          <a:xfrm rot="18888515">
            <a:off x="3453600" y="3970669"/>
            <a:ext cx="960476" cy="512181"/>
          </a:xfrm>
          <a:custGeom>
            <a:avLst/>
            <a:gdLst>
              <a:gd name="connsiteX0" fmla="*/ 862121 w 960476"/>
              <a:gd name="connsiteY0" fmla="*/ 0 h 512181"/>
              <a:gd name="connsiteX1" fmla="*/ 960476 w 960476"/>
              <a:gd name="connsiteY1" fmla="*/ 99014 h 512181"/>
              <a:gd name="connsiteX2" fmla="*/ 892391 w 960476"/>
              <a:gd name="connsiteY2" fmla="*/ 160317 h 512181"/>
              <a:gd name="connsiteX3" fmla="*/ 59493 w 960476"/>
              <a:gd name="connsiteY3" fmla="*/ 508757 h 512181"/>
              <a:gd name="connsiteX4" fmla="*/ 1226 w 960476"/>
              <a:gd name="connsiteY4" fmla="*/ 512181 h 512181"/>
              <a:gd name="connsiteX5" fmla="*/ 0 w 960476"/>
              <a:gd name="connsiteY5" fmla="*/ 372585 h 512181"/>
              <a:gd name="connsiteX6" fmla="*/ 46578 w 960476"/>
              <a:gd name="connsiteY6" fmla="*/ 369781 h 512181"/>
              <a:gd name="connsiteX7" fmla="*/ 804663 w 960476"/>
              <a:gd name="connsiteY7" fmla="*/ 51750 h 512181"/>
              <a:gd name="connsiteX8" fmla="*/ 862121 w 960476"/>
              <a:gd name="connsiteY8" fmla="*/ 0 h 51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476" h="512181">
                <a:moveTo>
                  <a:pt x="862121" y="0"/>
                </a:moveTo>
                <a:lnTo>
                  <a:pt x="960476" y="99014"/>
                </a:lnTo>
                <a:lnTo>
                  <a:pt x="892391" y="160317"/>
                </a:lnTo>
                <a:cubicBezTo>
                  <a:pt x="646194" y="360921"/>
                  <a:pt x="355385" y="477213"/>
                  <a:pt x="59493" y="508757"/>
                </a:cubicBezTo>
                <a:lnTo>
                  <a:pt x="1226" y="512181"/>
                </a:lnTo>
                <a:lnTo>
                  <a:pt x="0" y="372585"/>
                </a:lnTo>
                <a:lnTo>
                  <a:pt x="46578" y="369781"/>
                </a:lnTo>
                <a:cubicBezTo>
                  <a:pt x="315772" y="340703"/>
                  <a:pt x="580453" y="234543"/>
                  <a:pt x="804663" y="51750"/>
                </a:cubicBezTo>
                <a:lnTo>
                  <a:pt x="862121" y="0"/>
                </a:lnTo>
                <a:close/>
              </a:path>
            </a:pathLst>
          </a:custGeom>
          <a:solidFill>
            <a:srgbClr val="2CC7DC"/>
          </a:solidFill>
          <a:ln>
            <a:solidFill>
              <a:srgbClr val="2CC7D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p:cNvSpPr/>
          <p:nvPr/>
        </p:nvSpPr>
        <p:spPr>
          <a:xfrm rot="18888515">
            <a:off x="2555213" y="4845394"/>
            <a:ext cx="1055221" cy="509556"/>
          </a:xfrm>
          <a:custGeom>
            <a:avLst/>
            <a:gdLst>
              <a:gd name="connsiteX0" fmla="*/ 1053996 w 1055221"/>
              <a:gd name="connsiteY0" fmla="*/ 369801 h 509556"/>
              <a:gd name="connsiteX1" fmla="*/ 1055221 w 1055221"/>
              <a:gd name="connsiteY1" fmla="*/ 509274 h 509556"/>
              <a:gd name="connsiteX2" fmla="*/ 1052042 w 1055221"/>
              <a:gd name="connsiteY2" fmla="*/ 509461 h 509556"/>
              <a:gd name="connsiteX3" fmla="*/ 83255 w 1055221"/>
              <a:gd name="connsiteY3" fmla="*/ 173899 h 509556"/>
              <a:gd name="connsiteX4" fmla="*/ 0 w 1055221"/>
              <a:gd name="connsiteY4" fmla="*/ 98365 h 509556"/>
              <a:gd name="connsiteX5" fmla="*/ 99024 w 1055221"/>
              <a:gd name="connsiteY5" fmla="*/ 0 h 509556"/>
              <a:gd name="connsiteX6" fmla="*/ 171706 w 1055221"/>
              <a:gd name="connsiteY6" fmla="*/ 65921 h 509556"/>
              <a:gd name="connsiteX7" fmla="*/ 1052507 w 1055221"/>
              <a:gd name="connsiteY7" fmla="*/ 369891 h 509556"/>
              <a:gd name="connsiteX8" fmla="*/ 1053996 w 1055221"/>
              <a:gd name="connsiteY8" fmla="*/ 369801 h 509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5221" h="509556">
                <a:moveTo>
                  <a:pt x="1053996" y="369801"/>
                </a:moveTo>
                <a:lnTo>
                  <a:pt x="1055221" y="509274"/>
                </a:lnTo>
                <a:lnTo>
                  <a:pt x="1052042" y="509461"/>
                </a:lnTo>
                <a:cubicBezTo>
                  <a:pt x="706139" y="513290"/>
                  <a:pt x="362286" y="401668"/>
                  <a:pt x="83255" y="173899"/>
                </a:cubicBezTo>
                <a:lnTo>
                  <a:pt x="0" y="98365"/>
                </a:lnTo>
                <a:lnTo>
                  <a:pt x="99024" y="0"/>
                </a:lnTo>
                <a:lnTo>
                  <a:pt x="171706" y="65921"/>
                </a:lnTo>
                <a:cubicBezTo>
                  <a:pt x="425225" y="272739"/>
                  <a:pt x="737859" y="373824"/>
                  <a:pt x="1052507" y="369891"/>
                </a:cubicBezTo>
                <a:lnTo>
                  <a:pt x="1053996" y="369801"/>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p:cNvSpPr/>
          <p:nvPr/>
        </p:nvSpPr>
        <p:spPr>
          <a:xfrm>
            <a:off x="1139379" y="2330554"/>
            <a:ext cx="2677842" cy="2723099"/>
          </a:xfrm>
          <a:prstGeom prst="ellipse">
            <a:avLst/>
          </a:prstGeom>
          <a:solidFill>
            <a:srgbClr val="FF99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0" name="Freeform: Shape 119"/>
          <p:cNvSpPr/>
          <p:nvPr/>
        </p:nvSpPr>
        <p:spPr>
          <a:xfrm rot="18888515">
            <a:off x="2814821" y="1766286"/>
            <a:ext cx="501770" cy="1011059"/>
          </a:xfrm>
          <a:custGeom>
            <a:avLst/>
            <a:gdLst>
              <a:gd name="connsiteX0" fmla="*/ 99024 w 501770"/>
              <a:gd name="connsiteY0" fmla="*/ 0 h 1011059"/>
              <a:gd name="connsiteX1" fmla="*/ 174000 w 501770"/>
              <a:gd name="connsiteY1" fmla="*/ 83758 h 1011059"/>
              <a:gd name="connsiteX2" fmla="*/ 498641 w 501770"/>
              <a:gd name="connsiteY2" fmla="*/ 906797 h 1011059"/>
              <a:gd name="connsiteX3" fmla="*/ 501770 w 501770"/>
              <a:gd name="connsiteY3" fmla="*/ 1011059 h 1011059"/>
              <a:gd name="connsiteX4" fmla="*/ 362276 w 501770"/>
              <a:gd name="connsiteY4" fmla="*/ 1011059 h 1011059"/>
              <a:gd name="connsiteX5" fmla="*/ 359665 w 501770"/>
              <a:gd name="connsiteY5" fmla="*/ 919709 h 1011059"/>
              <a:gd name="connsiteX6" fmla="*/ 65434 w 501770"/>
              <a:gd name="connsiteY6" fmla="*/ 171485 h 1011059"/>
              <a:gd name="connsiteX7" fmla="*/ 0 w 501770"/>
              <a:gd name="connsiteY7" fmla="*/ 98365 h 1011059"/>
              <a:gd name="connsiteX8" fmla="*/ 99024 w 501770"/>
              <a:gd name="connsiteY8" fmla="*/ 0 h 101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770" h="1011059">
                <a:moveTo>
                  <a:pt x="99024" y="0"/>
                </a:moveTo>
                <a:lnTo>
                  <a:pt x="174000" y="83758"/>
                </a:lnTo>
                <a:cubicBezTo>
                  <a:pt x="367628" y="324226"/>
                  <a:pt x="475608" y="611748"/>
                  <a:pt x="498641" y="906797"/>
                </a:cubicBezTo>
                <a:lnTo>
                  <a:pt x="501770" y="1011059"/>
                </a:lnTo>
                <a:lnTo>
                  <a:pt x="362276" y="1011059"/>
                </a:lnTo>
                <a:lnTo>
                  <a:pt x="359665" y="919709"/>
                </a:lnTo>
                <a:cubicBezTo>
                  <a:pt x="339098" y="651360"/>
                  <a:pt x="241251" y="389967"/>
                  <a:pt x="65434" y="171485"/>
                </a:cubicBezTo>
                <a:lnTo>
                  <a:pt x="0" y="98365"/>
                </a:lnTo>
                <a:lnTo>
                  <a:pt x="99024" y="0"/>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Shape 120"/>
          <p:cNvSpPr/>
          <p:nvPr/>
        </p:nvSpPr>
        <p:spPr>
          <a:xfrm rot="18888515">
            <a:off x="3608189" y="2621573"/>
            <a:ext cx="555150" cy="1040706"/>
          </a:xfrm>
          <a:custGeom>
            <a:avLst/>
            <a:gdLst>
              <a:gd name="connsiteX0" fmla="*/ 555150 w 555150"/>
              <a:gd name="connsiteY0" fmla="*/ 0 h 1040706"/>
              <a:gd name="connsiteX1" fmla="*/ 548272 w 555150"/>
              <a:gd name="connsiteY1" fmla="*/ 105050 h 1040706"/>
              <a:gd name="connsiteX2" fmla="*/ 194275 w 555150"/>
              <a:gd name="connsiteY2" fmla="*/ 935601 h 1040706"/>
              <a:gd name="connsiteX3" fmla="*/ 98360 w 555150"/>
              <a:gd name="connsiteY3" fmla="*/ 1040706 h 1040706"/>
              <a:gd name="connsiteX4" fmla="*/ 0 w 555150"/>
              <a:gd name="connsiteY4" fmla="*/ 941687 h 1040706"/>
              <a:gd name="connsiteX5" fmla="*/ 86297 w 555150"/>
              <a:gd name="connsiteY5" fmla="*/ 847150 h 1040706"/>
              <a:gd name="connsiteX6" fmla="*/ 409386 w 555150"/>
              <a:gd name="connsiteY6" fmla="*/ 91207 h 1040706"/>
              <a:gd name="connsiteX7" fmla="*/ 415487 w 555150"/>
              <a:gd name="connsiteY7" fmla="*/ 0 h 1040706"/>
              <a:gd name="connsiteX8" fmla="*/ 555150 w 555150"/>
              <a:gd name="connsiteY8" fmla="*/ 0 h 104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5150" h="1040706">
                <a:moveTo>
                  <a:pt x="555150" y="0"/>
                </a:moveTo>
                <a:lnTo>
                  <a:pt x="548272" y="105050"/>
                </a:lnTo>
                <a:cubicBezTo>
                  <a:pt x="514752" y="400724"/>
                  <a:pt x="396519" y="690750"/>
                  <a:pt x="194275" y="935601"/>
                </a:cubicBezTo>
                <a:lnTo>
                  <a:pt x="98360" y="1040706"/>
                </a:lnTo>
                <a:lnTo>
                  <a:pt x="0" y="941687"/>
                </a:lnTo>
                <a:lnTo>
                  <a:pt x="86297" y="847150"/>
                </a:lnTo>
                <a:cubicBezTo>
                  <a:pt x="270583" y="624166"/>
                  <a:pt x="378509" y="360201"/>
                  <a:pt x="409386" y="91207"/>
                </a:cubicBezTo>
                <a:lnTo>
                  <a:pt x="415487" y="0"/>
                </a:lnTo>
                <a:lnTo>
                  <a:pt x="555150" y="0"/>
                </a:lnTo>
                <a:close/>
              </a:path>
            </a:pathLst>
          </a:cu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p:cNvSpPr/>
          <p:nvPr/>
        </p:nvSpPr>
        <p:spPr>
          <a:xfrm rot="18888515">
            <a:off x="3441652" y="3906084"/>
            <a:ext cx="960476" cy="512181"/>
          </a:xfrm>
          <a:custGeom>
            <a:avLst/>
            <a:gdLst>
              <a:gd name="connsiteX0" fmla="*/ 862121 w 960476"/>
              <a:gd name="connsiteY0" fmla="*/ 0 h 512181"/>
              <a:gd name="connsiteX1" fmla="*/ 960476 w 960476"/>
              <a:gd name="connsiteY1" fmla="*/ 99014 h 512181"/>
              <a:gd name="connsiteX2" fmla="*/ 892391 w 960476"/>
              <a:gd name="connsiteY2" fmla="*/ 160317 h 512181"/>
              <a:gd name="connsiteX3" fmla="*/ 59493 w 960476"/>
              <a:gd name="connsiteY3" fmla="*/ 508757 h 512181"/>
              <a:gd name="connsiteX4" fmla="*/ 1226 w 960476"/>
              <a:gd name="connsiteY4" fmla="*/ 512181 h 512181"/>
              <a:gd name="connsiteX5" fmla="*/ 0 w 960476"/>
              <a:gd name="connsiteY5" fmla="*/ 372585 h 512181"/>
              <a:gd name="connsiteX6" fmla="*/ 46578 w 960476"/>
              <a:gd name="connsiteY6" fmla="*/ 369781 h 512181"/>
              <a:gd name="connsiteX7" fmla="*/ 804663 w 960476"/>
              <a:gd name="connsiteY7" fmla="*/ 51750 h 512181"/>
              <a:gd name="connsiteX8" fmla="*/ 862121 w 960476"/>
              <a:gd name="connsiteY8" fmla="*/ 0 h 51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476" h="512181">
                <a:moveTo>
                  <a:pt x="862121" y="0"/>
                </a:moveTo>
                <a:lnTo>
                  <a:pt x="960476" y="99014"/>
                </a:lnTo>
                <a:lnTo>
                  <a:pt x="892391" y="160317"/>
                </a:lnTo>
                <a:cubicBezTo>
                  <a:pt x="646194" y="360921"/>
                  <a:pt x="355385" y="477213"/>
                  <a:pt x="59493" y="508757"/>
                </a:cubicBezTo>
                <a:lnTo>
                  <a:pt x="1226" y="512181"/>
                </a:lnTo>
                <a:lnTo>
                  <a:pt x="0" y="372585"/>
                </a:lnTo>
                <a:lnTo>
                  <a:pt x="46578" y="369781"/>
                </a:lnTo>
                <a:cubicBezTo>
                  <a:pt x="315772" y="340703"/>
                  <a:pt x="580453" y="234543"/>
                  <a:pt x="804663" y="51750"/>
                </a:cubicBezTo>
                <a:lnTo>
                  <a:pt x="862121" y="0"/>
                </a:lnTo>
                <a:close/>
              </a:path>
            </a:pathLst>
          </a:custGeom>
          <a:solidFill>
            <a:srgbClr val="2CC7DC"/>
          </a:solidFill>
          <a:ln>
            <a:solidFill>
              <a:srgbClr val="2CC7D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Oval 7"/>
          <p:cNvSpPr/>
          <p:nvPr/>
        </p:nvSpPr>
        <p:spPr>
          <a:xfrm>
            <a:off x="2852490" y="1943122"/>
            <a:ext cx="468482" cy="4295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747832" y="2788992"/>
            <a:ext cx="468482" cy="42959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774269" y="4054235"/>
            <a:ext cx="468482" cy="462476"/>
          </a:xfrm>
          <a:prstGeom prst="ellipse">
            <a:avLst/>
          </a:prstGeom>
          <a:solidFill>
            <a:srgbClr val="2CC7DC"/>
          </a:solidFill>
          <a:ln>
            <a:solidFill>
              <a:srgbClr val="2CC7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945225" y="4897403"/>
            <a:ext cx="468482" cy="512234"/>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97449" y="1985281"/>
            <a:ext cx="375748" cy="345273"/>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Oval 125"/>
          <p:cNvSpPr/>
          <p:nvPr/>
        </p:nvSpPr>
        <p:spPr>
          <a:xfrm>
            <a:off x="3820636" y="2806077"/>
            <a:ext cx="358367" cy="365367"/>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Oval 126"/>
          <p:cNvSpPr/>
          <p:nvPr/>
        </p:nvSpPr>
        <p:spPr>
          <a:xfrm>
            <a:off x="3811012" y="4073250"/>
            <a:ext cx="420509" cy="42444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solidFill>
                  <a:srgbClr val="2CC7DC"/>
                </a:solidFill>
                <a:latin typeface="Arial Black" pitchFamily="34" charset="0"/>
              </a:rPr>
              <a:t>4</a:t>
            </a:r>
          </a:p>
        </p:txBody>
      </p:sp>
      <p:sp>
        <p:nvSpPr>
          <p:cNvPr id="128" name="Oval 127"/>
          <p:cNvSpPr/>
          <p:nvPr/>
        </p:nvSpPr>
        <p:spPr>
          <a:xfrm>
            <a:off x="2956142" y="4929346"/>
            <a:ext cx="446647" cy="4045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solidFill>
                  <a:schemeClr val="accent1">
                    <a:lumMod val="50000"/>
                  </a:schemeClr>
                </a:solidFill>
                <a:latin typeface="Arial Black" pitchFamily="34" charset="0"/>
              </a:rPr>
              <a:t>5</a:t>
            </a:r>
            <a:endParaRPr lang="en-US" sz="2400" dirty="0">
              <a:solidFill>
                <a:schemeClr val="accent1">
                  <a:lumMod val="50000"/>
                </a:schemeClr>
              </a:solidFill>
              <a:latin typeface="Arial Black" pitchFamily="34" charset="0"/>
            </a:endParaRPr>
          </a:p>
        </p:txBody>
      </p:sp>
      <p:sp>
        <p:nvSpPr>
          <p:cNvPr id="11" name="TextBox 10"/>
          <p:cNvSpPr txBox="1"/>
          <p:nvPr/>
        </p:nvSpPr>
        <p:spPr>
          <a:xfrm>
            <a:off x="2903547" y="1945148"/>
            <a:ext cx="551836" cy="461665"/>
          </a:xfrm>
          <a:prstGeom prst="rect">
            <a:avLst/>
          </a:prstGeom>
          <a:noFill/>
        </p:spPr>
        <p:txBody>
          <a:bodyPr wrap="square" rtlCol="0">
            <a:spAutoFit/>
          </a:bodyPr>
          <a:lstStyle/>
          <a:p>
            <a:r>
              <a:rPr lang="en-US" sz="2400" dirty="0">
                <a:solidFill>
                  <a:srgbClr val="FF0000"/>
                </a:solidFill>
                <a:latin typeface="Arial Black" pitchFamily="34" charset="0"/>
              </a:rPr>
              <a:t>1</a:t>
            </a:r>
          </a:p>
        </p:txBody>
      </p:sp>
      <p:sp>
        <p:nvSpPr>
          <p:cNvPr id="129" name="TextBox 128"/>
          <p:cNvSpPr txBox="1"/>
          <p:nvPr/>
        </p:nvSpPr>
        <p:spPr>
          <a:xfrm>
            <a:off x="3807791" y="2742178"/>
            <a:ext cx="551836" cy="523220"/>
          </a:xfrm>
          <a:prstGeom prst="rect">
            <a:avLst/>
          </a:prstGeom>
          <a:noFill/>
        </p:spPr>
        <p:txBody>
          <a:bodyPr wrap="square" rtlCol="0">
            <a:spAutoFit/>
          </a:bodyPr>
          <a:lstStyle/>
          <a:p>
            <a:r>
              <a:rPr lang="en-US" sz="2800" dirty="0">
                <a:solidFill>
                  <a:srgbClr val="FF9900"/>
                </a:solidFill>
                <a:latin typeface="Arial Black" pitchFamily="34" charset="0"/>
              </a:rPr>
              <a:t>2</a:t>
            </a:r>
          </a:p>
        </p:txBody>
      </p:sp>
      <p:sp>
        <p:nvSpPr>
          <p:cNvPr id="13" name="Oval 12"/>
          <p:cNvSpPr/>
          <p:nvPr/>
        </p:nvSpPr>
        <p:spPr>
          <a:xfrm>
            <a:off x="1480984" y="2596045"/>
            <a:ext cx="2009598" cy="21699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1446328" y="3354186"/>
            <a:ext cx="2218406" cy="646331"/>
          </a:xfrm>
          <a:prstGeom prst="rect">
            <a:avLst/>
          </a:prstGeom>
          <a:noFill/>
        </p:spPr>
        <p:txBody>
          <a:bodyPr wrap="square">
            <a:spAutoFit/>
          </a:bodyPr>
          <a:lstStyle/>
          <a:p>
            <a:r>
              <a:rPr lang="en-US" sz="3600" b="1" dirty="0">
                <a:solidFill>
                  <a:schemeClr val="accent2">
                    <a:lumMod val="75000"/>
                  </a:schemeClr>
                </a:solidFill>
                <a:latin typeface="Arial Black" pitchFamily="34" charset="0"/>
              </a:rPr>
              <a:t>IMPACT</a:t>
            </a:r>
            <a:endParaRPr lang="en-US" sz="3600" b="1" dirty="0"/>
          </a:p>
        </p:txBody>
      </p:sp>
      <p:sp>
        <p:nvSpPr>
          <p:cNvPr id="133" name="Freeform: Shape 132"/>
          <p:cNvSpPr/>
          <p:nvPr/>
        </p:nvSpPr>
        <p:spPr>
          <a:xfrm rot="18639419">
            <a:off x="2765961" y="887449"/>
            <a:ext cx="633723" cy="1472441"/>
          </a:xfrm>
          <a:custGeom>
            <a:avLst/>
            <a:gdLst>
              <a:gd name="connsiteX0" fmla="*/ 42131 w 634206"/>
              <a:gd name="connsiteY0" fmla="*/ 0 h 1293976"/>
              <a:gd name="connsiteX1" fmla="*/ 136554 w 634206"/>
              <a:gd name="connsiteY1" fmla="*/ 104395 h 1293976"/>
              <a:gd name="connsiteX2" fmla="*/ 609460 w 634206"/>
              <a:gd name="connsiteY2" fmla="*/ 1119226 h 1293976"/>
              <a:gd name="connsiteX3" fmla="*/ 634206 w 634206"/>
              <a:gd name="connsiteY3" fmla="*/ 1293976 h 1293976"/>
              <a:gd name="connsiteX4" fmla="*/ 574049 w 634206"/>
              <a:gd name="connsiteY4" fmla="*/ 1293976 h 1293976"/>
              <a:gd name="connsiteX5" fmla="*/ 550936 w 634206"/>
              <a:gd name="connsiteY5" fmla="*/ 1130654 h 1293976"/>
              <a:gd name="connsiteX6" fmla="*/ 90328 w 634206"/>
              <a:gd name="connsiteY6" fmla="*/ 142058 h 1293976"/>
              <a:gd name="connsiteX7" fmla="*/ 0 w 634206"/>
              <a:gd name="connsiteY7" fmla="*/ 42189 h 1293976"/>
              <a:gd name="connsiteX8" fmla="*/ 42131 w 634206"/>
              <a:gd name="connsiteY8" fmla="*/ 0 h 12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4206" h="1293976">
                <a:moveTo>
                  <a:pt x="42131" y="0"/>
                </a:moveTo>
                <a:lnTo>
                  <a:pt x="136554" y="104395"/>
                </a:lnTo>
                <a:cubicBezTo>
                  <a:pt x="382390" y="405813"/>
                  <a:pt x="539993" y="755494"/>
                  <a:pt x="609460" y="1119226"/>
                </a:cubicBezTo>
                <a:lnTo>
                  <a:pt x="634206" y="1293976"/>
                </a:lnTo>
                <a:lnTo>
                  <a:pt x="574049" y="1293976"/>
                </a:lnTo>
                <a:lnTo>
                  <a:pt x="550936" y="1130654"/>
                </a:lnTo>
                <a:cubicBezTo>
                  <a:pt x="483295" y="776316"/>
                  <a:pt x="329791" y="435675"/>
                  <a:pt x="90328" y="142058"/>
                </a:cubicBezTo>
                <a:lnTo>
                  <a:pt x="0" y="42189"/>
                </a:lnTo>
                <a:lnTo>
                  <a:pt x="42131"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Shape 133"/>
          <p:cNvSpPr/>
          <p:nvPr/>
        </p:nvSpPr>
        <p:spPr>
          <a:xfrm rot="18811201">
            <a:off x="4054086" y="1979491"/>
            <a:ext cx="503557" cy="1389299"/>
          </a:xfrm>
          <a:custGeom>
            <a:avLst/>
            <a:gdLst>
              <a:gd name="connsiteX0" fmla="*/ 559319 w 559319"/>
              <a:gd name="connsiteY0" fmla="*/ 0 h 1387770"/>
              <a:gd name="connsiteX1" fmla="*/ 551661 w 559319"/>
              <a:gd name="connsiteY1" fmla="*/ 151586 h 1387770"/>
              <a:gd name="connsiteX2" fmla="*/ 178725 w 559319"/>
              <a:gd name="connsiteY2" fmla="*/ 1202779 h 1387770"/>
              <a:gd name="connsiteX3" fmla="*/ 42625 w 559319"/>
              <a:gd name="connsiteY3" fmla="*/ 1387770 h 1387770"/>
              <a:gd name="connsiteX4" fmla="*/ 0 w 559319"/>
              <a:gd name="connsiteY4" fmla="*/ 1345204 h 1387770"/>
              <a:gd name="connsiteX5" fmla="*/ 128902 w 559319"/>
              <a:gd name="connsiteY5" fmla="*/ 1170007 h 1387770"/>
              <a:gd name="connsiteX6" fmla="*/ 492307 w 559319"/>
              <a:gd name="connsiteY6" fmla="*/ 145912 h 1387770"/>
              <a:gd name="connsiteX7" fmla="*/ 499691 w 559319"/>
              <a:gd name="connsiteY7" fmla="*/ 0 h 1387770"/>
              <a:gd name="connsiteX8" fmla="*/ 559319 w 559319"/>
              <a:gd name="connsiteY8" fmla="*/ 0 h 138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9319" h="1387770">
                <a:moveTo>
                  <a:pt x="559319" y="0"/>
                </a:moveTo>
                <a:lnTo>
                  <a:pt x="551661" y="151586"/>
                </a:lnTo>
                <a:cubicBezTo>
                  <a:pt x="515397" y="519863"/>
                  <a:pt x="391053" y="881664"/>
                  <a:pt x="178725" y="1202779"/>
                </a:cubicBezTo>
                <a:lnTo>
                  <a:pt x="42625" y="1387770"/>
                </a:lnTo>
                <a:lnTo>
                  <a:pt x="0" y="1345204"/>
                </a:lnTo>
                <a:lnTo>
                  <a:pt x="128902" y="1170007"/>
                </a:lnTo>
                <a:cubicBezTo>
                  <a:pt x="335779" y="857161"/>
                  <a:pt x="456946" y="504687"/>
                  <a:pt x="492307" y="145912"/>
                </a:cubicBezTo>
                <a:lnTo>
                  <a:pt x="499691" y="0"/>
                </a:lnTo>
                <a:lnTo>
                  <a:pt x="559319"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Shape 134"/>
          <p:cNvSpPr/>
          <p:nvPr/>
        </p:nvSpPr>
        <p:spPr>
          <a:xfrm rot="18902372">
            <a:off x="3663461" y="3941361"/>
            <a:ext cx="1436294" cy="695189"/>
          </a:xfrm>
          <a:custGeom>
            <a:avLst/>
            <a:gdLst>
              <a:gd name="connsiteX0" fmla="*/ 1394105 w 1436294"/>
              <a:gd name="connsiteY0" fmla="*/ 0 h 695189"/>
              <a:gd name="connsiteX1" fmla="*/ 1436294 w 1436294"/>
              <a:gd name="connsiteY1" fmla="*/ 42130 h 695189"/>
              <a:gd name="connsiteX2" fmla="*/ 1283826 w 1436294"/>
              <a:gd name="connsiteY2" fmla="*/ 180228 h 695189"/>
              <a:gd name="connsiteX3" fmla="*/ 45827 w 1436294"/>
              <a:gd name="connsiteY3" fmla="*/ 692828 h 695189"/>
              <a:gd name="connsiteX4" fmla="*/ 336 w 1436294"/>
              <a:gd name="connsiteY4" fmla="*/ 695189 h 695189"/>
              <a:gd name="connsiteX5" fmla="*/ 0 w 1436294"/>
              <a:gd name="connsiteY5" fmla="*/ 635565 h 695189"/>
              <a:gd name="connsiteX6" fmla="*/ 40071 w 1436294"/>
              <a:gd name="connsiteY6" fmla="*/ 633482 h 695189"/>
              <a:gd name="connsiteX7" fmla="*/ 1246163 w 1436294"/>
              <a:gd name="connsiteY7" fmla="*/ 134002 h 695189"/>
              <a:gd name="connsiteX8" fmla="*/ 1394105 w 1436294"/>
              <a:gd name="connsiteY8" fmla="*/ 0 h 69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6294" h="695189">
                <a:moveTo>
                  <a:pt x="1394105" y="0"/>
                </a:moveTo>
                <a:lnTo>
                  <a:pt x="1436294" y="42130"/>
                </a:lnTo>
                <a:lnTo>
                  <a:pt x="1283826" y="180228"/>
                </a:lnTo>
                <a:cubicBezTo>
                  <a:pt x="920071" y="477753"/>
                  <a:pt x="487699" y="648701"/>
                  <a:pt x="45827" y="692828"/>
                </a:cubicBezTo>
                <a:lnTo>
                  <a:pt x="336" y="695189"/>
                </a:lnTo>
                <a:lnTo>
                  <a:pt x="0" y="635565"/>
                </a:lnTo>
                <a:lnTo>
                  <a:pt x="40071" y="633482"/>
                </a:lnTo>
                <a:cubicBezTo>
                  <a:pt x="470541" y="590454"/>
                  <a:pt x="891769" y="423879"/>
                  <a:pt x="1246163" y="134002"/>
                </a:cubicBezTo>
                <a:lnTo>
                  <a:pt x="1394105"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Shape 135"/>
          <p:cNvSpPr/>
          <p:nvPr/>
        </p:nvSpPr>
        <p:spPr>
          <a:xfrm rot="18902372">
            <a:off x="2485465" y="5196913"/>
            <a:ext cx="1464923" cy="644233"/>
          </a:xfrm>
          <a:custGeom>
            <a:avLst/>
            <a:gdLst>
              <a:gd name="connsiteX0" fmla="*/ 1464588 w 1464923"/>
              <a:gd name="connsiteY0" fmla="*/ 584606 h 644233"/>
              <a:gd name="connsiteX1" fmla="*/ 1464923 w 1464923"/>
              <a:gd name="connsiteY1" fmla="*/ 644233 h 644233"/>
              <a:gd name="connsiteX2" fmla="*/ 1339702 w 1464923"/>
              <a:gd name="connsiteY2" fmla="*/ 638774 h 644233"/>
              <a:gd name="connsiteX3" fmla="*/ 104525 w 1464923"/>
              <a:gd name="connsiteY3" fmla="*/ 136468 h 644233"/>
              <a:gd name="connsiteX4" fmla="*/ 0 w 1464923"/>
              <a:gd name="connsiteY4" fmla="*/ 42189 h 644233"/>
              <a:gd name="connsiteX5" fmla="*/ 42131 w 1464923"/>
              <a:gd name="connsiteY5" fmla="*/ 0 h 644233"/>
              <a:gd name="connsiteX6" fmla="*/ 142125 w 1464923"/>
              <a:gd name="connsiteY6" fmla="*/ 90190 h 644233"/>
              <a:gd name="connsiteX7" fmla="*/ 1345376 w 1464923"/>
              <a:gd name="connsiteY7" fmla="*/ 579420 h 644233"/>
              <a:gd name="connsiteX8" fmla="*/ 1464588 w 1464923"/>
              <a:gd name="connsiteY8" fmla="*/ 584606 h 64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923" h="644233">
                <a:moveTo>
                  <a:pt x="1464588" y="584606"/>
                </a:moveTo>
                <a:lnTo>
                  <a:pt x="1464923" y="644233"/>
                </a:lnTo>
                <a:lnTo>
                  <a:pt x="1339702" y="638774"/>
                </a:lnTo>
                <a:cubicBezTo>
                  <a:pt x="898065" y="598325"/>
                  <a:pt x="466634" y="430972"/>
                  <a:pt x="104525" y="136468"/>
                </a:cubicBezTo>
                <a:lnTo>
                  <a:pt x="0" y="42189"/>
                </a:lnTo>
                <a:lnTo>
                  <a:pt x="42131" y="0"/>
                </a:lnTo>
                <a:lnTo>
                  <a:pt x="142125" y="90190"/>
                </a:lnTo>
                <a:cubicBezTo>
                  <a:pt x="494861" y="377060"/>
                  <a:pt x="915141" y="540055"/>
                  <a:pt x="1345376" y="579420"/>
                </a:cubicBezTo>
                <a:lnTo>
                  <a:pt x="1464588" y="584606"/>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9" name="Straight Connector 138"/>
          <p:cNvCxnSpPr/>
          <p:nvPr/>
        </p:nvCxnSpPr>
        <p:spPr>
          <a:xfrm flipV="1">
            <a:off x="3215186" y="991636"/>
            <a:ext cx="526810" cy="103165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V="1">
            <a:off x="3708530" y="959945"/>
            <a:ext cx="534221" cy="5884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flipV="1">
            <a:off x="4184314" y="2229618"/>
            <a:ext cx="454200" cy="635571"/>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4642710" y="2229618"/>
            <a:ext cx="456587" cy="2908"/>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367712" y="5141962"/>
            <a:ext cx="497267" cy="687594"/>
          </a:xfrm>
          <a:prstGeom prst="line">
            <a:avLst/>
          </a:prstGeom>
          <a:ln>
            <a:solidFill>
              <a:schemeClr val="tx2">
                <a:lumMod val="50000"/>
              </a:schemeClr>
            </a:solidFill>
          </a:ln>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4083709" y="4354869"/>
            <a:ext cx="574299" cy="330276"/>
          </a:xfrm>
          <a:prstGeom prst="line">
            <a:avLst/>
          </a:prstGeom>
          <a:ln>
            <a:solidFill>
              <a:srgbClr val="2CC7DC"/>
            </a:solidFill>
          </a:ln>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3847782" y="5829556"/>
            <a:ext cx="810226" cy="0"/>
          </a:xfrm>
          <a:prstGeom prst="line">
            <a:avLst/>
          </a:prstGeom>
          <a:ln>
            <a:solidFill>
              <a:schemeClr val="tx2">
                <a:lumMod val="50000"/>
              </a:schemeClr>
            </a:solidFill>
          </a:ln>
        </p:spPr>
        <p:style>
          <a:lnRef idx="3">
            <a:schemeClr val="dk1"/>
          </a:lnRef>
          <a:fillRef idx="0">
            <a:schemeClr val="dk1"/>
          </a:fillRef>
          <a:effectRef idx="2">
            <a:schemeClr val="dk1"/>
          </a:effectRef>
          <a:fontRef idx="minor">
            <a:schemeClr val="tx1"/>
          </a:fontRef>
        </p:style>
      </p:cxnSp>
      <p:sp>
        <p:nvSpPr>
          <p:cNvPr id="71" name="TextBox 70"/>
          <p:cNvSpPr txBox="1"/>
          <p:nvPr/>
        </p:nvSpPr>
        <p:spPr>
          <a:xfrm>
            <a:off x="5709763" y="4111439"/>
            <a:ext cx="7074023" cy="912686"/>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chemeClr val="accent1">
                    <a:lumMod val="50000"/>
                  </a:schemeClr>
                </a:solidFill>
                <a:latin typeface="Times New Roman" pitchFamily="18" charset="0"/>
                <a:ea typeface="Times New Roman" pitchFamily="18" charset="0"/>
                <a:cs typeface="Times New Roman" pitchFamily="18" charset="0"/>
              </a:rPr>
              <a:t>Farmers Support Service</a:t>
            </a:r>
          </a:p>
          <a:p>
            <a:pPr marR="0" lvl="0" algn="just">
              <a:lnSpc>
                <a:spcPct val="115000"/>
              </a:lnSpc>
              <a:spcBef>
                <a:spcPts val="0"/>
              </a:spcBef>
              <a:spcAft>
                <a:spcPts val="800"/>
              </a:spcAft>
            </a:pPr>
            <a:r>
              <a:rPr lang="en-GB" b="1" dirty="0">
                <a:latin typeface="Times New Roman" pitchFamily="18" charset="0"/>
                <a:cs typeface="Times New Roman" pitchFamily="18" charset="0"/>
              </a:rPr>
              <a:t>5% </a:t>
            </a:r>
            <a:r>
              <a:rPr lang="en-GB" dirty="0">
                <a:latin typeface="Times New Roman" pitchFamily="18" charset="0"/>
                <a:cs typeface="Times New Roman" pitchFamily="18" charset="0"/>
              </a:rPr>
              <a:t>of the annual profit will be set aside to support cassava farmers.</a:t>
            </a:r>
            <a:endParaRPr lang="en-US" b="1" kern="100" dirty="0">
              <a:solidFill>
                <a:schemeClr val="accent1">
                  <a:lumMod val="50000"/>
                </a:schemeClr>
              </a:solidFill>
              <a:effectLst/>
              <a:latin typeface="Times New Roman" pitchFamily="18" charset="0"/>
              <a:ea typeface="Times New Roman" pitchFamily="18" charset="0"/>
              <a:cs typeface="Times New Roman" pitchFamily="18" charset="0"/>
            </a:endParaRPr>
          </a:p>
        </p:txBody>
      </p:sp>
      <p:pic>
        <p:nvPicPr>
          <p:cNvPr id="16" name="Picture 15"/>
          <p:cNvPicPr>
            <a:picLocks noChangeAspect="1"/>
          </p:cNvPicPr>
          <p:nvPr/>
        </p:nvPicPr>
        <p:blipFill rotWithShape="1">
          <a:blip r:embed="rId11">
            <a:extLst>
              <a:ext uri="{28A0092B-C50C-407E-A947-70E740481C1C}">
                <a14:useLocalDpi xmlns:a14="http://schemas.microsoft.com/office/drawing/2010/main" val="0"/>
              </a:ext>
            </a:extLst>
          </a:blip>
          <a:srcRect l="24252" t="23801" r="21986" b="22514"/>
          <a:stretch>
            <a:fillRect/>
          </a:stretch>
        </p:blipFill>
        <p:spPr>
          <a:xfrm>
            <a:off x="4289936" y="412214"/>
            <a:ext cx="1048409" cy="1046882"/>
          </a:xfrm>
          <a:prstGeom prst="ellipse">
            <a:avLst/>
          </a:prstGeom>
        </p:spPr>
      </p:pic>
      <p:sp>
        <p:nvSpPr>
          <p:cNvPr id="49" name="Freeform 2"/>
          <p:cNvSpPr/>
          <p:nvPr/>
        </p:nvSpPr>
        <p:spPr>
          <a:xfrm rot="10800000">
            <a:off x="9986530" y="4683365"/>
            <a:ext cx="3346542" cy="4151828"/>
          </a:xfrm>
          <a:custGeom>
            <a:avLst/>
            <a:gdLst/>
            <a:ahLst/>
            <a:cxnLst/>
            <a:rect l="l" t="t" r="r" b="b"/>
            <a:pathLst>
              <a:path w="9052520" h="9844538">
                <a:moveTo>
                  <a:pt x="0" y="0"/>
                </a:moveTo>
                <a:lnTo>
                  <a:pt x="9052520" y="0"/>
                </a:lnTo>
                <a:lnTo>
                  <a:pt x="9052520" y="9844538"/>
                </a:lnTo>
                <a:lnTo>
                  <a:pt x="0" y="9844538"/>
                </a:lnTo>
                <a:lnTo>
                  <a:pt x="0" y="0"/>
                </a:lnTo>
                <a:close/>
              </a:path>
            </a:pathLst>
          </a:custGeom>
          <a:blipFill>
            <a:blip r:embed="rId12"/>
            <a:stretch>
              <a:fillRect/>
            </a:stretch>
          </a:blipFill>
        </p:spPr>
        <p:txBody>
          <a:bodyPr/>
          <a:lstStyle/>
          <a:p>
            <a:endParaRPr lang="en-US" dirty="0"/>
          </a:p>
        </p:txBody>
      </p:sp>
      <p:pic>
        <p:nvPicPr>
          <p:cNvPr id="10" name="Picture 9"/>
          <p:cNvPicPr>
            <a:picLocks noChangeAspect="1"/>
          </p:cNvPicPr>
          <p:nvPr/>
        </p:nvPicPr>
        <p:blipFill rotWithShape="1">
          <a:blip r:embed="rId13" cstate="print">
            <a:extLst>
              <a:ext uri="{28A0092B-C50C-407E-A947-70E740481C1C}">
                <a14:useLocalDpi xmlns:a14="http://schemas.microsoft.com/office/drawing/2010/main" val="0"/>
              </a:ext>
            </a:extLst>
          </a:blip>
          <a:srcRect l="8956" t="5022" r="12008" b="5022"/>
          <a:stretch>
            <a:fillRect/>
          </a:stretch>
        </p:blipFill>
        <p:spPr>
          <a:xfrm>
            <a:off x="4825954" y="4095048"/>
            <a:ext cx="959859" cy="1180193"/>
          </a:xfrm>
          <a:prstGeom prst="ellipse">
            <a:avLst/>
          </a:prstGeom>
        </p:spPr>
      </p:pic>
      <p:sp>
        <p:nvSpPr>
          <p:cNvPr id="50" name="TextBox 49"/>
          <p:cNvSpPr txBox="1"/>
          <p:nvPr/>
        </p:nvSpPr>
        <p:spPr>
          <a:xfrm>
            <a:off x="5165779" y="5333886"/>
            <a:ext cx="7074023" cy="1235210"/>
          </a:xfrm>
          <a:prstGeom prst="rect">
            <a:avLst/>
          </a:prstGeom>
          <a:noFill/>
        </p:spPr>
        <p:txBody>
          <a:bodyPr wrap="square" rtlCol="0">
            <a:spAutoFit/>
          </a:bodyPr>
          <a:lstStyle/>
          <a:p>
            <a:pPr marR="0" lvl="0" algn="just">
              <a:lnSpc>
                <a:spcPct val="115000"/>
              </a:lnSpc>
              <a:spcBef>
                <a:spcPts val="0"/>
              </a:spcBef>
              <a:spcAft>
                <a:spcPts val="800"/>
              </a:spcAft>
            </a:pPr>
            <a:r>
              <a:rPr lang="en-US" sz="2400" b="1" kern="100" dirty="0">
                <a:solidFill>
                  <a:schemeClr val="accent1">
                    <a:lumMod val="50000"/>
                  </a:schemeClr>
                </a:solidFill>
                <a:effectLst/>
                <a:latin typeface="Times New Roman" pitchFamily="18" charset="0"/>
                <a:ea typeface="Times New Roman" pitchFamily="18" charset="0"/>
                <a:cs typeface="Times New Roman" pitchFamily="18" charset="0"/>
              </a:rPr>
              <a:t>Impact on Environment</a:t>
            </a:r>
          </a:p>
          <a:p>
            <a:r>
              <a:rPr lang="en-US" sz="2000" dirty="0">
                <a:effectLst/>
                <a:latin typeface="Times New Roman" pitchFamily="18" charset="0"/>
                <a:ea typeface="Times New Roman" pitchFamily="18" charset="0"/>
                <a:cs typeface="Times New Roman" pitchFamily="18" charset="0"/>
              </a:rPr>
              <a:t> </a:t>
            </a:r>
            <a:r>
              <a:rPr lang="en-GB" dirty="0">
                <a:solidFill>
                  <a:srgbClr val="252525"/>
                </a:solidFill>
                <a:effectLst/>
                <a:latin typeface="Times New Roman" pitchFamily="18" charset="0"/>
                <a:cs typeface="Times New Roman" pitchFamily="18" charset="0"/>
              </a:rPr>
              <a:t>Processing cassava peels will help reduce emissions of methane, which contributes to climate change.</a:t>
            </a:r>
            <a:endParaRPr lang="en-GB" sz="2000" dirty="0">
              <a:solidFill>
                <a:srgbClr val="252525"/>
              </a:solidFill>
              <a:effectLst/>
              <a:latin typeface="Times New Roman" pitchFamily="18" charset="0"/>
              <a:cs typeface="Times New Roman" pitchFamily="18" charset="0"/>
            </a:endParaRPr>
          </a:p>
        </p:txBody>
      </p:sp>
      <p:sp>
        <p:nvSpPr>
          <p:cNvPr id="56" name="Oval 55"/>
          <p:cNvSpPr/>
          <p:nvPr/>
        </p:nvSpPr>
        <p:spPr>
          <a:xfrm>
            <a:off x="3854183" y="3394655"/>
            <a:ext cx="468482" cy="462476"/>
          </a:xfrm>
          <a:prstGeom prst="ellipse">
            <a:avLst/>
          </a:prstGeom>
          <a:solidFill>
            <a:srgbClr val="FF99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5" name="Oval 54"/>
          <p:cNvSpPr/>
          <p:nvPr/>
        </p:nvSpPr>
        <p:spPr>
          <a:xfrm>
            <a:off x="3898445" y="3408112"/>
            <a:ext cx="420509" cy="42444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dirty="0">
                <a:solidFill>
                  <a:srgbClr val="FF9900"/>
                </a:solidFill>
                <a:latin typeface="Arial Black" pitchFamily="34" charset="0"/>
              </a:rPr>
              <a:t>3</a:t>
            </a:r>
            <a:endParaRPr lang="en-US" sz="1800" dirty="0">
              <a:solidFill>
                <a:srgbClr val="FF9900"/>
              </a:solidFill>
              <a:latin typeface="Arial Black" pitchFamily="34" charset="0"/>
            </a:endParaRPr>
          </a:p>
        </p:txBody>
      </p:sp>
      <p:cxnSp>
        <p:nvCxnSpPr>
          <p:cNvPr id="57" name="Straight Connector 56"/>
          <p:cNvCxnSpPr>
            <a:endCxn id="134" idx="2"/>
          </p:cNvCxnSpPr>
          <p:nvPr/>
        </p:nvCxnSpPr>
        <p:spPr>
          <a:xfrm flipV="1">
            <a:off x="4289424" y="3090849"/>
            <a:ext cx="323288" cy="514906"/>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flipV="1">
            <a:off x="4588745" y="3079844"/>
            <a:ext cx="407814" cy="40148"/>
          </a:xfrm>
          <a:prstGeom prst="line">
            <a:avLst/>
          </a:prstGeom>
          <a:ln>
            <a:solidFill>
              <a:srgbClr val="FF9900"/>
            </a:solidFill>
          </a:ln>
        </p:spPr>
        <p:style>
          <a:lnRef idx="3">
            <a:schemeClr val="dk1"/>
          </a:lnRef>
          <a:fillRef idx="0">
            <a:schemeClr val="dk1"/>
          </a:fillRef>
          <a:effectRef idx="2">
            <a:schemeClr val="dk1"/>
          </a:effectRef>
          <a:fontRef idx="minor">
            <a:schemeClr val="tx1"/>
          </a:fontRef>
        </p:style>
      </p:cxn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60302" y="5425867"/>
            <a:ext cx="1068488" cy="1068488"/>
          </a:xfrm>
          <a:prstGeom prst="ellipse">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2578" t="9899" r="3461" b="9496"/>
          <a:stretch>
            <a:fillRect/>
          </a:stretch>
        </p:blipFill>
        <p:spPr>
          <a:xfrm>
            <a:off x="10018058" y="5147754"/>
            <a:ext cx="2158171" cy="1710246"/>
          </a:xfrm>
          <a:prstGeom prst="rect">
            <a:avLst/>
          </a:prstGeom>
        </p:spPr>
      </p:pic>
      <p:sp>
        <p:nvSpPr>
          <p:cNvPr id="5" name="Title 4"/>
          <p:cNvSpPr>
            <a:spLocks noGrp="1"/>
          </p:cNvSpPr>
          <p:nvPr>
            <p:ph type="title"/>
          </p:nvPr>
        </p:nvSpPr>
        <p:spPr/>
        <p:txBody>
          <a:bodyPr/>
          <a:lstStyle/>
          <a:p>
            <a:endParaRPr lang="en-US"/>
          </a:p>
        </p:txBody>
      </p:sp>
      <p:sp>
        <p:nvSpPr>
          <p:cNvPr id="6" name="Oval 5"/>
          <p:cNvSpPr/>
          <p:nvPr/>
        </p:nvSpPr>
        <p:spPr>
          <a:xfrm>
            <a:off x="-178914" y="-5284280"/>
            <a:ext cx="12540343" cy="1228748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8" name="Title 1"/>
          <p:cNvSpPr txBox="1"/>
          <p:nvPr/>
        </p:nvSpPr>
        <p:spPr>
          <a:xfrm>
            <a:off x="2862943" y="419647"/>
            <a:ext cx="7296972" cy="11010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000" dirty="0">
                <a:solidFill>
                  <a:schemeClr val="bg1"/>
                </a:solidFill>
                <a:latin typeface="Arial Black" pitchFamily="34" charset="0"/>
              </a:rPr>
            </a:br>
            <a:r>
              <a:rPr lang="en-US" sz="4800" dirty="0">
                <a:solidFill>
                  <a:schemeClr val="bg1"/>
                </a:solidFill>
                <a:latin typeface="Arial Black" pitchFamily="34" charset="0"/>
              </a:rPr>
              <a:t>Competitor Analysis</a:t>
            </a:r>
            <a:br>
              <a:rPr lang="en-US" sz="7200" dirty="0">
                <a:solidFill>
                  <a:schemeClr val="bg1"/>
                </a:solidFill>
                <a:latin typeface="Arial Black" pitchFamily="34" charset="0"/>
              </a:rPr>
            </a:br>
            <a:endParaRPr lang="en-US" sz="4800" dirty="0">
              <a:solidFill>
                <a:schemeClr val="bg1"/>
              </a:solidFill>
            </a:endParaRPr>
          </a:p>
        </p:txBody>
      </p:sp>
      <p:sp>
        <p:nvSpPr>
          <p:cNvPr id="20" name="Rectangle: Top Corners Rounded 19"/>
          <p:cNvSpPr/>
          <p:nvPr/>
        </p:nvSpPr>
        <p:spPr>
          <a:xfrm>
            <a:off x="1158160" y="2002115"/>
            <a:ext cx="2060528" cy="564881"/>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latin typeface="Arial Black" pitchFamily="34" charset="0"/>
              </a:rPr>
              <a:t>YARP foods</a:t>
            </a:r>
          </a:p>
        </p:txBody>
      </p:sp>
      <p:sp>
        <p:nvSpPr>
          <p:cNvPr id="29" name="Rectangle: Rounded Corners 28"/>
          <p:cNvSpPr/>
          <p:nvPr/>
        </p:nvSpPr>
        <p:spPr>
          <a:xfrm>
            <a:off x="1144994" y="2547984"/>
            <a:ext cx="2073694" cy="5701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800" b="1" dirty="0">
                <a:solidFill>
                  <a:srgbClr val="000000"/>
                </a:solidFill>
                <a:effectLst/>
                <a:latin typeface="Arial Black" pitchFamily="34" charset="0"/>
                <a:ea typeface="Calibri" pitchFamily="34" charset="0"/>
              </a:rPr>
              <a:t>Christaa Agri Ventures </a:t>
            </a:r>
            <a:endParaRPr lang="en-US" b="1" dirty="0">
              <a:latin typeface="Arial Black" pitchFamily="34" charset="0"/>
            </a:endParaRPr>
          </a:p>
        </p:txBody>
      </p:sp>
      <p:sp>
        <p:nvSpPr>
          <p:cNvPr id="32" name="Rectangle: Rounded Corners 31"/>
          <p:cNvSpPr/>
          <p:nvPr/>
        </p:nvSpPr>
        <p:spPr>
          <a:xfrm>
            <a:off x="1144994" y="3093853"/>
            <a:ext cx="2094651" cy="5701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solidFill>
                  <a:srgbClr val="000000"/>
                </a:solidFill>
                <a:latin typeface="Arial Black" pitchFamily="34" charset="0"/>
                <a:ea typeface="Calibri" pitchFamily="34" charset="0"/>
              </a:rPr>
              <a:t>Fountain </a:t>
            </a:r>
            <a:r>
              <a:rPr lang="en-US" sz="1800" b="1" dirty="0">
                <a:solidFill>
                  <a:srgbClr val="000000"/>
                </a:solidFill>
                <a:effectLst/>
                <a:latin typeface="Arial Black" pitchFamily="34" charset="0"/>
                <a:ea typeface="Calibri" pitchFamily="34" charset="0"/>
              </a:rPr>
              <a:t> flour</a:t>
            </a:r>
            <a:endParaRPr lang="en-US" dirty="0">
              <a:latin typeface="Arial Black" pitchFamily="34" charset="0"/>
            </a:endParaRPr>
          </a:p>
        </p:txBody>
      </p:sp>
      <p:sp>
        <p:nvSpPr>
          <p:cNvPr id="3" name="Rectangle: Rounded Corners 2"/>
          <p:cNvSpPr/>
          <p:nvPr/>
        </p:nvSpPr>
        <p:spPr>
          <a:xfrm>
            <a:off x="1158159" y="1382907"/>
            <a:ext cx="9537438" cy="5286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Black" pitchFamily="34" charset="0"/>
              </a:rPr>
              <a:t>Competitor</a:t>
            </a:r>
          </a:p>
        </p:txBody>
      </p:sp>
      <p:sp>
        <p:nvSpPr>
          <p:cNvPr id="10" name="TextBox 9"/>
          <p:cNvSpPr txBox="1"/>
          <p:nvPr/>
        </p:nvSpPr>
        <p:spPr>
          <a:xfrm>
            <a:off x="5154943" y="1476787"/>
            <a:ext cx="1284001" cy="369332"/>
          </a:xfrm>
          <a:prstGeom prst="rect">
            <a:avLst/>
          </a:prstGeom>
          <a:noFill/>
        </p:spPr>
        <p:txBody>
          <a:bodyPr wrap="square" rtlCol="0">
            <a:spAutoFit/>
          </a:bodyPr>
          <a:lstStyle/>
          <a:p>
            <a:r>
              <a:rPr lang="en-GB" dirty="0">
                <a:latin typeface="Arial Black" pitchFamily="34" charset="0"/>
              </a:rPr>
              <a:t>F</a:t>
            </a:r>
            <a:r>
              <a:rPr lang="en-US" dirty="0">
                <a:latin typeface="Arial Black" pitchFamily="34" charset="0"/>
              </a:rPr>
              <a:t>ortified</a:t>
            </a:r>
          </a:p>
        </p:txBody>
      </p:sp>
      <p:sp>
        <p:nvSpPr>
          <p:cNvPr id="11" name="TextBox 10"/>
          <p:cNvSpPr txBox="1"/>
          <p:nvPr/>
        </p:nvSpPr>
        <p:spPr>
          <a:xfrm>
            <a:off x="6939945" y="1393621"/>
            <a:ext cx="2099127" cy="523220"/>
          </a:xfrm>
          <a:prstGeom prst="rect">
            <a:avLst/>
          </a:prstGeom>
          <a:noFill/>
        </p:spPr>
        <p:txBody>
          <a:bodyPr wrap="square" rtlCol="0">
            <a:spAutoFit/>
          </a:bodyPr>
          <a:lstStyle/>
          <a:p>
            <a:r>
              <a:rPr lang="en-GB" sz="1400" dirty="0">
                <a:latin typeface="Arial Black" pitchFamily="34" charset="0"/>
              </a:rPr>
              <a:t>Farmers supportive system</a:t>
            </a:r>
            <a:endParaRPr lang="en-US" sz="1400" dirty="0">
              <a:latin typeface="Arial Black" pitchFamily="34" charset="0"/>
            </a:endParaRPr>
          </a:p>
        </p:txBody>
      </p:sp>
      <p:sp>
        <p:nvSpPr>
          <p:cNvPr id="12" name="TextBox 11"/>
          <p:cNvSpPr txBox="1"/>
          <p:nvPr/>
        </p:nvSpPr>
        <p:spPr>
          <a:xfrm>
            <a:off x="3162066" y="1480770"/>
            <a:ext cx="1739378" cy="369332"/>
          </a:xfrm>
          <a:prstGeom prst="rect">
            <a:avLst/>
          </a:prstGeom>
          <a:noFill/>
        </p:spPr>
        <p:txBody>
          <a:bodyPr wrap="square" rtlCol="0">
            <a:spAutoFit/>
          </a:bodyPr>
          <a:lstStyle/>
          <a:p>
            <a:r>
              <a:rPr lang="en-GB" dirty="0">
                <a:latin typeface="Arial Black" pitchFamily="34" charset="0"/>
              </a:rPr>
              <a:t>L</a:t>
            </a:r>
            <a:r>
              <a:rPr lang="en-US" dirty="0">
                <a:latin typeface="Arial Black" pitchFamily="34" charset="0"/>
              </a:rPr>
              <a:t>ow Price </a:t>
            </a:r>
          </a:p>
        </p:txBody>
      </p:sp>
      <p:sp>
        <p:nvSpPr>
          <p:cNvPr id="18" name="TextBox 17"/>
          <p:cNvSpPr txBox="1"/>
          <p:nvPr/>
        </p:nvSpPr>
        <p:spPr>
          <a:xfrm>
            <a:off x="8910079" y="1354862"/>
            <a:ext cx="2099127" cy="584775"/>
          </a:xfrm>
          <a:prstGeom prst="rect">
            <a:avLst/>
          </a:prstGeom>
          <a:noFill/>
        </p:spPr>
        <p:txBody>
          <a:bodyPr wrap="square" rtlCol="0">
            <a:spAutoFit/>
          </a:bodyPr>
          <a:lstStyle/>
          <a:p>
            <a:r>
              <a:rPr lang="en-GB" sz="1600" dirty="0">
                <a:latin typeface="Arial Black" pitchFamily="34" charset="0"/>
              </a:rPr>
              <a:t>Source of raw material</a:t>
            </a:r>
            <a:endParaRPr lang="en-US" sz="1600" dirty="0">
              <a:latin typeface="Arial Black"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22" y="4838259"/>
            <a:ext cx="3417110" cy="3119964"/>
          </a:xfrm>
          <a:prstGeom prst="rect">
            <a:avLst/>
          </a:prstGeom>
        </p:spPr>
      </p:pic>
      <p:sp>
        <p:nvSpPr>
          <p:cNvPr id="21" name="Rectangle: Rounded Corners 20"/>
          <p:cNvSpPr/>
          <p:nvPr/>
        </p:nvSpPr>
        <p:spPr>
          <a:xfrm>
            <a:off x="1158160" y="3682515"/>
            <a:ext cx="2094651" cy="5701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solidFill>
                  <a:srgbClr val="000000"/>
                </a:solidFill>
                <a:latin typeface="Arial Black" pitchFamily="34" charset="0"/>
                <a:ea typeface="Calibri" pitchFamily="34" charset="0"/>
              </a:rPr>
              <a:t>Karma 3BTN</a:t>
            </a:r>
            <a:endParaRPr lang="en-US" dirty="0">
              <a:latin typeface="Arial Black" pitchFamily="34" charset="0"/>
            </a:endParaRPr>
          </a:p>
        </p:txBody>
      </p:sp>
      <p:grpSp>
        <p:nvGrpSpPr>
          <p:cNvPr id="34" name="Google Shape;9701;p77"/>
          <p:cNvGrpSpPr/>
          <p:nvPr/>
        </p:nvGrpSpPr>
        <p:grpSpPr>
          <a:xfrm>
            <a:off x="7868834" y="2234937"/>
            <a:ext cx="356196" cy="265631"/>
            <a:chOff x="5216456" y="3725484"/>
            <a:chExt cx="356196" cy="265631"/>
          </a:xfrm>
          <a:solidFill>
            <a:schemeClr val="tx1"/>
          </a:solidFill>
        </p:grpSpPr>
        <p:sp>
          <p:nvSpPr>
            <p:cNvPr id="36" name="Google Shape;9702;p7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03;p7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9753;p77"/>
          <p:cNvGrpSpPr/>
          <p:nvPr/>
        </p:nvGrpSpPr>
        <p:grpSpPr>
          <a:xfrm>
            <a:off x="6101847" y="3962173"/>
            <a:ext cx="317645" cy="318757"/>
            <a:chOff x="5779408" y="3699191"/>
            <a:chExt cx="317645" cy="318757"/>
          </a:xfrm>
          <a:solidFill>
            <a:schemeClr val="tx1"/>
          </a:solidFill>
        </p:grpSpPr>
        <p:sp>
          <p:nvSpPr>
            <p:cNvPr id="48"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9701;p77"/>
          <p:cNvGrpSpPr/>
          <p:nvPr/>
        </p:nvGrpSpPr>
        <p:grpSpPr>
          <a:xfrm>
            <a:off x="6112438" y="2272810"/>
            <a:ext cx="356196" cy="265631"/>
            <a:chOff x="5216456" y="3725484"/>
            <a:chExt cx="356196" cy="265631"/>
          </a:xfrm>
          <a:solidFill>
            <a:schemeClr val="tx1"/>
          </a:solidFill>
        </p:grpSpPr>
        <p:sp>
          <p:nvSpPr>
            <p:cNvPr id="51" name="Google Shape;9702;p7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703;p7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753;p77"/>
          <p:cNvGrpSpPr/>
          <p:nvPr/>
        </p:nvGrpSpPr>
        <p:grpSpPr>
          <a:xfrm>
            <a:off x="7865936" y="3427891"/>
            <a:ext cx="317645" cy="318757"/>
            <a:chOff x="5779408" y="3699191"/>
            <a:chExt cx="317645" cy="318757"/>
          </a:xfrm>
          <a:solidFill>
            <a:schemeClr val="bg1"/>
          </a:solidFill>
        </p:grpSpPr>
        <p:sp>
          <p:nvSpPr>
            <p:cNvPr id="63"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9753;p77"/>
          <p:cNvGrpSpPr/>
          <p:nvPr/>
        </p:nvGrpSpPr>
        <p:grpSpPr>
          <a:xfrm>
            <a:off x="6112438" y="3426196"/>
            <a:ext cx="317645" cy="318757"/>
            <a:chOff x="5779408" y="3699191"/>
            <a:chExt cx="317645" cy="318757"/>
          </a:xfrm>
          <a:solidFill>
            <a:schemeClr val="tx1"/>
          </a:solidFill>
        </p:grpSpPr>
        <p:sp>
          <p:nvSpPr>
            <p:cNvPr id="66"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9753;p77"/>
          <p:cNvGrpSpPr/>
          <p:nvPr/>
        </p:nvGrpSpPr>
        <p:grpSpPr>
          <a:xfrm>
            <a:off x="3350701" y="2715475"/>
            <a:ext cx="317645" cy="318757"/>
            <a:chOff x="5779408" y="3699191"/>
            <a:chExt cx="317645" cy="318757"/>
          </a:xfrm>
          <a:solidFill>
            <a:schemeClr val="tx1"/>
          </a:solidFill>
        </p:grpSpPr>
        <p:sp>
          <p:nvSpPr>
            <p:cNvPr id="69"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9753;p77"/>
          <p:cNvGrpSpPr/>
          <p:nvPr/>
        </p:nvGrpSpPr>
        <p:grpSpPr>
          <a:xfrm>
            <a:off x="3366240" y="3831229"/>
            <a:ext cx="317645" cy="318757"/>
            <a:chOff x="5779408" y="3699191"/>
            <a:chExt cx="317645" cy="318757"/>
          </a:xfrm>
          <a:solidFill>
            <a:schemeClr val="tx1"/>
          </a:solidFill>
        </p:grpSpPr>
        <p:sp>
          <p:nvSpPr>
            <p:cNvPr id="72"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9753;p77"/>
          <p:cNvGrpSpPr/>
          <p:nvPr/>
        </p:nvGrpSpPr>
        <p:grpSpPr>
          <a:xfrm>
            <a:off x="3368462" y="3251168"/>
            <a:ext cx="317645" cy="318757"/>
            <a:chOff x="5779408" y="3699191"/>
            <a:chExt cx="317645" cy="318757"/>
          </a:xfrm>
          <a:solidFill>
            <a:schemeClr val="tx1"/>
          </a:solidFill>
        </p:grpSpPr>
        <p:sp>
          <p:nvSpPr>
            <p:cNvPr id="75"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9753;p77"/>
          <p:cNvGrpSpPr/>
          <p:nvPr/>
        </p:nvGrpSpPr>
        <p:grpSpPr>
          <a:xfrm>
            <a:off x="6091258" y="2833063"/>
            <a:ext cx="317645" cy="318757"/>
            <a:chOff x="5779408" y="3699191"/>
            <a:chExt cx="317645" cy="318757"/>
          </a:xfrm>
          <a:solidFill>
            <a:schemeClr val="tx1"/>
          </a:solidFill>
        </p:grpSpPr>
        <p:sp>
          <p:nvSpPr>
            <p:cNvPr id="78"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7"/>
          <p:cNvGraphicFramePr>
            <a:graphicFrameLocks noGrp="1"/>
          </p:cNvGraphicFramePr>
          <p:nvPr/>
        </p:nvGraphicFramePr>
        <p:xfrm>
          <a:off x="3252811" y="1968123"/>
          <a:ext cx="7357295" cy="2939920"/>
        </p:xfrm>
        <a:graphic>
          <a:graphicData uri="http://schemas.openxmlformats.org/drawingml/2006/table">
            <a:tbl>
              <a:tblPr firstRow="1" bandRow="1">
                <a:tableStyleId>{5940675A-B579-460E-94D1-54222C63F5DA}</a:tableStyleId>
              </a:tblPr>
              <a:tblGrid>
                <a:gridCol w="1704200">
                  <a:extLst>
                    <a:ext uri="{9D8B030D-6E8A-4147-A177-3AD203B41FA5}">
                      <a16:colId xmlns:a16="http://schemas.microsoft.com/office/drawing/2014/main" val="20000"/>
                    </a:ext>
                  </a:extLst>
                </a:gridCol>
                <a:gridCol w="2188409">
                  <a:extLst>
                    <a:ext uri="{9D8B030D-6E8A-4147-A177-3AD203B41FA5}">
                      <a16:colId xmlns:a16="http://schemas.microsoft.com/office/drawing/2014/main" val="20001"/>
                    </a:ext>
                  </a:extLst>
                </a:gridCol>
                <a:gridCol w="1732343">
                  <a:extLst>
                    <a:ext uri="{9D8B030D-6E8A-4147-A177-3AD203B41FA5}">
                      <a16:colId xmlns:a16="http://schemas.microsoft.com/office/drawing/2014/main" val="20002"/>
                    </a:ext>
                  </a:extLst>
                </a:gridCol>
                <a:gridCol w="1732343">
                  <a:extLst>
                    <a:ext uri="{9D8B030D-6E8A-4147-A177-3AD203B41FA5}">
                      <a16:colId xmlns:a16="http://schemas.microsoft.com/office/drawing/2014/main" val="20003"/>
                    </a:ext>
                  </a:extLst>
                </a:gridCol>
              </a:tblGrid>
              <a:tr h="585450">
                <a:tc>
                  <a:txBody>
                    <a:bodyPr/>
                    <a:lstStyle/>
                    <a:p>
                      <a:endParaRPr lang="en-US" dirty="0"/>
                    </a:p>
                  </a:txBody>
                  <a:tcPr/>
                </a:tc>
                <a:tc>
                  <a:txBody>
                    <a:bodyPr/>
                    <a:lstStyle/>
                    <a:p>
                      <a:endParaRPr lang="en-US" dirty="0"/>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accent4">
                              <a:lumMod val="20000"/>
                              <a:lumOff val="80000"/>
                            </a:schemeClr>
                          </a:solidFill>
                          <a:latin typeface="Times New Roman" pitchFamily="18" charset="0"/>
                          <a:cs typeface="Times New Roman" pitchFamily="18" charset="0"/>
                        </a:rPr>
                        <a:t>Local</a:t>
                      </a:r>
                    </a:p>
                  </a:txBody>
                  <a:tcPr/>
                </a:tc>
                <a:extLst>
                  <a:ext uri="{0D108BD9-81ED-4DB2-BD59-A6C34878D82A}">
                    <a16:rowId xmlns:a16="http://schemas.microsoft.com/office/drawing/2014/main" val="10000"/>
                  </a:ext>
                </a:extLst>
              </a:tr>
              <a:tr h="626361">
                <a:tc>
                  <a:txBody>
                    <a:bodyPr/>
                    <a:lstStyle/>
                    <a:p>
                      <a:endParaRPr lang="en-US" dirty="0"/>
                    </a:p>
                  </a:txBody>
                  <a:tcPr/>
                </a:tc>
                <a:tc>
                  <a:txBody>
                    <a:bodyPr/>
                    <a:lstStyle/>
                    <a:p>
                      <a:endParaRPr lang="en-US" dirty="0"/>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accent4">
                              <a:lumMod val="20000"/>
                              <a:lumOff val="80000"/>
                            </a:schemeClr>
                          </a:solidFill>
                          <a:latin typeface="Times New Roman" pitchFamily="18" charset="0"/>
                          <a:cs typeface="Times New Roman" pitchFamily="18" charset="0"/>
                        </a:rPr>
                        <a:t>Local</a:t>
                      </a:r>
                    </a:p>
                  </a:txBody>
                  <a:tcPr/>
                </a:tc>
                <a:extLst>
                  <a:ext uri="{0D108BD9-81ED-4DB2-BD59-A6C34878D82A}">
                    <a16:rowId xmlns:a16="http://schemas.microsoft.com/office/drawing/2014/main" val="10001"/>
                  </a:ext>
                </a:extLst>
              </a:tr>
              <a:tr h="62636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accent4">
                              <a:lumMod val="20000"/>
                              <a:lumOff val="80000"/>
                            </a:schemeClr>
                          </a:solidFill>
                          <a:latin typeface="Times New Roman" pitchFamily="18" charset="0"/>
                          <a:cs typeface="Times New Roman" pitchFamily="18" charset="0"/>
                        </a:rPr>
                        <a:t>Local</a:t>
                      </a:r>
                    </a:p>
                  </a:txBody>
                  <a:tcPr/>
                </a:tc>
                <a:extLst>
                  <a:ext uri="{0D108BD9-81ED-4DB2-BD59-A6C34878D82A}">
                    <a16:rowId xmlns:a16="http://schemas.microsoft.com/office/drawing/2014/main" val="10002"/>
                  </a:ext>
                </a:extLst>
              </a:tr>
              <a:tr h="475387">
                <a:tc>
                  <a:txBody>
                    <a:bodyPr/>
                    <a:lstStyle/>
                    <a:p>
                      <a:endParaRPr lang="en-US" dirty="0"/>
                    </a:p>
                  </a:txBody>
                  <a:tcPr/>
                </a:tc>
                <a:tc>
                  <a:txBody>
                    <a:bodyPr/>
                    <a:lstStyle/>
                    <a:p>
                      <a:endParaRPr lang="en-US" dirty="0"/>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accent4">
                              <a:lumMod val="20000"/>
                              <a:lumOff val="80000"/>
                            </a:schemeClr>
                          </a:solidFill>
                          <a:latin typeface="Times New Roman" pitchFamily="18" charset="0"/>
                          <a:cs typeface="Times New Roman" pitchFamily="18" charset="0"/>
                        </a:rPr>
                        <a:t>Local</a:t>
                      </a:r>
                    </a:p>
                  </a:txBody>
                  <a:tcPr/>
                </a:tc>
                <a:extLst>
                  <a:ext uri="{0D108BD9-81ED-4DB2-BD59-A6C34878D82A}">
                    <a16:rowId xmlns:a16="http://schemas.microsoft.com/office/drawing/2014/main" val="10003"/>
                  </a:ext>
                </a:extLst>
              </a:tr>
              <a:tr h="626361">
                <a:tc>
                  <a:txBody>
                    <a:bodyPr/>
                    <a:lstStyle/>
                    <a:p>
                      <a:endParaRPr lang="en-US" dirty="0"/>
                    </a:p>
                  </a:txBody>
                  <a:tcPr/>
                </a:tc>
                <a:tc>
                  <a:txBody>
                    <a:bodyPr/>
                    <a:lstStyle/>
                    <a:p>
                      <a:pPr algn="ctr"/>
                      <a:endParaRPr lang="en-US" dirty="0"/>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accent4">
                              <a:lumMod val="20000"/>
                              <a:lumOff val="80000"/>
                            </a:schemeClr>
                          </a:solidFill>
                          <a:latin typeface="Times New Roman" pitchFamily="18" charset="0"/>
                          <a:cs typeface="Times New Roman" pitchFamily="18" charset="0"/>
                        </a:rPr>
                        <a:t>Imported</a:t>
                      </a:r>
                    </a:p>
                  </a:txBody>
                  <a:tcPr/>
                </a:tc>
                <a:extLst>
                  <a:ext uri="{0D108BD9-81ED-4DB2-BD59-A6C34878D82A}">
                    <a16:rowId xmlns:a16="http://schemas.microsoft.com/office/drawing/2014/main" val="10004"/>
                  </a:ext>
                </a:extLst>
              </a:tr>
            </a:tbl>
          </a:graphicData>
        </a:graphic>
      </p:graphicFrame>
      <p:sp>
        <p:nvSpPr>
          <p:cNvPr id="9" name="Rectangle: Rounded Corners 8"/>
          <p:cNvSpPr/>
          <p:nvPr/>
        </p:nvSpPr>
        <p:spPr>
          <a:xfrm>
            <a:off x="1124037" y="4292390"/>
            <a:ext cx="2094651" cy="63225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dirty="0">
                <a:latin typeface="Arial Black" pitchFamily="34" charset="0"/>
                <a:cs typeface="Times New Roman" pitchFamily="18" charset="0"/>
              </a:rPr>
              <a:t>Takoradi Flour Mill</a:t>
            </a:r>
            <a:r>
              <a:rPr lang="en-US" sz="1800" b="1" dirty="0">
                <a:solidFill>
                  <a:srgbClr val="000000"/>
                </a:solidFill>
                <a:effectLst/>
                <a:latin typeface="Arial Black" pitchFamily="34" charset="0"/>
                <a:ea typeface="Calibri" pitchFamily="34" charset="0"/>
              </a:rPr>
              <a:t> </a:t>
            </a:r>
            <a:endParaRPr lang="en-US" dirty="0">
              <a:latin typeface="Arial Black" pitchFamily="34" charset="0"/>
            </a:endParaRPr>
          </a:p>
        </p:txBody>
      </p:sp>
      <p:grpSp>
        <p:nvGrpSpPr>
          <p:cNvPr id="53" name="Google Shape;9701;p77"/>
          <p:cNvGrpSpPr/>
          <p:nvPr/>
        </p:nvGrpSpPr>
        <p:grpSpPr>
          <a:xfrm>
            <a:off x="3311039" y="2167714"/>
            <a:ext cx="356196" cy="265631"/>
            <a:chOff x="5216456" y="3725484"/>
            <a:chExt cx="356196" cy="265631"/>
          </a:xfrm>
          <a:solidFill>
            <a:schemeClr val="tx1"/>
          </a:solidFill>
        </p:grpSpPr>
        <p:sp>
          <p:nvSpPr>
            <p:cNvPr id="54" name="Google Shape;9702;p7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703;p7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753;p77"/>
          <p:cNvGrpSpPr/>
          <p:nvPr/>
        </p:nvGrpSpPr>
        <p:grpSpPr>
          <a:xfrm>
            <a:off x="7858243" y="3863894"/>
            <a:ext cx="317645" cy="318757"/>
            <a:chOff x="5779408" y="3699191"/>
            <a:chExt cx="317645" cy="318757"/>
          </a:xfrm>
          <a:solidFill>
            <a:schemeClr val="bg1"/>
          </a:solidFill>
        </p:grpSpPr>
        <p:sp>
          <p:nvSpPr>
            <p:cNvPr id="58"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9753;p77"/>
          <p:cNvGrpSpPr/>
          <p:nvPr/>
        </p:nvGrpSpPr>
        <p:grpSpPr>
          <a:xfrm>
            <a:off x="7865936" y="2799385"/>
            <a:ext cx="317645" cy="318757"/>
            <a:chOff x="5779408" y="3699191"/>
            <a:chExt cx="317645" cy="318757"/>
          </a:xfrm>
          <a:solidFill>
            <a:schemeClr val="bg1"/>
          </a:solidFill>
        </p:grpSpPr>
        <p:sp>
          <p:nvSpPr>
            <p:cNvPr id="82"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9753;p77"/>
          <p:cNvGrpSpPr/>
          <p:nvPr/>
        </p:nvGrpSpPr>
        <p:grpSpPr>
          <a:xfrm>
            <a:off x="6101847" y="4449136"/>
            <a:ext cx="317645" cy="318757"/>
            <a:chOff x="5779408" y="3699191"/>
            <a:chExt cx="317645" cy="318757"/>
          </a:xfrm>
          <a:solidFill>
            <a:schemeClr val="bg1"/>
          </a:solidFill>
        </p:grpSpPr>
        <p:sp>
          <p:nvSpPr>
            <p:cNvPr id="85"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9753;p77"/>
          <p:cNvGrpSpPr/>
          <p:nvPr/>
        </p:nvGrpSpPr>
        <p:grpSpPr>
          <a:xfrm>
            <a:off x="7869134" y="4400653"/>
            <a:ext cx="317645" cy="318757"/>
            <a:chOff x="5779408" y="3699191"/>
            <a:chExt cx="317645" cy="318757"/>
          </a:xfrm>
          <a:solidFill>
            <a:schemeClr val="bg1"/>
          </a:solidFill>
        </p:grpSpPr>
        <p:sp>
          <p:nvSpPr>
            <p:cNvPr id="88"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p:cNvSpPr txBox="1"/>
          <p:nvPr/>
        </p:nvSpPr>
        <p:spPr>
          <a:xfrm>
            <a:off x="3788192" y="2053722"/>
            <a:ext cx="1305799" cy="461665"/>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40.34</a:t>
            </a:r>
            <a:endParaRPr lang="en-US" sz="2400" b="1" dirty="0">
              <a:solidFill>
                <a:schemeClr val="bg1"/>
              </a:solidFill>
            </a:endParaRPr>
          </a:p>
        </p:txBody>
      </p:sp>
      <p:grpSp>
        <p:nvGrpSpPr>
          <p:cNvPr id="90" name="Google Shape;9753;p77"/>
          <p:cNvGrpSpPr/>
          <p:nvPr/>
        </p:nvGrpSpPr>
        <p:grpSpPr>
          <a:xfrm>
            <a:off x="3350701" y="4516526"/>
            <a:ext cx="317645" cy="318757"/>
            <a:chOff x="5779408" y="3699191"/>
            <a:chExt cx="317645" cy="318757"/>
          </a:xfrm>
          <a:solidFill>
            <a:schemeClr val="bg1"/>
          </a:solidFill>
        </p:grpSpPr>
        <p:sp>
          <p:nvSpPr>
            <p:cNvPr id="91" name="Google Shape;9754;p7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755;p7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TextBox 92"/>
          <p:cNvSpPr txBox="1"/>
          <p:nvPr/>
        </p:nvSpPr>
        <p:spPr>
          <a:xfrm>
            <a:off x="3879665" y="2621763"/>
            <a:ext cx="1305799" cy="461665"/>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46.42</a:t>
            </a:r>
            <a:endParaRPr lang="en-US" sz="2400" b="1" dirty="0">
              <a:solidFill>
                <a:schemeClr val="bg1"/>
              </a:solidFill>
            </a:endParaRPr>
          </a:p>
        </p:txBody>
      </p:sp>
      <p:sp>
        <p:nvSpPr>
          <p:cNvPr id="94" name="TextBox 93"/>
          <p:cNvSpPr txBox="1"/>
          <p:nvPr/>
        </p:nvSpPr>
        <p:spPr>
          <a:xfrm>
            <a:off x="3849144" y="3253976"/>
            <a:ext cx="1305799" cy="461665"/>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50.64</a:t>
            </a:r>
            <a:endParaRPr lang="en-US" sz="2400" b="1" dirty="0">
              <a:solidFill>
                <a:schemeClr val="bg1"/>
              </a:solidFill>
            </a:endParaRPr>
          </a:p>
        </p:txBody>
      </p:sp>
      <p:sp>
        <p:nvSpPr>
          <p:cNvPr id="95" name="TextBox 94"/>
          <p:cNvSpPr txBox="1"/>
          <p:nvPr/>
        </p:nvSpPr>
        <p:spPr>
          <a:xfrm>
            <a:off x="3906647" y="3774572"/>
            <a:ext cx="1305799" cy="461665"/>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42.20</a:t>
            </a:r>
            <a:endParaRPr lang="en-US" sz="2400" b="1" dirty="0">
              <a:solidFill>
                <a:schemeClr val="bg1"/>
              </a:solidFill>
            </a:endParaRPr>
          </a:p>
        </p:txBody>
      </p:sp>
      <p:sp>
        <p:nvSpPr>
          <p:cNvPr id="96" name="TextBox 95"/>
          <p:cNvSpPr txBox="1"/>
          <p:nvPr/>
        </p:nvSpPr>
        <p:spPr>
          <a:xfrm>
            <a:off x="3891108" y="4371744"/>
            <a:ext cx="1305799" cy="461665"/>
          </a:xfrm>
          <a:prstGeom prst="rect">
            <a:avLst/>
          </a:prstGeom>
          <a:noFill/>
        </p:spPr>
        <p:txBody>
          <a:bodyPr wrap="square" rtlCol="0">
            <a:spAutoFit/>
          </a:bodyPr>
          <a:lstStyle/>
          <a:p>
            <a:r>
              <a:rPr lang="en-US" sz="2400"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50.00</a:t>
            </a:r>
            <a:endParaRPr lang="en-US" sz="24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294</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 SIZE</vt:lpstr>
      <vt:lpstr>GO-TO-MARKET-STRATEGY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and business processes</dc:title>
  <dc:creator>Boateng Samuel</dc:creator>
  <cp:lastModifiedBy>ANTWI OHENEBA EVANS</cp:lastModifiedBy>
  <cp:revision>639</cp:revision>
  <dcterms:created xsi:type="dcterms:W3CDTF">1900-01-01T00:00:00Z</dcterms:created>
  <dcterms:modified xsi:type="dcterms:W3CDTF">2023-11-29T10:25:13Z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6ABA3564AEDAC64160DA116513737A6D_32</vt:lpwstr>
  </property>
  <property fmtid="{D5CDD505-2E9C-101B-9397-08002B2CF9AE}" pid="3" name="KSOProductBuildVer">
    <vt:lpwstr>3081-11.33.31</vt:lpwstr>
  </property>
</Properties>
</file>