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50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04" r:id="rId24"/>
    <p:sldId id="30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Trebuchet MS" panose="020B0603020202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1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EFD68B-3333-4C32-8394-C33F4D3C5303}">
  <a:tblStyle styleId="{0AEFD68B-3333-4C32-8394-C33F4D3C5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pos="5533"/>
        <p:guide pos="1001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font" Target="fonts/font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d2dd9281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d2dd9281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d2dd928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d2dd928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d2dd9281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d2dd9281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d2dd9281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d2dd9281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d2dd9281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d2dd9281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d2dd9281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d2dd9281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d2dd9281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d2dd9281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d2dd9281f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d2dd9281f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d2dd9281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2d2dd9281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d2dd9281f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2d2dd9281f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81d71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481d71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d2dd9281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d2dd9281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d2dd9281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d2dd9281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d2dd9281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d2dd9281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66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>
          <a:extLst>
            <a:ext uri="{FF2B5EF4-FFF2-40B4-BE49-F238E27FC236}">
              <a16:creationId xmlns:a16="http://schemas.microsoft.com/office/drawing/2014/main" id="{0BFBD9EF-6AA8-46FD-331E-840A14636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d2dd9281f_0_252:notes">
            <a:extLst>
              <a:ext uri="{FF2B5EF4-FFF2-40B4-BE49-F238E27FC236}">
                <a16:creationId xmlns:a16="http://schemas.microsoft.com/office/drawing/2014/main" id="{FDB77573-1D3D-F14A-4DF7-A4F818A543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d2dd9281f_0_252:notes">
            <a:extLst>
              <a:ext uri="{FF2B5EF4-FFF2-40B4-BE49-F238E27FC236}">
                <a16:creationId xmlns:a16="http://schemas.microsoft.com/office/drawing/2014/main" id="{0A38B47A-1AE8-1C5C-4C93-7120ED120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344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d2dd9281f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2d2dd9281f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d2dd9281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2d2dd9281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d2dd9281f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2d2dd9281f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d2dd928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d2dd928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4f147afc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4f147afc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2d2dd9281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2d2dd9281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2d2dd9281f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2d2dd9281f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2d2dd9281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2d2dd9281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2d2dd9281f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2d2dd9281f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439a6dc1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439a6dc1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f37c6652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f37c6652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a21f3615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a21f3615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f29b9fb2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f29b9fb2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f6222e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f6222e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873d180e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873d180e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ru/1-10-decision-trees/" TargetMode="External"/><Relationship Id="rId7" Type="http://schemas.openxmlformats.org/officeDocument/2006/relationships/hyperlink" Target="https://www.hse.ru/mirror/pubs/share/215285956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mi.nstu.ru/~vms/lecture/data_mining/trees.htm#_Toc123289775" TargetMode="External"/><Relationship Id="rId5" Type="http://schemas.openxmlformats.org/officeDocument/2006/relationships/hyperlink" Target="https://towardsdatascience.com/an-exhaustive-guide-to-classification-using-decision-trees-8d472e77223f" TargetMode="External"/><Relationship Id="rId4" Type="http://schemas.openxmlformats.org/officeDocument/2006/relationships/hyperlink" Target="https://www.youtube.com/watch?v=h7FF6EcXDq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ML Professional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Деревья решений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Decision Tree</a:t>
            </a:r>
            <a:endParaRPr/>
          </a:p>
        </p:txBody>
      </p:sp>
      <p:pic>
        <p:nvPicPr>
          <p:cNvPr id="242" name="Google Shape;24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125" y="920449"/>
            <a:ext cx="6619927" cy="37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 txBox="1"/>
          <p:nvPr/>
        </p:nvSpPr>
        <p:spPr>
          <a:xfrm>
            <a:off x="990850" y="4764725"/>
            <a:ext cx="6094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https://www.lewisgavin.co.uk/Machine-Learning-Decision-Tree/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Decision Tree</a:t>
            </a:r>
            <a:endParaRPr/>
          </a:p>
        </p:txBody>
      </p:sp>
      <p:sp>
        <p:nvSpPr>
          <p:cNvPr id="249" name="Google Shape;249;p44"/>
          <p:cNvSpPr txBox="1"/>
          <p:nvPr/>
        </p:nvSpPr>
        <p:spPr>
          <a:xfrm>
            <a:off x="5640599" y="3183476"/>
            <a:ext cx="3143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466725" marR="0" lvl="0" indent="-4546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AutoNum type="arabicParenR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Выполнить разбиение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6725" marR="0" lvl="0" indent="-45465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AutoNum type="arabicParenR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Повторить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0" name="Google Shape;250;p44"/>
          <p:cNvGrpSpPr/>
          <p:nvPr/>
        </p:nvGrpSpPr>
        <p:grpSpPr>
          <a:xfrm>
            <a:off x="2516900" y="3165235"/>
            <a:ext cx="2603500" cy="984250"/>
            <a:chOff x="2420892" y="3141499"/>
            <a:chExt cx="2603500" cy="984250"/>
          </a:xfrm>
        </p:grpSpPr>
        <p:sp>
          <p:nvSpPr>
            <p:cNvPr id="251" name="Google Shape;251;p44"/>
            <p:cNvSpPr/>
            <p:nvPr/>
          </p:nvSpPr>
          <p:spPr>
            <a:xfrm>
              <a:off x="2420892" y="3141499"/>
              <a:ext cx="2603500" cy="984250"/>
            </a:xfrm>
            <a:custGeom>
              <a:avLst/>
              <a:gdLst/>
              <a:ahLst/>
              <a:cxnLst/>
              <a:rect l="l" t="t" r="r" b="b"/>
              <a:pathLst>
                <a:path w="2603500" h="984250" extrusionOk="0">
                  <a:moveTo>
                    <a:pt x="2439446" y="983699"/>
                  </a:moveTo>
                  <a:lnTo>
                    <a:pt x="163953" y="983699"/>
                  </a:lnTo>
                  <a:lnTo>
                    <a:pt x="120368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8" y="5856"/>
                  </a:lnTo>
                  <a:lnTo>
                    <a:pt x="163953" y="0"/>
                  </a:lnTo>
                  <a:lnTo>
                    <a:pt x="2439446" y="0"/>
                  </a:lnTo>
                  <a:lnTo>
                    <a:pt x="2502188" y="12480"/>
                  </a:lnTo>
                  <a:lnTo>
                    <a:pt x="2555379" y="48020"/>
                  </a:lnTo>
                  <a:lnTo>
                    <a:pt x="2590919" y="101211"/>
                  </a:lnTo>
                  <a:lnTo>
                    <a:pt x="2603400" y="163952"/>
                  </a:lnTo>
                  <a:lnTo>
                    <a:pt x="2603400" y="819746"/>
                  </a:lnTo>
                  <a:lnTo>
                    <a:pt x="2597543" y="863332"/>
                  </a:lnTo>
                  <a:lnTo>
                    <a:pt x="2581015" y="902497"/>
                  </a:lnTo>
                  <a:lnTo>
                    <a:pt x="2555379" y="935679"/>
                  </a:lnTo>
                  <a:lnTo>
                    <a:pt x="2522197" y="961315"/>
                  </a:lnTo>
                  <a:lnTo>
                    <a:pt x="2483032" y="977843"/>
                  </a:lnTo>
                  <a:lnTo>
                    <a:pt x="2439446" y="983699"/>
                  </a:lnTo>
                  <a:close/>
                </a:path>
              </a:pathLst>
            </a:custGeom>
            <a:solidFill>
              <a:srgbClr val="D1DC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2420892" y="3141499"/>
              <a:ext cx="2603500" cy="984250"/>
            </a:xfrm>
            <a:custGeom>
              <a:avLst/>
              <a:gdLst/>
              <a:ahLst/>
              <a:cxnLst/>
              <a:rect l="l" t="t" r="r" b="b"/>
              <a:pathLst>
                <a:path w="2603500" h="984250" extrusionOk="0">
                  <a:moveTo>
                    <a:pt x="0" y="163952"/>
                  </a:move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8" y="5856"/>
                  </a:lnTo>
                  <a:lnTo>
                    <a:pt x="163953" y="0"/>
                  </a:lnTo>
                  <a:lnTo>
                    <a:pt x="2439446" y="0"/>
                  </a:lnTo>
                  <a:lnTo>
                    <a:pt x="2502188" y="12480"/>
                  </a:lnTo>
                  <a:lnTo>
                    <a:pt x="2555379" y="48020"/>
                  </a:lnTo>
                  <a:lnTo>
                    <a:pt x="2590919" y="101211"/>
                  </a:lnTo>
                  <a:lnTo>
                    <a:pt x="2603400" y="163952"/>
                  </a:lnTo>
                  <a:lnTo>
                    <a:pt x="2603400" y="819746"/>
                  </a:lnTo>
                  <a:lnTo>
                    <a:pt x="2597543" y="863332"/>
                  </a:lnTo>
                  <a:lnTo>
                    <a:pt x="2581015" y="902497"/>
                  </a:lnTo>
                  <a:lnTo>
                    <a:pt x="2555379" y="935679"/>
                  </a:lnTo>
                  <a:lnTo>
                    <a:pt x="2522197" y="961315"/>
                  </a:lnTo>
                  <a:lnTo>
                    <a:pt x="2483032" y="977843"/>
                  </a:lnTo>
                  <a:lnTo>
                    <a:pt x="2439446" y="983699"/>
                  </a:lnTo>
                  <a:lnTo>
                    <a:pt x="163953" y="983699"/>
                  </a:lnTo>
                  <a:lnTo>
                    <a:pt x="120368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close/>
                </a:path>
              </a:pathLst>
            </a:custGeom>
            <a:noFill/>
            <a:ln w="9525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44"/>
          <p:cNvSpPr txBox="1"/>
          <p:nvPr/>
        </p:nvSpPr>
        <p:spPr>
          <a:xfrm>
            <a:off x="3078801" y="3208013"/>
            <a:ext cx="1594238" cy="53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1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ru" sz="22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k )  </a:t>
            </a:r>
            <a:r>
              <a:rPr lang="ru" sz="51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t</a:t>
            </a:r>
            <a:endParaRPr sz="51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44"/>
          <p:cNvGrpSpPr/>
          <p:nvPr/>
        </p:nvGrpSpPr>
        <p:grpSpPr>
          <a:xfrm>
            <a:off x="2053332" y="1980773"/>
            <a:ext cx="3571206" cy="2706677"/>
            <a:chOff x="1957324" y="1957037"/>
            <a:chExt cx="3571206" cy="2706677"/>
          </a:xfrm>
        </p:grpSpPr>
        <p:sp>
          <p:nvSpPr>
            <p:cNvPr id="255" name="Google Shape;255;p44"/>
            <p:cNvSpPr/>
            <p:nvPr/>
          </p:nvSpPr>
          <p:spPr>
            <a:xfrm>
              <a:off x="2205610" y="4125199"/>
              <a:ext cx="1517014" cy="474979"/>
            </a:xfrm>
            <a:custGeom>
              <a:avLst/>
              <a:gdLst/>
              <a:ahLst/>
              <a:cxnLst/>
              <a:rect l="l" t="t" r="r" b="b"/>
              <a:pathLst>
                <a:path w="1517014" h="474979" extrusionOk="0">
                  <a:moveTo>
                    <a:pt x="1516982" y="0"/>
                  </a:moveTo>
                  <a:lnTo>
                    <a:pt x="0" y="474970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6" name="Google Shape;256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67570" y="4540841"/>
              <a:ext cx="166429" cy="118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44"/>
            <p:cNvSpPr/>
            <p:nvPr/>
          </p:nvSpPr>
          <p:spPr>
            <a:xfrm>
              <a:off x="3722592" y="4125199"/>
              <a:ext cx="1667510" cy="479425"/>
            </a:xfrm>
            <a:custGeom>
              <a:avLst/>
              <a:gdLst/>
              <a:ahLst/>
              <a:cxnLst/>
              <a:rect l="l" t="t" r="r" b="b"/>
              <a:pathLst>
                <a:path w="1667510" h="479425" extrusionOk="0">
                  <a:moveTo>
                    <a:pt x="0" y="0"/>
                  </a:moveTo>
                  <a:lnTo>
                    <a:pt x="1667013" y="478863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8" name="Google Shape;258;p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62288" y="4544412"/>
              <a:ext cx="166242" cy="119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44"/>
            <p:cNvSpPr/>
            <p:nvPr/>
          </p:nvSpPr>
          <p:spPr>
            <a:xfrm>
              <a:off x="2719499" y="1957037"/>
              <a:ext cx="1558925" cy="1424304"/>
            </a:xfrm>
            <a:custGeom>
              <a:avLst/>
              <a:gdLst/>
              <a:ahLst/>
              <a:cxnLst/>
              <a:rect l="l" t="t" r="r" b="b"/>
              <a:pathLst>
                <a:path w="1558925" h="1424304" extrusionOk="0">
                  <a:moveTo>
                    <a:pt x="0" y="0"/>
                  </a:moveTo>
                  <a:lnTo>
                    <a:pt x="1558310" y="142394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4"/>
            <p:cNvSpPr/>
            <p:nvPr/>
          </p:nvSpPr>
          <p:spPr>
            <a:xfrm>
              <a:off x="4267197" y="3369372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 extrusionOk="0">
                  <a:moveTo>
                    <a:pt x="42522" y="40772"/>
                  </a:moveTo>
                  <a:lnTo>
                    <a:pt x="0" y="23228"/>
                  </a:lnTo>
                  <a:lnTo>
                    <a:pt x="21225" y="0"/>
                  </a:lnTo>
                  <a:lnTo>
                    <a:pt x="42522" y="4077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4"/>
            <p:cNvSpPr/>
            <p:nvPr/>
          </p:nvSpPr>
          <p:spPr>
            <a:xfrm>
              <a:off x="4267197" y="3369372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 extrusionOk="0">
                  <a:moveTo>
                    <a:pt x="0" y="23228"/>
                  </a:moveTo>
                  <a:lnTo>
                    <a:pt x="42522" y="40772"/>
                  </a:lnTo>
                  <a:lnTo>
                    <a:pt x="21225" y="0"/>
                  </a:lnTo>
                  <a:lnTo>
                    <a:pt x="0" y="23228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4"/>
            <p:cNvSpPr/>
            <p:nvPr/>
          </p:nvSpPr>
          <p:spPr>
            <a:xfrm>
              <a:off x="1957324" y="2660950"/>
              <a:ext cx="1431289" cy="668654"/>
            </a:xfrm>
            <a:custGeom>
              <a:avLst/>
              <a:gdLst/>
              <a:ahLst/>
              <a:cxnLst/>
              <a:rect l="l" t="t" r="r" b="b"/>
              <a:pathLst>
                <a:path w="1431289" h="668654" extrusionOk="0">
                  <a:moveTo>
                    <a:pt x="0" y="0"/>
                  </a:moveTo>
                  <a:lnTo>
                    <a:pt x="1431116" y="66822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4"/>
            <p:cNvSpPr/>
            <p:nvPr/>
          </p:nvSpPr>
          <p:spPr>
            <a:xfrm>
              <a:off x="3381785" y="3314915"/>
              <a:ext cx="46354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 extrusionOk="0">
                  <a:moveTo>
                    <a:pt x="45822" y="32542"/>
                  </a:moveTo>
                  <a:lnTo>
                    <a:pt x="0" y="28510"/>
                  </a:lnTo>
                  <a:lnTo>
                    <a:pt x="13312" y="0"/>
                  </a:lnTo>
                  <a:lnTo>
                    <a:pt x="45822" y="3254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4"/>
            <p:cNvSpPr/>
            <p:nvPr/>
          </p:nvSpPr>
          <p:spPr>
            <a:xfrm>
              <a:off x="3381785" y="3314915"/>
              <a:ext cx="46354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 extrusionOk="0">
                  <a:moveTo>
                    <a:pt x="0" y="28510"/>
                  </a:moveTo>
                  <a:lnTo>
                    <a:pt x="45822" y="32542"/>
                  </a:lnTo>
                  <a:lnTo>
                    <a:pt x="13312" y="0"/>
                  </a:lnTo>
                  <a:lnTo>
                    <a:pt x="0" y="2851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44"/>
          <p:cNvSpPr txBox="1"/>
          <p:nvPr/>
        </p:nvSpPr>
        <p:spPr>
          <a:xfrm>
            <a:off x="698250" y="1020625"/>
            <a:ext cx="7099800" cy="21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Char char="●"/>
            </a:pPr>
            <a:r>
              <a:rPr lang="ru" sz="2000" dirty="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Дерево - кусочно-постоянная функция.</a:t>
            </a:r>
            <a:endParaRPr sz="2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5895" marR="5183505" lvl="0" indent="281305" algn="l" rtl="0">
              <a:lnSpc>
                <a:spcPct val="219899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ru" sz="21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21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threshold t  k feature</a:t>
            </a:r>
            <a:endParaRPr sz="21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Идея построения:</a:t>
            </a:r>
            <a:endParaRPr sz="20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/>
        </p:nvSpPr>
        <p:spPr>
          <a:xfrm>
            <a:off x="442050" y="958850"/>
            <a:ext cx="8259900" cy="22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Дерево - кусочно-постоянная функция.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5895" marR="5183505" lvl="0" indent="466089" algn="l" rtl="0">
              <a:lnSpc>
                <a:spcPct val="219899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ru" sz="2100"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threshold t  </a:t>
            </a:r>
            <a:endParaRPr sz="2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5895" marR="5183505" lvl="0" indent="466089" algn="l" rtl="0">
              <a:lnSpc>
                <a:spcPct val="219899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 feature</a:t>
            </a:r>
            <a:endParaRPr sz="2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Идея построения: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Decision Tree</a:t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6752537" y="3054450"/>
            <a:ext cx="26658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466725" marR="0" lvl="0" indent="-4546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AutoNum type="arabicParenR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Выполнить разбиение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6725" marR="0" lvl="0" indent="-45465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AutoNum type="arabicParenR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Повторить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3" name="Google Shape;273;p45"/>
          <p:cNvGrpSpPr/>
          <p:nvPr/>
        </p:nvGrpSpPr>
        <p:grpSpPr>
          <a:xfrm>
            <a:off x="2685808" y="2495090"/>
            <a:ext cx="2208028" cy="821357"/>
            <a:chOff x="2420892" y="3141499"/>
            <a:chExt cx="2603500" cy="984250"/>
          </a:xfrm>
        </p:grpSpPr>
        <p:sp>
          <p:nvSpPr>
            <p:cNvPr id="274" name="Google Shape;274;p45"/>
            <p:cNvSpPr/>
            <p:nvPr/>
          </p:nvSpPr>
          <p:spPr>
            <a:xfrm>
              <a:off x="2420892" y="3141499"/>
              <a:ext cx="2603500" cy="984250"/>
            </a:xfrm>
            <a:custGeom>
              <a:avLst/>
              <a:gdLst/>
              <a:ahLst/>
              <a:cxnLst/>
              <a:rect l="l" t="t" r="r" b="b"/>
              <a:pathLst>
                <a:path w="2603500" h="984250" extrusionOk="0">
                  <a:moveTo>
                    <a:pt x="2439446" y="983699"/>
                  </a:moveTo>
                  <a:lnTo>
                    <a:pt x="163953" y="983699"/>
                  </a:lnTo>
                  <a:lnTo>
                    <a:pt x="120368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8" y="5856"/>
                  </a:lnTo>
                  <a:lnTo>
                    <a:pt x="163953" y="0"/>
                  </a:lnTo>
                  <a:lnTo>
                    <a:pt x="2439446" y="0"/>
                  </a:lnTo>
                  <a:lnTo>
                    <a:pt x="2502188" y="12480"/>
                  </a:lnTo>
                  <a:lnTo>
                    <a:pt x="2555379" y="48020"/>
                  </a:lnTo>
                  <a:lnTo>
                    <a:pt x="2590919" y="101211"/>
                  </a:lnTo>
                  <a:lnTo>
                    <a:pt x="2603400" y="163952"/>
                  </a:lnTo>
                  <a:lnTo>
                    <a:pt x="2603400" y="819746"/>
                  </a:lnTo>
                  <a:lnTo>
                    <a:pt x="2597543" y="863332"/>
                  </a:lnTo>
                  <a:lnTo>
                    <a:pt x="2581015" y="902497"/>
                  </a:lnTo>
                  <a:lnTo>
                    <a:pt x="2555379" y="935679"/>
                  </a:lnTo>
                  <a:lnTo>
                    <a:pt x="2522197" y="961315"/>
                  </a:lnTo>
                  <a:lnTo>
                    <a:pt x="2483032" y="977843"/>
                  </a:lnTo>
                  <a:lnTo>
                    <a:pt x="2439446" y="983699"/>
                  </a:lnTo>
                  <a:close/>
                </a:path>
              </a:pathLst>
            </a:custGeom>
            <a:solidFill>
              <a:srgbClr val="D1DC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5"/>
            <p:cNvSpPr/>
            <p:nvPr/>
          </p:nvSpPr>
          <p:spPr>
            <a:xfrm>
              <a:off x="2420892" y="3141499"/>
              <a:ext cx="2603500" cy="984250"/>
            </a:xfrm>
            <a:custGeom>
              <a:avLst/>
              <a:gdLst/>
              <a:ahLst/>
              <a:cxnLst/>
              <a:rect l="l" t="t" r="r" b="b"/>
              <a:pathLst>
                <a:path w="2603500" h="984250" extrusionOk="0">
                  <a:moveTo>
                    <a:pt x="0" y="163952"/>
                  </a:move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8" y="5856"/>
                  </a:lnTo>
                  <a:lnTo>
                    <a:pt x="163953" y="0"/>
                  </a:lnTo>
                  <a:lnTo>
                    <a:pt x="2439446" y="0"/>
                  </a:lnTo>
                  <a:lnTo>
                    <a:pt x="2502188" y="12480"/>
                  </a:lnTo>
                  <a:lnTo>
                    <a:pt x="2555379" y="48020"/>
                  </a:lnTo>
                  <a:lnTo>
                    <a:pt x="2590919" y="101211"/>
                  </a:lnTo>
                  <a:lnTo>
                    <a:pt x="2603400" y="163952"/>
                  </a:lnTo>
                  <a:lnTo>
                    <a:pt x="2603400" y="819746"/>
                  </a:lnTo>
                  <a:lnTo>
                    <a:pt x="2597543" y="863332"/>
                  </a:lnTo>
                  <a:lnTo>
                    <a:pt x="2581015" y="902497"/>
                  </a:lnTo>
                  <a:lnTo>
                    <a:pt x="2555379" y="935679"/>
                  </a:lnTo>
                  <a:lnTo>
                    <a:pt x="2522197" y="961315"/>
                  </a:lnTo>
                  <a:lnTo>
                    <a:pt x="2483032" y="977843"/>
                  </a:lnTo>
                  <a:lnTo>
                    <a:pt x="2439446" y="983699"/>
                  </a:lnTo>
                  <a:lnTo>
                    <a:pt x="163953" y="983699"/>
                  </a:lnTo>
                  <a:lnTo>
                    <a:pt x="120368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close/>
                </a:path>
              </a:pathLst>
            </a:custGeom>
            <a:noFill/>
            <a:ln w="9525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45"/>
          <p:cNvSpPr txBox="1"/>
          <p:nvPr/>
        </p:nvSpPr>
        <p:spPr>
          <a:xfrm>
            <a:off x="3162976" y="2306125"/>
            <a:ext cx="16107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1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ru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k )  </a:t>
            </a:r>
            <a:r>
              <a:rPr lang="ru" sz="51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t</a:t>
            </a:r>
            <a:endParaRPr sz="5100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45"/>
          <p:cNvGrpSpPr/>
          <p:nvPr/>
        </p:nvGrpSpPr>
        <p:grpSpPr>
          <a:xfrm>
            <a:off x="1269008" y="3746606"/>
            <a:ext cx="2208028" cy="821357"/>
            <a:chOff x="740400" y="4651374"/>
            <a:chExt cx="2603500" cy="984250"/>
          </a:xfrm>
        </p:grpSpPr>
        <p:sp>
          <p:nvSpPr>
            <p:cNvPr id="278" name="Google Shape;278;p45"/>
            <p:cNvSpPr/>
            <p:nvPr/>
          </p:nvSpPr>
          <p:spPr>
            <a:xfrm>
              <a:off x="740400" y="4651374"/>
              <a:ext cx="2603500" cy="984250"/>
            </a:xfrm>
            <a:custGeom>
              <a:avLst/>
              <a:gdLst/>
              <a:ahLst/>
              <a:cxnLst/>
              <a:rect l="l" t="t" r="r" b="b"/>
              <a:pathLst>
                <a:path w="2603500" h="984250" extrusionOk="0">
                  <a:moveTo>
                    <a:pt x="2439446" y="983699"/>
                  </a:moveTo>
                  <a:lnTo>
                    <a:pt x="163953" y="983699"/>
                  </a:lnTo>
                  <a:lnTo>
                    <a:pt x="120368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6"/>
                  </a:lnTo>
                  <a:lnTo>
                    <a:pt x="5856" y="863331"/>
                  </a:lnTo>
                  <a:lnTo>
                    <a:pt x="0" y="819746"/>
                  </a:lnTo>
                  <a:lnTo>
                    <a:pt x="0" y="163953"/>
                  </a:lnTo>
                  <a:lnTo>
                    <a:pt x="5856" y="120368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8" y="5856"/>
                  </a:lnTo>
                  <a:lnTo>
                    <a:pt x="163953" y="0"/>
                  </a:lnTo>
                  <a:lnTo>
                    <a:pt x="2439446" y="0"/>
                  </a:lnTo>
                  <a:lnTo>
                    <a:pt x="2502188" y="12480"/>
                  </a:lnTo>
                  <a:lnTo>
                    <a:pt x="2555379" y="48020"/>
                  </a:lnTo>
                  <a:lnTo>
                    <a:pt x="2590919" y="101210"/>
                  </a:lnTo>
                  <a:lnTo>
                    <a:pt x="2603399" y="163953"/>
                  </a:lnTo>
                  <a:lnTo>
                    <a:pt x="2603399" y="819746"/>
                  </a:lnTo>
                  <a:lnTo>
                    <a:pt x="2597543" y="863331"/>
                  </a:lnTo>
                  <a:lnTo>
                    <a:pt x="2581015" y="902496"/>
                  </a:lnTo>
                  <a:lnTo>
                    <a:pt x="2555379" y="935679"/>
                  </a:lnTo>
                  <a:lnTo>
                    <a:pt x="2522197" y="961315"/>
                  </a:lnTo>
                  <a:lnTo>
                    <a:pt x="2483032" y="977843"/>
                  </a:lnTo>
                  <a:lnTo>
                    <a:pt x="2439446" y="983699"/>
                  </a:lnTo>
                  <a:close/>
                </a:path>
              </a:pathLst>
            </a:custGeom>
            <a:solidFill>
              <a:srgbClr val="D1DC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5"/>
            <p:cNvSpPr/>
            <p:nvPr/>
          </p:nvSpPr>
          <p:spPr>
            <a:xfrm>
              <a:off x="740400" y="4651374"/>
              <a:ext cx="2603500" cy="984250"/>
            </a:xfrm>
            <a:custGeom>
              <a:avLst/>
              <a:gdLst/>
              <a:ahLst/>
              <a:cxnLst/>
              <a:rect l="l" t="t" r="r" b="b"/>
              <a:pathLst>
                <a:path w="2603500" h="984250" extrusionOk="0">
                  <a:moveTo>
                    <a:pt x="0" y="163953"/>
                  </a:moveTo>
                  <a:lnTo>
                    <a:pt x="5856" y="120368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8" y="5856"/>
                  </a:lnTo>
                  <a:lnTo>
                    <a:pt x="163953" y="0"/>
                  </a:lnTo>
                  <a:lnTo>
                    <a:pt x="2439446" y="0"/>
                  </a:lnTo>
                  <a:lnTo>
                    <a:pt x="2502188" y="12480"/>
                  </a:lnTo>
                  <a:lnTo>
                    <a:pt x="2555379" y="48020"/>
                  </a:lnTo>
                  <a:lnTo>
                    <a:pt x="2590919" y="101210"/>
                  </a:lnTo>
                  <a:lnTo>
                    <a:pt x="2603399" y="163953"/>
                  </a:lnTo>
                  <a:lnTo>
                    <a:pt x="2603399" y="819746"/>
                  </a:lnTo>
                  <a:lnTo>
                    <a:pt x="2597543" y="863331"/>
                  </a:lnTo>
                  <a:lnTo>
                    <a:pt x="2581015" y="902496"/>
                  </a:lnTo>
                  <a:lnTo>
                    <a:pt x="2555379" y="935679"/>
                  </a:lnTo>
                  <a:lnTo>
                    <a:pt x="2522197" y="961315"/>
                  </a:lnTo>
                  <a:lnTo>
                    <a:pt x="2483032" y="977843"/>
                  </a:lnTo>
                  <a:lnTo>
                    <a:pt x="2439446" y="983699"/>
                  </a:lnTo>
                  <a:lnTo>
                    <a:pt x="163953" y="983699"/>
                  </a:lnTo>
                  <a:lnTo>
                    <a:pt x="120368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6"/>
                  </a:lnTo>
                  <a:lnTo>
                    <a:pt x="5856" y="863331"/>
                  </a:lnTo>
                  <a:lnTo>
                    <a:pt x="0" y="819746"/>
                  </a:lnTo>
                  <a:lnTo>
                    <a:pt x="0" y="163953"/>
                  </a:lnTo>
                  <a:close/>
                </a:path>
              </a:pathLst>
            </a:custGeom>
            <a:noFill/>
            <a:ln w="9525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45"/>
          <p:cNvSpPr txBox="1"/>
          <p:nvPr/>
        </p:nvSpPr>
        <p:spPr>
          <a:xfrm>
            <a:off x="1549965" y="3889225"/>
            <a:ext cx="1646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ru" sz="3375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i )  </a:t>
            </a: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tl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45"/>
          <p:cNvGrpSpPr/>
          <p:nvPr/>
        </p:nvGrpSpPr>
        <p:grpSpPr>
          <a:xfrm>
            <a:off x="4247833" y="3746606"/>
            <a:ext cx="2208028" cy="821357"/>
            <a:chOff x="4252751" y="4651374"/>
            <a:chExt cx="2603500" cy="984250"/>
          </a:xfrm>
        </p:grpSpPr>
        <p:sp>
          <p:nvSpPr>
            <p:cNvPr id="282" name="Google Shape;282;p45"/>
            <p:cNvSpPr/>
            <p:nvPr/>
          </p:nvSpPr>
          <p:spPr>
            <a:xfrm>
              <a:off x="4252751" y="4651374"/>
              <a:ext cx="2603500" cy="984250"/>
            </a:xfrm>
            <a:custGeom>
              <a:avLst/>
              <a:gdLst/>
              <a:ahLst/>
              <a:cxnLst/>
              <a:rect l="l" t="t" r="r" b="b"/>
              <a:pathLst>
                <a:path w="2603500" h="984250" extrusionOk="0">
                  <a:moveTo>
                    <a:pt x="2439446" y="983699"/>
                  </a:moveTo>
                  <a:lnTo>
                    <a:pt x="163953" y="983699"/>
                  </a:lnTo>
                  <a:lnTo>
                    <a:pt x="120367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6"/>
                  </a:lnTo>
                  <a:lnTo>
                    <a:pt x="5856" y="863331"/>
                  </a:lnTo>
                  <a:lnTo>
                    <a:pt x="0" y="819746"/>
                  </a:lnTo>
                  <a:lnTo>
                    <a:pt x="0" y="163953"/>
                  </a:lnTo>
                  <a:lnTo>
                    <a:pt x="5856" y="120368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7" y="5856"/>
                  </a:lnTo>
                  <a:lnTo>
                    <a:pt x="163953" y="0"/>
                  </a:lnTo>
                  <a:lnTo>
                    <a:pt x="2439446" y="0"/>
                  </a:lnTo>
                  <a:lnTo>
                    <a:pt x="2502188" y="12480"/>
                  </a:lnTo>
                  <a:lnTo>
                    <a:pt x="2555379" y="48020"/>
                  </a:lnTo>
                  <a:lnTo>
                    <a:pt x="2590919" y="101210"/>
                  </a:lnTo>
                  <a:lnTo>
                    <a:pt x="2603399" y="163953"/>
                  </a:lnTo>
                  <a:lnTo>
                    <a:pt x="2603399" y="819746"/>
                  </a:lnTo>
                  <a:lnTo>
                    <a:pt x="2597543" y="863331"/>
                  </a:lnTo>
                  <a:lnTo>
                    <a:pt x="2581015" y="902496"/>
                  </a:lnTo>
                  <a:lnTo>
                    <a:pt x="2555379" y="935679"/>
                  </a:lnTo>
                  <a:lnTo>
                    <a:pt x="2522197" y="961315"/>
                  </a:lnTo>
                  <a:lnTo>
                    <a:pt x="2483032" y="977843"/>
                  </a:lnTo>
                  <a:lnTo>
                    <a:pt x="2439446" y="983699"/>
                  </a:lnTo>
                  <a:close/>
                </a:path>
              </a:pathLst>
            </a:custGeom>
            <a:solidFill>
              <a:srgbClr val="D1DC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4252751" y="4651374"/>
              <a:ext cx="2603500" cy="984250"/>
            </a:xfrm>
            <a:custGeom>
              <a:avLst/>
              <a:gdLst/>
              <a:ahLst/>
              <a:cxnLst/>
              <a:rect l="l" t="t" r="r" b="b"/>
              <a:pathLst>
                <a:path w="2603500" h="984250" extrusionOk="0">
                  <a:moveTo>
                    <a:pt x="0" y="163953"/>
                  </a:moveTo>
                  <a:lnTo>
                    <a:pt x="5856" y="120368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7" y="5856"/>
                  </a:lnTo>
                  <a:lnTo>
                    <a:pt x="163953" y="0"/>
                  </a:lnTo>
                  <a:lnTo>
                    <a:pt x="2439446" y="0"/>
                  </a:lnTo>
                  <a:lnTo>
                    <a:pt x="2502188" y="12480"/>
                  </a:lnTo>
                  <a:lnTo>
                    <a:pt x="2555378" y="48020"/>
                  </a:lnTo>
                  <a:lnTo>
                    <a:pt x="2590919" y="101210"/>
                  </a:lnTo>
                  <a:lnTo>
                    <a:pt x="2603399" y="163953"/>
                  </a:lnTo>
                  <a:lnTo>
                    <a:pt x="2603399" y="819746"/>
                  </a:lnTo>
                  <a:lnTo>
                    <a:pt x="2597543" y="863331"/>
                  </a:lnTo>
                  <a:lnTo>
                    <a:pt x="2581015" y="902496"/>
                  </a:lnTo>
                  <a:lnTo>
                    <a:pt x="2555379" y="935679"/>
                  </a:lnTo>
                  <a:lnTo>
                    <a:pt x="2522197" y="961315"/>
                  </a:lnTo>
                  <a:lnTo>
                    <a:pt x="2483032" y="977843"/>
                  </a:lnTo>
                  <a:lnTo>
                    <a:pt x="2439446" y="983699"/>
                  </a:lnTo>
                  <a:lnTo>
                    <a:pt x="163953" y="983699"/>
                  </a:lnTo>
                  <a:lnTo>
                    <a:pt x="120367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6"/>
                  </a:lnTo>
                  <a:lnTo>
                    <a:pt x="5856" y="863331"/>
                  </a:lnTo>
                  <a:lnTo>
                    <a:pt x="0" y="819746"/>
                  </a:lnTo>
                  <a:lnTo>
                    <a:pt x="0" y="163953"/>
                  </a:lnTo>
                  <a:close/>
                </a:path>
              </a:pathLst>
            </a:custGeom>
            <a:noFill/>
            <a:ln w="9525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45"/>
          <p:cNvSpPr txBox="1"/>
          <p:nvPr/>
        </p:nvSpPr>
        <p:spPr>
          <a:xfrm>
            <a:off x="4487539" y="3889225"/>
            <a:ext cx="17286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ru" sz="3375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j )  </a:t>
            </a: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tr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5"/>
          <p:cNvGrpSpPr/>
          <p:nvPr/>
        </p:nvGrpSpPr>
        <p:grpSpPr>
          <a:xfrm>
            <a:off x="2322193" y="3333488"/>
            <a:ext cx="2935240" cy="449391"/>
            <a:chOff x="2355706" y="3235963"/>
            <a:chExt cx="2935240" cy="449391"/>
          </a:xfrm>
        </p:grpSpPr>
        <p:sp>
          <p:nvSpPr>
            <p:cNvPr id="286" name="Google Shape;286;p45"/>
            <p:cNvSpPr/>
            <p:nvPr/>
          </p:nvSpPr>
          <p:spPr>
            <a:xfrm>
              <a:off x="2472778" y="3235963"/>
              <a:ext cx="1286580" cy="396370"/>
            </a:xfrm>
            <a:custGeom>
              <a:avLst/>
              <a:gdLst/>
              <a:ahLst/>
              <a:cxnLst/>
              <a:rect l="l" t="t" r="r" b="b"/>
              <a:pathLst>
                <a:path w="1517014" h="474979" extrusionOk="0">
                  <a:moveTo>
                    <a:pt x="1516982" y="0"/>
                  </a:moveTo>
                  <a:lnTo>
                    <a:pt x="0" y="474970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7" name="Google Shape;287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55706" y="3582816"/>
              <a:ext cx="141148" cy="99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45"/>
            <p:cNvSpPr/>
            <p:nvPr/>
          </p:nvSpPr>
          <p:spPr>
            <a:xfrm>
              <a:off x="3759330" y="3235963"/>
              <a:ext cx="1414215" cy="400080"/>
            </a:xfrm>
            <a:custGeom>
              <a:avLst/>
              <a:gdLst/>
              <a:ahLst/>
              <a:cxnLst/>
              <a:rect l="l" t="t" r="r" b="b"/>
              <a:pathLst>
                <a:path w="1667510" h="479425" extrusionOk="0">
                  <a:moveTo>
                    <a:pt x="0" y="0"/>
                  </a:moveTo>
                  <a:lnTo>
                    <a:pt x="1667013" y="478863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9" name="Google Shape;289;p4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49956" y="3585796"/>
              <a:ext cx="140990" cy="995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45"/>
          <p:cNvGrpSpPr/>
          <p:nvPr/>
        </p:nvGrpSpPr>
        <p:grpSpPr>
          <a:xfrm>
            <a:off x="1309808" y="4567953"/>
            <a:ext cx="2031742" cy="437248"/>
            <a:chOff x="1318233" y="4495953"/>
            <a:chExt cx="2031742" cy="437248"/>
          </a:xfrm>
        </p:grpSpPr>
        <p:sp>
          <p:nvSpPr>
            <p:cNvPr id="291" name="Google Shape;291;p45"/>
            <p:cNvSpPr/>
            <p:nvPr/>
          </p:nvSpPr>
          <p:spPr>
            <a:xfrm>
              <a:off x="1431361" y="4495953"/>
              <a:ext cx="902499" cy="382822"/>
            </a:xfrm>
            <a:custGeom>
              <a:avLst/>
              <a:gdLst/>
              <a:ahLst/>
              <a:cxnLst/>
              <a:rect l="l" t="t" r="r" b="b"/>
              <a:pathLst>
                <a:path w="1064895" h="458470" extrusionOk="0">
                  <a:moveTo>
                    <a:pt x="1064430" y="0"/>
                  </a:moveTo>
                  <a:lnTo>
                    <a:pt x="0" y="458387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2" name="Google Shape;292;p4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18233" y="4830379"/>
              <a:ext cx="141076" cy="1028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45"/>
            <p:cNvSpPr/>
            <p:nvPr/>
          </p:nvSpPr>
          <p:spPr>
            <a:xfrm>
              <a:off x="2334104" y="4495953"/>
              <a:ext cx="902499" cy="382822"/>
            </a:xfrm>
            <a:custGeom>
              <a:avLst/>
              <a:gdLst/>
              <a:ahLst/>
              <a:cxnLst/>
              <a:rect l="l" t="t" r="r" b="b"/>
              <a:pathLst>
                <a:path w="1064895" h="458470" extrusionOk="0">
                  <a:moveTo>
                    <a:pt x="0" y="0"/>
                  </a:moveTo>
                  <a:lnTo>
                    <a:pt x="1064430" y="458387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208899" y="4830379"/>
              <a:ext cx="141076" cy="102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45"/>
          <p:cNvGrpSpPr/>
          <p:nvPr/>
        </p:nvGrpSpPr>
        <p:grpSpPr>
          <a:xfrm>
            <a:off x="4335971" y="4567953"/>
            <a:ext cx="2031742" cy="437248"/>
            <a:chOff x="4305483" y="4302553"/>
            <a:chExt cx="2031742" cy="437248"/>
          </a:xfrm>
        </p:grpSpPr>
        <p:sp>
          <p:nvSpPr>
            <p:cNvPr id="296" name="Google Shape;296;p45"/>
            <p:cNvSpPr/>
            <p:nvPr/>
          </p:nvSpPr>
          <p:spPr>
            <a:xfrm>
              <a:off x="4418611" y="4302553"/>
              <a:ext cx="902499" cy="382822"/>
            </a:xfrm>
            <a:custGeom>
              <a:avLst/>
              <a:gdLst/>
              <a:ahLst/>
              <a:cxnLst/>
              <a:rect l="l" t="t" r="r" b="b"/>
              <a:pathLst>
                <a:path w="1064895" h="458470" extrusionOk="0">
                  <a:moveTo>
                    <a:pt x="1064430" y="0"/>
                  </a:moveTo>
                  <a:lnTo>
                    <a:pt x="0" y="458387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7" name="Google Shape;297;p4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5483" y="4636979"/>
              <a:ext cx="141076" cy="1028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45"/>
            <p:cNvSpPr/>
            <p:nvPr/>
          </p:nvSpPr>
          <p:spPr>
            <a:xfrm>
              <a:off x="5321355" y="4302553"/>
              <a:ext cx="902499" cy="382822"/>
            </a:xfrm>
            <a:custGeom>
              <a:avLst/>
              <a:gdLst/>
              <a:ahLst/>
              <a:cxnLst/>
              <a:rect l="l" t="t" r="r" b="b"/>
              <a:pathLst>
                <a:path w="1064895" h="458470" extrusionOk="0">
                  <a:moveTo>
                    <a:pt x="0" y="0"/>
                  </a:moveTo>
                  <a:lnTo>
                    <a:pt x="1064430" y="458387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9" name="Google Shape;299;p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96149" y="4636979"/>
              <a:ext cx="141077" cy="1028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45"/>
          <p:cNvSpPr/>
          <p:nvPr/>
        </p:nvSpPr>
        <p:spPr>
          <a:xfrm>
            <a:off x="2997475" y="1593375"/>
            <a:ext cx="1492671" cy="1217780"/>
          </a:xfrm>
          <a:custGeom>
            <a:avLst/>
            <a:gdLst/>
            <a:ahLst/>
            <a:cxnLst/>
            <a:rect l="l" t="t" r="r" b="b"/>
            <a:pathLst>
              <a:path w="1558925" h="1424304" extrusionOk="0">
                <a:moveTo>
                  <a:pt x="0" y="0"/>
                </a:moveTo>
                <a:lnTo>
                  <a:pt x="1558310" y="142394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4478576" y="2802170"/>
            <a:ext cx="40737" cy="35290"/>
          </a:xfrm>
          <a:custGeom>
            <a:avLst/>
            <a:gdLst/>
            <a:ahLst/>
            <a:cxnLst/>
            <a:rect l="l" t="t" r="r" b="b"/>
            <a:pathLst>
              <a:path w="42545" h="41275" extrusionOk="0">
                <a:moveTo>
                  <a:pt x="0" y="23228"/>
                </a:moveTo>
                <a:lnTo>
                  <a:pt x="42522" y="40772"/>
                </a:lnTo>
                <a:lnTo>
                  <a:pt x="21225" y="0"/>
                </a:lnTo>
                <a:lnTo>
                  <a:pt x="0" y="23228"/>
                </a:ln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5"/>
          <p:cNvSpPr/>
          <p:nvPr/>
        </p:nvSpPr>
        <p:spPr>
          <a:xfrm>
            <a:off x="2355700" y="2306128"/>
            <a:ext cx="1119984" cy="377790"/>
          </a:xfrm>
          <a:custGeom>
            <a:avLst/>
            <a:gdLst/>
            <a:ahLst/>
            <a:cxnLst/>
            <a:rect l="l" t="t" r="r" b="b"/>
            <a:pathLst>
              <a:path w="1431289" h="668654" extrusionOk="0">
                <a:moveTo>
                  <a:pt x="0" y="0"/>
                </a:moveTo>
                <a:lnTo>
                  <a:pt x="1431116" y="66822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3470287" y="2667001"/>
            <a:ext cx="39285" cy="39211"/>
          </a:xfrm>
          <a:custGeom>
            <a:avLst/>
            <a:gdLst/>
            <a:ahLst/>
            <a:cxnLst/>
            <a:rect l="l" t="t" r="r" b="b"/>
            <a:pathLst>
              <a:path w="46354" h="33020" extrusionOk="0">
                <a:moveTo>
                  <a:pt x="0" y="28510"/>
                </a:moveTo>
                <a:lnTo>
                  <a:pt x="45822" y="32542"/>
                </a:lnTo>
                <a:lnTo>
                  <a:pt x="13312" y="0"/>
                </a:lnTo>
                <a:lnTo>
                  <a:pt x="0" y="28510"/>
                </a:ln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900"/>
              <a:t>Критерии информативности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информативности. Постановка задачи</a:t>
            </a:r>
            <a:endParaRPr/>
          </a:p>
        </p:txBody>
      </p:sp>
      <p:sp>
        <p:nvSpPr>
          <p:cNvPr id="314" name="Google Shape;314;p47"/>
          <p:cNvSpPr txBox="1"/>
          <p:nvPr/>
        </p:nvSpPr>
        <p:spPr>
          <a:xfrm>
            <a:off x="500550" y="1598100"/>
            <a:ext cx="60165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632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выбрать критерий разбиения?</a:t>
            </a:r>
            <a:endParaRPr sz="1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4335" marR="0" lvl="0" indent="-3632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H(R) — критерий информативности (impurity criterion) </a:t>
            </a:r>
            <a:endParaRPr sz="1100"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мера хаоса, который мы стараемся уменьшить</a:t>
            </a:r>
            <a:endParaRPr sz="1100"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114300" lvl="1" indent="-317500" algn="l" rtl="0">
              <a:lnSpc>
                <a:spcPct val="117857"/>
              </a:lnSpc>
              <a:spcBef>
                <a:spcPts val="105"/>
              </a:spcBef>
              <a:spcAft>
                <a:spcPts val="0"/>
              </a:spcAft>
              <a:buClr>
                <a:srgbClr val="3E3E3E"/>
              </a:buClr>
              <a:buSzPts val="1100"/>
              <a:buFont typeface="Arial"/>
              <a:buChar char="○"/>
            </a:pPr>
            <a:r>
              <a:rPr lang="ru" sz="11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Оценивает качество распределения целевой переменной среди объектов  множества D.</a:t>
            </a:r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13334" lvl="1" indent="-31750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100"/>
              <a:buFont typeface="Arial"/>
              <a:buChar char="○"/>
            </a:pPr>
            <a:r>
              <a:rPr lang="ru" sz="11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Чем меньше разнообразие целевой переменной, тем меньше должно быть  значение критерия информативности.</a:t>
            </a:r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175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100"/>
              <a:buFont typeface="Arial"/>
              <a:buChar char="○"/>
            </a:pPr>
            <a:r>
              <a:rPr lang="ru" sz="11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Соответственно, мы будем пытаться минимизировать его значение.</a:t>
            </a:r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15" name="Google Shape;315;p47"/>
          <p:cNvGrpSpPr/>
          <p:nvPr/>
        </p:nvGrpSpPr>
        <p:grpSpPr>
          <a:xfrm>
            <a:off x="6591023" y="2176812"/>
            <a:ext cx="2181351" cy="2114560"/>
            <a:chOff x="1164561" y="4281449"/>
            <a:chExt cx="2181351" cy="2114560"/>
          </a:xfrm>
        </p:grpSpPr>
        <p:sp>
          <p:nvSpPr>
            <p:cNvPr id="316" name="Google Shape;316;p47"/>
            <p:cNvSpPr/>
            <p:nvPr/>
          </p:nvSpPr>
          <p:spPr>
            <a:xfrm>
              <a:off x="1257398" y="4281449"/>
              <a:ext cx="2088514" cy="984250"/>
            </a:xfrm>
            <a:custGeom>
              <a:avLst/>
              <a:gdLst/>
              <a:ahLst/>
              <a:cxnLst/>
              <a:rect l="l" t="t" r="r" b="b"/>
              <a:pathLst>
                <a:path w="2088514" h="984250" extrusionOk="0">
                  <a:moveTo>
                    <a:pt x="1924346" y="983699"/>
                  </a:moveTo>
                  <a:lnTo>
                    <a:pt x="163953" y="983699"/>
                  </a:lnTo>
                  <a:lnTo>
                    <a:pt x="120367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7" y="5856"/>
                  </a:lnTo>
                  <a:lnTo>
                    <a:pt x="163953" y="0"/>
                  </a:lnTo>
                  <a:lnTo>
                    <a:pt x="1924346" y="0"/>
                  </a:lnTo>
                  <a:lnTo>
                    <a:pt x="1987088" y="12480"/>
                  </a:lnTo>
                  <a:lnTo>
                    <a:pt x="2040279" y="48020"/>
                  </a:lnTo>
                  <a:lnTo>
                    <a:pt x="2075819" y="101211"/>
                  </a:lnTo>
                  <a:lnTo>
                    <a:pt x="2088299" y="163952"/>
                  </a:lnTo>
                  <a:lnTo>
                    <a:pt x="2088299" y="819746"/>
                  </a:lnTo>
                  <a:lnTo>
                    <a:pt x="2082443" y="863332"/>
                  </a:lnTo>
                  <a:lnTo>
                    <a:pt x="2065915" y="902497"/>
                  </a:lnTo>
                  <a:lnTo>
                    <a:pt x="2040279" y="935679"/>
                  </a:lnTo>
                  <a:lnTo>
                    <a:pt x="2007096" y="961315"/>
                  </a:lnTo>
                  <a:lnTo>
                    <a:pt x="1967931" y="977843"/>
                  </a:lnTo>
                  <a:lnTo>
                    <a:pt x="1924346" y="983699"/>
                  </a:lnTo>
                  <a:close/>
                </a:path>
              </a:pathLst>
            </a:custGeom>
            <a:solidFill>
              <a:srgbClr val="D1DC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1257398" y="4281449"/>
              <a:ext cx="2088514" cy="984250"/>
            </a:xfrm>
            <a:custGeom>
              <a:avLst/>
              <a:gdLst/>
              <a:ahLst/>
              <a:cxnLst/>
              <a:rect l="l" t="t" r="r" b="b"/>
              <a:pathLst>
                <a:path w="2088514" h="984250" extrusionOk="0">
                  <a:moveTo>
                    <a:pt x="0" y="163952"/>
                  </a:move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7" y="5856"/>
                  </a:lnTo>
                  <a:lnTo>
                    <a:pt x="163953" y="0"/>
                  </a:lnTo>
                  <a:lnTo>
                    <a:pt x="1924346" y="0"/>
                  </a:lnTo>
                  <a:lnTo>
                    <a:pt x="1987088" y="12480"/>
                  </a:lnTo>
                  <a:lnTo>
                    <a:pt x="2040279" y="48020"/>
                  </a:lnTo>
                  <a:lnTo>
                    <a:pt x="2075819" y="101211"/>
                  </a:lnTo>
                  <a:lnTo>
                    <a:pt x="2088299" y="163952"/>
                  </a:lnTo>
                  <a:lnTo>
                    <a:pt x="2088299" y="819746"/>
                  </a:lnTo>
                  <a:lnTo>
                    <a:pt x="2082443" y="863332"/>
                  </a:lnTo>
                  <a:lnTo>
                    <a:pt x="2065915" y="902497"/>
                  </a:lnTo>
                  <a:lnTo>
                    <a:pt x="2040279" y="935679"/>
                  </a:lnTo>
                  <a:lnTo>
                    <a:pt x="2007096" y="961315"/>
                  </a:lnTo>
                  <a:lnTo>
                    <a:pt x="1967931" y="977843"/>
                  </a:lnTo>
                  <a:lnTo>
                    <a:pt x="1924346" y="983699"/>
                  </a:lnTo>
                  <a:lnTo>
                    <a:pt x="163953" y="983699"/>
                  </a:lnTo>
                  <a:lnTo>
                    <a:pt x="120367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close/>
                </a:path>
              </a:pathLst>
            </a:custGeom>
            <a:noFill/>
            <a:ln w="9525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7"/>
            <p:cNvSpPr/>
            <p:nvPr/>
          </p:nvSpPr>
          <p:spPr>
            <a:xfrm>
              <a:off x="1705532" y="5265149"/>
              <a:ext cx="596264" cy="461010"/>
            </a:xfrm>
            <a:custGeom>
              <a:avLst/>
              <a:gdLst/>
              <a:ahLst/>
              <a:cxnLst/>
              <a:rect l="l" t="t" r="r" b="b"/>
              <a:pathLst>
                <a:path w="596264" h="461010" extrusionOk="0">
                  <a:moveTo>
                    <a:pt x="596015" y="0"/>
                  </a:moveTo>
                  <a:lnTo>
                    <a:pt x="0" y="460390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9" name="Google Shape;319;p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88620" y="5673901"/>
              <a:ext cx="160052" cy="145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47"/>
            <p:cNvSpPr/>
            <p:nvPr/>
          </p:nvSpPr>
          <p:spPr>
            <a:xfrm>
              <a:off x="2301548" y="5265149"/>
              <a:ext cx="596264" cy="461010"/>
            </a:xfrm>
            <a:custGeom>
              <a:avLst/>
              <a:gdLst/>
              <a:ahLst/>
              <a:cxnLst/>
              <a:rect l="l" t="t" r="r" b="b"/>
              <a:pathLst>
                <a:path w="596264" h="461010" extrusionOk="0">
                  <a:moveTo>
                    <a:pt x="0" y="0"/>
                  </a:moveTo>
                  <a:lnTo>
                    <a:pt x="596015" y="460390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1" name="Google Shape;321;p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54424" y="5673901"/>
              <a:ext cx="160052" cy="145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47"/>
            <p:cNvSpPr/>
            <p:nvPr/>
          </p:nvSpPr>
          <p:spPr>
            <a:xfrm>
              <a:off x="1164561" y="5830224"/>
              <a:ext cx="810894" cy="565785"/>
            </a:xfrm>
            <a:custGeom>
              <a:avLst/>
              <a:gdLst/>
              <a:ahLst/>
              <a:cxnLst/>
              <a:rect l="l" t="t" r="r" b="b"/>
              <a:pathLst>
                <a:path w="810894" h="565785" extrusionOk="0">
                  <a:moveTo>
                    <a:pt x="0" y="94201"/>
                  </a:moveTo>
                  <a:lnTo>
                    <a:pt x="7402" y="57534"/>
                  </a:lnTo>
                  <a:lnTo>
                    <a:pt x="27591" y="27591"/>
                  </a:lnTo>
                  <a:lnTo>
                    <a:pt x="57534" y="7402"/>
                  </a:lnTo>
                  <a:lnTo>
                    <a:pt x="94201" y="0"/>
                  </a:lnTo>
                  <a:lnTo>
                    <a:pt x="716098" y="0"/>
                  </a:lnTo>
                  <a:lnTo>
                    <a:pt x="768361" y="15827"/>
                  </a:lnTo>
                  <a:lnTo>
                    <a:pt x="803129" y="58152"/>
                  </a:lnTo>
                  <a:lnTo>
                    <a:pt x="810299" y="94201"/>
                  </a:lnTo>
                  <a:lnTo>
                    <a:pt x="810299" y="470997"/>
                  </a:lnTo>
                  <a:lnTo>
                    <a:pt x="802897" y="507665"/>
                  </a:lnTo>
                  <a:lnTo>
                    <a:pt x="782708" y="537608"/>
                  </a:lnTo>
                  <a:lnTo>
                    <a:pt x="752765" y="557797"/>
                  </a:lnTo>
                  <a:lnTo>
                    <a:pt x="716098" y="565199"/>
                  </a:lnTo>
                  <a:lnTo>
                    <a:pt x="94201" y="565199"/>
                  </a:lnTo>
                  <a:lnTo>
                    <a:pt x="57534" y="557797"/>
                  </a:lnTo>
                  <a:lnTo>
                    <a:pt x="27591" y="537608"/>
                  </a:lnTo>
                  <a:lnTo>
                    <a:pt x="7402" y="507665"/>
                  </a:lnTo>
                  <a:lnTo>
                    <a:pt x="0" y="470997"/>
                  </a:lnTo>
                  <a:lnTo>
                    <a:pt x="0" y="9420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47"/>
          <p:cNvSpPr txBox="1"/>
          <p:nvPr/>
        </p:nvSpPr>
        <p:spPr>
          <a:xfrm>
            <a:off x="6840113" y="3755266"/>
            <a:ext cx="266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7"/>
          <p:cNvSpPr/>
          <p:nvPr/>
        </p:nvSpPr>
        <p:spPr>
          <a:xfrm>
            <a:off x="8031399" y="3740438"/>
            <a:ext cx="810895" cy="565785"/>
          </a:xfrm>
          <a:custGeom>
            <a:avLst/>
            <a:gdLst/>
            <a:ahLst/>
            <a:cxnLst/>
            <a:rect l="l" t="t" r="r" b="b"/>
            <a:pathLst>
              <a:path w="810895" h="565785" extrusionOk="0">
                <a:moveTo>
                  <a:pt x="0" y="94201"/>
                </a:moveTo>
                <a:lnTo>
                  <a:pt x="7402" y="57534"/>
                </a:lnTo>
                <a:lnTo>
                  <a:pt x="27591" y="27591"/>
                </a:lnTo>
                <a:lnTo>
                  <a:pt x="57534" y="7402"/>
                </a:lnTo>
                <a:lnTo>
                  <a:pt x="94201" y="0"/>
                </a:lnTo>
                <a:lnTo>
                  <a:pt x="716098" y="0"/>
                </a:lnTo>
                <a:lnTo>
                  <a:pt x="768361" y="15827"/>
                </a:lnTo>
                <a:lnTo>
                  <a:pt x="803129" y="58152"/>
                </a:lnTo>
                <a:lnTo>
                  <a:pt x="810299" y="94201"/>
                </a:lnTo>
                <a:lnTo>
                  <a:pt x="810299" y="470997"/>
                </a:lnTo>
                <a:lnTo>
                  <a:pt x="802897" y="507665"/>
                </a:lnTo>
                <a:lnTo>
                  <a:pt x="782708" y="537608"/>
                </a:lnTo>
                <a:lnTo>
                  <a:pt x="752765" y="557797"/>
                </a:lnTo>
                <a:lnTo>
                  <a:pt x="716098" y="565199"/>
                </a:lnTo>
                <a:lnTo>
                  <a:pt x="94201" y="565199"/>
                </a:lnTo>
                <a:lnTo>
                  <a:pt x="57534" y="557797"/>
                </a:lnTo>
                <a:lnTo>
                  <a:pt x="27591" y="537608"/>
                </a:lnTo>
                <a:lnTo>
                  <a:pt x="7402" y="507665"/>
                </a:lnTo>
                <a:lnTo>
                  <a:pt x="0" y="470997"/>
                </a:lnTo>
                <a:lnTo>
                  <a:pt x="0" y="9420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8267951" y="3755254"/>
            <a:ext cx="3378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47"/>
          <p:cNvGrpSpPr/>
          <p:nvPr/>
        </p:nvGrpSpPr>
        <p:grpSpPr>
          <a:xfrm>
            <a:off x="6963850" y="876179"/>
            <a:ext cx="1503600" cy="2114606"/>
            <a:chOff x="3048598" y="3368391"/>
            <a:chExt cx="1503600" cy="1942500"/>
          </a:xfrm>
        </p:grpSpPr>
        <p:sp>
          <p:nvSpPr>
            <p:cNvPr id="327" name="Google Shape;327;p47"/>
            <p:cNvSpPr txBox="1"/>
            <p:nvPr/>
          </p:nvSpPr>
          <p:spPr>
            <a:xfrm>
              <a:off x="3048598" y="3368391"/>
              <a:ext cx="1503600" cy="19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ctr" anchorCtr="0">
              <a:noAutofit/>
            </a:bodyPr>
            <a:lstStyle/>
            <a:p>
              <a:pPr marL="127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5"/>
                </a:spcBef>
                <a:spcAft>
                  <a:spcPts val="0"/>
                </a:spcAft>
                <a:buNone/>
              </a:pPr>
              <a:endParaRPr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5100" baseline="-25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 </a:t>
              </a:r>
              <a:r>
                <a:rPr lang="ru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k )  </a:t>
              </a:r>
              <a:r>
                <a:rPr lang="ru" sz="5100" baseline="-25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 t</a:t>
              </a:r>
              <a:endParaRPr sz="51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Google Shape;328;p47"/>
            <p:cNvGrpSpPr/>
            <p:nvPr/>
          </p:nvGrpSpPr>
          <p:grpSpPr>
            <a:xfrm>
              <a:off x="3739613" y="3938137"/>
              <a:ext cx="122971" cy="468414"/>
              <a:chOff x="2240063" y="3785699"/>
              <a:chExt cx="122971" cy="468414"/>
            </a:xfrm>
          </p:grpSpPr>
          <p:sp>
            <p:nvSpPr>
              <p:cNvPr id="329" name="Google Shape;329;p47"/>
              <p:cNvSpPr/>
              <p:nvPr/>
            </p:nvSpPr>
            <p:spPr>
              <a:xfrm>
                <a:off x="2301548" y="3785699"/>
                <a:ext cx="0" cy="32448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24485" extrusionOk="0">
                    <a:moveTo>
                      <a:pt x="0" y="0"/>
                    </a:moveTo>
                    <a:lnTo>
                      <a:pt x="0" y="324449"/>
                    </a:lnTo>
                  </a:path>
                </a:pathLst>
              </a:custGeom>
              <a:noFill/>
              <a:ln w="28550" cap="flat" cmpd="sng">
                <a:solidFill>
                  <a:srgbClr val="3E3E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0" name="Google Shape;330;p4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40063" y="4095862"/>
                <a:ext cx="122971" cy="158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31" name="Google Shape;331;p47"/>
          <p:cNvSpPr/>
          <p:nvPr/>
        </p:nvSpPr>
        <p:spPr>
          <a:xfrm>
            <a:off x="7322563" y="1038447"/>
            <a:ext cx="810894" cy="565785"/>
          </a:xfrm>
          <a:custGeom>
            <a:avLst/>
            <a:gdLst/>
            <a:ahLst/>
            <a:cxnLst/>
            <a:rect l="l" t="t" r="r" b="b"/>
            <a:pathLst>
              <a:path w="810894" h="565785" extrusionOk="0">
                <a:moveTo>
                  <a:pt x="0" y="94201"/>
                </a:moveTo>
                <a:lnTo>
                  <a:pt x="7402" y="57534"/>
                </a:lnTo>
                <a:lnTo>
                  <a:pt x="27591" y="27591"/>
                </a:lnTo>
                <a:lnTo>
                  <a:pt x="57534" y="7402"/>
                </a:lnTo>
                <a:lnTo>
                  <a:pt x="94201" y="0"/>
                </a:lnTo>
                <a:lnTo>
                  <a:pt x="716098" y="0"/>
                </a:lnTo>
                <a:lnTo>
                  <a:pt x="768361" y="15827"/>
                </a:lnTo>
                <a:lnTo>
                  <a:pt x="803129" y="58152"/>
                </a:lnTo>
                <a:lnTo>
                  <a:pt x="810299" y="94201"/>
                </a:lnTo>
                <a:lnTo>
                  <a:pt x="810299" y="470997"/>
                </a:lnTo>
                <a:lnTo>
                  <a:pt x="802897" y="507665"/>
                </a:lnTo>
                <a:lnTo>
                  <a:pt x="782708" y="537608"/>
                </a:lnTo>
                <a:lnTo>
                  <a:pt x="752765" y="557797"/>
                </a:lnTo>
                <a:lnTo>
                  <a:pt x="716098" y="565199"/>
                </a:lnTo>
                <a:lnTo>
                  <a:pt x="94201" y="565199"/>
                </a:lnTo>
                <a:lnTo>
                  <a:pt x="57534" y="557797"/>
                </a:lnTo>
                <a:lnTo>
                  <a:pt x="27591" y="537608"/>
                </a:lnTo>
                <a:lnTo>
                  <a:pt x="7402" y="507665"/>
                </a:lnTo>
                <a:lnTo>
                  <a:pt x="0" y="470997"/>
                </a:lnTo>
                <a:lnTo>
                  <a:pt x="0" y="9420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0813" y="3716313"/>
            <a:ext cx="4186535" cy="6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Критерии информативности. Info Gain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8"/>
          <p:cNvSpPr txBox="1"/>
          <p:nvPr/>
        </p:nvSpPr>
        <p:spPr>
          <a:xfrm>
            <a:off x="500550" y="975025"/>
            <a:ext cx="60165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632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выбрать критерий разбиения?</a:t>
            </a:r>
            <a:endParaRPr sz="1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4335" marR="0" lvl="0" indent="-3632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H(R) — критерий информативности (impurity criterion) </a:t>
            </a:r>
            <a:endParaRPr sz="1100"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мера хаоса, который мы стараемся уменьшить</a:t>
            </a:r>
            <a:endParaRPr sz="1100"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114300" lvl="1" indent="-317500" algn="l" rtl="0">
              <a:lnSpc>
                <a:spcPct val="117857"/>
              </a:lnSpc>
              <a:spcBef>
                <a:spcPts val="105"/>
              </a:spcBef>
              <a:spcAft>
                <a:spcPts val="0"/>
              </a:spcAft>
              <a:buClr>
                <a:srgbClr val="3E3E3E"/>
              </a:buClr>
              <a:buSzPts val="1100"/>
              <a:buFont typeface="Arial"/>
              <a:buChar char="○"/>
            </a:pPr>
            <a:r>
              <a:rPr lang="ru" sz="11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Оценивает качество распределения целевой переменной среди объектов  множества D.</a:t>
            </a:r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13334" lvl="1" indent="-31750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100"/>
              <a:buFont typeface="Arial"/>
              <a:buChar char="○"/>
            </a:pPr>
            <a:r>
              <a:rPr lang="ru" sz="11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Чем меньше разнообразие целевой переменной, тем меньше должно быть  значение критерия информативности.</a:t>
            </a:r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175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100"/>
              <a:buFont typeface="Arial"/>
              <a:buChar char="○"/>
            </a:pPr>
            <a:r>
              <a:rPr lang="ru" sz="11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Соответственно, мы будем пытаться минимизировать его значение.</a:t>
            </a:r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39" name="Google Shape;339;p48"/>
          <p:cNvGrpSpPr/>
          <p:nvPr/>
        </p:nvGrpSpPr>
        <p:grpSpPr>
          <a:xfrm>
            <a:off x="6591023" y="2176812"/>
            <a:ext cx="2181351" cy="2114560"/>
            <a:chOff x="1164561" y="4281449"/>
            <a:chExt cx="2181351" cy="2114560"/>
          </a:xfrm>
        </p:grpSpPr>
        <p:sp>
          <p:nvSpPr>
            <p:cNvPr id="340" name="Google Shape;340;p48"/>
            <p:cNvSpPr/>
            <p:nvPr/>
          </p:nvSpPr>
          <p:spPr>
            <a:xfrm>
              <a:off x="1257398" y="4281449"/>
              <a:ext cx="2088514" cy="984250"/>
            </a:xfrm>
            <a:custGeom>
              <a:avLst/>
              <a:gdLst/>
              <a:ahLst/>
              <a:cxnLst/>
              <a:rect l="l" t="t" r="r" b="b"/>
              <a:pathLst>
                <a:path w="2088514" h="984250" extrusionOk="0">
                  <a:moveTo>
                    <a:pt x="1924346" y="983699"/>
                  </a:moveTo>
                  <a:lnTo>
                    <a:pt x="163953" y="983699"/>
                  </a:lnTo>
                  <a:lnTo>
                    <a:pt x="120367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7" y="5856"/>
                  </a:lnTo>
                  <a:lnTo>
                    <a:pt x="163953" y="0"/>
                  </a:lnTo>
                  <a:lnTo>
                    <a:pt x="1924346" y="0"/>
                  </a:lnTo>
                  <a:lnTo>
                    <a:pt x="1987088" y="12480"/>
                  </a:lnTo>
                  <a:lnTo>
                    <a:pt x="2040279" y="48020"/>
                  </a:lnTo>
                  <a:lnTo>
                    <a:pt x="2075819" y="101211"/>
                  </a:lnTo>
                  <a:lnTo>
                    <a:pt x="2088299" y="163952"/>
                  </a:lnTo>
                  <a:lnTo>
                    <a:pt x="2088299" y="819746"/>
                  </a:lnTo>
                  <a:lnTo>
                    <a:pt x="2082443" y="863332"/>
                  </a:lnTo>
                  <a:lnTo>
                    <a:pt x="2065915" y="902497"/>
                  </a:lnTo>
                  <a:lnTo>
                    <a:pt x="2040279" y="935679"/>
                  </a:lnTo>
                  <a:lnTo>
                    <a:pt x="2007096" y="961315"/>
                  </a:lnTo>
                  <a:lnTo>
                    <a:pt x="1967931" y="977843"/>
                  </a:lnTo>
                  <a:lnTo>
                    <a:pt x="1924346" y="983699"/>
                  </a:lnTo>
                  <a:close/>
                </a:path>
              </a:pathLst>
            </a:custGeom>
            <a:solidFill>
              <a:srgbClr val="D1DC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1257398" y="4281449"/>
              <a:ext cx="2088514" cy="984250"/>
            </a:xfrm>
            <a:custGeom>
              <a:avLst/>
              <a:gdLst/>
              <a:ahLst/>
              <a:cxnLst/>
              <a:rect l="l" t="t" r="r" b="b"/>
              <a:pathLst>
                <a:path w="2088514" h="984250" extrusionOk="0">
                  <a:moveTo>
                    <a:pt x="0" y="163952"/>
                  </a:move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7" y="5856"/>
                  </a:lnTo>
                  <a:lnTo>
                    <a:pt x="163953" y="0"/>
                  </a:lnTo>
                  <a:lnTo>
                    <a:pt x="1924346" y="0"/>
                  </a:lnTo>
                  <a:lnTo>
                    <a:pt x="1987088" y="12480"/>
                  </a:lnTo>
                  <a:lnTo>
                    <a:pt x="2040279" y="48020"/>
                  </a:lnTo>
                  <a:lnTo>
                    <a:pt x="2075819" y="101211"/>
                  </a:lnTo>
                  <a:lnTo>
                    <a:pt x="2088299" y="163952"/>
                  </a:lnTo>
                  <a:lnTo>
                    <a:pt x="2088299" y="819746"/>
                  </a:lnTo>
                  <a:lnTo>
                    <a:pt x="2082443" y="863332"/>
                  </a:lnTo>
                  <a:lnTo>
                    <a:pt x="2065915" y="902497"/>
                  </a:lnTo>
                  <a:lnTo>
                    <a:pt x="2040279" y="935679"/>
                  </a:lnTo>
                  <a:lnTo>
                    <a:pt x="2007096" y="961315"/>
                  </a:lnTo>
                  <a:lnTo>
                    <a:pt x="1967931" y="977843"/>
                  </a:lnTo>
                  <a:lnTo>
                    <a:pt x="1924346" y="983699"/>
                  </a:lnTo>
                  <a:lnTo>
                    <a:pt x="163953" y="983699"/>
                  </a:lnTo>
                  <a:lnTo>
                    <a:pt x="120367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close/>
                </a:path>
              </a:pathLst>
            </a:custGeom>
            <a:noFill/>
            <a:ln w="9525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1705532" y="5265149"/>
              <a:ext cx="596264" cy="461010"/>
            </a:xfrm>
            <a:custGeom>
              <a:avLst/>
              <a:gdLst/>
              <a:ahLst/>
              <a:cxnLst/>
              <a:rect l="l" t="t" r="r" b="b"/>
              <a:pathLst>
                <a:path w="596264" h="461010" extrusionOk="0">
                  <a:moveTo>
                    <a:pt x="596015" y="0"/>
                  </a:moveTo>
                  <a:lnTo>
                    <a:pt x="0" y="460390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3" name="Google Shape;343;p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88620" y="5673901"/>
              <a:ext cx="160052" cy="145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48"/>
            <p:cNvSpPr/>
            <p:nvPr/>
          </p:nvSpPr>
          <p:spPr>
            <a:xfrm>
              <a:off x="2301548" y="5265149"/>
              <a:ext cx="596264" cy="461010"/>
            </a:xfrm>
            <a:custGeom>
              <a:avLst/>
              <a:gdLst/>
              <a:ahLst/>
              <a:cxnLst/>
              <a:rect l="l" t="t" r="r" b="b"/>
              <a:pathLst>
                <a:path w="596264" h="461010" extrusionOk="0">
                  <a:moveTo>
                    <a:pt x="0" y="0"/>
                  </a:moveTo>
                  <a:lnTo>
                    <a:pt x="596015" y="460390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5" name="Google Shape;345;p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54424" y="5673901"/>
              <a:ext cx="160052" cy="145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48"/>
            <p:cNvSpPr/>
            <p:nvPr/>
          </p:nvSpPr>
          <p:spPr>
            <a:xfrm>
              <a:off x="1164561" y="5830224"/>
              <a:ext cx="810894" cy="565785"/>
            </a:xfrm>
            <a:custGeom>
              <a:avLst/>
              <a:gdLst/>
              <a:ahLst/>
              <a:cxnLst/>
              <a:rect l="l" t="t" r="r" b="b"/>
              <a:pathLst>
                <a:path w="810894" h="565785" extrusionOk="0">
                  <a:moveTo>
                    <a:pt x="0" y="94201"/>
                  </a:moveTo>
                  <a:lnTo>
                    <a:pt x="7402" y="57534"/>
                  </a:lnTo>
                  <a:lnTo>
                    <a:pt x="27591" y="27591"/>
                  </a:lnTo>
                  <a:lnTo>
                    <a:pt x="57534" y="7402"/>
                  </a:lnTo>
                  <a:lnTo>
                    <a:pt x="94201" y="0"/>
                  </a:lnTo>
                  <a:lnTo>
                    <a:pt x="716098" y="0"/>
                  </a:lnTo>
                  <a:lnTo>
                    <a:pt x="768361" y="15827"/>
                  </a:lnTo>
                  <a:lnTo>
                    <a:pt x="803129" y="58152"/>
                  </a:lnTo>
                  <a:lnTo>
                    <a:pt x="810299" y="94201"/>
                  </a:lnTo>
                  <a:lnTo>
                    <a:pt x="810299" y="470997"/>
                  </a:lnTo>
                  <a:lnTo>
                    <a:pt x="802897" y="507665"/>
                  </a:lnTo>
                  <a:lnTo>
                    <a:pt x="782708" y="537608"/>
                  </a:lnTo>
                  <a:lnTo>
                    <a:pt x="752765" y="557797"/>
                  </a:lnTo>
                  <a:lnTo>
                    <a:pt x="716098" y="565199"/>
                  </a:lnTo>
                  <a:lnTo>
                    <a:pt x="94201" y="565199"/>
                  </a:lnTo>
                  <a:lnTo>
                    <a:pt x="57534" y="557797"/>
                  </a:lnTo>
                  <a:lnTo>
                    <a:pt x="27591" y="537608"/>
                  </a:lnTo>
                  <a:lnTo>
                    <a:pt x="7402" y="507665"/>
                  </a:lnTo>
                  <a:lnTo>
                    <a:pt x="0" y="470997"/>
                  </a:lnTo>
                  <a:lnTo>
                    <a:pt x="0" y="9420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48"/>
          <p:cNvSpPr txBox="1"/>
          <p:nvPr/>
        </p:nvSpPr>
        <p:spPr>
          <a:xfrm>
            <a:off x="6840113" y="3755266"/>
            <a:ext cx="266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8"/>
          <p:cNvSpPr/>
          <p:nvPr/>
        </p:nvSpPr>
        <p:spPr>
          <a:xfrm>
            <a:off x="8031399" y="3740438"/>
            <a:ext cx="810895" cy="565785"/>
          </a:xfrm>
          <a:custGeom>
            <a:avLst/>
            <a:gdLst/>
            <a:ahLst/>
            <a:cxnLst/>
            <a:rect l="l" t="t" r="r" b="b"/>
            <a:pathLst>
              <a:path w="810895" h="565785" extrusionOk="0">
                <a:moveTo>
                  <a:pt x="0" y="94201"/>
                </a:moveTo>
                <a:lnTo>
                  <a:pt x="7402" y="57534"/>
                </a:lnTo>
                <a:lnTo>
                  <a:pt x="27591" y="27591"/>
                </a:lnTo>
                <a:lnTo>
                  <a:pt x="57534" y="7402"/>
                </a:lnTo>
                <a:lnTo>
                  <a:pt x="94201" y="0"/>
                </a:lnTo>
                <a:lnTo>
                  <a:pt x="716098" y="0"/>
                </a:lnTo>
                <a:lnTo>
                  <a:pt x="768361" y="15827"/>
                </a:lnTo>
                <a:lnTo>
                  <a:pt x="803129" y="58152"/>
                </a:lnTo>
                <a:lnTo>
                  <a:pt x="810299" y="94201"/>
                </a:lnTo>
                <a:lnTo>
                  <a:pt x="810299" y="470997"/>
                </a:lnTo>
                <a:lnTo>
                  <a:pt x="802897" y="507665"/>
                </a:lnTo>
                <a:lnTo>
                  <a:pt x="782708" y="537608"/>
                </a:lnTo>
                <a:lnTo>
                  <a:pt x="752765" y="557797"/>
                </a:lnTo>
                <a:lnTo>
                  <a:pt x="716098" y="565199"/>
                </a:lnTo>
                <a:lnTo>
                  <a:pt x="94201" y="565199"/>
                </a:lnTo>
                <a:lnTo>
                  <a:pt x="57534" y="557797"/>
                </a:lnTo>
                <a:lnTo>
                  <a:pt x="27591" y="537608"/>
                </a:lnTo>
                <a:lnTo>
                  <a:pt x="7402" y="507665"/>
                </a:lnTo>
                <a:lnTo>
                  <a:pt x="0" y="470997"/>
                </a:lnTo>
                <a:lnTo>
                  <a:pt x="0" y="9420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8267951" y="3755254"/>
            <a:ext cx="3378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48"/>
          <p:cNvGrpSpPr/>
          <p:nvPr/>
        </p:nvGrpSpPr>
        <p:grpSpPr>
          <a:xfrm>
            <a:off x="6963850" y="876179"/>
            <a:ext cx="1503600" cy="2114606"/>
            <a:chOff x="3048598" y="3368391"/>
            <a:chExt cx="1503600" cy="1942500"/>
          </a:xfrm>
        </p:grpSpPr>
        <p:sp>
          <p:nvSpPr>
            <p:cNvPr id="351" name="Google Shape;351;p48"/>
            <p:cNvSpPr txBox="1"/>
            <p:nvPr/>
          </p:nvSpPr>
          <p:spPr>
            <a:xfrm>
              <a:off x="3048598" y="3368391"/>
              <a:ext cx="1503600" cy="19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ctr" anchorCtr="0">
              <a:noAutofit/>
            </a:bodyPr>
            <a:lstStyle/>
            <a:p>
              <a:pPr marL="127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5"/>
                </a:spcBef>
                <a:spcAft>
                  <a:spcPts val="0"/>
                </a:spcAft>
                <a:buNone/>
              </a:pPr>
              <a:endParaRPr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5100" baseline="-25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 </a:t>
              </a:r>
              <a:r>
                <a:rPr lang="ru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k )  </a:t>
              </a:r>
              <a:r>
                <a:rPr lang="ru" sz="5100" baseline="-25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 t</a:t>
              </a:r>
              <a:endParaRPr sz="51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48"/>
            <p:cNvGrpSpPr/>
            <p:nvPr/>
          </p:nvGrpSpPr>
          <p:grpSpPr>
            <a:xfrm>
              <a:off x="3739613" y="3938137"/>
              <a:ext cx="122971" cy="468414"/>
              <a:chOff x="2240063" y="3785699"/>
              <a:chExt cx="122971" cy="468414"/>
            </a:xfrm>
          </p:grpSpPr>
          <p:sp>
            <p:nvSpPr>
              <p:cNvPr id="353" name="Google Shape;353;p48"/>
              <p:cNvSpPr/>
              <p:nvPr/>
            </p:nvSpPr>
            <p:spPr>
              <a:xfrm>
                <a:off x="2301548" y="3785699"/>
                <a:ext cx="0" cy="32448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24485" extrusionOk="0">
                    <a:moveTo>
                      <a:pt x="0" y="0"/>
                    </a:moveTo>
                    <a:lnTo>
                      <a:pt x="0" y="324449"/>
                    </a:lnTo>
                  </a:path>
                </a:pathLst>
              </a:custGeom>
              <a:noFill/>
              <a:ln w="28550" cap="flat" cmpd="sng">
                <a:solidFill>
                  <a:srgbClr val="3E3E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4" name="Google Shape;354;p4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40063" y="4095862"/>
                <a:ext cx="122971" cy="158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55" name="Google Shape;355;p48"/>
          <p:cNvSpPr/>
          <p:nvPr/>
        </p:nvSpPr>
        <p:spPr>
          <a:xfrm>
            <a:off x="7322563" y="1052995"/>
            <a:ext cx="810894" cy="565785"/>
          </a:xfrm>
          <a:custGeom>
            <a:avLst/>
            <a:gdLst/>
            <a:ahLst/>
            <a:cxnLst/>
            <a:rect l="l" t="t" r="r" b="b"/>
            <a:pathLst>
              <a:path w="810894" h="565785" extrusionOk="0">
                <a:moveTo>
                  <a:pt x="0" y="94201"/>
                </a:moveTo>
                <a:lnTo>
                  <a:pt x="7402" y="57534"/>
                </a:lnTo>
                <a:lnTo>
                  <a:pt x="27591" y="27591"/>
                </a:lnTo>
                <a:lnTo>
                  <a:pt x="57534" y="7402"/>
                </a:lnTo>
                <a:lnTo>
                  <a:pt x="94201" y="0"/>
                </a:lnTo>
                <a:lnTo>
                  <a:pt x="716098" y="0"/>
                </a:lnTo>
                <a:lnTo>
                  <a:pt x="768361" y="15827"/>
                </a:lnTo>
                <a:lnTo>
                  <a:pt x="803129" y="58152"/>
                </a:lnTo>
                <a:lnTo>
                  <a:pt x="810299" y="94201"/>
                </a:lnTo>
                <a:lnTo>
                  <a:pt x="810299" y="470997"/>
                </a:lnTo>
                <a:lnTo>
                  <a:pt x="802897" y="507665"/>
                </a:lnTo>
                <a:lnTo>
                  <a:pt x="782708" y="537608"/>
                </a:lnTo>
                <a:lnTo>
                  <a:pt x="752765" y="557797"/>
                </a:lnTo>
                <a:lnTo>
                  <a:pt x="716098" y="565199"/>
                </a:lnTo>
                <a:lnTo>
                  <a:pt x="94201" y="565199"/>
                </a:lnTo>
                <a:lnTo>
                  <a:pt x="57534" y="557797"/>
                </a:lnTo>
                <a:lnTo>
                  <a:pt x="27591" y="537608"/>
                </a:lnTo>
                <a:lnTo>
                  <a:pt x="7402" y="507665"/>
                </a:lnTo>
                <a:lnTo>
                  <a:pt x="0" y="470997"/>
                </a:lnTo>
                <a:lnTo>
                  <a:pt x="0" y="9420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0600" y="3030725"/>
            <a:ext cx="4285227" cy="6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08375" y="3977776"/>
            <a:ext cx="4713729" cy="111864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 txBox="1"/>
          <p:nvPr/>
        </p:nvSpPr>
        <p:spPr>
          <a:xfrm>
            <a:off x="694075" y="3709085"/>
            <a:ext cx="19761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Gain: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Критерии информативности. Entropy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9"/>
          <p:cNvSpPr txBox="1"/>
          <p:nvPr/>
        </p:nvSpPr>
        <p:spPr>
          <a:xfrm>
            <a:off x="122850" y="1099816"/>
            <a:ext cx="8019982" cy="6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Энтропия Шеннона </a:t>
            </a:r>
            <a:r>
              <a:rPr lang="ru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мера </a:t>
            </a: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неопределенности</a:t>
            </a:r>
            <a:r>
              <a:rPr lang="ru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некоторой системы.</a:t>
            </a:r>
            <a:endParaRPr sz="1050" dirty="0"/>
          </a:p>
          <a:p>
            <a:pPr marL="120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нашем случае энтропия </a:t>
            </a: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Шеннона</a:t>
            </a:r>
            <a:r>
              <a:rPr lang="ru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оценива</a:t>
            </a: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ет</a:t>
            </a:r>
            <a:r>
              <a:rPr lang="ru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непредсказуемость появления </a:t>
            </a:r>
            <a:r>
              <a:rPr lang="ru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какого-либо</a:t>
            </a:r>
            <a:r>
              <a:rPr lang="ru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лейбла.</a:t>
            </a:r>
            <a:endParaRPr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7227" y="2571750"/>
            <a:ext cx="33528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5FAAA9-A6B5-F97C-8104-67AEEA7DA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7" y="2321016"/>
            <a:ext cx="4114174" cy="26448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Критерии информативности. Entropy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50"/>
          <p:cNvGrpSpPr/>
          <p:nvPr/>
        </p:nvGrpSpPr>
        <p:grpSpPr>
          <a:xfrm>
            <a:off x="573596" y="1081427"/>
            <a:ext cx="7626351" cy="1769098"/>
            <a:chOff x="583521" y="1081427"/>
            <a:chExt cx="7626351" cy="1769098"/>
          </a:xfrm>
        </p:grpSpPr>
        <p:pic>
          <p:nvPicPr>
            <p:cNvPr id="373" name="Google Shape;373;p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13896" y="1934051"/>
              <a:ext cx="5505449" cy="916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42871" y="1360830"/>
              <a:ext cx="2667001" cy="37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5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3521" y="1081427"/>
              <a:ext cx="2494280" cy="7256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Критерии информативности. Entropy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51"/>
          <p:cNvGrpSpPr/>
          <p:nvPr/>
        </p:nvGrpSpPr>
        <p:grpSpPr>
          <a:xfrm>
            <a:off x="500561" y="1090861"/>
            <a:ext cx="8004176" cy="3481190"/>
            <a:chOff x="500549" y="1158236"/>
            <a:chExt cx="8004176" cy="3481190"/>
          </a:xfrm>
        </p:grpSpPr>
        <p:pic>
          <p:nvPicPr>
            <p:cNvPr id="382" name="Google Shape;382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3861" y="2010860"/>
              <a:ext cx="6829423" cy="2095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32924" y="1437639"/>
              <a:ext cx="2667001" cy="37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0549" y="4220471"/>
              <a:ext cx="2640331" cy="353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5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60323" y="4220471"/>
              <a:ext cx="2244402" cy="418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5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3574" y="1158236"/>
              <a:ext cx="2494280" cy="7256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Критерии информативности. Entropy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52"/>
          <p:cNvGrpSpPr/>
          <p:nvPr/>
        </p:nvGrpSpPr>
        <p:grpSpPr>
          <a:xfrm>
            <a:off x="500584" y="1090826"/>
            <a:ext cx="7414268" cy="2942302"/>
            <a:chOff x="500549" y="1158236"/>
            <a:chExt cx="8004176" cy="3481190"/>
          </a:xfrm>
        </p:grpSpPr>
        <p:pic>
          <p:nvPicPr>
            <p:cNvPr id="393" name="Google Shape;393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3861" y="2010860"/>
              <a:ext cx="6829423" cy="2095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32924" y="1437639"/>
              <a:ext cx="2667001" cy="37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5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0549" y="4220471"/>
              <a:ext cx="2640331" cy="353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5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60323" y="4220471"/>
              <a:ext cx="2244402" cy="418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5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3574" y="1158236"/>
              <a:ext cx="2494280" cy="7256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8" name="Google Shape;398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69662" y="4171517"/>
            <a:ext cx="2673027" cy="85601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2"/>
          <p:cNvSpPr txBox="1"/>
          <p:nvPr/>
        </p:nvSpPr>
        <p:spPr>
          <a:xfrm>
            <a:off x="3424314" y="3850825"/>
            <a:ext cx="1976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Gain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42" name="Google Shape;142;p33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43" name="Google Shape;1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450" y="3515431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3"/>
          <p:cNvSpPr txBox="1"/>
          <p:nvPr/>
        </p:nvSpPr>
        <p:spPr>
          <a:xfrm>
            <a:off x="1513300" y="34549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информативности. Gini</a:t>
            </a:r>
            <a:endParaRPr/>
          </a:p>
        </p:txBody>
      </p:sp>
      <p:sp>
        <p:nvSpPr>
          <p:cNvPr id="405" name="Google Shape;405;p53"/>
          <p:cNvSpPr txBox="1"/>
          <p:nvPr/>
        </p:nvSpPr>
        <p:spPr>
          <a:xfrm>
            <a:off x="619795" y="959450"/>
            <a:ext cx="79044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Что такое коэффициент Джини?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4335" marR="496569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Предположим, мы делаем предсказание в соответствии с  данными вероятностями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Мат. ожидание того, что мы ошиблись на данном наблюдении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6" name="Google Shape;40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269" y="2670214"/>
            <a:ext cx="1720684" cy="152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9202" y="2449485"/>
            <a:ext cx="3505199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 flipH="1">
            <a:off x="3543280" y="2483875"/>
            <a:ext cx="26746" cy="2238159"/>
          </a:xfrm>
          <a:custGeom>
            <a:avLst/>
            <a:gdLst/>
            <a:ahLst/>
            <a:cxnLst/>
            <a:rect l="l" t="t" r="r" b="b"/>
            <a:pathLst>
              <a:path w="10160" h="3793490" extrusionOk="0">
                <a:moveTo>
                  <a:pt x="9599" y="0"/>
                </a:moveTo>
                <a:lnTo>
                  <a:pt x="0" y="3793199"/>
                </a:lnTo>
              </a:path>
            </a:pathLst>
          </a:cu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>
            <a:spLocks noGrp="1"/>
          </p:cNvSpPr>
          <p:nvPr>
            <p:ph type="title"/>
          </p:nvPr>
        </p:nvSpPr>
        <p:spPr>
          <a:xfrm>
            <a:off x="500550" y="0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Gini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59EE1F-E2AA-AB39-F654-77CF3AA9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4939"/>
            <a:ext cx="3877858" cy="8505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6A52F-82AF-0A6C-64F1-B30AFB543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1" y="3515186"/>
            <a:ext cx="4567195" cy="12155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ED71DC-4BD7-1CA3-A659-E478D545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799" y="463865"/>
            <a:ext cx="4280201" cy="12640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0E3EC7-3FB5-7A62-9CAD-283D5A0B4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1" y="619773"/>
            <a:ext cx="4528164" cy="164351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6FB7411-C613-31B3-E9E1-567CF861A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2756" y="2820230"/>
            <a:ext cx="4218394" cy="215480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F6AB410-2CF7-BAA6-B936-EA2A0B491D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0850" y="2119197"/>
            <a:ext cx="3962296" cy="5514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информативности. Entropy vs Gini</a:t>
            </a:r>
            <a:endParaRPr/>
          </a:p>
        </p:txBody>
      </p:sp>
      <p:pic>
        <p:nvPicPr>
          <p:cNvPr id="414" name="Google Shape;41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450" y="943025"/>
            <a:ext cx="5271250" cy="410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976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>
          <a:extLst>
            <a:ext uri="{FF2B5EF4-FFF2-40B4-BE49-F238E27FC236}">
              <a16:creationId xmlns:a16="http://schemas.microsoft.com/office/drawing/2014/main" id="{60508F31-F21A-AE2D-D129-16EDE5CB4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>
            <a:extLst>
              <a:ext uri="{FF2B5EF4-FFF2-40B4-BE49-F238E27FC236}">
                <a16:creationId xmlns:a16="http://schemas.microsoft.com/office/drawing/2014/main" id="{309A3DEB-43D1-C4A9-0D65-2A724FEA1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457" y="190560"/>
            <a:ext cx="8520600" cy="730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Критерии информативности. Entropy vs Gini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3301BF-03D1-81DE-70AF-F47B49C6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" y="1003424"/>
            <a:ext cx="4811185" cy="3728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DBC65-D3FA-3D7A-C686-4C7C52741508}"/>
              </a:ext>
            </a:extLst>
          </p:cNvPr>
          <p:cNvSpPr txBox="1"/>
          <p:nvPr/>
        </p:nvSpPr>
        <p:spPr>
          <a:xfrm>
            <a:off x="4940413" y="1003424"/>
            <a:ext cx="3896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200" b="1" dirty="0"/>
              <a:t>Энтропия</a:t>
            </a:r>
            <a:r>
              <a:rPr lang="ru-RU" sz="1200" dirty="0"/>
              <a:t> — более точная метрика, учитывающая распределение классов через логарифм, что делает её чувствительной к небольшим изменениям в данных.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996B4-078C-0557-C03B-ED6C1E5A8919}"/>
              </a:ext>
            </a:extLst>
          </p:cNvPr>
          <p:cNvSpPr txBox="1"/>
          <p:nvPr/>
        </p:nvSpPr>
        <p:spPr>
          <a:xfrm>
            <a:off x="4940412" y="2636849"/>
            <a:ext cx="4203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200" b="1" dirty="0"/>
              <a:t>Коэффициент Джини</a:t>
            </a:r>
            <a:r>
              <a:rPr lang="ru-RU" sz="1200" dirty="0"/>
              <a:t> — более простой и быстрый в расчете, однако менее чувствителен к изменениям 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01200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информативности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5"/>
          <p:cNvSpPr txBox="1"/>
          <p:nvPr/>
        </p:nvSpPr>
        <p:spPr>
          <a:xfrm>
            <a:off x="500550" y="956384"/>
            <a:ext cx="1704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Entropy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55"/>
          <p:cNvSpPr txBox="1"/>
          <p:nvPr/>
        </p:nvSpPr>
        <p:spPr>
          <a:xfrm>
            <a:off x="500550" y="2805389"/>
            <a:ext cx="1344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82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Gini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2" name="Google Shape;42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610" y="1485905"/>
            <a:ext cx="2164400" cy="76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900" y="3327576"/>
            <a:ext cx="1620800" cy="78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6749" y="956375"/>
            <a:ext cx="3951400" cy="38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для регрессии. MSE</a:t>
            </a:r>
            <a:endParaRPr/>
          </a:p>
        </p:txBody>
      </p:sp>
      <p:sp>
        <p:nvSpPr>
          <p:cNvPr id="430" name="Google Shape;430;p56"/>
          <p:cNvSpPr txBox="1"/>
          <p:nvPr/>
        </p:nvSpPr>
        <p:spPr>
          <a:xfrm>
            <a:off x="803095" y="1001298"/>
            <a:ext cx="55932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9900" marR="0" lvl="0" indent="-382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А как насчет регрессии?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382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Используем Среднеквадратичную Ошибку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1" name="Google Shape;43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460" y="1891259"/>
            <a:ext cx="4016480" cy="19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информативности</a:t>
            </a:r>
            <a:endParaRPr/>
          </a:p>
        </p:txBody>
      </p:sp>
      <p:sp>
        <p:nvSpPr>
          <p:cNvPr id="437" name="Google Shape;437;p57"/>
          <p:cNvSpPr txBox="1"/>
          <p:nvPr/>
        </p:nvSpPr>
        <p:spPr>
          <a:xfrm>
            <a:off x="500550" y="975025"/>
            <a:ext cx="6016500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632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выбрать критерий разбиения?</a:t>
            </a:r>
            <a:endParaRPr sz="1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4335" marR="0" lvl="0" indent="-3632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H(R) — критерий информативности (impurity criterion) </a:t>
            </a:r>
            <a:endParaRPr sz="1100"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мера хаоса, который мы стараемся уменьшить</a:t>
            </a:r>
            <a:endParaRPr sz="1100"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1150" algn="l" rtl="0">
              <a:lnSpc>
                <a:spcPct val="118857"/>
              </a:lnSpc>
              <a:spcBef>
                <a:spcPts val="20"/>
              </a:spcBef>
              <a:spcAft>
                <a:spcPts val="0"/>
              </a:spcAft>
              <a:buClr>
                <a:srgbClr val="3E3E3E"/>
              </a:buClr>
              <a:buSzPts val="1300"/>
              <a:buChar char="○"/>
            </a:pPr>
            <a:r>
              <a:rPr lang="ru" sz="13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Entropy, Gini (classiﬁcation)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1150" algn="l" rtl="0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Char char="○"/>
            </a:pPr>
            <a:r>
              <a:rPr lang="ru" sz="13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MSE, MAE (regression)</a:t>
            </a:r>
            <a:endParaRPr sz="1000">
              <a:solidFill>
                <a:srgbClr val="3E3E3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8" name="Google Shape;438;p57"/>
          <p:cNvGrpSpPr/>
          <p:nvPr/>
        </p:nvGrpSpPr>
        <p:grpSpPr>
          <a:xfrm>
            <a:off x="6591023" y="2176812"/>
            <a:ext cx="2181351" cy="2114560"/>
            <a:chOff x="1164561" y="4281449"/>
            <a:chExt cx="2181351" cy="2114560"/>
          </a:xfrm>
        </p:grpSpPr>
        <p:sp>
          <p:nvSpPr>
            <p:cNvPr id="439" name="Google Shape;439;p57"/>
            <p:cNvSpPr/>
            <p:nvPr/>
          </p:nvSpPr>
          <p:spPr>
            <a:xfrm>
              <a:off x="1257398" y="4281449"/>
              <a:ext cx="2088514" cy="984250"/>
            </a:xfrm>
            <a:custGeom>
              <a:avLst/>
              <a:gdLst/>
              <a:ahLst/>
              <a:cxnLst/>
              <a:rect l="l" t="t" r="r" b="b"/>
              <a:pathLst>
                <a:path w="2088514" h="984250" extrusionOk="0">
                  <a:moveTo>
                    <a:pt x="1924346" y="983699"/>
                  </a:moveTo>
                  <a:lnTo>
                    <a:pt x="163953" y="983699"/>
                  </a:lnTo>
                  <a:lnTo>
                    <a:pt x="120367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7" y="5856"/>
                  </a:lnTo>
                  <a:lnTo>
                    <a:pt x="163953" y="0"/>
                  </a:lnTo>
                  <a:lnTo>
                    <a:pt x="1924346" y="0"/>
                  </a:lnTo>
                  <a:lnTo>
                    <a:pt x="1987088" y="12480"/>
                  </a:lnTo>
                  <a:lnTo>
                    <a:pt x="2040279" y="48020"/>
                  </a:lnTo>
                  <a:lnTo>
                    <a:pt x="2075819" y="101211"/>
                  </a:lnTo>
                  <a:lnTo>
                    <a:pt x="2088299" y="163952"/>
                  </a:lnTo>
                  <a:lnTo>
                    <a:pt x="2088299" y="819746"/>
                  </a:lnTo>
                  <a:lnTo>
                    <a:pt x="2082443" y="863332"/>
                  </a:lnTo>
                  <a:lnTo>
                    <a:pt x="2065915" y="902497"/>
                  </a:lnTo>
                  <a:lnTo>
                    <a:pt x="2040279" y="935679"/>
                  </a:lnTo>
                  <a:lnTo>
                    <a:pt x="2007096" y="961315"/>
                  </a:lnTo>
                  <a:lnTo>
                    <a:pt x="1967931" y="977843"/>
                  </a:lnTo>
                  <a:lnTo>
                    <a:pt x="1924346" y="983699"/>
                  </a:lnTo>
                  <a:close/>
                </a:path>
              </a:pathLst>
            </a:custGeom>
            <a:solidFill>
              <a:srgbClr val="D1DC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57"/>
            <p:cNvSpPr/>
            <p:nvPr/>
          </p:nvSpPr>
          <p:spPr>
            <a:xfrm>
              <a:off x="1257398" y="4281449"/>
              <a:ext cx="2088514" cy="984250"/>
            </a:xfrm>
            <a:custGeom>
              <a:avLst/>
              <a:gdLst/>
              <a:ahLst/>
              <a:cxnLst/>
              <a:rect l="l" t="t" r="r" b="b"/>
              <a:pathLst>
                <a:path w="2088514" h="984250" extrusionOk="0">
                  <a:moveTo>
                    <a:pt x="0" y="163952"/>
                  </a:moveTo>
                  <a:lnTo>
                    <a:pt x="5856" y="120367"/>
                  </a:lnTo>
                  <a:lnTo>
                    <a:pt x="22384" y="81202"/>
                  </a:lnTo>
                  <a:lnTo>
                    <a:pt x="48020" y="48020"/>
                  </a:lnTo>
                  <a:lnTo>
                    <a:pt x="81202" y="22384"/>
                  </a:lnTo>
                  <a:lnTo>
                    <a:pt x="120367" y="5856"/>
                  </a:lnTo>
                  <a:lnTo>
                    <a:pt x="163953" y="0"/>
                  </a:lnTo>
                  <a:lnTo>
                    <a:pt x="1924346" y="0"/>
                  </a:lnTo>
                  <a:lnTo>
                    <a:pt x="1987088" y="12480"/>
                  </a:lnTo>
                  <a:lnTo>
                    <a:pt x="2040279" y="48020"/>
                  </a:lnTo>
                  <a:lnTo>
                    <a:pt x="2075819" y="101211"/>
                  </a:lnTo>
                  <a:lnTo>
                    <a:pt x="2088299" y="163952"/>
                  </a:lnTo>
                  <a:lnTo>
                    <a:pt x="2088299" y="819746"/>
                  </a:lnTo>
                  <a:lnTo>
                    <a:pt x="2082443" y="863332"/>
                  </a:lnTo>
                  <a:lnTo>
                    <a:pt x="2065915" y="902497"/>
                  </a:lnTo>
                  <a:lnTo>
                    <a:pt x="2040279" y="935679"/>
                  </a:lnTo>
                  <a:lnTo>
                    <a:pt x="2007096" y="961315"/>
                  </a:lnTo>
                  <a:lnTo>
                    <a:pt x="1967931" y="977843"/>
                  </a:lnTo>
                  <a:lnTo>
                    <a:pt x="1924346" y="983699"/>
                  </a:lnTo>
                  <a:lnTo>
                    <a:pt x="163953" y="983699"/>
                  </a:lnTo>
                  <a:lnTo>
                    <a:pt x="120367" y="977843"/>
                  </a:lnTo>
                  <a:lnTo>
                    <a:pt x="81202" y="961315"/>
                  </a:lnTo>
                  <a:lnTo>
                    <a:pt x="48020" y="935679"/>
                  </a:lnTo>
                  <a:lnTo>
                    <a:pt x="22384" y="902497"/>
                  </a:lnTo>
                  <a:lnTo>
                    <a:pt x="5856" y="863332"/>
                  </a:lnTo>
                  <a:lnTo>
                    <a:pt x="0" y="819746"/>
                  </a:lnTo>
                  <a:lnTo>
                    <a:pt x="0" y="163952"/>
                  </a:lnTo>
                  <a:close/>
                </a:path>
              </a:pathLst>
            </a:custGeom>
            <a:noFill/>
            <a:ln w="9525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57"/>
            <p:cNvSpPr/>
            <p:nvPr/>
          </p:nvSpPr>
          <p:spPr>
            <a:xfrm>
              <a:off x="1705532" y="5265149"/>
              <a:ext cx="596264" cy="461010"/>
            </a:xfrm>
            <a:custGeom>
              <a:avLst/>
              <a:gdLst/>
              <a:ahLst/>
              <a:cxnLst/>
              <a:rect l="l" t="t" r="r" b="b"/>
              <a:pathLst>
                <a:path w="596264" h="461010" extrusionOk="0">
                  <a:moveTo>
                    <a:pt x="596015" y="0"/>
                  </a:moveTo>
                  <a:lnTo>
                    <a:pt x="0" y="460390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2" name="Google Shape;442;p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88620" y="5673901"/>
              <a:ext cx="160052" cy="145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57"/>
            <p:cNvSpPr/>
            <p:nvPr/>
          </p:nvSpPr>
          <p:spPr>
            <a:xfrm>
              <a:off x="2301548" y="5265149"/>
              <a:ext cx="596264" cy="461010"/>
            </a:xfrm>
            <a:custGeom>
              <a:avLst/>
              <a:gdLst/>
              <a:ahLst/>
              <a:cxnLst/>
              <a:rect l="l" t="t" r="r" b="b"/>
              <a:pathLst>
                <a:path w="596264" h="461010" extrusionOk="0">
                  <a:moveTo>
                    <a:pt x="0" y="0"/>
                  </a:moveTo>
                  <a:lnTo>
                    <a:pt x="596015" y="460390"/>
                  </a:lnTo>
                </a:path>
              </a:pathLst>
            </a:custGeom>
            <a:noFill/>
            <a:ln w="28550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4" name="Google Shape;444;p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54424" y="5673901"/>
              <a:ext cx="160052" cy="145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57"/>
            <p:cNvSpPr/>
            <p:nvPr/>
          </p:nvSpPr>
          <p:spPr>
            <a:xfrm>
              <a:off x="1164561" y="5830224"/>
              <a:ext cx="810894" cy="565785"/>
            </a:xfrm>
            <a:custGeom>
              <a:avLst/>
              <a:gdLst/>
              <a:ahLst/>
              <a:cxnLst/>
              <a:rect l="l" t="t" r="r" b="b"/>
              <a:pathLst>
                <a:path w="810894" h="565785" extrusionOk="0">
                  <a:moveTo>
                    <a:pt x="0" y="94201"/>
                  </a:moveTo>
                  <a:lnTo>
                    <a:pt x="7402" y="57534"/>
                  </a:lnTo>
                  <a:lnTo>
                    <a:pt x="27591" y="27591"/>
                  </a:lnTo>
                  <a:lnTo>
                    <a:pt x="57534" y="7402"/>
                  </a:lnTo>
                  <a:lnTo>
                    <a:pt x="94201" y="0"/>
                  </a:lnTo>
                  <a:lnTo>
                    <a:pt x="716098" y="0"/>
                  </a:lnTo>
                  <a:lnTo>
                    <a:pt x="768361" y="15827"/>
                  </a:lnTo>
                  <a:lnTo>
                    <a:pt x="803129" y="58152"/>
                  </a:lnTo>
                  <a:lnTo>
                    <a:pt x="810299" y="94201"/>
                  </a:lnTo>
                  <a:lnTo>
                    <a:pt x="810299" y="470997"/>
                  </a:lnTo>
                  <a:lnTo>
                    <a:pt x="802897" y="507665"/>
                  </a:lnTo>
                  <a:lnTo>
                    <a:pt x="782708" y="537608"/>
                  </a:lnTo>
                  <a:lnTo>
                    <a:pt x="752765" y="557797"/>
                  </a:lnTo>
                  <a:lnTo>
                    <a:pt x="716098" y="565199"/>
                  </a:lnTo>
                  <a:lnTo>
                    <a:pt x="94201" y="565199"/>
                  </a:lnTo>
                  <a:lnTo>
                    <a:pt x="57534" y="557797"/>
                  </a:lnTo>
                  <a:lnTo>
                    <a:pt x="27591" y="537608"/>
                  </a:lnTo>
                  <a:lnTo>
                    <a:pt x="7402" y="507665"/>
                  </a:lnTo>
                  <a:lnTo>
                    <a:pt x="0" y="470997"/>
                  </a:lnTo>
                  <a:lnTo>
                    <a:pt x="0" y="9420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p57"/>
          <p:cNvSpPr txBox="1"/>
          <p:nvPr/>
        </p:nvSpPr>
        <p:spPr>
          <a:xfrm>
            <a:off x="6840113" y="3755266"/>
            <a:ext cx="266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7"/>
          <p:cNvSpPr/>
          <p:nvPr/>
        </p:nvSpPr>
        <p:spPr>
          <a:xfrm>
            <a:off x="8031399" y="3740438"/>
            <a:ext cx="810895" cy="565785"/>
          </a:xfrm>
          <a:custGeom>
            <a:avLst/>
            <a:gdLst/>
            <a:ahLst/>
            <a:cxnLst/>
            <a:rect l="l" t="t" r="r" b="b"/>
            <a:pathLst>
              <a:path w="810895" h="565785" extrusionOk="0">
                <a:moveTo>
                  <a:pt x="0" y="94201"/>
                </a:moveTo>
                <a:lnTo>
                  <a:pt x="7402" y="57534"/>
                </a:lnTo>
                <a:lnTo>
                  <a:pt x="27591" y="27591"/>
                </a:lnTo>
                <a:lnTo>
                  <a:pt x="57534" y="7402"/>
                </a:lnTo>
                <a:lnTo>
                  <a:pt x="94201" y="0"/>
                </a:lnTo>
                <a:lnTo>
                  <a:pt x="716098" y="0"/>
                </a:lnTo>
                <a:lnTo>
                  <a:pt x="768361" y="15827"/>
                </a:lnTo>
                <a:lnTo>
                  <a:pt x="803129" y="58152"/>
                </a:lnTo>
                <a:lnTo>
                  <a:pt x="810299" y="94201"/>
                </a:lnTo>
                <a:lnTo>
                  <a:pt x="810299" y="470997"/>
                </a:lnTo>
                <a:lnTo>
                  <a:pt x="802897" y="507665"/>
                </a:lnTo>
                <a:lnTo>
                  <a:pt x="782708" y="537608"/>
                </a:lnTo>
                <a:lnTo>
                  <a:pt x="752765" y="557797"/>
                </a:lnTo>
                <a:lnTo>
                  <a:pt x="716098" y="565199"/>
                </a:lnTo>
                <a:lnTo>
                  <a:pt x="94201" y="565199"/>
                </a:lnTo>
                <a:lnTo>
                  <a:pt x="57534" y="557797"/>
                </a:lnTo>
                <a:lnTo>
                  <a:pt x="27591" y="537608"/>
                </a:lnTo>
                <a:lnTo>
                  <a:pt x="7402" y="507665"/>
                </a:lnTo>
                <a:lnTo>
                  <a:pt x="0" y="470997"/>
                </a:lnTo>
                <a:lnTo>
                  <a:pt x="0" y="9420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7"/>
          <p:cNvSpPr txBox="1"/>
          <p:nvPr/>
        </p:nvSpPr>
        <p:spPr>
          <a:xfrm>
            <a:off x="8267951" y="3755254"/>
            <a:ext cx="3378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57"/>
          <p:cNvGrpSpPr/>
          <p:nvPr/>
        </p:nvGrpSpPr>
        <p:grpSpPr>
          <a:xfrm>
            <a:off x="6963850" y="876179"/>
            <a:ext cx="1503600" cy="2114606"/>
            <a:chOff x="3048598" y="3368391"/>
            <a:chExt cx="1503600" cy="1942500"/>
          </a:xfrm>
        </p:grpSpPr>
        <p:sp>
          <p:nvSpPr>
            <p:cNvPr id="450" name="Google Shape;450;p57"/>
            <p:cNvSpPr txBox="1"/>
            <p:nvPr/>
          </p:nvSpPr>
          <p:spPr>
            <a:xfrm>
              <a:off x="3048598" y="3368391"/>
              <a:ext cx="1503600" cy="19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ctr" anchorCtr="0">
              <a:noAutofit/>
            </a:bodyPr>
            <a:lstStyle/>
            <a:p>
              <a:pPr marL="127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5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510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 </a:t>
              </a:r>
              <a:r>
                <a:rPr lang="ru" sz="22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k )  </a:t>
              </a:r>
              <a:r>
                <a:rPr lang="ru" sz="510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 t</a:t>
              </a:r>
              <a:endParaRPr sz="51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1" name="Google Shape;451;p57"/>
            <p:cNvGrpSpPr/>
            <p:nvPr/>
          </p:nvGrpSpPr>
          <p:grpSpPr>
            <a:xfrm>
              <a:off x="3739613" y="3938137"/>
              <a:ext cx="122971" cy="468414"/>
              <a:chOff x="2240063" y="3785699"/>
              <a:chExt cx="122971" cy="468414"/>
            </a:xfrm>
          </p:grpSpPr>
          <p:sp>
            <p:nvSpPr>
              <p:cNvPr id="452" name="Google Shape;452;p57"/>
              <p:cNvSpPr/>
              <p:nvPr/>
            </p:nvSpPr>
            <p:spPr>
              <a:xfrm>
                <a:off x="2301548" y="3785699"/>
                <a:ext cx="0" cy="32448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24485" extrusionOk="0">
                    <a:moveTo>
                      <a:pt x="0" y="0"/>
                    </a:moveTo>
                    <a:lnTo>
                      <a:pt x="0" y="324449"/>
                    </a:lnTo>
                  </a:path>
                </a:pathLst>
              </a:custGeom>
              <a:noFill/>
              <a:ln w="28550" cap="flat" cmpd="sng">
                <a:solidFill>
                  <a:srgbClr val="3E3E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53" name="Google Shape;453;p5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40063" y="4095862"/>
                <a:ext cx="122971" cy="158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54" name="Google Shape;454;p57"/>
          <p:cNvSpPr/>
          <p:nvPr/>
        </p:nvSpPr>
        <p:spPr>
          <a:xfrm>
            <a:off x="7310199" y="924512"/>
            <a:ext cx="810894" cy="565785"/>
          </a:xfrm>
          <a:custGeom>
            <a:avLst/>
            <a:gdLst/>
            <a:ahLst/>
            <a:cxnLst/>
            <a:rect l="l" t="t" r="r" b="b"/>
            <a:pathLst>
              <a:path w="810894" h="565785" extrusionOk="0">
                <a:moveTo>
                  <a:pt x="0" y="94201"/>
                </a:moveTo>
                <a:lnTo>
                  <a:pt x="7402" y="57534"/>
                </a:lnTo>
                <a:lnTo>
                  <a:pt x="27591" y="27591"/>
                </a:lnTo>
                <a:lnTo>
                  <a:pt x="57534" y="7402"/>
                </a:lnTo>
                <a:lnTo>
                  <a:pt x="94201" y="0"/>
                </a:lnTo>
                <a:lnTo>
                  <a:pt x="716098" y="0"/>
                </a:lnTo>
                <a:lnTo>
                  <a:pt x="768361" y="15827"/>
                </a:lnTo>
                <a:lnTo>
                  <a:pt x="803129" y="58152"/>
                </a:lnTo>
                <a:lnTo>
                  <a:pt x="810299" y="94201"/>
                </a:lnTo>
                <a:lnTo>
                  <a:pt x="810299" y="470997"/>
                </a:lnTo>
                <a:lnTo>
                  <a:pt x="802897" y="507665"/>
                </a:lnTo>
                <a:lnTo>
                  <a:pt x="782708" y="537608"/>
                </a:lnTo>
                <a:lnTo>
                  <a:pt x="752765" y="557797"/>
                </a:lnTo>
                <a:lnTo>
                  <a:pt x="716098" y="565199"/>
                </a:lnTo>
                <a:lnTo>
                  <a:pt x="94201" y="565199"/>
                </a:lnTo>
                <a:lnTo>
                  <a:pt x="57534" y="557797"/>
                </a:lnTo>
                <a:lnTo>
                  <a:pt x="27591" y="537608"/>
                </a:lnTo>
                <a:lnTo>
                  <a:pt x="7402" y="507665"/>
                </a:lnTo>
                <a:lnTo>
                  <a:pt x="0" y="470997"/>
                </a:lnTo>
                <a:lnTo>
                  <a:pt x="0" y="9420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8450" y="2622750"/>
            <a:ext cx="4285227" cy="6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2600" y="3657801"/>
            <a:ext cx="4713729" cy="111864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7"/>
          <p:cNvSpPr txBox="1"/>
          <p:nvPr/>
        </p:nvSpPr>
        <p:spPr>
          <a:xfrm>
            <a:off x="407100" y="3349285"/>
            <a:ext cx="19761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Gain: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Общий алгоритм построения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алгоритм построения</a:t>
            </a:r>
            <a:endParaRPr/>
          </a:p>
        </p:txBody>
      </p:sp>
      <p:sp>
        <p:nvSpPr>
          <p:cNvPr id="468" name="Google Shape;468;p59"/>
          <p:cNvSpPr txBox="1"/>
          <p:nvPr/>
        </p:nvSpPr>
        <p:spPr>
          <a:xfrm>
            <a:off x="617650" y="1053108"/>
            <a:ext cx="5785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632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Рассмотрим простой рекурсивный алгоритм</a:t>
            </a:r>
            <a:endParaRPr sz="1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9" name="Google Shape;46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710" y="1469500"/>
            <a:ext cx="5839366" cy="21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9"/>
          <p:cNvSpPr txBox="1"/>
          <p:nvPr/>
        </p:nvSpPr>
        <p:spPr>
          <a:xfrm>
            <a:off x="617650" y="3683734"/>
            <a:ext cx="54738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632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Что определяет алгоритм построения?</a:t>
            </a:r>
            <a:endParaRPr sz="1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63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700"/>
              <a:buFont typeface="Arial"/>
              <a:buChar char="○"/>
            </a:pPr>
            <a:r>
              <a:rPr lang="ru" sz="17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Функционал качества </a:t>
            </a:r>
            <a:r>
              <a:rPr lang="ru" sz="1700" b="0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(сделано)</a:t>
            </a:r>
            <a:endParaRPr sz="1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63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700"/>
              <a:buFont typeface="Arial"/>
              <a:buChar char="○"/>
            </a:pPr>
            <a:r>
              <a:rPr lang="ru" sz="17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Pruning: Стрижка и Критерий останова</a:t>
            </a:r>
            <a:endParaRPr sz="1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63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700"/>
              <a:buFont typeface="Arial"/>
              <a:buChar char="○"/>
            </a:pPr>
            <a:r>
              <a:rPr lang="ru" sz="17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Обработка пропусков в данных</a:t>
            </a:r>
            <a:endParaRPr sz="1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алгоритм построения. Pruning</a:t>
            </a:r>
            <a:endParaRPr/>
          </a:p>
        </p:txBody>
      </p:sp>
      <p:sp>
        <p:nvSpPr>
          <p:cNvPr id="476" name="Google Shape;476;p60"/>
          <p:cNvSpPr txBox="1"/>
          <p:nvPr/>
        </p:nvSpPr>
        <p:spPr>
          <a:xfrm>
            <a:off x="500550" y="864125"/>
            <a:ext cx="86436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378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Pre-Pruning / Критерий Останова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37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Ограничение максимальной глубины дерева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37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Ограничение минимального числа объектов в листе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37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Ограничение максимального количества листьев в дереве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643255" lvl="1" indent="-337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Требование, что функционал качества при дроблении  улучшился как минимум на s процентов</a:t>
            </a:r>
            <a:endParaRPr sz="1300">
              <a:solidFill>
                <a:srgbClr val="3E3E3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643255" lvl="1" indent="-337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Останов в случае, если все объекты в листе относятся к  одному классу</a:t>
            </a:r>
            <a:endParaRPr sz="1300">
              <a:solidFill>
                <a:srgbClr val="3E3E3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643255" lvl="1" indent="-255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3E3E3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7" name="Google Shape;47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78" y="2735075"/>
            <a:ext cx="3220000" cy="23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0527" y="2735075"/>
            <a:ext cx="3220000" cy="236988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0"/>
          <p:cNvSpPr txBox="1"/>
          <p:nvPr/>
        </p:nvSpPr>
        <p:spPr>
          <a:xfrm>
            <a:off x="500545" y="2265161"/>
            <a:ext cx="79584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378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Post-Pruning / Стрижка</a:t>
            </a:r>
            <a:endParaRPr sz="1300">
              <a:solidFill>
                <a:srgbClr val="3E3E3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Trebuchet MS"/>
              <a:buChar char="○"/>
            </a:pPr>
            <a:r>
              <a:rPr lang="ru" sz="13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Строим переобученное(один лист - один объект) дерево и отсекаем лишние узлы</a:t>
            </a:r>
            <a:endParaRPr sz="1300">
              <a:solidFill>
                <a:srgbClr val="3E3E3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629988" y="26630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500550" y="821225"/>
            <a:ext cx="8520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Деревья Решений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3D85"/>
                </a:solidFill>
              </a:rPr>
              <a:t>Тема вебинара</a:t>
            </a:r>
            <a:endParaRPr>
              <a:solidFill>
                <a:srgbClr val="013D85"/>
              </a:solidFill>
            </a:endParaRPr>
          </a:p>
        </p:txBody>
      </p:sp>
      <p:pic>
        <p:nvPicPr>
          <p:cNvPr id="153" name="Google Shape;153;p34"/>
          <p:cNvPicPr preferRelativeResize="0"/>
          <p:nvPr/>
        </p:nvPicPr>
        <p:blipFill rotWithShape="1">
          <a:blip r:embed="rId3">
            <a:alphaModFix/>
          </a:blip>
          <a:srcRect t="13556" b="13556"/>
          <a:stretch/>
        </p:blipFill>
        <p:spPr>
          <a:xfrm>
            <a:off x="1069661" y="29105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4" name="Google Shape;154;p34"/>
          <p:cNvSpPr txBox="1"/>
          <p:nvPr/>
        </p:nvSpPr>
        <p:spPr>
          <a:xfrm>
            <a:off x="3271575" y="2639144"/>
            <a:ext cx="37017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Евгений Романов</a:t>
            </a:r>
          </a:p>
        </p:txBody>
      </p:sp>
      <p:sp>
        <p:nvSpPr>
          <p:cNvPr id="155" name="Google Shape;155;p34"/>
          <p:cNvSpPr txBox="1"/>
          <p:nvPr/>
        </p:nvSpPr>
        <p:spPr>
          <a:xfrm>
            <a:off x="3271575" y="2952925"/>
            <a:ext cx="2561897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Data Scientist</a:t>
            </a:r>
            <a:endParaRPr sz="1050" b="1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050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- Data Scientist </a:t>
            </a:r>
            <a:r>
              <a:rPr lang="ru-RU" sz="1050" dirty="0" err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at</a:t>
            </a:r>
            <a:r>
              <a:rPr lang="ru-RU" sz="1050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 GPB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- Преподаватель курса по ML в OTUS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81;p37">
            <a:extLst>
              <a:ext uri="{FF2B5EF4-FFF2-40B4-BE49-F238E27FC236}">
                <a16:creationId xmlns:a16="http://schemas.microsoft.com/office/drawing/2014/main" id="{E63C49FB-5924-5ABB-4865-61D43BF71C77}"/>
              </a:ext>
            </a:extLst>
          </p:cNvPr>
          <p:cNvPicPr preferRelativeResize="0"/>
          <p:nvPr/>
        </p:nvPicPr>
        <p:blipFill>
          <a:blip r:embed="rId4"/>
          <a:srcRect t="22244" b="22244"/>
          <a:stretch/>
        </p:blipFill>
        <p:spPr>
          <a:xfrm>
            <a:off x="968644" y="2910589"/>
            <a:ext cx="1710433" cy="170254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>
            <a:spLocks noGrp="1"/>
          </p:cNvSpPr>
          <p:nvPr>
            <p:ph type="title"/>
          </p:nvPr>
        </p:nvSpPr>
        <p:spPr>
          <a:xfrm>
            <a:off x="133456" y="174050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Общий алгоритм построения.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Missing Values Processing</a:t>
            </a:r>
            <a:endParaRPr dirty="0"/>
          </a:p>
        </p:txBody>
      </p:sp>
      <p:sp>
        <p:nvSpPr>
          <p:cNvPr id="485" name="Google Shape;485;p61"/>
          <p:cNvSpPr txBox="1"/>
          <p:nvPr/>
        </p:nvSpPr>
        <p:spPr>
          <a:xfrm>
            <a:off x="500555" y="1403250"/>
            <a:ext cx="74847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100330" lvl="0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Что делать, если встретился пропуск в признаке, который  используется вершиной?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4335" marR="5080" lvl="0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Первый вариант решения проблемы - отправить результат  последней вершины в оба поддерева.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5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Arial"/>
              <a:buChar char="○"/>
            </a:pPr>
            <a:r>
              <a:rPr lang="ru" sz="15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\alpha - вероятность класса</a:t>
            </a:r>
            <a:endParaRPr sz="15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0" lvl="1" indent="-35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Arial"/>
              <a:buChar char="○"/>
            </a:pPr>
            <a:r>
              <a:rPr lang="ru" sz="15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\beta - предикат осуществляющий сравнение</a:t>
            </a:r>
            <a:endParaRPr sz="15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6" name="Google Shape;48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426" y="2923488"/>
            <a:ext cx="5692759" cy="9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1"/>
          <p:cNvSpPr txBox="1"/>
          <p:nvPr/>
        </p:nvSpPr>
        <p:spPr>
          <a:xfrm>
            <a:off x="500555" y="4030450"/>
            <a:ext cx="7452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0" lvl="0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Второй вариант - Суррогатный сплит.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1535" marR="5080" lvl="1" indent="-35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Arial"/>
              <a:buChar char="○"/>
            </a:pPr>
            <a:r>
              <a:rPr lang="ru" sz="15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Проводим разбиение по другому (похожему / важному  признаку)</a:t>
            </a:r>
            <a:endParaRPr sz="15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алгоритм построения</a:t>
            </a:r>
            <a:endParaRPr/>
          </a:p>
        </p:txBody>
      </p:sp>
      <p:sp>
        <p:nvSpPr>
          <p:cNvPr id="493" name="Google Shape;493;p62"/>
          <p:cNvSpPr txBox="1"/>
          <p:nvPr/>
        </p:nvSpPr>
        <p:spPr>
          <a:xfrm>
            <a:off x="555701" y="934600"/>
            <a:ext cx="6866400" cy="3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16558" marR="0" lvl="0" indent="-363220" algn="l" rtl="0"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ID3</a:t>
            </a:r>
            <a:endParaRPr sz="1100"/>
          </a:p>
          <a:p>
            <a:pPr marL="873760" marR="0" lvl="1" indent="-317500" algn="l" rtl="0">
              <a:lnSpc>
                <a:spcPct val="104000"/>
              </a:lnSpc>
              <a:spcBef>
                <a:spcPts val="2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Энтропийный критерий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73760" marR="5080" lvl="1" indent="-317500" algn="l" rtl="0">
              <a:lnSpc>
                <a:spcPct val="103125"/>
              </a:lnSpc>
              <a:spcBef>
                <a:spcPts val="7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Строит дерево до тех пор, пока в каждом листе не окажутся объекты одного класса,  либо пока разбиение вершины дает уменьшение энтропийного критерия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225" marR="0" lvl="1" indent="0" algn="l" rtl="0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16558" marR="0" lvl="0" indent="-363220" algn="l" rtl="0">
              <a:spcBef>
                <a:spcPts val="1260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C4.5 (позднее С5.0)</a:t>
            </a:r>
            <a:endParaRPr sz="1100"/>
          </a:p>
          <a:p>
            <a:pPr marL="873760" marR="0" lvl="1" indent="-317500" algn="l" rtl="0">
              <a:lnSpc>
                <a:spcPct val="104000"/>
              </a:lnSpc>
              <a:spcBef>
                <a:spcPts val="25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Использует критерий Gain Ratio (нормированный энтропийный критерий)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73760" marR="0" lvl="1" indent="-317500" algn="l" rtl="0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Критерий останова — ограничение на число объектов в листе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73760" marR="364490" lvl="1" indent="-317500" algn="l" rtl="0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Обработка пропущенных значений: переносит такие объекты в оба поддерева с  определенными весами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225" marR="0" lvl="1" indent="0" algn="l" rtl="0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16558" marR="0" lvl="0" indent="-363220" algn="l" rtl="0">
              <a:spcBef>
                <a:spcPts val="1265"/>
              </a:spcBef>
              <a:spcAft>
                <a:spcPts val="0"/>
              </a:spcAft>
              <a:buClr>
                <a:srgbClr val="8C91E6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endParaRPr sz="1100"/>
          </a:p>
          <a:p>
            <a:pPr marL="873760" marR="0" lvl="1" indent="-317500" algn="l" rtl="0">
              <a:lnSpc>
                <a:spcPct val="104000"/>
              </a:lnSpc>
              <a:spcBef>
                <a:spcPts val="2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Использует критерий Джини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73760" marR="0" lvl="1" indent="-3175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300"/>
              <a:buFont typeface="Arial"/>
              <a:buChar char="○"/>
            </a:pPr>
            <a:r>
              <a:rPr lang="ru" sz="1300" b="0" i="0" u="none" strike="noStrike" cap="none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обработки пропусков используется метод суррогатных предикатов</a:t>
            </a:r>
            <a:endParaRPr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алгоритм построения</a:t>
            </a:r>
            <a:endParaRPr/>
          </a:p>
        </p:txBody>
      </p:sp>
      <p:sp>
        <p:nvSpPr>
          <p:cNvPr id="499" name="Google Shape;499;p63"/>
          <p:cNvSpPr txBox="1"/>
          <p:nvPr/>
        </p:nvSpPr>
        <p:spPr>
          <a:xfrm>
            <a:off x="1449600" y="923137"/>
            <a:ext cx="6622500" cy="12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9095" marR="0" lvl="0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Понятные, четкие правила классификации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095" marR="0" lvl="0" indent="-35433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8C91E6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Деревья решений могут легко визуализироваться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095" marR="0" lvl="0" indent="-35433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8C91E6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Относительно быстрые процессы обучения и классификации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095" marR="0" lvl="0" indent="-35433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8C91E6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Малое число параметров модели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095" marR="0" lvl="0" indent="-35433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8C91E6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Поддержка и числовых, и категориальных признаков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p63"/>
          <p:cNvSpPr txBox="1"/>
          <p:nvPr/>
        </p:nvSpPr>
        <p:spPr>
          <a:xfrm>
            <a:off x="1468925" y="2680201"/>
            <a:ext cx="6050400" cy="18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379095" marR="69850" lvl="0" indent="-34798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Разделяющая граница дерева имеет свои ограничения  (состоит из гиперкубов) -&gt; отсутствует экстраполяция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095" marR="0" lvl="0" indent="-34798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8C91E6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Переобучение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095" marR="5080" lvl="0" indent="-34798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Нестабильность: небольшие изменения в данных могут  существенно изменять построенное дерево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095" marR="192405" lvl="0" indent="-34798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8C91E6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Использование эвристик не гарантируют нахождения  глобально оптимального дерева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095" marR="0" lvl="0" indent="-34798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8C91E6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E3E3E"/>
                </a:solidFill>
                <a:latin typeface="Trebuchet MS"/>
                <a:ea typeface="Trebuchet MS"/>
                <a:cs typeface="Trebuchet MS"/>
                <a:sym typeface="Trebuchet MS"/>
              </a:rPr>
              <a:t>Сложно поддерживаются пропуски в данных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01" name="Google Shape;501;p63"/>
          <p:cNvGrpSpPr/>
          <p:nvPr/>
        </p:nvGrpSpPr>
        <p:grpSpPr>
          <a:xfrm>
            <a:off x="577735" y="1219305"/>
            <a:ext cx="693447" cy="659577"/>
            <a:chOff x="355790" y="1725822"/>
            <a:chExt cx="737239" cy="758309"/>
          </a:xfrm>
        </p:grpSpPr>
        <p:sp>
          <p:nvSpPr>
            <p:cNvPr id="502" name="Google Shape;502;p63"/>
            <p:cNvSpPr/>
            <p:nvPr/>
          </p:nvSpPr>
          <p:spPr>
            <a:xfrm>
              <a:off x="355790" y="1725942"/>
              <a:ext cx="737235" cy="758189"/>
            </a:xfrm>
            <a:custGeom>
              <a:avLst/>
              <a:gdLst/>
              <a:ahLst/>
              <a:cxnLst/>
              <a:rect l="l" t="t" r="r" b="b"/>
              <a:pathLst>
                <a:path w="737235" h="758189" extrusionOk="0">
                  <a:moveTo>
                    <a:pt x="736803" y="260350"/>
                  </a:moveTo>
                  <a:lnTo>
                    <a:pt x="486308" y="260350"/>
                  </a:lnTo>
                  <a:lnTo>
                    <a:pt x="486308" y="0"/>
                  </a:lnTo>
                  <a:lnTo>
                    <a:pt x="250494" y="0"/>
                  </a:lnTo>
                  <a:lnTo>
                    <a:pt x="250494" y="260350"/>
                  </a:lnTo>
                  <a:lnTo>
                    <a:pt x="0" y="260350"/>
                  </a:lnTo>
                  <a:lnTo>
                    <a:pt x="0" y="496570"/>
                  </a:lnTo>
                  <a:lnTo>
                    <a:pt x="250494" y="496570"/>
                  </a:lnTo>
                  <a:lnTo>
                    <a:pt x="250494" y="758190"/>
                  </a:lnTo>
                  <a:lnTo>
                    <a:pt x="486308" y="758190"/>
                  </a:lnTo>
                  <a:lnTo>
                    <a:pt x="486308" y="496570"/>
                  </a:lnTo>
                  <a:lnTo>
                    <a:pt x="736803" y="496570"/>
                  </a:lnTo>
                  <a:lnTo>
                    <a:pt x="736803" y="26035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63"/>
            <p:cNvSpPr/>
            <p:nvPr/>
          </p:nvSpPr>
          <p:spPr>
            <a:xfrm>
              <a:off x="355794" y="1725822"/>
              <a:ext cx="737235" cy="758189"/>
            </a:xfrm>
            <a:custGeom>
              <a:avLst/>
              <a:gdLst/>
              <a:ahLst/>
              <a:cxnLst/>
              <a:rect l="l" t="t" r="r" b="b"/>
              <a:pathLst>
                <a:path w="737235" h="758189" extrusionOk="0">
                  <a:moveTo>
                    <a:pt x="0" y="260971"/>
                  </a:moveTo>
                  <a:lnTo>
                    <a:pt x="250499" y="260971"/>
                  </a:lnTo>
                  <a:lnTo>
                    <a:pt x="250499" y="0"/>
                  </a:lnTo>
                  <a:lnTo>
                    <a:pt x="486311" y="0"/>
                  </a:lnTo>
                  <a:lnTo>
                    <a:pt x="486311" y="260971"/>
                  </a:lnTo>
                  <a:lnTo>
                    <a:pt x="736810" y="260971"/>
                  </a:lnTo>
                  <a:lnTo>
                    <a:pt x="736810" y="496783"/>
                  </a:lnTo>
                  <a:lnTo>
                    <a:pt x="486311" y="496783"/>
                  </a:lnTo>
                  <a:lnTo>
                    <a:pt x="486311" y="757755"/>
                  </a:lnTo>
                  <a:lnTo>
                    <a:pt x="250499" y="757755"/>
                  </a:lnTo>
                  <a:lnTo>
                    <a:pt x="250499" y="496783"/>
                  </a:lnTo>
                  <a:lnTo>
                    <a:pt x="0" y="496783"/>
                  </a:lnTo>
                  <a:lnTo>
                    <a:pt x="0" y="260971"/>
                  </a:lnTo>
                  <a:close/>
                </a:path>
              </a:pathLst>
            </a:custGeom>
            <a:noFill/>
            <a:ln w="9525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63"/>
          <p:cNvGrpSpPr/>
          <p:nvPr/>
        </p:nvGrpSpPr>
        <p:grpSpPr>
          <a:xfrm>
            <a:off x="577714" y="3507915"/>
            <a:ext cx="693443" cy="210987"/>
            <a:chOff x="355794" y="4802317"/>
            <a:chExt cx="737235" cy="242570"/>
          </a:xfrm>
        </p:grpSpPr>
        <p:sp>
          <p:nvSpPr>
            <p:cNvPr id="505" name="Google Shape;505;p63"/>
            <p:cNvSpPr/>
            <p:nvPr/>
          </p:nvSpPr>
          <p:spPr>
            <a:xfrm>
              <a:off x="355794" y="4802317"/>
              <a:ext cx="737235" cy="242570"/>
            </a:xfrm>
            <a:custGeom>
              <a:avLst/>
              <a:gdLst/>
              <a:ahLst/>
              <a:cxnLst/>
              <a:rect l="l" t="t" r="r" b="b"/>
              <a:pathLst>
                <a:path w="737235" h="242570" extrusionOk="0">
                  <a:moveTo>
                    <a:pt x="736810" y="242514"/>
                  </a:moveTo>
                  <a:lnTo>
                    <a:pt x="0" y="242514"/>
                  </a:lnTo>
                  <a:lnTo>
                    <a:pt x="0" y="0"/>
                  </a:lnTo>
                  <a:lnTo>
                    <a:pt x="736810" y="0"/>
                  </a:lnTo>
                  <a:lnTo>
                    <a:pt x="736810" y="242514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63"/>
            <p:cNvSpPr/>
            <p:nvPr/>
          </p:nvSpPr>
          <p:spPr>
            <a:xfrm>
              <a:off x="355794" y="4802317"/>
              <a:ext cx="737235" cy="242570"/>
            </a:xfrm>
            <a:custGeom>
              <a:avLst/>
              <a:gdLst/>
              <a:ahLst/>
              <a:cxnLst/>
              <a:rect l="l" t="t" r="r" b="b"/>
              <a:pathLst>
                <a:path w="737235" h="242570" extrusionOk="0">
                  <a:moveTo>
                    <a:pt x="0" y="0"/>
                  </a:moveTo>
                  <a:lnTo>
                    <a:pt x="736810" y="0"/>
                  </a:lnTo>
                  <a:lnTo>
                    <a:pt x="736810" y="242514"/>
                  </a:lnTo>
                  <a:lnTo>
                    <a:pt x="0" y="2425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E3E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512" name="Google Shape;512;p64"/>
          <p:cNvGraphicFramePr/>
          <p:nvPr/>
        </p:nvGraphicFramePr>
        <p:xfrm>
          <a:off x="952500" y="1544400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{0AEFD68B-3333-4C32-8394-C33F4D3C5303}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чего используются и какие бывают информационные критерии?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трансформируется критерий в задаче регрессии?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Какие возможные критерии останова в DT?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3" name="Google Shape;513;p64"/>
          <p:cNvSpPr txBox="1"/>
          <p:nvPr/>
        </p:nvSpPr>
        <p:spPr>
          <a:xfrm>
            <a:off x="500400" y="856800"/>
            <a:ext cx="7796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По пройденному материалу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тезисы </a:t>
            </a:r>
            <a:endParaRPr/>
          </a:p>
        </p:txBody>
      </p:sp>
      <p:graphicFrame>
        <p:nvGraphicFramePr>
          <p:cNvPr id="519" name="Google Shape;519;p65"/>
          <p:cNvGraphicFramePr/>
          <p:nvPr/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{0AEFD68B-3333-4C32-8394-C33F4D3C5303}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деревьях решений для классификации используется Entropy и Gini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регрессии - MSE, MAE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Построение дерева - рекурсивный алгоритм с критериями останова, функционалом качества и методом обработки пропусков.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0" name="Google Shape;520;p65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 </a:t>
            </a:r>
            <a:endParaRPr sz="1500" b="1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526" name="Google Shape;52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6"/>
          <p:cNvSpPr txBox="1"/>
          <p:nvPr/>
        </p:nvSpPr>
        <p:spPr>
          <a:xfrm>
            <a:off x="15133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8" name="Google Shape;528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22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6"/>
          <p:cNvSpPr txBox="1"/>
          <p:nvPr/>
        </p:nvSpPr>
        <p:spPr>
          <a:xfrm>
            <a:off x="488197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заданием</a:t>
            </a:r>
            <a:endParaRPr/>
          </a:p>
        </p:txBody>
      </p:sp>
      <p:graphicFrame>
        <p:nvGraphicFramePr>
          <p:cNvPr id="545" name="Google Shape;545;p69"/>
          <p:cNvGraphicFramePr/>
          <p:nvPr/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{0AEFD68B-3333-4C32-8394-C33F4D3C5303}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EDA и подготовить данные для модели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Предсказать целевую переменную с помощью DT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влияние гиперпараметров на результат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46" name="Google Shape;54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9"/>
          <p:cNvSpPr txBox="1"/>
          <p:nvPr/>
        </p:nvSpPr>
        <p:spPr>
          <a:xfrm>
            <a:off x="1441925" y="4037106"/>
            <a:ext cx="555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553" name="Google Shape;553;p70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scikit-learn.ru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Решающие деревья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Практический гайд для деревьев решений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Более подробно про CART, ID3, C4.5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Лекция ВШЭ по деревьям решений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161" name="Google Shape;16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650" y="2171509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5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5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1654525" y="2049300"/>
            <a:ext cx="2475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r>
              <a:rPr lang="ru" sz="1500" b="1" dirty="0">
                <a:latin typeface="Roboto"/>
                <a:ea typeface="Roboto"/>
                <a:cs typeface="Roboto"/>
                <a:sym typeface="Roboto"/>
              </a:rPr>
              <a:t>OTUS ML-202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sz="1500" b="1" dirty="0">
                <a:latin typeface="Roboto"/>
                <a:ea typeface="Roboto"/>
                <a:cs typeface="Roboto"/>
                <a:sym typeface="Roboto"/>
              </a:rPr>
              <a:t>-0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7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5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5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3832408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564" name="Google Shape;564;p72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Проверка достижения целей</a:t>
            </a:r>
            <a:endParaRPr sz="1500" b="1">
              <a:solidFill>
                <a:srgbClr val="013D85"/>
              </a:solidFill>
            </a:endParaRPr>
          </a:p>
        </p:txBody>
      </p:sp>
      <p:graphicFrame>
        <p:nvGraphicFramePr>
          <p:cNvPr id="565" name="Google Shape;565;p7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{0AEFD68B-3333-4C32-8394-C33F4D3C5303}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Рассмотреть алгоритм Decision tree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как происходят разбиения в деревьях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Практически применить Decision tree к задаче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571" name="Google Shape;571;p73"/>
          <p:cNvGraphicFramePr/>
          <p:nvPr/>
        </p:nvGraphicFramePr>
        <p:xfrm>
          <a:off x="952500" y="15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{0AEFD68B-3333-4C32-8394-C33F4D3C5303}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выглядит постановка задачи в DT?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стрижка деревьев?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Какие гиперпараметры и как можно оптимизировать в DT?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2" name="Google Shape;572;p73"/>
          <p:cNvSpPr txBox="1"/>
          <p:nvPr/>
        </p:nvSpPr>
        <p:spPr>
          <a:xfrm>
            <a:off x="500400" y="856800"/>
            <a:ext cx="7796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По пройденному материалу всего вебинара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тезисы занятия</a:t>
            </a:r>
            <a:endParaRPr/>
          </a:p>
        </p:txBody>
      </p:sp>
      <p:graphicFrame>
        <p:nvGraphicFramePr>
          <p:cNvPr id="578" name="Google Shape;578;p7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{0AEFD68B-3333-4C32-8394-C33F4D3C5303}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5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DT - полезный алгоритм с огромными возможностями</a:t>
                      </a:r>
                      <a:endParaRPr sz="130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5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Для разбиения мы минимизируем хаос или максимизируем Information Gain</a:t>
                      </a:r>
                      <a:endParaRPr sz="130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5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Entropy и Gini - наиболее популярные критерии информативности в DT</a:t>
                      </a:r>
                      <a:endParaRPr sz="130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5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DT - хорошо интерпретируемый алгоритм</a:t>
                      </a:r>
                      <a:endParaRPr sz="150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9" name="Google Shape;579;p74"/>
          <p:cNvSpPr/>
          <p:nvPr/>
        </p:nvSpPr>
        <p:spPr>
          <a:xfrm>
            <a:off x="6267725" y="154300"/>
            <a:ext cx="2431500" cy="916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Подведите итоги занятия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вместе со студентами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7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Подведем итоги</a:t>
            </a:r>
            <a:endParaRPr sz="1500" b="1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586" name="Google Shape;5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214" y="208930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5"/>
          <p:cNvSpPr txBox="1"/>
          <p:nvPr/>
        </p:nvSpPr>
        <p:spPr>
          <a:xfrm>
            <a:off x="2020340" y="22958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75"/>
          <p:cNvSpPr txBox="1"/>
          <p:nvPr/>
        </p:nvSpPr>
        <p:spPr>
          <a:xfrm>
            <a:off x="2020340" y="348363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9" name="Google Shape;5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50" y="3399602"/>
            <a:ext cx="845250" cy="84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6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595" name="Google Shape;595;p76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 13 апреля 2023 (уже завтра!)</a:t>
            </a:r>
            <a:endParaRPr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76"/>
          <p:cNvSpPr txBox="1"/>
          <p:nvPr/>
        </p:nvSpPr>
        <p:spPr>
          <a:xfrm>
            <a:off x="1915425" y="1826708"/>
            <a:ext cx="615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Ансамбли моделей</a:t>
            </a:r>
            <a:endParaRPr sz="2400" b="1">
              <a:solidFill>
                <a:srgbClr val="013D85"/>
              </a:solidFill>
            </a:endParaRPr>
          </a:p>
        </p:txBody>
      </p:sp>
      <p:pic>
        <p:nvPicPr>
          <p:cNvPr id="597" name="Google Shape;597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6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76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76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1" name="Google Shape;60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7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8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614" name="Google Shape;614;p7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615" name="Google Shape;615;p78"/>
          <p:cNvSpPr/>
          <p:nvPr/>
        </p:nvSpPr>
        <p:spPr>
          <a:xfrm>
            <a:off x="500538" y="26630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6" name="Google Shape;616;p78"/>
          <p:cNvPicPr preferRelativeResize="0"/>
          <p:nvPr/>
        </p:nvPicPr>
        <p:blipFill rotWithShape="1">
          <a:blip r:embed="rId3">
            <a:alphaModFix/>
          </a:blip>
          <a:srcRect t="13556" b="13556"/>
          <a:stretch/>
        </p:blipFill>
        <p:spPr>
          <a:xfrm>
            <a:off x="940211" y="29105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7" name="Google Shape;617;p78"/>
          <p:cNvSpPr txBox="1"/>
          <p:nvPr/>
        </p:nvSpPr>
        <p:spPr>
          <a:xfrm>
            <a:off x="3142125" y="2609626"/>
            <a:ext cx="37017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Валентин Шкулов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78"/>
          <p:cNvSpPr txBox="1"/>
          <p:nvPr/>
        </p:nvSpPr>
        <p:spPr>
          <a:xfrm>
            <a:off x="3142125" y="2952925"/>
            <a:ext cx="53373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Data Scientist</a:t>
            </a:r>
            <a:endParaRPr sz="10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Об опыте:</a:t>
            </a:r>
            <a:endParaRPr sz="10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9 лет опыта в роли Data Scientist и ML Engineer (Python, SQL, ML)</a:t>
            </a:r>
            <a:endParaRPr sz="10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Staff Data Scientist в компании Meson Capital</a:t>
            </a:r>
            <a:endParaRPr sz="10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Контакты:</a:t>
            </a:r>
            <a:endParaRPr sz="10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email: mostprobable19@gmail.com</a:t>
            </a:r>
            <a:endParaRPr sz="10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telegram: @teenl0ve</a:t>
            </a:r>
            <a:endParaRPr sz="10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5" name="Google Shape;195;p37"/>
          <p:cNvSpPr/>
          <p:nvPr/>
        </p:nvSpPr>
        <p:spPr>
          <a:xfrm>
            <a:off x="866025" y="116395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7"/>
          <p:cNvSpPr/>
          <p:nvPr/>
        </p:nvSpPr>
        <p:spPr>
          <a:xfrm>
            <a:off x="866025" y="172370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Идеи и методы построения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7"/>
          <p:cNvSpPr/>
          <p:nvPr/>
        </p:nvSpPr>
        <p:spPr>
          <a:xfrm>
            <a:off x="866025" y="230389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Критерии информативности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7"/>
          <p:cNvSpPr/>
          <p:nvPr/>
        </p:nvSpPr>
        <p:spPr>
          <a:xfrm>
            <a:off x="866025" y="2884076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Общий алгоритм построения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66025" y="34786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866025" y="407316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37"/>
          <p:cNvCxnSpPr>
            <a:stCxn id="195" idx="1"/>
            <a:endCxn id="196" idx="1"/>
          </p:cNvCxnSpPr>
          <p:nvPr/>
        </p:nvCxnSpPr>
        <p:spPr>
          <a:xfrm>
            <a:off x="866025" y="1352050"/>
            <a:ext cx="600" cy="5598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7"/>
          <p:cNvCxnSpPr>
            <a:stCxn id="196" idx="1"/>
            <a:endCxn id="197" idx="1"/>
          </p:cNvCxnSpPr>
          <p:nvPr/>
        </p:nvCxnSpPr>
        <p:spPr>
          <a:xfrm>
            <a:off x="866025" y="1911802"/>
            <a:ext cx="600" cy="5802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7"/>
          <p:cNvCxnSpPr>
            <a:stCxn id="197" idx="1"/>
            <a:endCxn id="198" idx="1"/>
          </p:cNvCxnSpPr>
          <p:nvPr/>
        </p:nvCxnSpPr>
        <p:spPr>
          <a:xfrm>
            <a:off x="866025" y="2491992"/>
            <a:ext cx="600" cy="5802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7"/>
          <p:cNvCxnSpPr>
            <a:stCxn id="198" idx="1"/>
            <a:endCxn id="199" idx="1"/>
          </p:cNvCxnSpPr>
          <p:nvPr/>
        </p:nvCxnSpPr>
        <p:spPr>
          <a:xfrm>
            <a:off x="866025" y="3072176"/>
            <a:ext cx="600" cy="5946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7"/>
          <p:cNvCxnSpPr>
            <a:stCxn id="199" idx="1"/>
            <a:endCxn id="200" idx="1"/>
          </p:cNvCxnSpPr>
          <p:nvPr/>
        </p:nvCxnSpPr>
        <p:spPr>
          <a:xfrm>
            <a:off x="866025" y="3666725"/>
            <a:ext cx="600" cy="5946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11" name="Google Shape;211;p38"/>
          <p:cNvGraphicFramePr/>
          <p:nvPr/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{0AEFD68B-3333-4C32-8394-C33F4D3C5303}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Рассмотреть алгоритм Decision tree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как происходят разбиения в деревьях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Практически применить Decision tree к задаче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2" name="Google Shape;212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 концу занятия вы сможете</a:t>
            </a:r>
            <a:endParaRPr sz="1500" b="1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8" name="Google Shape;218;p39"/>
          <p:cNvGraphicFramePr/>
          <p:nvPr/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{0AEFD68B-3333-4C32-8394-C33F4D3C5303}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Понимать как работает алгоритм для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Знать особенности применения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для решения задач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9" name="Google Shape;219;p39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Зачем вам это уметь</a:t>
            </a:r>
            <a:endParaRPr sz="1500" b="1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Идеи и методы построения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/>
              <a:t>Decision Tree in everyday life</a:t>
            </a:r>
            <a:endParaRPr/>
          </a:p>
        </p:txBody>
      </p:sp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25" y="1106449"/>
            <a:ext cx="6185034" cy="341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1272</Words>
  <Application>Microsoft Office PowerPoint</Application>
  <PresentationFormat>Экран (16:9)</PresentationFormat>
  <Paragraphs>286</Paragraphs>
  <Slides>47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47</vt:i4>
      </vt:variant>
    </vt:vector>
  </HeadingPairs>
  <TitlesOfParts>
    <vt:vector size="54" baseType="lpstr">
      <vt:lpstr>Courier New</vt:lpstr>
      <vt:lpstr>Trebuchet MS</vt:lpstr>
      <vt:lpstr>Arial</vt:lpstr>
      <vt:lpstr>Calibri</vt:lpstr>
      <vt:lpstr>Roboto</vt:lpstr>
      <vt:lpstr>Светлая тема</vt:lpstr>
      <vt:lpstr>Светлая тема</vt:lpstr>
      <vt:lpstr>ML Professional Деревья решений</vt:lpstr>
      <vt:lpstr>Проверить, идет ли запись</vt:lpstr>
      <vt:lpstr>Деревья Решений </vt:lpstr>
      <vt:lpstr>Правила вебинара</vt:lpstr>
      <vt:lpstr>Маршрут вебинара</vt:lpstr>
      <vt:lpstr>Цели вебинара</vt:lpstr>
      <vt:lpstr>Смысл</vt:lpstr>
      <vt:lpstr>Идеи и методы построения</vt:lpstr>
      <vt:lpstr>Decision Tree in everyday life</vt:lpstr>
      <vt:lpstr>Decision Tree</vt:lpstr>
      <vt:lpstr>Decision Tree</vt:lpstr>
      <vt:lpstr>Decision Tree</vt:lpstr>
      <vt:lpstr>Критерии информативности</vt:lpstr>
      <vt:lpstr>Критерии информативности. Постановка задачи</vt:lpstr>
      <vt:lpstr>Критерии информативности. Info Gain </vt:lpstr>
      <vt:lpstr>Критерии информативности. Entropy </vt:lpstr>
      <vt:lpstr>Критерии информативности. Entropy </vt:lpstr>
      <vt:lpstr>Критерии информативности. Entropy </vt:lpstr>
      <vt:lpstr>Критерии информативности. Entropy </vt:lpstr>
      <vt:lpstr>Критерии информативности. Gini</vt:lpstr>
      <vt:lpstr>Gini</vt:lpstr>
      <vt:lpstr>Критерии информативности. Entropy vs Gini</vt:lpstr>
      <vt:lpstr>Критерии информативности. Entropy vs Gini</vt:lpstr>
      <vt:lpstr>Критерии информативности </vt:lpstr>
      <vt:lpstr>Критерии для регрессии. MSE</vt:lpstr>
      <vt:lpstr>Критерии информативности</vt:lpstr>
      <vt:lpstr>Общий алгоритм построения</vt:lpstr>
      <vt:lpstr>Общий алгоритм построения</vt:lpstr>
      <vt:lpstr>Общий алгоритм построения. Pruning</vt:lpstr>
      <vt:lpstr>Общий алгоритм построения.  Missing Values Processing</vt:lpstr>
      <vt:lpstr>Общий алгоритм построения</vt:lpstr>
      <vt:lpstr>Общий алгоритм построения</vt:lpstr>
      <vt:lpstr>Вопросы для проверки</vt:lpstr>
      <vt:lpstr>Ключевые тезисы </vt:lpstr>
      <vt:lpstr>Вопросы?</vt:lpstr>
      <vt:lpstr>LIVE</vt:lpstr>
      <vt:lpstr>Практика</vt:lpstr>
      <vt:lpstr>Слайд с заданием</vt:lpstr>
      <vt:lpstr>Список материалов для изучения</vt:lpstr>
      <vt:lpstr>Рефлексия</vt:lpstr>
      <vt:lpstr>Цели вебинара</vt:lpstr>
      <vt:lpstr>Вопросы для проверки</vt:lpstr>
      <vt:lpstr>Ключевые тезисы занятия</vt:lpstr>
      <vt:lpstr>Рефлексия</vt:lpstr>
      <vt:lpstr>Следующий вебинар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Ghenya Romanov</cp:lastModifiedBy>
  <cp:revision>19</cp:revision>
  <dcterms:modified xsi:type="dcterms:W3CDTF">2024-11-12T08:56:08Z</dcterms:modified>
</cp:coreProperties>
</file>