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76" r:id="rId3"/>
    <p:sldId id="279" r:id="rId4"/>
    <p:sldId id="270" r:id="rId5"/>
    <p:sldId id="275" r:id="rId6"/>
    <p:sldId id="272" r:id="rId7"/>
    <p:sldId id="258" r:id="rId8"/>
    <p:sldId id="273" r:id="rId9"/>
    <p:sldId id="274" r:id="rId10"/>
    <p:sldId id="267" r:id="rId11"/>
    <p:sldId id="262" r:id="rId12"/>
    <p:sldId id="261" r:id="rId13"/>
    <p:sldId id="260" r:id="rId14"/>
    <p:sldId id="278" r:id="rId15"/>
  </p:sldIdLst>
  <p:sldSz cx="9144000" cy="5143500" type="screen16x9"/>
  <p:notesSz cx="6858000" cy="9144000"/>
  <p:embeddedFontLst>
    <p:embeddedFont>
      <p:font typeface="Montserrat" charset="0"/>
      <p:regular r:id="rId17"/>
      <p:bold r:id="rId18"/>
      <p:italic r:id="rId19"/>
      <p:boldItalic r:id="rId20"/>
    </p:embeddedFont>
    <p:embeddedFont>
      <p:font typeface="Tahoma"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00" d="100"/>
          <a:sy n="100" d="100"/>
        </p:scale>
        <p:origin x="-516" y="6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336331"/>
            <a:ext cx="8512500" cy="4466897"/>
          </a:xfrm>
          <a:prstGeom prst="rect">
            <a:avLst/>
          </a:prstGeom>
          <a:noFill/>
          <a:ln>
            <a:noFill/>
          </a:ln>
        </p:spPr>
        <p:txBody>
          <a:bodyPr spcFirstLastPara="1" wrap="square" lIns="91425" tIns="91425" rIns="91425" bIns="91425" anchor="b" anchorCtr="0">
            <a:noAutofit/>
          </a:bodyPr>
          <a:lstStyle/>
          <a:p>
            <a:pPr lvl="0"/>
            <a:r>
              <a:rPr lang="en-GB" sz="3600" b="1" dirty="0" smtClean="0">
                <a:solidFill>
                  <a:schemeClr val="lt1"/>
                </a:solidFill>
                <a:latin typeface="Montserrat" panose="00000500000000000000"/>
                <a:ea typeface="Montserrat" panose="00000500000000000000"/>
                <a:cs typeface="Montserrat" panose="00000500000000000000"/>
                <a:sym typeface="Montserrat" panose="00000500000000000000"/>
              </a:rPr>
              <a:t/>
            </a:r>
            <a:br>
              <a:rPr lang="en-GB" sz="3600" b="1" dirty="0" smtClean="0">
                <a:solidFill>
                  <a:schemeClr val="lt1"/>
                </a:solidFill>
                <a:latin typeface="Montserrat" panose="00000500000000000000"/>
                <a:ea typeface="Montserrat" panose="00000500000000000000"/>
                <a:cs typeface="Montserrat" panose="00000500000000000000"/>
                <a:sym typeface="Montserrat" panose="00000500000000000000"/>
              </a:rPr>
            </a:br>
            <a:r>
              <a:rPr lang="en-GB" sz="3600" b="1" dirty="0" smtClean="0">
                <a:solidFill>
                  <a:schemeClr val="lt1"/>
                </a:solidFill>
                <a:latin typeface="Montserrat" panose="00000500000000000000"/>
                <a:ea typeface="Montserrat" panose="00000500000000000000"/>
                <a:cs typeface="Montserrat" panose="00000500000000000000"/>
                <a:sym typeface="Montserrat" panose="00000500000000000000"/>
              </a:rPr>
              <a:t/>
            </a:r>
            <a:br>
              <a:rPr lang="en-GB" sz="3600" b="1" dirty="0" smtClean="0">
                <a:solidFill>
                  <a:schemeClr val="lt1"/>
                </a:solidFill>
                <a:latin typeface="Montserrat" panose="00000500000000000000"/>
                <a:ea typeface="Montserrat" panose="00000500000000000000"/>
                <a:cs typeface="Montserrat" panose="00000500000000000000"/>
                <a:sym typeface="Montserrat" panose="00000500000000000000"/>
              </a:rPr>
            </a:br>
            <a:r>
              <a:rPr lang="en-GB" sz="3600" b="1" dirty="0" smtClean="0">
                <a:solidFill>
                  <a:schemeClr val="lt1"/>
                </a:solidFill>
                <a:latin typeface="Montserrat" panose="00000500000000000000"/>
                <a:ea typeface="Montserrat" panose="00000500000000000000"/>
                <a:cs typeface="Montserrat" panose="00000500000000000000"/>
                <a:sym typeface="Montserrat" panose="00000500000000000000"/>
              </a:rPr>
              <a:t/>
            </a:r>
            <a:br>
              <a:rPr lang="en-GB" sz="3600" b="1" dirty="0" smtClean="0">
                <a:solidFill>
                  <a:schemeClr val="lt1"/>
                </a:solidFill>
                <a:latin typeface="Montserrat" panose="00000500000000000000"/>
                <a:ea typeface="Montserrat" panose="00000500000000000000"/>
                <a:cs typeface="Montserrat" panose="00000500000000000000"/>
                <a:sym typeface="Montserrat" panose="00000500000000000000"/>
              </a:rPr>
            </a:br>
            <a:endParaRPr lang="en-GB"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lvl="0"/>
            <a:r>
              <a:rPr lang="en-GB" sz="3600" b="1" dirty="0" smtClean="0">
                <a:solidFill>
                  <a:srgbClr val="CC0000"/>
                </a:solidFill>
                <a:latin typeface="Montserrat" panose="00000500000000000000"/>
                <a:ea typeface="Montserrat" panose="00000500000000000000"/>
                <a:cs typeface="Montserrat" panose="00000500000000000000"/>
                <a:sym typeface="Montserrat" panose="00000500000000000000"/>
              </a:rPr>
              <a:t> Capstone Project</a:t>
            </a:r>
            <a:br>
              <a:rPr lang="en-GB" sz="3600" b="1" dirty="0" smtClean="0">
                <a:solidFill>
                  <a:srgbClr val="CC0000"/>
                </a:solidFill>
                <a:latin typeface="Montserrat" panose="00000500000000000000"/>
                <a:ea typeface="Montserrat" panose="00000500000000000000"/>
                <a:cs typeface="Montserrat" panose="00000500000000000000"/>
                <a:sym typeface="Montserrat" panose="00000500000000000000"/>
              </a:rPr>
            </a:br>
            <a:r>
              <a:rPr lang="en-GB" sz="2800" b="1" dirty="0" smtClean="0">
                <a:solidFill>
                  <a:schemeClr val="lt1"/>
                </a:solidFill>
                <a:latin typeface="Montserrat" panose="00000500000000000000"/>
                <a:ea typeface="Montserrat" panose="00000500000000000000"/>
                <a:cs typeface="Montserrat" panose="00000500000000000000"/>
                <a:sym typeface="Montserrat" panose="00000500000000000000"/>
              </a:rPr>
              <a:t>Air </a:t>
            </a:r>
            <a:r>
              <a:rPr lang="en-GB" sz="2800" b="1" dirty="0" err="1" smtClean="0">
                <a:solidFill>
                  <a:schemeClr val="lt1"/>
                </a:solidFill>
                <a:latin typeface="Montserrat" panose="00000500000000000000"/>
                <a:ea typeface="Montserrat" panose="00000500000000000000"/>
                <a:cs typeface="Montserrat" panose="00000500000000000000"/>
                <a:sym typeface="Montserrat" panose="00000500000000000000"/>
              </a:rPr>
              <a:t>BnB</a:t>
            </a:r>
            <a:r>
              <a:rPr lang="en-GB" sz="2800" b="1" dirty="0" smtClean="0">
                <a:solidFill>
                  <a:schemeClr val="lt1"/>
                </a:solidFill>
                <a:latin typeface="Montserrat" panose="00000500000000000000"/>
                <a:ea typeface="Montserrat" panose="00000500000000000000"/>
                <a:cs typeface="Montserrat" panose="00000500000000000000"/>
                <a:sym typeface="Montserrat" panose="00000500000000000000"/>
              </a:rPr>
              <a:t/>
            </a:r>
            <a:br>
              <a:rPr lang="en-GB" sz="2800" b="1" dirty="0" smtClean="0">
                <a:solidFill>
                  <a:schemeClr val="lt1"/>
                </a:solidFill>
                <a:latin typeface="Montserrat" panose="00000500000000000000"/>
                <a:ea typeface="Montserrat" panose="00000500000000000000"/>
                <a:cs typeface="Montserrat" panose="00000500000000000000"/>
                <a:sym typeface="Montserrat" panose="00000500000000000000"/>
              </a:rPr>
            </a:br>
            <a:r>
              <a:rPr lang="en-GB" sz="2800" b="1" i="1" u="sng" dirty="0" smtClean="0">
                <a:solidFill>
                  <a:schemeClr val="lt1"/>
                </a:solidFill>
                <a:latin typeface="Montserrat" panose="00000500000000000000"/>
                <a:ea typeface="Montserrat" panose="00000500000000000000"/>
                <a:cs typeface="Montserrat" panose="00000500000000000000"/>
                <a:sym typeface="Montserrat" panose="00000500000000000000"/>
              </a:rPr>
              <a:t>Team members</a:t>
            </a:r>
            <a:r>
              <a:rPr lang="en-GB" sz="2800" b="1" dirty="0" smtClean="0">
                <a:solidFill>
                  <a:schemeClr val="lt1"/>
                </a:solidFill>
                <a:latin typeface="Montserrat" panose="00000500000000000000"/>
                <a:ea typeface="Montserrat" panose="00000500000000000000"/>
                <a:cs typeface="Montserrat" panose="00000500000000000000"/>
                <a:sym typeface="Montserrat" panose="00000500000000000000"/>
              </a:rPr>
              <a:t/>
            </a:r>
            <a:br>
              <a:rPr lang="en-GB" sz="2800" b="1" dirty="0" smtClean="0">
                <a:solidFill>
                  <a:schemeClr val="lt1"/>
                </a:solidFill>
                <a:latin typeface="Montserrat" panose="00000500000000000000"/>
                <a:ea typeface="Montserrat" panose="00000500000000000000"/>
                <a:cs typeface="Montserrat" panose="00000500000000000000"/>
                <a:sym typeface="Montserrat" panose="00000500000000000000"/>
              </a:rPr>
            </a:br>
            <a:r>
              <a:rPr lang="en-GB" sz="2800" b="1" dirty="0" err="1" smtClean="0">
                <a:solidFill>
                  <a:schemeClr val="lt1"/>
                </a:solidFill>
                <a:latin typeface="Montserrat" panose="00000500000000000000"/>
                <a:ea typeface="Montserrat" panose="00000500000000000000"/>
                <a:cs typeface="Montserrat" panose="00000500000000000000"/>
                <a:sym typeface="Montserrat" panose="00000500000000000000"/>
              </a:rPr>
              <a:t>Bhupendra</a:t>
            </a:r>
            <a:r>
              <a:rPr lang="en-GB" sz="2800" b="1" dirty="0" smtClean="0">
                <a:solidFill>
                  <a:schemeClr val="lt1"/>
                </a:solidFill>
                <a:latin typeface="Montserrat" panose="00000500000000000000"/>
                <a:ea typeface="Montserrat" panose="00000500000000000000"/>
                <a:cs typeface="Montserrat" panose="00000500000000000000"/>
                <a:sym typeface="Montserrat" panose="00000500000000000000"/>
              </a:rPr>
              <a:t> Singh </a:t>
            </a:r>
            <a:r>
              <a:rPr lang="en-GB" sz="2800" b="1" dirty="0" err="1" smtClean="0">
                <a:solidFill>
                  <a:schemeClr val="lt1"/>
                </a:solidFill>
                <a:latin typeface="Montserrat" panose="00000500000000000000"/>
                <a:ea typeface="Montserrat" panose="00000500000000000000"/>
                <a:cs typeface="Montserrat" panose="00000500000000000000"/>
                <a:sym typeface="Montserrat" panose="00000500000000000000"/>
              </a:rPr>
              <a:t>Ahiwar</a:t>
            </a:r>
            <a:r>
              <a:rPr lang="en-GB" sz="2800" b="1" dirty="0" smtClean="0">
                <a:solidFill>
                  <a:schemeClr val="lt1"/>
                </a:solidFill>
                <a:latin typeface="Montserrat" panose="00000500000000000000"/>
                <a:ea typeface="Montserrat" panose="00000500000000000000"/>
                <a:cs typeface="Montserrat" panose="00000500000000000000"/>
                <a:sym typeface="Montserrat" panose="00000500000000000000"/>
              </a:rPr>
              <a:t/>
            </a:r>
            <a:br>
              <a:rPr lang="en-GB" sz="2800" b="1" dirty="0" smtClean="0">
                <a:solidFill>
                  <a:schemeClr val="lt1"/>
                </a:solidFill>
                <a:latin typeface="Montserrat" panose="00000500000000000000"/>
                <a:ea typeface="Montserrat" panose="00000500000000000000"/>
                <a:cs typeface="Montserrat" panose="00000500000000000000"/>
                <a:sym typeface="Montserrat" panose="00000500000000000000"/>
              </a:rPr>
            </a:br>
            <a:r>
              <a:rPr lang="en-GB" sz="2800" b="1" dirty="0" err="1" smtClean="0">
                <a:solidFill>
                  <a:schemeClr val="lt1"/>
                </a:solidFill>
                <a:latin typeface="Montserrat" panose="00000500000000000000"/>
                <a:ea typeface="Montserrat" panose="00000500000000000000"/>
                <a:cs typeface="Montserrat" panose="00000500000000000000"/>
                <a:sym typeface="Montserrat" panose="00000500000000000000"/>
              </a:rPr>
              <a:t>Chandan</a:t>
            </a:r>
            <a:r>
              <a:rPr lang="en-GB" sz="2800" b="1" dirty="0" smtClean="0">
                <a:solidFill>
                  <a:schemeClr val="lt1"/>
                </a:solidFill>
                <a:latin typeface="Montserrat" panose="00000500000000000000"/>
                <a:ea typeface="Montserrat" panose="00000500000000000000"/>
                <a:cs typeface="Montserrat" panose="00000500000000000000"/>
                <a:sym typeface="Montserrat" panose="00000500000000000000"/>
              </a:rPr>
              <a:t> </a:t>
            </a:r>
            <a:r>
              <a:rPr lang="en-GB" sz="2800" b="1" dirty="0" err="1" smtClean="0">
                <a:solidFill>
                  <a:schemeClr val="lt1"/>
                </a:solidFill>
                <a:latin typeface="Montserrat" panose="00000500000000000000"/>
                <a:ea typeface="Montserrat" panose="00000500000000000000"/>
                <a:cs typeface="Montserrat" panose="00000500000000000000"/>
                <a:sym typeface="Montserrat" panose="00000500000000000000"/>
              </a:rPr>
              <a:t>Baraliya</a:t>
            </a:r>
            <a:r>
              <a:rPr lang="en-GB" sz="2800" b="1" dirty="0" smtClean="0">
                <a:solidFill>
                  <a:schemeClr val="lt1"/>
                </a:solidFill>
                <a:latin typeface="Montserrat" panose="00000500000000000000"/>
                <a:ea typeface="Montserrat" panose="00000500000000000000"/>
                <a:cs typeface="Montserrat" panose="00000500000000000000"/>
                <a:sym typeface="Montserrat" panose="00000500000000000000"/>
              </a:rPr>
              <a:t/>
            </a:r>
            <a:br>
              <a:rPr lang="en-GB" sz="2800" b="1" dirty="0" smtClean="0">
                <a:solidFill>
                  <a:schemeClr val="lt1"/>
                </a:solidFill>
                <a:latin typeface="Montserrat" panose="00000500000000000000"/>
                <a:ea typeface="Montserrat" panose="00000500000000000000"/>
                <a:cs typeface="Montserrat" panose="00000500000000000000"/>
                <a:sym typeface="Montserrat" panose="00000500000000000000"/>
              </a:rPr>
            </a:br>
            <a:r>
              <a:rPr lang="en-GB" sz="2800" b="1" dirty="0" err="1" smtClean="0">
                <a:solidFill>
                  <a:schemeClr val="lt1"/>
                </a:solidFill>
                <a:latin typeface="Montserrat" panose="00000500000000000000"/>
                <a:ea typeface="Montserrat" panose="00000500000000000000"/>
                <a:cs typeface="Montserrat" panose="00000500000000000000"/>
                <a:sym typeface="Montserrat" panose="00000500000000000000"/>
              </a:rPr>
              <a:t>Abhishek</a:t>
            </a: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lvl="0"/>
            <a:r>
              <a:rPr lang="en-GB" sz="1600" b="1" dirty="0" smtClean="0">
                <a:solidFill>
                  <a:srgbClr val="CC0000"/>
                </a:solidFill>
                <a:latin typeface="Montserrat" panose="00000500000000000000"/>
                <a:ea typeface="Montserrat" panose="00000500000000000000"/>
                <a:cs typeface="Montserrat" panose="00000500000000000000"/>
                <a:sym typeface="Montserrat" panose="00000500000000000000"/>
              </a:rPr>
              <a:t> </a:t>
            </a: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180386"/>
            <a:ext cx="8520600" cy="572700"/>
          </a:xfrm>
        </p:spPr>
        <p:txBody>
          <a:bodyPr/>
          <a:lstStyle/>
          <a:p>
            <a:r>
              <a:rPr lang="en-US" sz="1800" dirty="0"/>
              <a:t>How is the avability of rooms at </a:t>
            </a:r>
            <a:r>
              <a:rPr lang="en-US" sz="1800" dirty="0" err="1"/>
              <a:t>neighbourhood</a:t>
            </a:r>
            <a:r>
              <a:rPr lang="en-US" sz="1800" dirty="0"/>
              <a:t> group</a:t>
            </a:r>
          </a:p>
        </p:txBody>
      </p:sp>
      <p:sp>
        <p:nvSpPr>
          <p:cNvPr id="3" name="Text Placeholder 2"/>
          <p:cNvSpPr>
            <a:spLocks noGrp="1"/>
          </p:cNvSpPr>
          <p:nvPr>
            <p:ph type="body" idx="1"/>
          </p:nvPr>
        </p:nvSpPr>
        <p:spPr>
          <a:xfrm>
            <a:off x="231464" y="753086"/>
            <a:ext cx="3435636" cy="4042197"/>
          </a:xfrm>
        </p:spPr>
        <p:txBody>
          <a:bodyPr/>
          <a:lstStyle/>
          <a:p>
            <a:pPr>
              <a:lnSpc>
                <a:spcPct val="125000"/>
              </a:lnSpc>
              <a:buClrTx/>
              <a:buFont typeface="Arial" panose="020B0604020202020204" pitchFamily="34" charset="0"/>
              <a:buChar char="•"/>
            </a:pPr>
            <a:r>
              <a:rPr kumimoji="0" lang="en-IN" sz="1400" b="0" i="0" u="none" strike="noStrike" kern="0" cap="none" spc="0" normalizeH="0" baseline="0" noProof="0" dirty="0">
                <a:ln>
                  <a:noFill/>
                </a:ln>
                <a:solidFill>
                  <a:srgbClr val="212121"/>
                </a:solidFill>
                <a:effectLst/>
                <a:uLnTx/>
                <a:uFillTx/>
                <a:latin typeface="Tahoma" panose="020B0604030504040204" pitchFamily="34" charset="0"/>
                <a:ea typeface="Tahoma" panose="020B0604030504040204" pitchFamily="34" charset="0"/>
                <a:cs typeface="Tahoma" panose="020B0604030504040204" pitchFamily="34" charset="0"/>
                <a:sym typeface="Arial" panose="020B0604020202020204"/>
              </a:rPr>
              <a:t>Staten Island </a:t>
            </a:r>
            <a:r>
              <a:rPr lang="en-IN" sz="1400" dirty="0">
                <a:solidFill>
                  <a:srgbClr val="212121"/>
                </a:solidFill>
                <a:latin typeface="Tahoma" panose="020B0604030504040204" pitchFamily="34" charset="0"/>
                <a:ea typeface="Tahoma" panose="020B0604030504040204" pitchFamily="34" charset="0"/>
                <a:cs typeface="Tahoma" panose="020B0604030504040204" pitchFamily="34" charset="0"/>
              </a:rPr>
              <a:t>has the most avability of rooms all the year.</a:t>
            </a:r>
          </a:p>
          <a:p>
            <a:pPr>
              <a:lnSpc>
                <a:spcPct val="125000"/>
              </a:lnSpc>
              <a:buClrTx/>
              <a:buFont typeface="Arial" panose="020B0604020202020204" pitchFamily="34" charset="0"/>
              <a:buChar char="•"/>
            </a:pPr>
            <a:r>
              <a:rPr lang="en-IN" sz="1400" dirty="0">
                <a:solidFill>
                  <a:srgbClr val="212121"/>
                </a:solidFill>
                <a:latin typeface="Tahoma" panose="020B0604030504040204" pitchFamily="34" charset="0"/>
                <a:ea typeface="Tahoma" panose="020B0604030504040204" pitchFamily="34" charset="0"/>
                <a:cs typeface="Tahoma" panose="020B0604030504040204" pitchFamily="34" charset="0"/>
              </a:rPr>
              <a:t>Brooklyn having the least availability of rooms through a year with the second most count listing gives an opportunity to have an increase in  number of rooms.</a:t>
            </a:r>
          </a:p>
          <a:p>
            <a:pPr>
              <a:lnSpc>
                <a:spcPct val="125000"/>
              </a:lnSpc>
              <a:buClrTx/>
              <a:buFont typeface="Arial" panose="020B0604020202020204" pitchFamily="34" charset="0"/>
              <a:buChar char="•"/>
            </a:pPr>
            <a:r>
              <a:rPr lang="en-IN" sz="1400" dirty="0">
                <a:solidFill>
                  <a:srgbClr val="212121"/>
                </a:solidFill>
                <a:latin typeface="Tahoma" panose="020B0604030504040204" pitchFamily="34" charset="0"/>
                <a:ea typeface="Tahoma" panose="020B0604030504040204" pitchFamily="34" charset="0"/>
                <a:cs typeface="Tahoma" panose="020B0604030504040204" pitchFamily="34" charset="0"/>
              </a:rPr>
              <a:t>Manhattan, Bronx and Queens and nearly an equal avability of rooms throughout the year.</a:t>
            </a:r>
          </a:p>
          <a:p>
            <a:pPr>
              <a:lnSpc>
                <a:spcPct val="125000"/>
              </a:lnSpc>
              <a:buClrTx/>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3747337" y="809606"/>
            <a:ext cx="5165199" cy="36879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151" y="158135"/>
            <a:ext cx="8520600" cy="572700"/>
          </a:xfrm>
        </p:spPr>
        <p:txBody>
          <a:bodyPr/>
          <a:lstStyle/>
          <a:p>
            <a:r>
              <a:rPr lang="en-US" sz="1800" dirty="0"/>
              <a:t>Host with highest number of reviews and Highest list counts</a:t>
            </a:r>
          </a:p>
        </p:txBody>
      </p:sp>
      <p:sp>
        <p:nvSpPr>
          <p:cNvPr id="3" name="Text Placeholder 2"/>
          <p:cNvSpPr>
            <a:spLocks noGrp="1"/>
          </p:cNvSpPr>
          <p:nvPr>
            <p:ph type="body" idx="1"/>
          </p:nvPr>
        </p:nvSpPr>
        <p:spPr>
          <a:xfrm>
            <a:off x="470008" y="3593879"/>
            <a:ext cx="7621369" cy="1307730"/>
          </a:xfrm>
        </p:spPr>
        <p:txBody>
          <a:bodyPr/>
          <a:lstStyle/>
          <a:p>
            <a:pPr marL="114300" indent="0">
              <a:lnSpc>
                <a:spcPct val="125000"/>
              </a:lnSpc>
              <a:buClrTx/>
              <a:buNone/>
            </a:pPr>
            <a:r>
              <a:rPr lang="it-IT" sz="1400" dirty="0">
                <a:solidFill>
                  <a:srgbClr val="212121"/>
                </a:solidFill>
                <a:latin typeface="Tahoma" panose="020B0604030504040204" pitchFamily="34" charset="0"/>
                <a:ea typeface="Tahoma" panose="020B0604030504040204" pitchFamily="34" charset="0"/>
                <a:cs typeface="Tahoma" panose="020B0604030504040204" pitchFamily="34" charset="0"/>
              </a:rPr>
              <a:t>i) Dona, Ji, Maya, Carol, Danielle has the maximum number of reviews.</a:t>
            </a:r>
          </a:p>
          <a:p>
            <a:pPr marL="114300" indent="0">
              <a:lnSpc>
                <a:spcPct val="125000"/>
              </a:lnSpc>
              <a:buClrTx/>
              <a:buNone/>
            </a:pPr>
            <a:r>
              <a:rPr lang="it-IT" sz="1400" dirty="0">
                <a:solidFill>
                  <a:srgbClr val="212121"/>
                </a:solidFill>
                <a:latin typeface="Tahoma" panose="020B0604030504040204" pitchFamily="34" charset="0"/>
                <a:ea typeface="Tahoma" panose="020B0604030504040204" pitchFamily="34" charset="0"/>
                <a:cs typeface="Tahoma" panose="020B0604030504040204" pitchFamily="34" charset="0"/>
              </a:rPr>
              <a:t>ii) While Micheal, David, Sonder(NYC), John has the highest number of listing counts.</a:t>
            </a:r>
          </a:p>
          <a:p>
            <a:pPr marL="114300" indent="0">
              <a:lnSpc>
                <a:spcPct val="125000"/>
              </a:lnSpc>
              <a:buClrTx/>
              <a:buNone/>
            </a:pPr>
            <a:r>
              <a:rPr lang="it-IT" sz="1400" dirty="0">
                <a:solidFill>
                  <a:srgbClr val="212121"/>
                </a:solidFill>
                <a:latin typeface="Tahoma" panose="020B0604030504040204" pitchFamily="34" charset="0"/>
                <a:ea typeface="Tahoma" panose="020B0604030504040204" pitchFamily="34" charset="0"/>
                <a:cs typeface="Tahoma" panose="020B0604030504040204" pitchFamily="34" charset="0"/>
              </a:rPr>
              <a:t>The being the top faciltors and busiest host.</a:t>
            </a:r>
          </a:p>
          <a:p>
            <a:pPr marL="114300" indent="0">
              <a:lnSpc>
                <a:spcPct val="125000"/>
              </a:lnSpc>
              <a:buClrTx/>
              <a:buNone/>
            </a:pPr>
            <a:r>
              <a:rPr lang="it-IT" sz="1400" dirty="0">
                <a:solidFill>
                  <a:srgbClr val="212121"/>
                </a:solidFill>
                <a:latin typeface="Tahoma" panose="020B0604030504040204" pitchFamily="34" charset="0"/>
                <a:ea typeface="Tahoma" panose="020B0604030504040204" pitchFamily="34" charset="0"/>
                <a:cs typeface="Tahoma" panose="020B0604030504040204" pitchFamily="34" charset="0"/>
              </a:rPr>
              <a:t/>
            </a:r>
            <a:br>
              <a:rPr lang="it-IT" sz="1400" dirty="0">
                <a:solidFill>
                  <a:srgbClr val="212121"/>
                </a:solidFill>
                <a:latin typeface="Tahoma" panose="020B0604030504040204" pitchFamily="34" charset="0"/>
                <a:ea typeface="Tahoma" panose="020B0604030504040204" pitchFamily="34" charset="0"/>
                <a:cs typeface="Tahoma" panose="020B0604030504040204" pitchFamily="34" charset="0"/>
              </a:rPr>
            </a:br>
            <a:endParaRPr lang="it-IT" sz="1400" dirty="0">
              <a:solidFill>
                <a:srgbClr val="212121"/>
              </a:solidFill>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6" name="Rectangle 4">
            <a:extLst>
              <a:ext uri="{FF2B5EF4-FFF2-40B4-BE49-F238E27FC236}">
                <a16:creationId xmlns:a16="http://schemas.microsoft.com/office/drawing/2014/main" xmlns="" id="{93F430AA-FB85-A525-4668-CFA34ADB40D2}"/>
              </a:ext>
            </a:extLst>
          </p:cNvPr>
          <p:cNvSpPr>
            <a:spLocks noChangeArrowheads="1"/>
          </p:cNvSpPr>
          <p:nvPr/>
        </p:nvSpPr>
        <p:spPr bwMode="auto">
          <a:xfrm>
            <a:off x="0" y="0"/>
            <a:ext cx="8636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30" name="Picture 10">
            <a:extLst>
              <a:ext uri="{FF2B5EF4-FFF2-40B4-BE49-F238E27FC236}">
                <a16:creationId xmlns:a16="http://schemas.microsoft.com/office/drawing/2014/main" xmlns="" id="{51803C2D-9563-2246-62B2-032EB60AC85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86939" y="568301"/>
            <a:ext cx="3840717" cy="2758867"/>
          </a:xfrm>
          <a:prstGeom prst="rect">
            <a:avLst/>
          </a:prstGeom>
          <a:noFill/>
          <a:extLst>
            <a:ext uri="{909E8E84-426E-40DD-AFC4-6F175D3DCCD1}">
              <a14:hiddenFill xmlns:a14="http://schemas.microsoft.com/office/drawing/2010/main" xmlns="">
                <a:solidFill>
                  <a:srgbClr val="FFFFFF"/>
                </a:solidFill>
              </a14:hiddenFill>
            </a:ext>
          </a:extLst>
        </p:spPr>
      </p:pic>
      <p:pic>
        <p:nvPicPr>
          <p:cNvPr id="5132" name="Picture 12">
            <a:extLst>
              <a:ext uri="{FF2B5EF4-FFF2-40B4-BE49-F238E27FC236}">
                <a16:creationId xmlns:a16="http://schemas.microsoft.com/office/drawing/2014/main" xmlns="" id="{1950F657-605D-79AE-53DC-B94E91DA66F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1151" y="568301"/>
            <a:ext cx="3840717" cy="310021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a:t>
            </a:r>
            <a:r>
              <a:rPr lang="en-US" dirty="0" err="1" smtClean="0"/>
              <a:t>vs</a:t>
            </a:r>
            <a:r>
              <a:rPr lang="en-US" dirty="0" smtClean="0"/>
              <a:t> Reviews</a:t>
            </a:r>
            <a:br>
              <a:rPr lang="en-US" dirty="0" smtClean="0"/>
            </a:br>
            <a:endParaRPr lang="en-US" dirty="0"/>
          </a:p>
        </p:txBody>
      </p:sp>
      <p:sp>
        <p:nvSpPr>
          <p:cNvPr id="3" name="Text Placeholder 2"/>
          <p:cNvSpPr>
            <a:spLocks noGrp="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sz="1600" dirty="0" smtClean="0"/>
              <a:t>This </a:t>
            </a:r>
            <a:r>
              <a:rPr lang="en-US" sz="1600" dirty="0" err="1" smtClean="0"/>
              <a:t>tTh</a:t>
            </a:r>
            <a:r>
              <a:rPr lang="en-US" sz="1600" dirty="0" err="1" smtClean="0">
                <a:solidFill>
                  <a:srgbClr val="212121"/>
                </a:solidFill>
                <a:latin typeface="Roboto"/>
              </a:rPr>
              <a:t>This</a:t>
            </a:r>
            <a:r>
              <a:rPr lang="en-US" sz="1600" dirty="0" smtClean="0">
                <a:solidFill>
                  <a:srgbClr val="212121"/>
                </a:solidFill>
                <a:latin typeface="Roboto"/>
              </a:rPr>
              <a:t> graph show that people prefers where price is </a:t>
            </a:r>
            <a:r>
              <a:rPr lang="en-US" sz="1600" dirty="0" err="1" smtClean="0">
                <a:solidFill>
                  <a:srgbClr val="212121"/>
                </a:solidFill>
                <a:latin typeface="Roboto"/>
              </a:rPr>
              <a:t>less</a:t>
            </a:r>
            <a:r>
              <a:rPr lang="en-US" sz="1600" dirty="0" err="1" smtClean="0"/>
              <a:t>is</a:t>
            </a:r>
            <a:r>
              <a:rPr lang="en-US" sz="1600" dirty="0" smtClean="0"/>
              <a:t> graph show that people prefers where price is </a:t>
            </a:r>
            <a:r>
              <a:rPr lang="en-US" sz="1600" dirty="0" err="1" smtClean="0"/>
              <a:t>legraph</a:t>
            </a:r>
            <a:r>
              <a:rPr lang="en-US" sz="1600" dirty="0" smtClean="0"/>
              <a:t> show that people prefers where price is </a:t>
            </a:r>
            <a:r>
              <a:rPr lang="en-US" sz="1600" dirty="0" err="1" smtClean="0"/>
              <a:t>lessThis</a:t>
            </a:r>
            <a:r>
              <a:rPr lang="en-US" sz="1600" dirty="0" smtClean="0"/>
              <a:t> graph show that people prefers where price is less</a:t>
            </a:r>
            <a:endParaRPr lang="en-US" sz="1600" dirty="0"/>
          </a:p>
        </p:txBody>
      </p:sp>
      <p:pic>
        <p:nvPicPr>
          <p:cNvPr id="4" name="Picture 3"/>
          <p:cNvPicPr>
            <a:picLocks noChangeAspect="1"/>
          </p:cNvPicPr>
          <p:nvPr/>
        </p:nvPicPr>
        <p:blipFill>
          <a:blip r:embed="rId2"/>
          <a:stretch>
            <a:fillRect/>
          </a:stretch>
        </p:blipFill>
        <p:spPr>
          <a:xfrm>
            <a:off x="2964245" y="876147"/>
            <a:ext cx="5401989" cy="28550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and reviews</a:t>
            </a:r>
            <a:br>
              <a:rPr lang="en-US" dirty="0" smtClean="0"/>
            </a:br>
            <a:endParaRPr lang="en-US" dirty="0"/>
          </a:p>
        </p:txBody>
      </p:sp>
      <p:sp>
        <p:nvSpPr>
          <p:cNvPr id="3" name="Text Placeholder 2"/>
          <p:cNvSpPr>
            <a:spLocks noGrp="1"/>
          </p:cNvSpPr>
          <p:nvPr>
            <p:ph type="body" idx="1"/>
          </p:nvPr>
        </p:nvSpPr>
        <p:spPr/>
        <p:txBody>
          <a:bodyPr/>
          <a:lstStyle/>
          <a:p>
            <a:pPr>
              <a:buNone/>
            </a:pPr>
            <a:r>
              <a:rPr lang="en-US" dirty="0" err="1" smtClean="0"/>
              <a:t>SDSThis</a:t>
            </a:r>
            <a:r>
              <a:rPr lang="en-US" dirty="0" smtClean="0"/>
              <a:t> graph show that people prefers where price is </a:t>
            </a:r>
            <a:r>
              <a:rPr lang="en-US" dirty="0" err="1" smtClean="0"/>
              <a:t>lessS</a:t>
            </a:r>
            <a:endParaRPr lang="en-US" dirty="0"/>
          </a:p>
        </p:txBody>
      </p:sp>
      <p:pic>
        <p:nvPicPr>
          <p:cNvPr id="4" name="Picture 3"/>
          <p:cNvPicPr>
            <a:picLocks noChangeAspect="1"/>
          </p:cNvPicPr>
          <p:nvPr/>
        </p:nvPicPr>
        <p:blipFill>
          <a:blip r:embed="rId2"/>
          <a:stretch>
            <a:fillRect/>
          </a:stretch>
        </p:blipFill>
        <p:spPr>
          <a:xfrm>
            <a:off x="2911694" y="941727"/>
            <a:ext cx="5695950" cy="3038475"/>
          </a:xfrm>
          <a:prstGeom prst="rect">
            <a:avLst/>
          </a:prstGeom>
        </p:spPr>
      </p:pic>
      <p:sp>
        <p:nvSpPr>
          <p:cNvPr id="6" name="Rectangle 5"/>
          <p:cNvSpPr/>
          <p:nvPr/>
        </p:nvSpPr>
        <p:spPr>
          <a:xfrm>
            <a:off x="814551" y="4002306"/>
            <a:ext cx="6910552" cy="307777"/>
          </a:xfrm>
          <a:prstGeom prst="rect">
            <a:avLst/>
          </a:prstGeom>
        </p:spPr>
        <p:txBody>
          <a:bodyPr wrap="square">
            <a:spAutoFit/>
          </a:bodyPr>
          <a:lstStyle/>
          <a:p>
            <a:r>
              <a:rPr lang="en-US" dirty="0" smtClean="0"/>
              <a:t>From above graph we can know about the reviews of all areas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
            </a:r>
            <a:r>
              <a:rPr lang="en-IN" dirty="0" smtClean="0"/>
              <a:t>onclusions</a:t>
            </a:r>
            <a:endParaRPr lang="en-US" dirty="0"/>
          </a:p>
        </p:txBody>
      </p:sp>
      <p:sp>
        <p:nvSpPr>
          <p:cNvPr id="3" name="Text Placeholder 2"/>
          <p:cNvSpPr>
            <a:spLocks noGrp="1"/>
          </p:cNvSpPr>
          <p:nvPr>
            <p:ph type="body" idx="1"/>
          </p:nvPr>
        </p:nvSpPr>
        <p:spPr/>
        <p:txBody>
          <a:bodyPr/>
          <a:lstStyle/>
          <a:p>
            <a:pPr>
              <a:buFont typeface="+mj-lt"/>
              <a:buAutoNum type="arabicPeriod"/>
            </a:pPr>
            <a:r>
              <a:rPr lang="en-US" dirty="0" smtClean="0">
                <a:solidFill>
                  <a:schemeClr val="bg2">
                    <a:lumMod val="50000"/>
                  </a:schemeClr>
                </a:solidFill>
                <a:latin typeface="Roboto"/>
              </a:rPr>
              <a:t>1-The </a:t>
            </a:r>
            <a:r>
              <a:rPr lang="en-US" dirty="0" smtClean="0">
                <a:solidFill>
                  <a:schemeClr val="bg2">
                    <a:lumMod val="50000"/>
                  </a:schemeClr>
                </a:solidFill>
                <a:latin typeface="Roboto"/>
              </a:rPr>
              <a:t>people who prefer to stay in Entire home or Apartment they are going to stay bit longer in that particular </a:t>
            </a:r>
            <a:r>
              <a:rPr lang="en-US" dirty="0" err="1" smtClean="0">
                <a:solidFill>
                  <a:schemeClr val="bg2">
                    <a:lumMod val="50000"/>
                  </a:schemeClr>
                </a:solidFill>
                <a:latin typeface="Roboto"/>
              </a:rPr>
              <a:t>Neighbourhood</a:t>
            </a:r>
            <a:r>
              <a:rPr lang="en-US" dirty="0" smtClean="0">
                <a:solidFill>
                  <a:schemeClr val="bg2">
                    <a:lumMod val="50000"/>
                  </a:schemeClr>
                </a:solidFill>
                <a:latin typeface="Roboto"/>
              </a:rPr>
              <a:t> only.</a:t>
            </a:r>
          </a:p>
          <a:p>
            <a:pPr>
              <a:buFont typeface="+mj-lt"/>
              <a:buAutoNum type="arabicPeriod"/>
            </a:pPr>
            <a:r>
              <a:rPr lang="en-US" dirty="0" smtClean="0">
                <a:solidFill>
                  <a:schemeClr val="bg2">
                    <a:lumMod val="50000"/>
                  </a:schemeClr>
                </a:solidFill>
                <a:latin typeface="Roboto"/>
              </a:rPr>
              <a:t>2-The </a:t>
            </a:r>
            <a:r>
              <a:rPr lang="en-US" dirty="0" smtClean="0">
                <a:solidFill>
                  <a:schemeClr val="bg2">
                    <a:lumMod val="50000"/>
                  </a:schemeClr>
                </a:solidFill>
                <a:latin typeface="Roboto"/>
              </a:rPr>
              <a:t>people who prefer to stay in Private room they won't stay longer as compared to Home or Apartment.</a:t>
            </a:r>
          </a:p>
          <a:p>
            <a:pPr>
              <a:buFont typeface="+mj-lt"/>
              <a:buAutoNum type="arabicPeriod"/>
            </a:pPr>
            <a:r>
              <a:rPr lang="en-US" dirty="0" smtClean="0">
                <a:solidFill>
                  <a:schemeClr val="bg2">
                    <a:lumMod val="50000"/>
                  </a:schemeClr>
                </a:solidFill>
                <a:latin typeface="Roboto"/>
              </a:rPr>
              <a:t>3-Most </a:t>
            </a:r>
            <a:r>
              <a:rPr lang="en-US" dirty="0" smtClean="0">
                <a:solidFill>
                  <a:schemeClr val="bg2">
                    <a:lumMod val="50000"/>
                  </a:schemeClr>
                </a:solidFill>
                <a:latin typeface="Roboto"/>
              </a:rPr>
              <a:t>people prefer to pay less price.</a:t>
            </a:r>
          </a:p>
          <a:p>
            <a:pPr>
              <a:buFont typeface="+mj-lt"/>
              <a:buAutoNum type="arabicPeriod"/>
            </a:pPr>
            <a:r>
              <a:rPr lang="en-US" dirty="0" smtClean="0">
                <a:solidFill>
                  <a:schemeClr val="bg2">
                    <a:lumMod val="50000"/>
                  </a:schemeClr>
                </a:solidFill>
                <a:latin typeface="Roboto"/>
              </a:rPr>
              <a:t>4-If </a:t>
            </a:r>
            <a:r>
              <a:rPr lang="en-US" dirty="0" smtClean="0">
                <a:solidFill>
                  <a:schemeClr val="bg2">
                    <a:lumMod val="50000"/>
                  </a:schemeClr>
                </a:solidFill>
                <a:latin typeface="Roboto"/>
              </a:rPr>
              <a:t>there are more number of Reviews for particular </a:t>
            </a:r>
            <a:r>
              <a:rPr lang="en-US" dirty="0" err="1" smtClean="0">
                <a:solidFill>
                  <a:schemeClr val="bg2">
                    <a:lumMod val="50000"/>
                  </a:schemeClr>
                </a:solidFill>
                <a:latin typeface="Roboto"/>
              </a:rPr>
              <a:t>Neighbourhood</a:t>
            </a:r>
            <a:r>
              <a:rPr lang="en-US" dirty="0" smtClean="0">
                <a:solidFill>
                  <a:schemeClr val="bg2">
                    <a:lumMod val="50000"/>
                  </a:schemeClr>
                </a:solidFill>
                <a:latin typeface="Roboto"/>
              </a:rPr>
              <a:t> group that means that place is a tourist place.</a:t>
            </a:r>
          </a:p>
          <a:p>
            <a:pPr>
              <a:buFont typeface="+mj-lt"/>
              <a:buAutoNum type="arabicPeriod"/>
            </a:pPr>
            <a:r>
              <a:rPr lang="en-US" dirty="0" smtClean="0">
                <a:solidFill>
                  <a:schemeClr val="bg2">
                    <a:lumMod val="50000"/>
                  </a:schemeClr>
                </a:solidFill>
                <a:latin typeface="Roboto"/>
              </a:rPr>
              <a:t>5-If </a:t>
            </a:r>
            <a:r>
              <a:rPr lang="en-US" dirty="0" smtClean="0">
                <a:solidFill>
                  <a:schemeClr val="bg2">
                    <a:lumMod val="50000"/>
                  </a:schemeClr>
                </a:solidFill>
                <a:latin typeface="Roboto"/>
              </a:rPr>
              <a:t>people are not staying more then one night means they are </a:t>
            </a:r>
            <a:r>
              <a:rPr lang="en-US" dirty="0" err="1" smtClean="0">
                <a:solidFill>
                  <a:schemeClr val="bg2">
                    <a:lumMod val="50000"/>
                  </a:schemeClr>
                </a:solidFill>
                <a:latin typeface="Roboto"/>
              </a:rPr>
              <a:t>travellers</a:t>
            </a:r>
            <a:r>
              <a:rPr lang="en-US" dirty="0" smtClean="0">
                <a:solidFill>
                  <a:schemeClr val="bg2">
                    <a:lumMod val="50000"/>
                  </a:schemeClr>
                </a:solidFill>
                <a:latin typeface="Roboto"/>
              </a:rPr>
              <a:t>.</a:t>
            </a:r>
          </a:p>
          <a:p>
            <a:r>
              <a:rPr lang="en-US" dirty="0" smtClean="0">
                <a:solidFill>
                  <a:schemeClr val="bg2">
                    <a:lumMod val="50000"/>
                  </a:schemeClr>
                </a:solidFill>
                <a:latin typeface="Roboto"/>
              </a:rPr>
              <a:t>Thanks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summary</a:t>
            </a:r>
            <a:br>
              <a:rPr lang="en-IN" dirty="0" smtClean="0"/>
            </a:br>
            <a:endParaRPr lang="en-US" dirty="0"/>
          </a:p>
        </p:txBody>
      </p:sp>
      <p:sp>
        <p:nvSpPr>
          <p:cNvPr id="3" name="Text Placeholder 2"/>
          <p:cNvSpPr>
            <a:spLocks noGrp="1"/>
          </p:cNvSpPr>
          <p:nvPr>
            <p:ph type="body" idx="1"/>
          </p:nvPr>
        </p:nvSpPr>
        <p:spPr/>
        <p:txBody>
          <a:bodyPr/>
          <a:lstStyle/>
          <a:p>
            <a:r>
              <a:rPr lang="en-US" dirty="0" err="1" smtClean="0">
                <a:solidFill>
                  <a:schemeClr val="bg2">
                    <a:lumMod val="50000"/>
                  </a:schemeClr>
                </a:solidFill>
                <a:latin typeface="Roboto"/>
              </a:rPr>
              <a:t>Airbnb</a:t>
            </a:r>
            <a:r>
              <a:rPr lang="en-US" dirty="0" smtClean="0">
                <a:solidFill>
                  <a:schemeClr val="bg2">
                    <a:lumMod val="50000"/>
                  </a:schemeClr>
                </a:solidFill>
                <a:latin typeface="Roboto"/>
              </a:rPr>
              <a:t>, Inc. is an American company that operates an online marketplace for lodging, primarily home stays for vacation rentals, and tourism activities. Based in San Francisco, California, the platform is accessible via website and mobile app</a:t>
            </a:r>
            <a:r>
              <a:rPr lang="en-US" dirty="0" smtClean="0">
                <a:solidFill>
                  <a:srgbClr val="212121"/>
                </a:solidFill>
                <a:latin typeface="Roboto"/>
              </a:rPr>
              <a:t>.</a:t>
            </a:r>
          </a:p>
          <a:p>
            <a:r>
              <a:rPr lang="en-IN" dirty="0" smtClean="0">
                <a:solidFill>
                  <a:schemeClr val="bg2">
                    <a:lumMod val="50000"/>
                  </a:schemeClr>
                </a:solidFill>
                <a:latin typeface="Roboto"/>
              </a:rPr>
              <a:t>In this project we are doing analysis based on given data set and tried to find the useful information like, </a:t>
            </a:r>
            <a:r>
              <a:rPr lang="en-IN" dirty="0" err="1" smtClean="0">
                <a:solidFill>
                  <a:schemeClr val="bg2">
                    <a:lumMod val="50000"/>
                  </a:schemeClr>
                </a:solidFill>
                <a:latin typeface="Roboto"/>
              </a:rPr>
              <a:t>neighbuorhood</a:t>
            </a:r>
            <a:r>
              <a:rPr lang="en-IN" dirty="0" smtClean="0">
                <a:solidFill>
                  <a:schemeClr val="bg2">
                    <a:lumMod val="50000"/>
                  </a:schemeClr>
                </a:solidFill>
                <a:latin typeface="Roboto"/>
              </a:rPr>
              <a:t> with respect to listing insights,</a:t>
            </a:r>
            <a:r>
              <a:rPr lang="en-US" dirty="0" smtClean="0">
                <a:solidFill>
                  <a:srgbClr val="CC0000"/>
                </a:solidFill>
              </a:rPr>
              <a:t> </a:t>
            </a:r>
            <a:r>
              <a:rPr lang="en-US" dirty="0" smtClean="0">
                <a:solidFill>
                  <a:schemeClr val="bg2">
                    <a:lumMod val="50000"/>
                  </a:schemeClr>
                </a:solidFill>
              </a:rPr>
              <a:t>Density and distribution of prices for each neighborhood group,</a:t>
            </a:r>
            <a:r>
              <a:rPr lang="en-US" dirty="0" smtClean="0">
                <a:solidFill>
                  <a:srgbClr val="CC0000"/>
                </a:solidFill>
              </a:rPr>
              <a:t> </a:t>
            </a:r>
            <a:r>
              <a:rPr lang="en-US" dirty="0" smtClean="0">
                <a:solidFill>
                  <a:schemeClr val="bg2">
                    <a:lumMod val="50000"/>
                  </a:schemeClr>
                </a:solidFill>
              </a:rPr>
              <a:t>Various room types in </a:t>
            </a:r>
            <a:r>
              <a:rPr lang="en-US" dirty="0" err="1" smtClean="0">
                <a:solidFill>
                  <a:schemeClr val="bg2">
                    <a:lumMod val="50000"/>
                  </a:schemeClr>
                </a:solidFill>
              </a:rPr>
              <a:t>Airbnb</a:t>
            </a:r>
            <a:r>
              <a:rPr lang="en-US" dirty="0" smtClean="0">
                <a:solidFill>
                  <a:schemeClr val="bg2">
                    <a:lumMod val="50000"/>
                  </a:schemeClr>
                </a:solidFill>
              </a:rPr>
              <a:t> NYC and its insights etc. for better understanding of data in order to take better decision for company betterment.</a:t>
            </a:r>
            <a:endParaRPr lang="en-US" dirty="0">
              <a:solidFill>
                <a:schemeClr val="bg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we will discuss</a:t>
            </a:r>
            <a:br>
              <a:rPr lang="en-IN" dirty="0" smtClean="0"/>
            </a:br>
            <a:endParaRPr lang="en-US" dirty="0"/>
          </a:p>
        </p:txBody>
      </p:sp>
      <p:sp>
        <p:nvSpPr>
          <p:cNvPr id="3" name="Text Placeholder 2"/>
          <p:cNvSpPr>
            <a:spLocks noGrp="1"/>
          </p:cNvSpPr>
          <p:nvPr>
            <p:ph type="body" idx="1"/>
          </p:nvPr>
        </p:nvSpPr>
        <p:spPr/>
        <p:txBody>
          <a:bodyPr/>
          <a:lstStyle/>
          <a:p>
            <a:r>
              <a:rPr lang="en-US" dirty="0" smtClean="0">
                <a:solidFill>
                  <a:schemeClr val="accent5">
                    <a:lumMod val="75000"/>
                  </a:schemeClr>
                </a:solidFill>
                <a:latin typeface="Roboto"/>
              </a:rPr>
              <a:t>What can we learn about different hosts and areas?</a:t>
            </a:r>
          </a:p>
          <a:p>
            <a:r>
              <a:rPr lang="en-US" dirty="0" smtClean="0">
                <a:solidFill>
                  <a:schemeClr val="accent5">
                    <a:lumMod val="75000"/>
                  </a:schemeClr>
                </a:solidFill>
                <a:latin typeface="Roboto"/>
              </a:rPr>
              <a:t>What can we learn from predictions? (ex: locations, prices, reviews, etc)</a:t>
            </a:r>
          </a:p>
          <a:p>
            <a:r>
              <a:rPr lang="en-US" dirty="0" smtClean="0">
                <a:solidFill>
                  <a:schemeClr val="accent5">
                    <a:lumMod val="75000"/>
                  </a:schemeClr>
                </a:solidFill>
                <a:latin typeface="Roboto"/>
              </a:rPr>
              <a:t>Which hosts are the busiest and why?</a:t>
            </a:r>
          </a:p>
          <a:p>
            <a:r>
              <a:rPr lang="en-US" dirty="0" smtClean="0">
                <a:solidFill>
                  <a:schemeClr val="accent5">
                    <a:lumMod val="75000"/>
                  </a:schemeClr>
                </a:solidFill>
                <a:latin typeface="Roboto"/>
              </a:rPr>
              <a:t>Is there any noticeable difference of traffic among different areas and what could be the reason for it?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903AC-E262-F994-62B7-5066ECEDEEA9}"/>
              </a:ext>
            </a:extLst>
          </p:cNvPr>
          <p:cNvSpPr>
            <a:spLocks noGrp="1"/>
          </p:cNvSpPr>
          <p:nvPr>
            <p:ph type="title"/>
          </p:nvPr>
        </p:nvSpPr>
        <p:spPr>
          <a:xfrm>
            <a:off x="311700" y="148518"/>
            <a:ext cx="8109286" cy="426107"/>
          </a:xfrm>
        </p:spPr>
        <p:txBody>
          <a:bodyPr/>
          <a:lstStyle/>
          <a:p>
            <a:r>
              <a:rPr lang="en-IN" sz="1800" dirty="0"/>
              <a:t>Various Neighbourhood group and its listing insights</a:t>
            </a:r>
          </a:p>
        </p:txBody>
      </p:sp>
      <p:sp>
        <p:nvSpPr>
          <p:cNvPr id="3" name="Text Placeholder 2">
            <a:extLst>
              <a:ext uri="{FF2B5EF4-FFF2-40B4-BE49-F238E27FC236}">
                <a16:creationId xmlns:a16="http://schemas.microsoft.com/office/drawing/2014/main" xmlns="" id="{2E52C222-D185-44F2-BE23-D3CA54B6014F}"/>
              </a:ext>
            </a:extLst>
          </p:cNvPr>
          <p:cNvSpPr>
            <a:spLocks noGrp="1"/>
          </p:cNvSpPr>
          <p:nvPr>
            <p:ph type="body" idx="1"/>
          </p:nvPr>
        </p:nvSpPr>
        <p:spPr>
          <a:xfrm>
            <a:off x="311701" y="744278"/>
            <a:ext cx="4260300" cy="4159503"/>
          </a:xfrm>
        </p:spPr>
        <p:txBody>
          <a:bodyPr/>
          <a:lstStyle/>
          <a:p>
            <a:pPr>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Manhattan has the highest number of listing of about 44.3 % followed by Brooklyn of 41%. </a:t>
            </a:r>
          </a:p>
          <a:p>
            <a:pPr>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State Island stands the least number of listing  less the 1 %.</a:t>
            </a:r>
          </a:p>
          <a:p>
            <a:pPr>
              <a:buClrTx/>
              <a:buFont typeface="Arial" panose="020B0604020202020204" pitchFamily="34" charset="0"/>
              <a:buChar char="•"/>
            </a:pPr>
            <a:endPar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xmlns="" id="{E74BD640-9C25-054A-CE46-C4ACE989454A}"/>
              </a:ext>
            </a:extLst>
          </p:cNvPr>
          <p:cNvPicPr>
            <a:picLocks noChangeAspect="1"/>
          </p:cNvPicPr>
          <p:nvPr/>
        </p:nvPicPr>
        <p:blipFill>
          <a:blip r:embed="rId2"/>
          <a:stretch>
            <a:fillRect/>
          </a:stretch>
        </p:blipFill>
        <p:spPr>
          <a:xfrm>
            <a:off x="0" y="2136723"/>
            <a:ext cx="4656109" cy="2936711"/>
          </a:xfrm>
          <a:prstGeom prst="rect">
            <a:avLst/>
          </a:prstGeom>
        </p:spPr>
      </p:pic>
      <p:pic>
        <p:nvPicPr>
          <p:cNvPr id="6" name="Picture 5">
            <a:extLst>
              <a:ext uri="{FF2B5EF4-FFF2-40B4-BE49-F238E27FC236}">
                <a16:creationId xmlns:a16="http://schemas.microsoft.com/office/drawing/2014/main" xmlns="" id="{82961953-5D3B-69E9-ECCF-9E9B4A09713E}"/>
              </a:ext>
            </a:extLst>
          </p:cNvPr>
          <p:cNvPicPr>
            <a:picLocks noChangeAspect="1"/>
          </p:cNvPicPr>
          <p:nvPr/>
        </p:nvPicPr>
        <p:blipFill>
          <a:blip r:embed="rId3"/>
          <a:stretch>
            <a:fillRect/>
          </a:stretch>
        </p:blipFill>
        <p:spPr>
          <a:xfrm>
            <a:off x="4990642" y="744279"/>
            <a:ext cx="4153358" cy="3824596"/>
          </a:xfrm>
          <a:prstGeom prst="rect">
            <a:avLst/>
          </a:prstGeom>
        </p:spPr>
      </p:pic>
    </p:spTree>
    <p:extLst>
      <p:ext uri="{BB962C8B-B14F-4D97-AF65-F5344CB8AC3E}">
        <p14:creationId xmlns:p14="http://schemas.microsoft.com/office/powerpoint/2010/main" xmlns="" val="262239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903AC-E262-F994-62B7-5066ECEDEEA9}"/>
              </a:ext>
            </a:extLst>
          </p:cNvPr>
          <p:cNvSpPr>
            <a:spLocks noGrp="1"/>
          </p:cNvSpPr>
          <p:nvPr>
            <p:ph type="title"/>
          </p:nvPr>
        </p:nvSpPr>
        <p:spPr>
          <a:xfrm>
            <a:off x="311700" y="148518"/>
            <a:ext cx="8109286" cy="426107"/>
          </a:xfrm>
        </p:spPr>
        <p:txBody>
          <a:bodyPr/>
          <a:lstStyle/>
          <a:p>
            <a:r>
              <a:rPr lang="en-US" sz="1800" dirty="0"/>
              <a:t>Density and distribution of prices for each neighborhood group</a:t>
            </a:r>
            <a:endParaRPr lang="en-IN" sz="1800" dirty="0"/>
          </a:p>
        </p:txBody>
      </p:sp>
      <p:sp>
        <p:nvSpPr>
          <p:cNvPr id="3" name="Text Placeholder 2">
            <a:extLst>
              <a:ext uri="{FF2B5EF4-FFF2-40B4-BE49-F238E27FC236}">
                <a16:creationId xmlns:a16="http://schemas.microsoft.com/office/drawing/2014/main" xmlns="" id="{2E52C222-D185-44F2-BE23-D3CA54B6014F}"/>
              </a:ext>
            </a:extLst>
          </p:cNvPr>
          <p:cNvSpPr>
            <a:spLocks noGrp="1"/>
          </p:cNvSpPr>
          <p:nvPr>
            <p:ph type="body" idx="1"/>
          </p:nvPr>
        </p:nvSpPr>
        <p:spPr>
          <a:xfrm>
            <a:off x="88134" y="673310"/>
            <a:ext cx="2686964" cy="4470190"/>
          </a:xfrm>
        </p:spPr>
        <p:txBody>
          <a:bodyPr/>
          <a:lstStyle/>
          <a:p>
            <a:pPr>
              <a:lnSpc>
                <a:spcPct val="125000"/>
              </a:lnSpc>
              <a:buClrTx/>
              <a:buFont typeface="Arial" panose="020B0604020202020204" pitchFamily="34" charset="0"/>
              <a:buChar char="•"/>
            </a:pPr>
            <a:r>
              <a:rPr lang="en-US" sz="1400" dirty="0">
                <a:solidFill>
                  <a:schemeClr val="accent2"/>
                </a:solidFill>
                <a:latin typeface="Tahoma" panose="020B0604030504040204" pitchFamily="34" charset="0"/>
                <a:ea typeface="Tahoma" panose="020B0604030504040204" pitchFamily="34" charset="0"/>
                <a:cs typeface="Tahoma" panose="020B0604030504040204" pitchFamily="34" charset="0"/>
              </a:rPr>
              <a:t>As usual Manhattan being the costliest place to live in NYC, having average  price more than 140 USD followed by Brooklyn with around 80 USD on an average for the listings.</a:t>
            </a: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p>
          <a:p>
            <a:pPr>
              <a:lnSpc>
                <a:spcPct val="125000"/>
              </a:lnSpc>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Queens and Staten Island has nearly the same of 75 USD.</a:t>
            </a:r>
          </a:p>
          <a:p>
            <a:pPr>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The highest price range could go just above 360 USD.</a:t>
            </a:r>
          </a:p>
          <a:p>
            <a:pPr marL="114300" indent="0">
              <a:buClrTx/>
              <a:buNone/>
            </a:pPr>
            <a:endPar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xmlns="" id="{029EFB73-EA33-E5B2-BE27-F3E9F169CE14}"/>
              </a:ext>
            </a:extLst>
          </p:cNvPr>
          <p:cNvPicPr>
            <a:picLocks noChangeAspect="1"/>
          </p:cNvPicPr>
          <p:nvPr/>
        </p:nvPicPr>
        <p:blipFill>
          <a:blip r:embed="rId2"/>
          <a:stretch>
            <a:fillRect/>
          </a:stretch>
        </p:blipFill>
        <p:spPr>
          <a:xfrm>
            <a:off x="2913321" y="673310"/>
            <a:ext cx="6230679" cy="4470190"/>
          </a:xfrm>
          <a:prstGeom prst="rect">
            <a:avLst/>
          </a:prstGeom>
        </p:spPr>
      </p:pic>
    </p:spTree>
    <p:extLst>
      <p:ext uri="{BB962C8B-B14F-4D97-AF65-F5344CB8AC3E}">
        <p14:creationId xmlns:p14="http://schemas.microsoft.com/office/powerpoint/2010/main" xmlns="" val="94208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903AC-E262-F994-62B7-5066ECEDEEA9}"/>
              </a:ext>
            </a:extLst>
          </p:cNvPr>
          <p:cNvSpPr>
            <a:spLocks noGrp="1"/>
          </p:cNvSpPr>
          <p:nvPr>
            <p:ph type="title"/>
          </p:nvPr>
        </p:nvSpPr>
        <p:spPr>
          <a:xfrm>
            <a:off x="311700" y="148518"/>
            <a:ext cx="8109286" cy="426107"/>
          </a:xfrm>
        </p:spPr>
        <p:txBody>
          <a:bodyPr/>
          <a:lstStyle/>
          <a:p>
            <a:r>
              <a:rPr lang="en-US" sz="1800" dirty="0"/>
              <a:t>Various room types in Airbnb NYC and its insights</a:t>
            </a:r>
            <a:endParaRPr lang="en-IN" sz="1800" dirty="0"/>
          </a:p>
        </p:txBody>
      </p:sp>
      <p:sp>
        <p:nvSpPr>
          <p:cNvPr id="3" name="Text Placeholder 2">
            <a:extLst>
              <a:ext uri="{FF2B5EF4-FFF2-40B4-BE49-F238E27FC236}">
                <a16:creationId xmlns:a16="http://schemas.microsoft.com/office/drawing/2014/main" xmlns="" id="{2E52C222-D185-44F2-BE23-D3CA54B6014F}"/>
              </a:ext>
            </a:extLst>
          </p:cNvPr>
          <p:cNvSpPr>
            <a:spLocks noGrp="1"/>
          </p:cNvSpPr>
          <p:nvPr>
            <p:ph type="body" idx="1"/>
          </p:nvPr>
        </p:nvSpPr>
        <p:spPr>
          <a:xfrm>
            <a:off x="311701" y="744278"/>
            <a:ext cx="4260300" cy="4159503"/>
          </a:xfrm>
        </p:spPr>
        <p:txBody>
          <a:bodyPr/>
          <a:lstStyle/>
          <a:p>
            <a:pPr>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The entire home/apt room are the highest in NYC followed by private rooms.</a:t>
            </a:r>
          </a:p>
          <a:p>
            <a:pPr>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Shared room holds are only 2 % in Airbnb NYC.</a:t>
            </a:r>
          </a:p>
          <a:p>
            <a:pPr>
              <a:buClrTx/>
              <a:buFont typeface="Arial" panose="020B0604020202020204" pitchFamily="34" charset="0"/>
              <a:buChar char="•"/>
            </a:pPr>
            <a:endPar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endParaRPr>
          </a:p>
          <a:p>
            <a:pPr>
              <a:buClrTx/>
              <a:buFont typeface="Arial" panose="020B0604020202020204" pitchFamily="34" charset="0"/>
              <a:buChar char="•"/>
            </a:pPr>
            <a:endPar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0">
            <a:extLst>
              <a:ext uri="{FF2B5EF4-FFF2-40B4-BE49-F238E27FC236}">
                <a16:creationId xmlns:a16="http://schemas.microsoft.com/office/drawing/2014/main" xmlns="" id="{93A43C17-A3C6-F0A5-E682-16C72C2B9643}"/>
              </a:ext>
            </a:extLst>
          </p:cNvPr>
          <p:cNvPicPr>
            <a:picLocks noChangeAspect="1"/>
          </p:cNvPicPr>
          <p:nvPr/>
        </p:nvPicPr>
        <p:blipFill>
          <a:blip r:embed="rId2"/>
          <a:stretch>
            <a:fillRect/>
          </a:stretch>
        </p:blipFill>
        <p:spPr>
          <a:xfrm>
            <a:off x="521020" y="2237456"/>
            <a:ext cx="3775558" cy="2666325"/>
          </a:xfrm>
          <a:prstGeom prst="rect">
            <a:avLst/>
          </a:prstGeom>
        </p:spPr>
      </p:pic>
      <p:pic>
        <p:nvPicPr>
          <p:cNvPr id="8" name="Picture 7">
            <a:extLst>
              <a:ext uri="{FF2B5EF4-FFF2-40B4-BE49-F238E27FC236}">
                <a16:creationId xmlns:a16="http://schemas.microsoft.com/office/drawing/2014/main" xmlns="" id="{98F6B5E9-CD0E-CE87-4B21-9AAE1FAF78EC}"/>
              </a:ext>
            </a:extLst>
          </p:cNvPr>
          <p:cNvPicPr>
            <a:picLocks noChangeAspect="1"/>
          </p:cNvPicPr>
          <p:nvPr/>
        </p:nvPicPr>
        <p:blipFill>
          <a:blip r:embed="rId3"/>
          <a:stretch>
            <a:fillRect/>
          </a:stretch>
        </p:blipFill>
        <p:spPr>
          <a:xfrm>
            <a:off x="4957590" y="744278"/>
            <a:ext cx="3874709" cy="3981957"/>
          </a:xfrm>
          <a:prstGeom prst="rect">
            <a:avLst/>
          </a:prstGeom>
        </p:spPr>
      </p:pic>
    </p:spTree>
    <p:extLst>
      <p:ext uri="{BB962C8B-B14F-4D97-AF65-F5344CB8AC3E}">
        <p14:creationId xmlns:p14="http://schemas.microsoft.com/office/powerpoint/2010/main" xmlns="" val="11782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305687"/>
            <a:ext cx="8520601" cy="438592"/>
          </a:xfrm>
        </p:spPr>
        <p:txBody>
          <a:bodyPr/>
          <a:lstStyle/>
          <a:p>
            <a:r>
              <a:rPr lang="en-US" sz="1800" dirty="0"/>
              <a:t>Various average cost of stay in different room types</a:t>
            </a:r>
          </a:p>
        </p:txBody>
      </p:sp>
      <p:sp>
        <p:nvSpPr>
          <p:cNvPr id="3" name="Text Placeholder 2"/>
          <p:cNvSpPr>
            <a:spLocks noGrp="1"/>
          </p:cNvSpPr>
          <p:nvPr>
            <p:ph type="body" idx="1"/>
          </p:nvPr>
        </p:nvSpPr>
        <p:spPr>
          <a:xfrm>
            <a:off x="311699" y="861236"/>
            <a:ext cx="3282105" cy="3668233"/>
          </a:xfrm>
        </p:spPr>
        <p:txBody>
          <a:bodyPr/>
          <a:lstStyle/>
          <a:p>
            <a:pPr>
              <a:lnSpc>
                <a:spcPct val="125000"/>
              </a:lnSpc>
              <a:buClrTx/>
              <a:buFont typeface="Arial" panose="020B0604020202020204" pitchFamily="34" charset="0"/>
              <a:buChar char="•"/>
            </a:pPr>
            <a:r>
              <a:rPr lang="en-US" sz="1400" dirty="0">
                <a:solidFill>
                  <a:schemeClr val="accent2"/>
                </a:solidFill>
                <a:latin typeface="Tahoma" panose="020B0604030504040204" pitchFamily="34" charset="0"/>
                <a:ea typeface="Tahoma" panose="020B0604030504040204" pitchFamily="34" charset="0"/>
                <a:cs typeface="Tahoma" panose="020B0604030504040204" pitchFamily="34" charset="0"/>
              </a:rPr>
              <a:t>Entire Home may averagely cost 150 USD .</a:t>
            </a: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p>
          <a:p>
            <a:pPr>
              <a:lnSpc>
                <a:spcPct val="125000"/>
              </a:lnSpc>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Private room average cost is of  around 65 USD.</a:t>
            </a:r>
          </a:p>
          <a:p>
            <a:pPr>
              <a:lnSpc>
                <a:spcPct val="125000"/>
              </a:lnSpc>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Shared rooms cost the least price of less then 50 USD.</a:t>
            </a:r>
          </a:p>
          <a:p>
            <a:pPr>
              <a:lnSpc>
                <a:spcPct val="125000"/>
              </a:lnSpc>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So, lets check what people prefer to live in with review counts. </a:t>
            </a:r>
          </a:p>
        </p:txBody>
      </p:sp>
      <p:pic>
        <p:nvPicPr>
          <p:cNvPr id="4102" name="Picture 6">
            <a:extLst>
              <a:ext uri="{FF2B5EF4-FFF2-40B4-BE49-F238E27FC236}">
                <a16:creationId xmlns:a16="http://schemas.microsoft.com/office/drawing/2014/main" xmlns="" id="{01927746-3135-58FB-0437-07E933A3D41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38084" y="1058935"/>
            <a:ext cx="4409523" cy="377887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2ED4DB04-7CB6-9FD8-654E-0A0EDADF0A1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29628" y="708793"/>
            <a:ext cx="4814371" cy="423047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B5C903AC-E262-F994-62B7-5066ECEDEEA9}"/>
              </a:ext>
            </a:extLst>
          </p:cNvPr>
          <p:cNvSpPr>
            <a:spLocks noGrp="1"/>
          </p:cNvSpPr>
          <p:nvPr>
            <p:ph type="title"/>
          </p:nvPr>
        </p:nvSpPr>
        <p:spPr>
          <a:xfrm>
            <a:off x="311700" y="148518"/>
            <a:ext cx="8109286" cy="426107"/>
          </a:xfrm>
        </p:spPr>
        <p:txBody>
          <a:bodyPr/>
          <a:lstStyle/>
          <a:p>
            <a:r>
              <a:rPr lang="en-US" sz="1800" dirty="0"/>
              <a:t>Distribution of Airbnb room types at neighborhood group in NYC</a:t>
            </a:r>
            <a:endParaRPr lang="en-IN" sz="1800" dirty="0"/>
          </a:p>
        </p:txBody>
      </p:sp>
      <p:sp>
        <p:nvSpPr>
          <p:cNvPr id="3" name="Text Placeholder 2">
            <a:extLst>
              <a:ext uri="{FF2B5EF4-FFF2-40B4-BE49-F238E27FC236}">
                <a16:creationId xmlns:a16="http://schemas.microsoft.com/office/drawing/2014/main" xmlns="" id="{2E52C222-D185-44F2-BE23-D3CA54B6014F}"/>
              </a:ext>
            </a:extLst>
          </p:cNvPr>
          <p:cNvSpPr>
            <a:spLocks noGrp="1"/>
          </p:cNvSpPr>
          <p:nvPr>
            <p:ph type="body" idx="1"/>
          </p:nvPr>
        </p:nvSpPr>
        <p:spPr>
          <a:xfrm>
            <a:off x="88134" y="673310"/>
            <a:ext cx="4241494" cy="4470190"/>
          </a:xfrm>
        </p:spPr>
        <p:txBody>
          <a:bodyPr/>
          <a:lstStyle/>
          <a:p>
            <a:pPr>
              <a:lnSpc>
                <a:spcPct val="125000"/>
              </a:lnSpc>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Manhattan has the highest number of Entire home/apt.</a:t>
            </a:r>
          </a:p>
          <a:p>
            <a:pPr>
              <a:lnSpc>
                <a:spcPct val="125000"/>
              </a:lnSpc>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Brooklyn holds the top share of private rooms and has opportunity of increase in Entire home. </a:t>
            </a:r>
          </a:p>
          <a:p>
            <a:pPr>
              <a:lnSpc>
                <a:spcPct val="125000"/>
              </a:lnSpc>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State island has an equal percentage of Private rooms and Entire home.</a:t>
            </a:r>
          </a:p>
          <a:p>
            <a:pPr>
              <a:lnSpc>
                <a:spcPct val="125000"/>
              </a:lnSpc>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Also we see that State island has less number of room types as compared to other neighbourhood. Which matches our neighbourhood group to listing counts.</a:t>
            </a:r>
          </a:p>
          <a:p>
            <a:pPr>
              <a:lnSpc>
                <a:spcPct val="125000"/>
              </a:lnSpc>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Bronx has less percentage of Entire home in compare to Private Room and nearly null share rooms.</a:t>
            </a:r>
          </a:p>
          <a:p>
            <a:pPr>
              <a:lnSpc>
                <a:spcPct val="125000"/>
              </a:lnSpc>
              <a:buClrTx/>
              <a:buFont typeface="Arial" panose="020B0604020202020204" pitchFamily="34" charset="0"/>
              <a:buChar char="•"/>
            </a:pPr>
            <a:r>
              <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rPr>
              <a:t>May we increase private property in Manhattan? Answers people review and cost.</a:t>
            </a:r>
          </a:p>
          <a:p>
            <a:pPr>
              <a:buClrTx/>
              <a:buFont typeface="Arial" panose="020B0604020202020204" pitchFamily="34" charset="0"/>
              <a:buChar char="•"/>
            </a:pPr>
            <a:endPar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endParaRPr>
          </a:p>
          <a:p>
            <a:pPr>
              <a:buClrTx/>
              <a:buFont typeface="Arial" panose="020B0604020202020204" pitchFamily="34" charset="0"/>
              <a:buChar char="•"/>
            </a:pPr>
            <a:endPar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endParaRPr>
          </a:p>
          <a:p>
            <a:pPr>
              <a:buClrTx/>
              <a:buFont typeface="Arial" panose="020B0604020202020204" pitchFamily="34" charset="0"/>
              <a:buChar char="•"/>
            </a:pPr>
            <a:endPar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59870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903AC-E262-F994-62B7-5066ECEDEEA9}"/>
              </a:ext>
            </a:extLst>
          </p:cNvPr>
          <p:cNvSpPr>
            <a:spLocks noGrp="1"/>
          </p:cNvSpPr>
          <p:nvPr>
            <p:ph type="title"/>
          </p:nvPr>
        </p:nvSpPr>
        <p:spPr>
          <a:xfrm>
            <a:off x="311700" y="117481"/>
            <a:ext cx="8109286" cy="426107"/>
          </a:xfrm>
        </p:spPr>
        <p:txBody>
          <a:bodyPr/>
          <a:lstStyle/>
          <a:p>
            <a:r>
              <a:rPr lang="en-IN" sz="1800" dirty="0"/>
              <a:t>Monthly reviews of room types in each neighbourhood groups.</a:t>
            </a:r>
          </a:p>
        </p:txBody>
      </p:sp>
      <p:sp>
        <p:nvSpPr>
          <p:cNvPr id="3" name="Text Placeholder 2">
            <a:extLst>
              <a:ext uri="{FF2B5EF4-FFF2-40B4-BE49-F238E27FC236}">
                <a16:creationId xmlns:a16="http://schemas.microsoft.com/office/drawing/2014/main" xmlns="" id="{2E52C222-D185-44F2-BE23-D3CA54B6014F}"/>
              </a:ext>
            </a:extLst>
          </p:cNvPr>
          <p:cNvSpPr>
            <a:spLocks noGrp="1"/>
          </p:cNvSpPr>
          <p:nvPr>
            <p:ph type="body" idx="1"/>
          </p:nvPr>
        </p:nvSpPr>
        <p:spPr>
          <a:xfrm>
            <a:off x="88134" y="673310"/>
            <a:ext cx="4241494" cy="4470190"/>
          </a:xfrm>
        </p:spPr>
        <p:txBody>
          <a:bodyPr/>
          <a:lstStyle/>
          <a:p>
            <a:pPr marL="114300" indent="0">
              <a:lnSpc>
                <a:spcPct val="125000"/>
              </a:lnSpc>
              <a:buClrTx/>
              <a:buNone/>
            </a:pPr>
            <a:endPar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endParaRPr>
          </a:p>
          <a:p>
            <a:pPr>
              <a:buClrTx/>
              <a:buFont typeface="Arial" panose="020B0604020202020204" pitchFamily="34" charset="0"/>
              <a:buChar char="•"/>
            </a:pPr>
            <a:endPar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endParaRPr>
          </a:p>
          <a:p>
            <a:pPr>
              <a:buClrTx/>
              <a:buFont typeface="Arial" panose="020B0604020202020204" pitchFamily="34" charset="0"/>
              <a:buChar char="•"/>
            </a:pPr>
            <a:endPar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endParaRPr>
          </a:p>
          <a:p>
            <a:pPr>
              <a:buClrTx/>
              <a:buFont typeface="Arial" panose="020B0604020202020204" pitchFamily="34" charset="0"/>
              <a:buChar char="•"/>
            </a:pPr>
            <a:endParaRPr lang="en-IN" sz="1400"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pic>
        <p:nvPicPr>
          <p:cNvPr id="3074" name="Picture 2">
            <a:extLst>
              <a:ext uri="{FF2B5EF4-FFF2-40B4-BE49-F238E27FC236}">
                <a16:creationId xmlns:a16="http://schemas.microsoft.com/office/drawing/2014/main" xmlns="" id="{048F0685-6AE7-F685-9468-586B7A46438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5302" y="574624"/>
            <a:ext cx="7995684" cy="279675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D1827930-A920-679B-EC5C-50492FCB7E13}"/>
              </a:ext>
            </a:extLst>
          </p:cNvPr>
          <p:cNvSpPr txBox="1"/>
          <p:nvPr/>
        </p:nvSpPr>
        <p:spPr>
          <a:xfrm>
            <a:off x="425302" y="3371382"/>
            <a:ext cx="8208335" cy="1654299"/>
          </a:xfrm>
          <a:prstGeom prst="rect">
            <a:avLst/>
          </a:prstGeom>
          <a:noFill/>
        </p:spPr>
        <p:txBody>
          <a:bodyPr wrap="square" rtlCol="0">
            <a:spAutoFit/>
          </a:bodyPr>
          <a:lstStyle/>
          <a:p>
            <a:pPr marL="457200" indent="-342900">
              <a:lnSpc>
                <a:spcPct val="125000"/>
              </a:lnSpc>
              <a:buClrTx/>
              <a:buSzPts val="1800"/>
              <a:buFont typeface="Arial" panose="020B0604020202020204" pitchFamily="34" charset="0"/>
              <a:buChar char="•"/>
            </a:pPr>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Here we can conclude that Private rooms in Manhattan Neighborhood group had the highest number of reviews going 50+ reviews per month followed by the chase.</a:t>
            </a:r>
          </a:p>
          <a:p>
            <a:pPr marL="457200" indent="-342900">
              <a:lnSpc>
                <a:spcPct val="125000"/>
              </a:lnSpc>
              <a:buClrTx/>
              <a:buSzPts val="1800"/>
              <a:buFont typeface="Arial" panose="020B0604020202020204" pitchFamily="34" charset="0"/>
              <a:buChar char="•"/>
            </a:pPr>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 After Manhattan, Queens had the highest number of reviews in all the room types.</a:t>
            </a:r>
          </a:p>
          <a:p>
            <a:pPr marL="457200" indent="-342900">
              <a:lnSpc>
                <a:spcPct val="125000"/>
              </a:lnSpc>
              <a:buClrTx/>
              <a:buSzPts val="1800"/>
              <a:buFont typeface="Arial" panose="020B0604020202020204" pitchFamily="34" charset="0"/>
              <a:buChar char="•"/>
            </a:pPr>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There were less reviews received from shared rooms as compared to other room types and it was from Staten Island followed by Bronx.</a:t>
            </a:r>
          </a:p>
          <a:p>
            <a:endParaRPr lang="en-IN"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85111499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721</Words>
  <Application>Microsoft Office PowerPoint</Application>
  <PresentationFormat>On-screen Show (16:9)</PresentationFormat>
  <Paragraphs>71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Montserrat</vt:lpstr>
      <vt:lpstr>Roboto</vt:lpstr>
      <vt:lpstr>Tahoma</vt:lpstr>
      <vt:lpstr>Simple Light</vt:lpstr>
      <vt:lpstr>     Capstone Project Air BnB Team members Bhupendra Singh Ahiwar Chandan Baraliya Abhishek   </vt:lpstr>
      <vt:lpstr>Project summary </vt:lpstr>
      <vt:lpstr>What we will discuss </vt:lpstr>
      <vt:lpstr>Various Neighbourhood group and its listing insights</vt:lpstr>
      <vt:lpstr>Density and distribution of prices for each neighborhood group</vt:lpstr>
      <vt:lpstr>Various room types in Airbnb NYC and its insights</vt:lpstr>
      <vt:lpstr>Various average cost of stay in different room types</vt:lpstr>
      <vt:lpstr>Distribution of Airbnb room types at neighborhood group in NYC</vt:lpstr>
      <vt:lpstr>Monthly reviews of room types in each neighbourhood groups.</vt:lpstr>
      <vt:lpstr>How is the avability of rooms at neighbourhood group</vt:lpstr>
      <vt:lpstr>Host with highest number of reviews and Highest list counts</vt:lpstr>
      <vt:lpstr>Price vs Reviews </vt:lpstr>
      <vt:lpstr>Relation between and reviews </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Project_x000d_Project Title</dc:title>
  <dc:creator>Chandan Baraliya</dc:creator>
  <cp:lastModifiedBy>HP</cp:lastModifiedBy>
  <cp:revision>13</cp:revision>
  <dcterms:created xsi:type="dcterms:W3CDTF">2022-07-22T15:40:03Z</dcterms:created>
  <dcterms:modified xsi:type="dcterms:W3CDTF">2022-07-24T12:33:54Z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0217CA46F3994443B974F98C718F4305</vt:lpwstr>
  </property>
  <property fmtid="{D5CDD505-2E9C-101B-9397-08002B2CF9AE}" pid="3" name="KSOProductBuildVer">
    <vt:lpwstr>1033-11.2.0.11191</vt:lpwstr>
  </property>
</Properties>
</file>