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 id="272" r:id="rId18"/>
    <p:sldId id="273" r:id="rId19"/>
    <p:sldId id="274" r:id="rId20"/>
  </p:sldIdLst>
  <p:sldSz cx="9144000" cy="5143500" type="screen16x9"/>
  <p:notesSz cx="6858000" cy="9144000"/>
  <p:embeddedFontLst>
    <p:embeddedFont>
      <p:font typeface="MS PGothic" panose="020B0600070205080204" pitchFamily="34" charset="-128"/>
      <p:regular r:id="rId22"/>
    </p:embeddedFont>
    <p:embeddedFont>
      <p:font typeface="Montserrat" panose="00000500000000000000" pitchFamily="2" charset="0"/>
      <p:regular r:id="rId23"/>
      <p:bold r:id="rId24"/>
      <p:italic r:id="rId25"/>
      <p:boldItalic r:id="rId26"/>
    </p:embeddedFont>
    <p:embeddedFont>
      <p:font typeface="Tahoma" panose="020B0604030504040204" pitchFamily="34" charset="0"/>
      <p:regular r:id="rId27"/>
      <p:bold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BcJlPTdolTwnKo2wkPpT0sGK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4D32A9-E973-41F5-8DE9-AC8DDDDD7E12}">
  <a:tblStyle styleId="{024D32A9-E973-41F5-8DE9-AC8DDDDD7E1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30"/>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0"/>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3"/>
          <p:cNvSpPr txBox="1">
            <a:spLocks noGrp="1"/>
          </p:cNvSpPr>
          <p:nvPr>
            <p:ph type="title"/>
          </p:nvPr>
        </p:nvSpPr>
        <p:spPr>
          <a:xfrm>
            <a:off x="311700" y="445025"/>
            <a:ext cx="8520600" cy="5727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3800" b="1" i="0">
                <a:solidFill>
                  <a:srgbClr val="CC0000"/>
                </a:solidFill>
                <a:latin typeface="Verdana"/>
                <a:ea typeface="Verdana"/>
                <a:cs typeface="Verdana"/>
                <a:sym typeface="Verdan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2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3300" b="1" i="0">
                <a:solidFill>
                  <a:srgbClr val="134F5C"/>
                </a:solidFill>
                <a:latin typeface="Verdana"/>
                <a:ea typeface="Verdana"/>
                <a:cs typeface="Verdana"/>
                <a:sym typeface="Verdana"/>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2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SzPts val="1400"/>
              <a:buNone/>
              <a:defRPr sz="1400" b="0" i="0" u="none" strike="noStrike" cap="none">
                <a:solidFill>
                  <a:srgbClr val="DA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 name="Google Shape;22;p2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DA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 name="Google Shape;23;p23"/>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Autofit/>
          </a:bodyPr>
          <a:lstStyle>
            <a:lvl1pPr marL="0" lvl="0" indent="0" algn="r">
              <a:lnSpc>
                <a:spcPct val="100000"/>
              </a:lnSpc>
              <a:spcBef>
                <a:spcPts val="0"/>
              </a:spcBef>
              <a:spcAft>
                <a:spcPts val="0"/>
              </a:spcAft>
              <a:buSzPts val="1000"/>
              <a:buNone/>
              <a:defRPr sz="1000" b="0" i="0" u="none" strike="noStrike" cap="none">
                <a:solidFill>
                  <a:srgbClr val="DA8888"/>
                </a:solidFill>
                <a:latin typeface="Arial"/>
                <a:ea typeface="Arial"/>
                <a:cs typeface="Arial"/>
                <a:sym typeface="Arial"/>
              </a:defRPr>
            </a:lvl1pPr>
            <a:lvl2pPr marL="0" lvl="1" indent="0" algn="r">
              <a:lnSpc>
                <a:spcPct val="100000"/>
              </a:lnSpc>
              <a:spcBef>
                <a:spcPts val="0"/>
              </a:spcBef>
              <a:spcAft>
                <a:spcPts val="0"/>
              </a:spcAft>
              <a:buSzPts val="1000"/>
              <a:buNone/>
              <a:defRPr sz="1000" b="0" i="0" u="none" strike="noStrike" cap="none">
                <a:solidFill>
                  <a:srgbClr val="DA8888"/>
                </a:solidFill>
                <a:latin typeface="Arial"/>
                <a:ea typeface="Arial"/>
                <a:cs typeface="Arial"/>
                <a:sym typeface="Arial"/>
              </a:defRPr>
            </a:lvl2pPr>
            <a:lvl3pPr marL="0" lvl="2" indent="0" algn="r">
              <a:lnSpc>
                <a:spcPct val="100000"/>
              </a:lnSpc>
              <a:spcBef>
                <a:spcPts val="0"/>
              </a:spcBef>
              <a:spcAft>
                <a:spcPts val="0"/>
              </a:spcAft>
              <a:buSzPts val="1000"/>
              <a:buNone/>
              <a:defRPr sz="1000" b="0" i="0" u="none" strike="noStrike" cap="none">
                <a:solidFill>
                  <a:srgbClr val="DA8888"/>
                </a:solidFill>
                <a:latin typeface="Arial"/>
                <a:ea typeface="Arial"/>
                <a:cs typeface="Arial"/>
                <a:sym typeface="Arial"/>
              </a:defRPr>
            </a:lvl3pPr>
            <a:lvl4pPr marL="0" lvl="3" indent="0" algn="r">
              <a:lnSpc>
                <a:spcPct val="100000"/>
              </a:lnSpc>
              <a:spcBef>
                <a:spcPts val="0"/>
              </a:spcBef>
              <a:spcAft>
                <a:spcPts val="0"/>
              </a:spcAft>
              <a:buSzPts val="1000"/>
              <a:buNone/>
              <a:defRPr sz="1000" b="0" i="0" u="none" strike="noStrike" cap="none">
                <a:solidFill>
                  <a:srgbClr val="DA8888"/>
                </a:solidFill>
                <a:latin typeface="Arial"/>
                <a:ea typeface="Arial"/>
                <a:cs typeface="Arial"/>
                <a:sym typeface="Arial"/>
              </a:defRPr>
            </a:lvl4pPr>
            <a:lvl5pPr marL="0" lvl="4" indent="0" algn="r">
              <a:lnSpc>
                <a:spcPct val="100000"/>
              </a:lnSpc>
              <a:spcBef>
                <a:spcPts val="0"/>
              </a:spcBef>
              <a:spcAft>
                <a:spcPts val="0"/>
              </a:spcAft>
              <a:buSzPts val="1000"/>
              <a:buNone/>
              <a:defRPr sz="1000" b="0" i="0" u="none" strike="noStrike" cap="none">
                <a:solidFill>
                  <a:srgbClr val="DA8888"/>
                </a:solidFill>
                <a:latin typeface="Arial"/>
                <a:ea typeface="Arial"/>
                <a:cs typeface="Arial"/>
                <a:sym typeface="Arial"/>
              </a:defRPr>
            </a:lvl5pPr>
            <a:lvl6pPr marL="0" lvl="5" indent="0" algn="r">
              <a:lnSpc>
                <a:spcPct val="100000"/>
              </a:lnSpc>
              <a:spcBef>
                <a:spcPts val="0"/>
              </a:spcBef>
              <a:spcAft>
                <a:spcPts val="0"/>
              </a:spcAft>
              <a:buSzPts val="1000"/>
              <a:buNone/>
              <a:defRPr sz="1000" b="0" i="0" u="none" strike="noStrike" cap="none">
                <a:solidFill>
                  <a:srgbClr val="DA8888"/>
                </a:solidFill>
                <a:latin typeface="Arial"/>
                <a:ea typeface="Arial"/>
                <a:cs typeface="Arial"/>
                <a:sym typeface="Arial"/>
              </a:defRPr>
            </a:lvl6pPr>
            <a:lvl7pPr marL="0" lvl="6" indent="0" algn="r">
              <a:lnSpc>
                <a:spcPct val="100000"/>
              </a:lnSpc>
              <a:spcBef>
                <a:spcPts val="0"/>
              </a:spcBef>
              <a:spcAft>
                <a:spcPts val="0"/>
              </a:spcAft>
              <a:buSzPts val="1000"/>
              <a:buNone/>
              <a:defRPr sz="1000" b="0" i="0" u="none" strike="noStrike" cap="none">
                <a:solidFill>
                  <a:srgbClr val="DA8888"/>
                </a:solidFill>
                <a:latin typeface="Arial"/>
                <a:ea typeface="Arial"/>
                <a:cs typeface="Arial"/>
                <a:sym typeface="Arial"/>
              </a:defRPr>
            </a:lvl7pPr>
            <a:lvl8pPr marL="0" lvl="7" indent="0" algn="r">
              <a:lnSpc>
                <a:spcPct val="100000"/>
              </a:lnSpc>
              <a:spcBef>
                <a:spcPts val="0"/>
              </a:spcBef>
              <a:spcAft>
                <a:spcPts val="0"/>
              </a:spcAft>
              <a:buSzPts val="1000"/>
              <a:buNone/>
              <a:defRPr sz="1000" b="0" i="0" u="none" strike="noStrike" cap="none">
                <a:solidFill>
                  <a:srgbClr val="DA8888"/>
                </a:solidFill>
                <a:latin typeface="Arial"/>
                <a:ea typeface="Arial"/>
                <a:cs typeface="Arial"/>
                <a:sym typeface="Arial"/>
              </a:defRPr>
            </a:lvl8pPr>
            <a:lvl9pPr marL="0" lvl="8" indent="0" algn="r">
              <a:lnSpc>
                <a:spcPct val="100000"/>
              </a:lnSpc>
              <a:spcBef>
                <a:spcPts val="0"/>
              </a:spcBef>
              <a:spcAft>
                <a:spcPts val="0"/>
              </a:spcAft>
              <a:buSzPts val="1000"/>
              <a:buNone/>
              <a:defRPr sz="1000" b="0" i="0" u="none" strike="noStrike" cap="none">
                <a:solidFill>
                  <a:srgbClr val="DA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 name="Google Shape;43;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6" name="Google Shape;46;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0"/>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315595" y="1158949"/>
            <a:ext cx="8512810" cy="3984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	    </a:t>
            </a:r>
            <a:r>
              <a:rPr lang="en-US" sz="3600" b="1" dirty="0">
                <a:solidFill>
                  <a:schemeClr val="lt1"/>
                </a:solidFill>
                <a:latin typeface="Verdana"/>
                <a:ea typeface="Verdana"/>
                <a:cs typeface="Verdana"/>
                <a:sym typeface="Verdana"/>
              </a:rPr>
              <a:t>EDA ON AIRBNB NYC</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t>
            </a:r>
            <a:r>
              <a:rPr lang="en-US" sz="2800" u="sng" dirty="0">
                <a:solidFill>
                  <a:srgbClr val="CC0000"/>
                </a:solidFill>
                <a:latin typeface="Verdana"/>
                <a:ea typeface="Verdana"/>
                <a:cs typeface="Verdana"/>
                <a:sym typeface="Verdana"/>
              </a:rPr>
              <a:t>Team Artistic Algorithm</a:t>
            </a:r>
            <a:r>
              <a:rPr lang="en-US" sz="2800" dirty="0">
                <a:solidFill>
                  <a:srgbClr val="CC0000"/>
                </a:solidFill>
                <a:latin typeface="Verdana"/>
                <a:ea typeface="Verdana"/>
                <a:cs typeface="Verdana"/>
                <a:sym typeface="Verdana"/>
              </a:rPr>
              <a:t>: </a:t>
            </a:r>
            <a:br>
              <a:rPr lang="en-US" sz="2800" dirty="0">
                <a:solidFill>
                  <a:srgbClr val="CC0000"/>
                </a:solidFill>
                <a:latin typeface="Verdana"/>
                <a:ea typeface="Verdana"/>
                <a:cs typeface="Verdana"/>
                <a:sym typeface="Verdana"/>
              </a:rPr>
            </a:br>
            <a:r>
              <a:rPr lang="en-US" sz="2800" dirty="0">
                <a:solidFill>
                  <a:srgbClr val="CC0000"/>
                </a:solidFill>
                <a:latin typeface="Verdana"/>
                <a:ea typeface="Verdana"/>
                <a:cs typeface="Verdana"/>
                <a:sym typeface="Verdana"/>
              </a:rPr>
              <a:t>				    </a:t>
            </a:r>
            <a:r>
              <a:rPr lang="en-US" sz="2000" b="1" dirty="0">
                <a:solidFill>
                  <a:srgbClr val="00637D"/>
                </a:solidFill>
                <a:latin typeface="Verdana"/>
                <a:ea typeface="Verdana"/>
                <a:cs typeface="Verdana"/>
                <a:sym typeface="Verdana"/>
              </a:rPr>
              <a:t>Chandan Baraliya</a:t>
            </a:r>
            <a:br>
              <a:rPr lang="en-US" sz="2000" b="1" dirty="0">
                <a:solidFill>
                  <a:srgbClr val="00637D"/>
                </a:solidFill>
                <a:latin typeface="Verdana"/>
                <a:ea typeface="Verdana"/>
                <a:cs typeface="Verdana"/>
                <a:sym typeface="Verdana"/>
              </a:rPr>
            </a:br>
            <a:r>
              <a:rPr lang="en-US" sz="2000" b="1" dirty="0">
                <a:solidFill>
                  <a:srgbClr val="00637D"/>
                </a:solidFill>
                <a:latin typeface="Verdana"/>
                <a:ea typeface="Verdana"/>
                <a:cs typeface="Verdana"/>
                <a:sym typeface="Verdana"/>
              </a:rPr>
              <a:t>				      Bhupendra Singh</a:t>
            </a:r>
            <a:br>
              <a:rPr lang="en-US" sz="2000" b="1" dirty="0">
                <a:solidFill>
                  <a:srgbClr val="00637D"/>
                </a:solidFill>
                <a:latin typeface="Verdana"/>
                <a:ea typeface="Verdana"/>
                <a:cs typeface="Verdana"/>
                <a:sym typeface="Verdana"/>
              </a:rPr>
            </a:br>
            <a:r>
              <a:rPr lang="en-US" sz="2000" b="1" dirty="0">
                <a:solidFill>
                  <a:srgbClr val="00637D"/>
                </a:solidFill>
                <a:latin typeface="Verdana"/>
                <a:ea typeface="Verdana"/>
                <a:cs typeface="Verdana"/>
                <a:sym typeface="Verdana"/>
              </a:rPr>
              <a:t>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8" name="Google Shape;58;p1"/>
          <p:cNvSpPr txBox="1"/>
          <p:nvPr/>
        </p:nvSpPr>
        <p:spPr>
          <a:xfrm>
            <a:off x="871220" y="103505"/>
            <a:ext cx="6938645" cy="596900"/>
          </a:xfrm>
          <a:prstGeom prst="rect">
            <a:avLst/>
          </a:prstGeom>
          <a:noFill/>
          <a:ln>
            <a:noFill/>
          </a:ln>
        </p:spPr>
        <p:txBody>
          <a:bodyPr spcFirstLastPara="1" wrap="square" lIns="0" tIns="12700" rIns="0" bIns="0" anchor="t" anchorCtr="0">
            <a:spAutoFit/>
          </a:bodyPr>
          <a:lstStyle/>
          <a:p>
            <a:pPr marL="14605" marR="0" lvl="0" indent="0" algn="ctr" rtl="0">
              <a:lnSpc>
                <a:spcPct val="100000"/>
              </a:lnSpc>
              <a:spcBef>
                <a:spcPts val="0"/>
              </a:spcBef>
              <a:spcAft>
                <a:spcPts val="0"/>
              </a:spcAft>
              <a:buNone/>
            </a:pPr>
            <a:r>
              <a:rPr lang="en-US" sz="3800" b="1" i="0" u="none" strike="noStrike" cap="none">
                <a:solidFill>
                  <a:srgbClr val="CC0000"/>
                </a:solidFill>
                <a:latin typeface="Verdana"/>
                <a:ea typeface="Verdana"/>
                <a:cs typeface="Verdana"/>
                <a:sym typeface="Verdana"/>
              </a:rPr>
              <a:t>   </a:t>
            </a:r>
            <a:r>
              <a:rPr lang="en-US" sz="3600" b="1" i="0" u="none" strike="noStrike" cap="none">
                <a:solidFill>
                  <a:srgbClr val="CC0000"/>
                </a:solidFill>
                <a:latin typeface="Verdana"/>
                <a:ea typeface="Verdana"/>
                <a:cs typeface="Verdana"/>
                <a:sym typeface="Verdana"/>
              </a:rPr>
              <a:t>EDA Capstone Project- 1</a:t>
            </a:r>
            <a:endParaRPr sz="3600" b="1" i="0" u="none" strike="noStrike" cap="none">
              <a:solidFill>
                <a:srgbClr val="CC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txBox="1">
            <a:spLocks noGrp="1"/>
          </p:cNvSpPr>
          <p:nvPr>
            <p:ph type="title"/>
          </p:nvPr>
        </p:nvSpPr>
        <p:spPr>
          <a:xfrm>
            <a:off x="311700" y="117481"/>
            <a:ext cx="8109286" cy="42610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t>What room types are prefered in each neighbourhood groups</a:t>
            </a:r>
            <a:r>
              <a:rPr lang="en-US" sz="1800"/>
              <a:t>.</a:t>
            </a:r>
            <a:endParaRPr sz="1800"/>
          </a:p>
        </p:txBody>
      </p:sp>
      <p:sp>
        <p:nvSpPr>
          <p:cNvPr id="120" name="Google Shape;120;p10"/>
          <p:cNvSpPr txBox="1">
            <a:spLocks noGrp="1"/>
          </p:cNvSpPr>
          <p:nvPr>
            <p:ph type="body" idx="1"/>
          </p:nvPr>
        </p:nvSpPr>
        <p:spPr>
          <a:xfrm>
            <a:off x="88134" y="673310"/>
            <a:ext cx="4241494" cy="4470190"/>
          </a:xfrm>
          <a:prstGeom prst="rect">
            <a:avLst/>
          </a:prstGeom>
          <a:noFill/>
          <a:ln>
            <a:noFill/>
          </a:ln>
        </p:spPr>
        <p:txBody>
          <a:bodyPr spcFirstLastPara="1" wrap="square" lIns="91425" tIns="91425" rIns="91425" bIns="91425" anchor="t" anchorCtr="0">
            <a:noAutofit/>
          </a:bodyPr>
          <a:lstStyle/>
          <a:p>
            <a:pPr marL="114300" lvl="0" indent="0" algn="l" rtl="0">
              <a:lnSpc>
                <a:spcPct val="125000"/>
              </a:lnSpc>
              <a:spcBef>
                <a:spcPts val="0"/>
              </a:spcBef>
              <a:spcAft>
                <a:spcPts val="0"/>
              </a:spcAft>
              <a:buClr>
                <a:schemeClr val="dk2"/>
              </a:buClr>
              <a:buSzPts val="1800"/>
              <a:buNone/>
            </a:pPr>
            <a:endParaRPr sz="1400">
              <a:solidFill>
                <a:schemeClr val="accent2"/>
              </a:solidFill>
              <a:latin typeface="Tahoma"/>
              <a:ea typeface="Tahoma"/>
              <a:cs typeface="Tahoma"/>
              <a:sym typeface="Tahoma"/>
            </a:endParaRPr>
          </a:p>
          <a:p>
            <a:pPr marL="457200" lvl="0" indent="-228600" algn="l" rtl="0">
              <a:lnSpc>
                <a:spcPct val="115000"/>
              </a:lnSpc>
              <a:spcBef>
                <a:spcPts val="0"/>
              </a:spcBef>
              <a:spcAft>
                <a:spcPts val="0"/>
              </a:spcAft>
              <a:buClr>
                <a:schemeClr val="dk2"/>
              </a:buClr>
              <a:buSzPts val="1800"/>
              <a:buFont typeface="Arial"/>
              <a:buNone/>
            </a:pPr>
            <a:endParaRPr sz="1400">
              <a:solidFill>
                <a:schemeClr val="accent2"/>
              </a:solidFill>
              <a:latin typeface="Tahoma"/>
              <a:ea typeface="Tahoma"/>
              <a:cs typeface="Tahoma"/>
              <a:sym typeface="Tahoma"/>
            </a:endParaRPr>
          </a:p>
          <a:p>
            <a:pPr marL="457200" lvl="0" indent="-228600" algn="l" rtl="0">
              <a:lnSpc>
                <a:spcPct val="115000"/>
              </a:lnSpc>
              <a:spcBef>
                <a:spcPts val="0"/>
              </a:spcBef>
              <a:spcAft>
                <a:spcPts val="0"/>
              </a:spcAft>
              <a:buClr>
                <a:schemeClr val="dk2"/>
              </a:buClr>
              <a:buSzPts val="1800"/>
              <a:buFont typeface="Arial"/>
              <a:buNone/>
            </a:pPr>
            <a:endParaRPr sz="1400">
              <a:solidFill>
                <a:schemeClr val="accent2"/>
              </a:solidFill>
              <a:latin typeface="Tahoma"/>
              <a:ea typeface="Tahoma"/>
              <a:cs typeface="Tahoma"/>
              <a:sym typeface="Tahoma"/>
            </a:endParaRPr>
          </a:p>
          <a:p>
            <a:pPr marL="457200" lvl="0" indent="-228600" algn="l" rtl="0">
              <a:lnSpc>
                <a:spcPct val="115000"/>
              </a:lnSpc>
              <a:spcBef>
                <a:spcPts val="0"/>
              </a:spcBef>
              <a:spcAft>
                <a:spcPts val="0"/>
              </a:spcAft>
              <a:buClr>
                <a:schemeClr val="dk2"/>
              </a:buClr>
              <a:buSzPts val="1800"/>
              <a:buFont typeface="Arial"/>
              <a:buNone/>
            </a:pPr>
            <a:endParaRPr sz="1400">
              <a:solidFill>
                <a:schemeClr val="accent2"/>
              </a:solidFill>
              <a:latin typeface="Tahoma"/>
              <a:ea typeface="Tahoma"/>
              <a:cs typeface="Tahoma"/>
              <a:sym typeface="Tahoma"/>
            </a:endParaRPr>
          </a:p>
        </p:txBody>
      </p:sp>
      <p:pic>
        <p:nvPicPr>
          <p:cNvPr id="121" name="Google Shape;121;p10"/>
          <p:cNvPicPr preferRelativeResize="0"/>
          <p:nvPr/>
        </p:nvPicPr>
        <p:blipFill rotWithShape="1">
          <a:blip r:embed="rId3">
            <a:alphaModFix/>
          </a:blip>
          <a:srcRect/>
          <a:stretch/>
        </p:blipFill>
        <p:spPr>
          <a:xfrm>
            <a:off x="425302" y="574624"/>
            <a:ext cx="7995684" cy="2796757"/>
          </a:xfrm>
          <a:prstGeom prst="rect">
            <a:avLst/>
          </a:prstGeom>
          <a:noFill/>
          <a:ln>
            <a:noFill/>
          </a:ln>
        </p:spPr>
      </p:pic>
      <p:sp>
        <p:nvSpPr>
          <p:cNvPr id="122" name="Google Shape;122;p10"/>
          <p:cNvSpPr txBox="1"/>
          <p:nvPr/>
        </p:nvSpPr>
        <p:spPr>
          <a:xfrm>
            <a:off x="425302" y="3371382"/>
            <a:ext cx="8208335" cy="1652905"/>
          </a:xfrm>
          <a:prstGeom prst="rect">
            <a:avLst/>
          </a:prstGeom>
          <a:noFill/>
          <a:ln>
            <a:noFill/>
          </a:ln>
        </p:spPr>
        <p:txBody>
          <a:bodyPr spcFirstLastPara="1" wrap="square" lIns="91425" tIns="45700" rIns="91425" bIns="45700" anchor="t" anchorCtr="0">
            <a:spAutoFit/>
          </a:bodyPr>
          <a:lstStyle/>
          <a:p>
            <a:pPr marL="457200" marR="0" lvl="0" indent="-342900" algn="l" rtl="0">
              <a:lnSpc>
                <a:spcPct val="125000"/>
              </a:lnSpc>
              <a:spcBef>
                <a:spcPts val="0"/>
              </a:spcBef>
              <a:spcAft>
                <a:spcPts val="0"/>
              </a:spcAft>
              <a:buClr>
                <a:schemeClr val="accent2"/>
              </a:buClr>
              <a:buSzPts val="1800"/>
              <a:buFont typeface="Arial"/>
              <a:buChar char="•"/>
            </a:pPr>
            <a:r>
              <a:rPr lang="en-US" sz="1400" b="1" i="0" u="none" strike="noStrike" cap="none">
                <a:solidFill>
                  <a:schemeClr val="accent2"/>
                </a:solidFill>
                <a:latin typeface="Arial"/>
                <a:ea typeface="Arial"/>
                <a:cs typeface="Arial"/>
                <a:sym typeface="Arial"/>
              </a:rPr>
              <a:t>Here we can conclude that Private rooms in Manhattan Neighborhood group had the highest number of reviews going 50+ reviews per month followed by the chase.</a:t>
            </a:r>
            <a:endParaRPr sz="1400" b="1" i="0" u="none" strike="noStrike" cap="none">
              <a:solidFill>
                <a:schemeClr val="accent2"/>
              </a:solidFill>
              <a:latin typeface="Arial"/>
              <a:ea typeface="Arial"/>
              <a:cs typeface="Arial"/>
              <a:sym typeface="Arial"/>
            </a:endParaRPr>
          </a:p>
          <a:p>
            <a:pPr marL="457200" marR="0" lvl="0" indent="-342900" algn="l" rtl="0">
              <a:lnSpc>
                <a:spcPct val="125000"/>
              </a:lnSpc>
              <a:spcBef>
                <a:spcPts val="0"/>
              </a:spcBef>
              <a:spcAft>
                <a:spcPts val="0"/>
              </a:spcAft>
              <a:buClr>
                <a:schemeClr val="accent2"/>
              </a:buClr>
              <a:buSzPts val="1800"/>
              <a:buFont typeface="Arial"/>
              <a:buChar char="•"/>
            </a:pPr>
            <a:r>
              <a:rPr lang="en-US" sz="1400" b="1" i="0" u="none" strike="noStrike" cap="none">
                <a:solidFill>
                  <a:schemeClr val="accent2"/>
                </a:solidFill>
                <a:latin typeface="Arial"/>
                <a:ea typeface="Arial"/>
                <a:cs typeface="Arial"/>
                <a:sym typeface="Arial"/>
              </a:rPr>
              <a:t> After Manhattan, Queens had the highest number of reviews in all the room types.</a:t>
            </a:r>
            <a:endParaRPr sz="1400" b="1" i="0" u="none" strike="noStrike" cap="none">
              <a:solidFill>
                <a:schemeClr val="accent2"/>
              </a:solidFill>
              <a:latin typeface="Arial"/>
              <a:ea typeface="Arial"/>
              <a:cs typeface="Arial"/>
              <a:sym typeface="Arial"/>
            </a:endParaRPr>
          </a:p>
          <a:p>
            <a:pPr marL="457200" marR="0" lvl="0" indent="-342900" algn="l" rtl="0">
              <a:lnSpc>
                <a:spcPct val="125000"/>
              </a:lnSpc>
              <a:spcBef>
                <a:spcPts val="0"/>
              </a:spcBef>
              <a:spcAft>
                <a:spcPts val="0"/>
              </a:spcAft>
              <a:buClr>
                <a:schemeClr val="accent2"/>
              </a:buClr>
              <a:buSzPts val="1800"/>
              <a:buFont typeface="Arial"/>
              <a:buChar char="•"/>
            </a:pPr>
            <a:r>
              <a:rPr lang="en-US" sz="1400" b="1" i="0" u="none" strike="noStrike" cap="none">
                <a:solidFill>
                  <a:schemeClr val="accent2"/>
                </a:solidFill>
                <a:latin typeface="Arial"/>
                <a:ea typeface="Arial"/>
                <a:cs typeface="Arial"/>
                <a:sym typeface="Arial"/>
              </a:rPr>
              <a:t>There were less reviews received from shared rooms as compared to other room types and it was from Staten Island followed by Bronx.</a:t>
            </a:r>
            <a:endParaRPr sz="1400" b="1" i="0" u="none" strike="noStrike" cap="none">
              <a:solidFill>
                <a:schemeClr val="accent2"/>
              </a:solidFill>
              <a:latin typeface="Arial"/>
              <a:ea typeface="Arial"/>
              <a:cs typeface="Arial"/>
              <a:sym typeface="Arial"/>
            </a:endParaRPr>
          </a:p>
          <a:p>
            <a:pPr marL="0" marR="0" lvl="0" indent="0" algn="l" rtl="0">
              <a:lnSpc>
                <a:spcPct val="100000"/>
              </a:lnSpc>
              <a:spcBef>
                <a:spcPts val="0"/>
              </a:spcBef>
              <a:spcAft>
                <a:spcPts val="0"/>
              </a:spcAft>
              <a:buNone/>
            </a:pPr>
            <a:endParaRPr sz="1400" b="1" i="0" u="none" strike="noStrike" cap="none">
              <a:solidFill>
                <a:schemeClr val="accen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4"/>
          <p:cNvSpPr txBox="1">
            <a:spLocks noGrp="1"/>
          </p:cNvSpPr>
          <p:nvPr>
            <p:ph type="title"/>
          </p:nvPr>
        </p:nvSpPr>
        <p:spPr>
          <a:xfrm>
            <a:off x="95250" y="113665"/>
            <a:ext cx="8746490" cy="6172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dirty="0"/>
              <a:t>Price To review Analysis</a:t>
            </a:r>
            <a:endParaRPr sz="2400" b="1" dirty="0"/>
          </a:p>
        </p:txBody>
      </p:sp>
      <p:sp>
        <p:nvSpPr>
          <p:cNvPr id="151" name="Google Shape;151;p14"/>
          <p:cNvSpPr/>
          <p:nvPr/>
        </p:nvSpPr>
        <p:spPr>
          <a:xfrm>
            <a:off x="0" y="0"/>
            <a:ext cx="8636000" cy="15875"/>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5DF28AC5-F7A5-C863-F29A-AC973044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64" y="881010"/>
            <a:ext cx="7611472" cy="3038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8E7D38-CEA4-F8FD-CD02-AAD2E1623F87}"/>
              </a:ext>
            </a:extLst>
          </p:cNvPr>
          <p:cNvSpPr txBox="1"/>
          <p:nvPr/>
        </p:nvSpPr>
        <p:spPr>
          <a:xfrm>
            <a:off x="766264" y="4069611"/>
            <a:ext cx="6963606" cy="523220"/>
          </a:xfrm>
          <a:prstGeom prst="rect">
            <a:avLst/>
          </a:prstGeom>
          <a:noFill/>
        </p:spPr>
        <p:txBody>
          <a:bodyPr wrap="square" rtlCol="0">
            <a:spAutoFit/>
          </a:bodyPr>
          <a:lstStyle/>
          <a:p>
            <a:r>
              <a:rPr lang="en-IN" b="1" dirty="0">
                <a:latin typeface="Verdana"/>
                <a:ea typeface="Verdana"/>
              </a:rPr>
              <a:t>Price on X axis and Reviews on Y axis. </a:t>
            </a:r>
          </a:p>
          <a:p>
            <a:r>
              <a:rPr lang="en-IN" b="1" dirty="0">
                <a:latin typeface="Verdana"/>
                <a:ea typeface="Verdana"/>
              </a:rPr>
              <a:t>It Says us that people like more to stay where price is less.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1"/>
          <p:cNvSpPr txBox="1">
            <a:spLocks noGrp="1"/>
          </p:cNvSpPr>
          <p:nvPr>
            <p:ph type="title"/>
          </p:nvPr>
        </p:nvSpPr>
        <p:spPr>
          <a:xfrm>
            <a:off x="88265" y="148590"/>
            <a:ext cx="8514080" cy="5245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t>How much room types are in neighbourhood group</a:t>
            </a:r>
            <a:endParaRPr sz="2400" b="1"/>
          </a:p>
        </p:txBody>
      </p:sp>
      <p:sp>
        <p:nvSpPr>
          <p:cNvPr id="129" name="Google Shape;129;p11"/>
          <p:cNvSpPr txBox="1">
            <a:spLocks noGrp="1"/>
          </p:cNvSpPr>
          <p:nvPr>
            <p:ph type="body" idx="1"/>
          </p:nvPr>
        </p:nvSpPr>
        <p:spPr>
          <a:xfrm>
            <a:off x="88134" y="673310"/>
            <a:ext cx="4241494" cy="4321599"/>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accent2"/>
              </a:buClr>
              <a:buSzPts val="1800"/>
              <a:buFont typeface="Arial"/>
              <a:buChar char="•"/>
            </a:pPr>
            <a:r>
              <a:rPr lang="en-US" sz="1400" b="1" dirty="0">
                <a:solidFill>
                  <a:schemeClr val="accent2"/>
                </a:solidFill>
                <a:latin typeface="Tahoma"/>
                <a:ea typeface="Tahoma"/>
                <a:cs typeface="Tahoma"/>
                <a:sym typeface="Tahoma"/>
              </a:rPr>
              <a:t>Manhattan has the highest number of Entire home/apt.</a:t>
            </a:r>
            <a:endParaRPr sz="1400" b="1" dirty="0">
              <a:solidFill>
                <a:schemeClr val="accent2"/>
              </a:solidFill>
              <a:latin typeface="Tahoma"/>
              <a:ea typeface="Tahoma"/>
              <a:cs typeface="Tahoma"/>
              <a:sym typeface="Tahoma"/>
            </a:endParaRPr>
          </a:p>
          <a:p>
            <a:pPr marL="457200" lvl="0" indent="-342900" algn="l" rtl="0">
              <a:lnSpc>
                <a:spcPct val="150000"/>
              </a:lnSpc>
              <a:spcBef>
                <a:spcPts val="0"/>
              </a:spcBef>
              <a:spcAft>
                <a:spcPts val="0"/>
              </a:spcAft>
              <a:buClr>
                <a:schemeClr val="accent2"/>
              </a:buClr>
              <a:buSzPts val="1800"/>
              <a:buFont typeface="Arial"/>
              <a:buChar char="•"/>
            </a:pPr>
            <a:r>
              <a:rPr lang="en-US" sz="1400" b="1" dirty="0">
                <a:solidFill>
                  <a:schemeClr val="accent2"/>
                </a:solidFill>
                <a:latin typeface="Tahoma"/>
                <a:ea typeface="Tahoma"/>
                <a:cs typeface="Tahoma"/>
                <a:sym typeface="Tahoma"/>
              </a:rPr>
              <a:t>Brooklyn holds the top share of private rooms.</a:t>
            </a:r>
            <a:endParaRPr sz="1400" b="1" dirty="0">
              <a:solidFill>
                <a:schemeClr val="accent2"/>
              </a:solidFill>
              <a:latin typeface="Tahoma"/>
              <a:ea typeface="Tahoma"/>
              <a:cs typeface="Tahoma"/>
              <a:sym typeface="Tahoma"/>
            </a:endParaRPr>
          </a:p>
          <a:p>
            <a:pPr marL="457200" lvl="0" indent="-342900" algn="l" rtl="0">
              <a:lnSpc>
                <a:spcPct val="150000"/>
              </a:lnSpc>
              <a:spcBef>
                <a:spcPts val="0"/>
              </a:spcBef>
              <a:spcAft>
                <a:spcPts val="0"/>
              </a:spcAft>
              <a:buClr>
                <a:schemeClr val="accent2"/>
              </a:buClr>
              <a:buSzPts val="1800"/>
              <a:buFont typeface="Arial"/>
              <a:buChar char="•"/>
            </a:pPr>
            <a:r>
              <a:rPr lang="en-US" sz="1400" b="1" dirty="0">
                <a:solidFill>
                  <a:schemeClr val="accent2"/>
                </a:solidFill>
                <a:latin typeface="Tahoma"/>
                <a:ea typeface="Tahoma"/>
                <a:cs typeface="Tahoma"/>
                <a:sym typeface="Tahoma"/>
              </a:rPr>
              <a:t>State island has an equal percentage of Private rooms and Entire home.</a:t>
            </a:r>
            <a:endParaRPr sz="1400" b="1" dirty="0">
              <a:solidFill>
                <a:schemeClr val="accent2"/>
              </a:solidFill>
              <a:latin typeface="Tahoma"/>
              <a:ea typeface="Tahoma"/>
              <a:cs typeface="Tahoma"/>
              <a:sym typeface="Tahoma"/>
            </a:endParaRPr>
          </a:p>
          <a:p>
            <a:pPr marL="457200" lvl="0" indent="-342900" algn="l" rtl="0">
              <a:lnSpc>
                <a:spcPct val="150000"/>
              </a:lnSpc>
              <a:spcBef>
                <a:spcPts val="0"/>
              </a:spcBef>
              <a:spcAft>
                <a:spcPts val="0"/>
              </a:spcAft>
              <a:buClr>
                <a:schemeClr val="accent2"/>
              </a:buClr>
              <a:buSzPts val="1800"/>
              <a:buFont typeface="Arial"/>
              <a:buChar char="•"/>
            </a:pPr>
            <a:r>
              <a:rPr lang="en-US" sz="1400" b="1" dirty="0">
                <a:solidFill>
                  <a:schemeClr val="accent2"/>
                </a:solidFill>
                <a:latin typeface="Tahoma"/>
                <a:ea typeface="Tahoma"/>
                <a:cs typeface="Tahoma"/>
                <a:sym typeface="Tahoma"/>
              </a:rPr>
              <a:t>Also, we see that State island has a smaller number of room types as compared to another </a:t>
            </a:r>
            <a:r>
              <a:rPr lang="en-US" sz="1400" b="1" dirty="0" err="1">
                <a:solidFill>
                  <a:schemeClr val="accent2"/>
                </a:solidFill>
                <a:latin typeface="Tahoma"/>
                <a:ea typeface="Tahoma"/>
                <a:cs typeface="Tahoma"/>
                <a:sym typeface="Tahoma"/>
              </a:rPr>
              <a:t>neighbourhood</a:t>
            </a:r>
            <a:r>
              <a:rPr lang="en-US" sz="1400" b="1" dirty="0">
                <a:solidFill>
                  <a:schemeClr val="accent2"/>
                </a:solidFill>
                <a:latin typeface="Tahoma"/>
                <a:ea typeface="Tahoma"/>
                <a:cs typeface="Tahoma"/>
                <a:sym typeface="Tahoma"/>
              </a:rPr>
              <a:t>. Which matches our </a:t>
            </a:r>
            <a:r>
              <a:rPr lang="en-US" sz="1400" b="1" dirty="0" err="1">
                <a:solidFill>
                  <a:schemeClr val="accent2"/>
                </a:solidFill>
                <a:latin typeface="Tahoma"/>
                <a:ea typeface="Tahoma"/>
                <a:cs typeface="Tahoma"/>
                <a:sym typeface="Tahoma"/>
              </a:rPr>
              <a:t>neighbourhood</a:t>
            </a:r>
            <a:r>
              <a:rPr lang="en-US" sz="1400" b="1" dirty="0">
                <a:solidFill>
                  <a:schemeClr val="accent2"/>
                </a:solidFill>
                <a:latin typeface="Tahoma"/>
                <a:ea typeface="Tahoma"/>
                <a:cs typeface="Tahoma"/>
                <a:sym typeface="Tahoma"/>
              </a:rPr>
              <a:t> group to listing counts.</a:t>
            </a:r>
            <a:endParaRPr sz="1400" b="1" dirty="0">
              <a:solidFill>
                <a:schemeClr val="accent2"/>
              </a:solidFill>
              <a:latin typeface="Tahoma"/>
              <a:ea typeface="Tahoma"/>
              <a:cs typeface="Tahoma"/>
              <a:sym typeface="Tahoma"/>
            </a:endParaRPr>
          </a:p>
          <a:p>
            <a:pPr marL="457200" lvl="0" indent="-228600" algn="l" rtl="0">
              <a:lnSpc>
                <a:spcPct val="125000"/>
              </a:lnSpc>
              <a:spcBef>
                <a:spcPts val="0"/>
              </a:spcBef>
              <a:spcAft>
                <a:spcPts val="0"/>
              </a:spcAft>
              <a:buClr>
                <a:schemeClr val="dk2"/>
              </a:buClr>
              <a:buSzPts val="1800"/>
              <a:buFont typeface="Arial"/>
              <a:buNone/>
            </a:pPr>
            <a:endParaRPr sz="1400" dirty="0">
              <a:solidFill>
                <a:schemeClr val="accent2"/>
              </a:solidFill>
              <a:latin typeface="Tahoma"/>
              <a:ea typeface="Tahoma"/>
              <a:cs typeface="Tahoma"/>
              <a:sym typeface="Tahoma"/>
            </a:endParaRPr>
          </a:p>
          <a:p>
            <a:pPr marL="457200" lvl="0" indent="-228600" algn="l" rtl="0">
              <a:lnSpc>
                <a:spcPct val="115000"/>
              </a:lnSpc>
              <a:spcBef>
                <a:spcPts val="0"/>
              </a:spcBef>
              <a:spcAft>
                <a:spcPts val="0"/>
              </a:spcAft>
              <a:buClr>
                <a:schemeClr val="dk2"/>
              </a:buClr>
              <a:buSzPts val="1800"/>
              <a:buFont typeface="Arial"/>
              <a:buNone/>
            </a:pPr>
            <a:endParaRPr sz="1400" dirty="0">
              <a:solidFill>
                <a:schemeClr val="accent2"/>
              </a:solidFill>
              <a:latin typeface="Tahoma"/>
              <a:ea typeface="Tahoma"/>
              <a:cs typeface="Tahoma"/>
              <a:sym typeface="Tahoma"/>
            </a:endParaRPr>
          </a:p>
          <a:p>
            <a:pPr marL="457200" lvl="0" indent="-228600" algn="l" rtl="0">
              <a:lnSpc>
                <a:spcPct val="115000"/>
              </a:lnSpc>
              <a:spcBef>
                <a:spcPts val="0"/>
              </a:spcBef>
              <a:spcAft>
                <a:spcPts val="0"/>
              </a:spcAft>
              <a:buClr>
                <a:schemeClr val="dk2"/>
              </a:buClr>
              <a:buSzPts val="1800"/>
              <a:buFont typeface="Arial"/>
              <a:buNone/>
            </a:pPr>
            <a:endParaRPr sz="1400" dirty="0">
              <a:solidFill>
                <a:schemeClr val="accent2"/>
              </a:solidFill>
              <a:latin typeface="Tahoma"/>
              <a:ea typeface="Tahoma"/>
              <a:cs typeface="Tahoma"/>
              <a:sym typeface="Tahoma"/>
            </a:endParaRPr>
          </a:p>
          <a:p>
            <a:pPr marL="457200" lvl="0" indent="-228600" algn="l" rtl="0">
              <a:lnSpc>
                <a:spcPct val="115000"/>
              </a:lnSpc>
              <a:spcBef>
                <a:spcPts val="0"/>
              </a:spcBef>
              <a:spcAft>
                <a:spcPts val="0"/>
              </a:spcAft>
              <a:buClr>
                <a:schemeClr val="dk2"/>
              </a:buClr>
              <a:buSzPts val="1800"/>
              <a:buFont typeface="Arial"/>
              <a:buNone/>
            </a:pPr>
            <a:endParaRPr sz="1400" dirty="0">
              <a:solidFill>
                <a:schemeClr val="accent2"/>
              </a:solidFill>
              <a:latin typeface="Tahoma"/>
              <a:ea typeface="Tahoma"/>
              <a:cs typeface="Tahoma"/>
              <a:sym typeface="Tahoma"/>
            </a:endParaRPr>
          </a:p>
        </p:txBody>
      </p:sp>
      <p:pic>
        <p:nvPicPr>
          <p:cNvPr id="2" name="Picture 1">
            <a:extLst>
              <a:ext uri="{FF2B5EF4-FFF2-40B4-BE49-F238E27FC236}">
                <a16:creationId xmlns:a16="http://schemas.microsoft.com/office/drawing/2014/main" id="{DABE5F67-597B-AF80-952F-145D180E1D88}"/>
              </a:ext>
            </a:extLst>
          </p:cNvPr>
          <p:cNvPicPr>
            <a:picLocks noChangeAspect="1"/>
          </p:cNvPicPr>
          <p:nvPr/>
        </p:nvPicPr>
        <p:blipFill>
          <a:blip r:embed="rId3"/>
          <a:stretch>
            <a:fillRect/>
          </a:stretch>
        </p:blipFill>
        <p:spPr>
          <a:xfrm>
            <a:off x="4329627" y="671512"/>
            <a:ext cx="4241494" cy="3800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txBox="1">
            <a:spLocks noGrp="1"/>
          </p:cNvSpPr>
          <p:nvPr>
            <p:ph type="title"/>
          </p:nvPr>
        </p:nvSpPr>
        <p:spPr>
          <a:xfrm>
            <a:off x="311699" y="18038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t>How much is avability of rooms at neighbourhood group</a:t>
            </a:r>
            <a:endParaRPr sz="2400" b="1"/>
          </a:p>
        </p:txBody>
      </p:sp>
      <p:sp>
        <p:nvSpPr>
          <p:cNvPr id="135" name="Google Shape;135;p12"/>
          <p:cNvSpPr txBox="1">
            <a:spLocks noGrp="1"/>
          </p:cNvSpPr>
          <p:nvPr>
            <p:ph type="body" idx="1"/>
          </p:nvPr>
        </p:nvSpPr>
        <p:spPr>
          <a:xfrm>
            <a:off x="231464" y="753086"/>
            <a:ext cx="3435636" cy="4042197"/>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212121"/>
              </a:buClr>
              <a:buSzPts val="1800"/>
              <a:buFont typeface="Arial"/>
              <a:buChar char="•"/>
            </a:pPr>
            <a:r>
              <a:rPr lang="en-US" sz="1400" b="1" i="0" u="none" strike="noStrike" cap="none">
                <a:solidFill>
                  <a:srgbClr val="212121"/>
                </a:solidFill>
                <a:latin typeface="Tahoma"/>
                <a:ea typeface="Tahoma"/>
                <a:cs typeface="Tahoma"/>
                <a:sym typeface="Tahoma"/>
              </a:rPr>
              <a:t>Staten Island </a:t>
            </a:r>
            <a:r>
              <a:rPr lang="en-US" sz="1400" b="1">
                <a:solidFill>
                  <a:srgbClr val="212121"/>
                </a:solidFill>
                <a:latin typeface="Tahoma"/>
                <a:ea typeface="Tahoma"/>
                <a:cs typeface="Tahoma"/>
                <a:sym typeface="Tahoma"/>
              </a:rPr>
              <a:t>has the most avability of rooms all the year.</a:t>
            </a:r>
            <a:endParaRPr sz="1400" b="1">
              <a:solidFill>
                <a:srgbClr val="212121"/>
              </a:solidFill>
              <a:latin typeface="Tahoma"/>
              <a:ea typeface="Tahoma"/>
              <a:cs typeface="Tahoma"/>
              <a:sym typeface="Tahoma"/>
            </a:endParaRPr>
          </a:p>
          <a:p>
            <a:pPr marL="457200" lvl="0" indent="-342900" algn="l" rtl="0">
              <a:lnSpc>
                <a:spcPct val="150000"/>
              </a:lnSpc>
              <a:spcBef>
                <a:spcPts val="0"/>
              </a:spcBef>
              <a:spcAft>
                <a:spcPts val="0"/>
              </a:spcAft>
              <a:buClr>
                <a:srgbClr val="212121"/>
              </a:buClr>
              <a:buSzPts val="1800"/>
              <a:buFont typeface="Arial"/>
              <a:buChar char="•"/>
            </a:pPr>
            <a:r>
              <a:rPr lang="en-US" sz="1400" b="1">
                <a:solidFill>
                  <a:srgbClr val="212121"/>
                </a:solidFill>
                <a:latin typeface="Tahoma"/>
                <a:ea typeface="Tahoma"/>
                <a:cs typeface="Tahoma"/>
                <a:sym typeface="Tahoma"/>
              </a:rPr>
              <a:t>Brooklyn having the least availability of rooms through a year with the second most count listing gives an opportunity to have an increase in  number of rooms.</a:t>
            </a:r>
            <a:endParaRPr sz="1400" b="1">
              <a:solidFill>
                <a:srgbClr val="212121"/>
              </a:solidFill>
              <a:latin typeface="Tahoma"/>
              <a:ea typeface="Tahoma"/>
              <a:cs typeface="Tahoma"/>
              <a:sym typeface="Tahoma"/>
            </a:endParaRPr>
          </a:p>
          <a:p>
            <a:pPr marL="457200" lvl="0" indent="-342900" algn="l" rtl="0">
              <a:lnSpc>
                <a:spcPct val="150000"/>
              </a:lnSpc>
              <a:spcBef>
                <a:spcPts val="0"/>
              </a:spcBef>
              <a:spcAft>
                <a:spcPts val="0"/>
              </a:spcAft>
              <a:buClr>
                <a:srgbClr val="212121"/>
              </a:buClr>
              <a:buSzPts val="1800"/>
              <a:buFont typeface="Arial"/>
              <a:buChar char="•"/>
            </a:pPr>
            <a:r>
              <a:rPr lang="en-US" sz="1400" b="1">
                <a:solidFill>
                  <a:srgbClr val="212121"/>
                </a:solidFill>
                <a:latin typeface="Tahoma"/>
                <a:ea typeface="Tahoma"/>
                <a:cs typeface="Tahoma"/>
                <a:sym typeface="Tahoma"/>
              </a:rPr>
              <a:t>Manhattan, Bronx and Queens and nearly an equal avability of rooms throughout the year.</a:t>
            </a:r>
            <a:endParaRPr sz="1400" b="1">
              <a:solidFill>
                <a:srgbClr val="212121"/>
              </a:solidFill>
              <a:latin typeface="Tahoma"/>
              <a:ea typeface="Tahoma"/>
              <a:cs typeface="Tahoma"/>
              <a:sym typeface="Tahoma"/>
            </a:endParaRPr>
          </a:p>
          <a:p>
            <a:pPr marL="457200" lvl="0" indent="-228600" algn="l" rtl="0">
              <a:lnSpc>
                <a:spcPct val="125000"/>
              </a:lnSpc>
              <a:spcBef>
                <a:spcPts val="0"/>
              </a:spcBef>
              <a:spcAft>
                <a:spcPts val="0"/>
              </a:spcAft>
              <a:buClr>
                <a:schemeClr val="dk2"/>
              </a:buClr>
              <a:buSzPts val="1800"/>
              <a:buFont typeface="Arial"/>
              <a:buNone/>
            </a:pPr>
            <a:endParaRPr b="1"/>
          </a:p>
        </p:txBody>
      </p:sp>
      <p:pic>
        <p:nvPicPr>
          <p:cNvPr id="136" name="Google Shape;136;p12"/>
          <p:cNvPicPr preferRelativeResize="0"/>
          <p:nvPr/>
        </p:nvPicPr>
        <p:blipFill rotWithShape="1">
          <a:blip r:embed="rId3">
            <a:alphaModFix/>
          </a:blip>
          <a:srcRect/>
          <a:stretch/>
        </p:blipFill>
        <p:spPr>
          <a:xfrm>
            <a:off x="3747337" y="809606"/>
            <a:ext cx="5165199" cy="36879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95250" y="113665"/>
            <a:ext cx="8746490" cy="61722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t>Top 10 Hosts with listing counts and reviews</a:t>
            </a:r>
            <a:endParaRPr sz="2400" b="1"/>
          </a:p>
        </p:txBody>
      </p:sp>
      <p:sp>
        <p:nvSpPr>
          <p:cNvPr id="142" name="Google Shape;142;p13"/>
          <p:cNvSpPr txBox="1">
            <a:spLocks noGrp="1"/>
          </p:cNvSpPr>
          <p:nvPr>
            <p:ph type="body" idx="1"/>
          </p:nvPr>
        </p:nvSpPr>
        <p:spPr>
          <a:xfrm>
            <a:off x="507473" y="3835814"/>
            <a:ext cx="7621369" cy="1307730"/>
          </a:xfrm>
          <a:prstGeom prst="rect">
            <a:avLst/>
          </a:prstGeom>
          <a:noFill/>
          <a:ln>
            <a:noFill/>
          </a:ln>
        </p:spPr>
        <p:txBody>
          <a:bodyPr spcFirstLastPara="1" wrap="square" lIns="91425" tIns="91425" rIns="91425" bIns="91425" anchor="t" anchorCtr="0">
            <a:noAutofit/>
          </a:bodyPr>
          <a:lstStyle/>
          <a:p>
            <a:pPr marL="114300" lvl="0" indent="0" algn="l" rtl="0">
              <a:lnSpc>
                <a:spcPct val="125000"/>
              </a:lnSpc>
              <a:spcBef>
                <a:spcPts val="0"/>
              </a:spcBef>
              <a:spcAft>
                <a:spcPts val="0"/>
              </a:spcAft>
              <a:buClr>
                <a:srgbClr val="212121"/>
              </a:buClr>
              <a:buSzPts val="1800"/>
              <a:buNone/>
            </a:pPr>
            <a:r>
              <a:rPr lang="en-US" sz="1400" b="1">
                <a:solidFill>
                  <a:srgbClr val="212121"/>
                </a:solidFill>
                <a:latin typeface="Tahoma"/>
                <a:ea typeface="Tahoma"/>
                <a:cs typeface="Tahoma"/>
                <a:sym typeface="Tahoma"/>
              </a:rPr>
              <a:t>i) Dona, Ji, Maya, Carol, Danielle has the maximum number of reviews.</a:t>
            </a:r>
            <a:endParaRPr sz="1400" b="1">
              <a:solidFill>
                <a:srgbClr val="212121"/>
              </a:solidFill>
              <a:latin typeface="Tahoma"/>
              <a:ea typeface="Tahoma"/>
              <a:cs typeface="Tahoma"/>
              <a:sym typeface="Tahoma"/>
            </a:endParaRPr>
          </a:p>
          <a:p>
            <a:pPr marL="114300" lvl="0" indent="0" algn="l" rtl="0">
              <a:lnSpc>
                <a:spcPct val="125000"/>
              </a:lnSpc>
              <a:spcBef>
                <a:spcPts val="0"/>
              </a:spcBef>
              <a:spcAft>
                <a:spcPts val="0"/>
              </a:spcAft>
              <a:buClr>
                <a:srgbClr val="212121"/>
              </a:buClr>
              <a:buSzPts val="1800"/>
              <a:buNone/>
            </a:pPr>
            <a:r>
              <a:rPr lang="en-US" sz="1400" b="1">
                <a:solidFill>
                  <a:srgbClr val="212121"/>
                </a:solidFill>
                <a:latin typeface="Tahoma"/>
                <a:ea typeface="Tahoma"/>
                <a:cs typeface="Tahoma"/>
                <a:sym typeface="Tahoma"/>
              </a:rPr>
              <a:t>ii) While Micheal, David, Sonder(NYC), John has the highest number of listing counts.</a:t>
            </a:r>
            <a:endParaRPr sz="1400" b="1">
              <a:solidFill>
                <a:srgbClr val="212121"/>
              </a:solidFill>
              <a:latin typeface="Tahoma"/>
              <a:ea typeface="Tahoma"/>
              <a:cs typeface="Tahoma"/>
              <a:sym typeface="Tahoma"/>
            </a:endParaRPr>
          </a:p>
          <a:p>
            <a:pPr marL="114300" lvl="0" indent="0" algn="l" rtl="0">
              <a:lnSpc>
                <a:spcPct val="125000"/>
              </a:lnSpc>
              <a:spcBef>
                <a:spcPts val="0"/>
              </a:spcBef>
              <a:spcAft>
                <a:spcPts val="0"/>
              </a:spcAft>
              <a:buClr>
                <a:srgbClr val="212121"/>
              </a:buClr>
              <a:buSzPts val="1800"/>
              <a:buNone/>
            </a:pPr>
            <a:r>
              <a:rPr lang="en-US" sz="1400" b="1">
                <a:solidFill>
                  <a:srgbClr val="212121"/>
                </a:solidFill>
                <a:latin typeface="Tahoma"/>
                <a:ea typeface="Tahoma"/>
                <a:cs typeface="Tahoma"/>
                <a:sym typeface="Tahoma"/>
              </a:rPr>
              <a:t>The being the top faciltors and busiest host.</a:t>
            </a:r>
            <a:endParaRPr sz="1400" b="1">
              <a:solidFill>
                <a:srgbClr val="212121"/>
              </a:solidFill>
              <a:latin typeface="Tahoma"/>
              <a:ea typeface="Tahoma"/>
              <a:cs typeface="Tahoma"/>
              <a:sym typeface="Tahoma"/>
            </a:endParaRPr>
          </a:p>
          <a:p>
            <a:pPr marL="114300" lvl="0" indent="0" algn="l" rtl="0">
              <a:lnSpc>
                <a:spcPct val="125000"/>
              </a:lnSpc>
              <a:spcBef>
                <a:spcPts val="0"/>
              </a:spcBef>
              <a:spcAft>
                <a:spcPts val="0"/>
              </a:spcAft>
              <a:buClr>
                <a:srgbClr val="212121"/>
              </a:buClr>
              <a:buSzPts val="1800"/>
              <a:buNone/>
            </a:pPr>
            <a:br>
              <a:rPr lang="en-US" sz="1400">
                <a:solidFill>
                  <a:srgbClr val="212121"/>
                </a:solidFill>
                <a:latin typeface="Tahoma"/>
                <a:ea typeface="Tahoma"/>
                <a:cs typeface="Tahoma"/>
                <a:sym typeface="Tahoma"/>
              </a:rPr>
            </a:br>
            <a:endParaRPr sz="1400">
              <a:solidFill>
                <a:srgbClr val="212121"/>
              </a:solidFill>
              <a:latin typeface="Tahoma"/>
              <a:ea typeface="Tahoma"/>
              <a:cs typeface="Tahoma"/>
              <a:sym typeface="Tahoma"/>
            </a:endParaRPr>
          </a:p>
          <a:p>
            <a:pPr marL="457200" lvl="0" indent="-228600" algn="l" rtl="0">
              <a:lnSpc>
                <a:spcPct val="115000"/>
              </a:lnSpc>
              <a:spcBef>
                <a:spcPts val="0"/>
              </a:spcBef>
              <a:spcAft>
                <a:spcPts val="0"/>
              </a:spcAft>
              <a:buSzPts val="1800"/>
              <a:buNone/>
            </a:pPr>
            <a:endParaRPr/>
          </a:p>
        </p:txBody>
      </p:sp>
      <p:sp>
        <p:nvSpPr>
          <p:cNvPr id="143" name="Google Shape;143;p13"/>
          <p:cNvSpPr/>
          <p:nvPr/>
        </p:nvSpPr>
        <p:spPr>
          <a:xfrm>
            <a:off x="0" y="0"/>
            <a:ext cx="8636000" cy="15875"/>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4" name="Google Shape;144;p13"/>
          <p:cNvPicPr preferRelativeResize="0"/>
          <p:nvPr/>
        </p:nvPicPr>
        <p:blipFill rotWithShape="1">
          <a:blip r:embed="rId3">
            <a:alphaModFix/>
          </a:blip>
          <a:srcRect/>
          <a:stretch/>
        </p:blipFill>
        <p:spPr>
          <a:xfrm>
            <a:off x="4486910" y="568325"/>
            <a:ext cx="4438650" cy="3188970"/>
          </a:xfrm>
          <a:prstGeom prst="rect">
            <a:avLst/>
          </a:prstGeom>
          <a:noFill/>
          <a:ln>
            <a:noFill/>
          </a:ln>
        </p:spPr>
      </p:pic>
      <p:pic>
        <p:nvPicPr>
          <p:cNvPr id="145" name="Google Shape;145;p13"/>
          <p:cNvPicPr preferRelativeResize="0"/>
          <p:nvPr/>
        </p:nvPicPr>
        <p:blipFill rotWithShape="1">
          <a:blip r:embed="rId4">
            <a:alphaModFix/>
          </a:blip>
          <a:srcRect/>
          <a:stretch/>
        </p:blipFill>
        <p:spPr>
          <a:xfrm>
            <a:off x="12065" y="562610"/>
            <a:ext cx="4138295" cy="33407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5"/>
          <p:cNvSpPr txBox="1">
            <a:spLocks noGrp="1"/>
          </p:cNvSpPr>
          <p:nvPr>
            <p:ph type="title"/>
          </p:nvPr>
        </p:nvSpPr>
        <p:spPr>
          <a:xfrm>
            <a:off x="95250" y="113665"/>
            <a:ext cx="8746490" cy="6172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400" b="1"/>
              <a:t>Total no. of nights spend per room types</a:t>
            </a:r>
            <a:endParaRPr sz="2400" b="1"/>
          </a:p>
        </p:txBody>
      </p:sp>
      <p:sp>
        <p:nvSpPr>
          <p:cNvPr id="159" name="Google Shape;159;p15"/>
          <p:cNvSpPr/>
          <p:nvPr/>
        </p:nvSpPr>
        <p:spPr>
          <a:xfrm>
            <a:off x="0" y="0"/>
            <a:ext cx="8636000" cy="15875"/>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60" name="Google Shape;160;p15"/>
          <p:cNvPicPr preferRelativeResize="0"/>
          <p:nvPr/>
        </p:nvPicPr>
        <p:blipFill rotWithShape="1">
          <a:blip r:embed="rId3">
            <a:alphaModFix/>
          </a:blip>
          <a:srcRect/>
          <a:stretch/>
        </p:blipFill>
        <p:spPr>
          <a:xfrm>
            <a:off x="4985385" y="730885"/>
            <a:ext cx="3955415" cy="2761615"/>
          </a:xfrm>
          <a:prstGeom prst="rect">
            <a:avLst/>
          </a:prstGeom>
          <a:noFill/>
          <a:ln>
            <a:noFill/>
          </a:ln>
        </p:spPr>
      </p:pic>
      <p:pic>
        <p:nvPicPr>
          <p:cNvPr id="161" name="Google Shape;161;p15"/>
          <p:cNvPicPr preferRelativeResize="0"/>
          <p:nvPr/>
        </p:nvPicPr>
        <p:blipFill rotWithShape="1">
          <a:blip r:embed="rId4">
            <a:alphaModFix/>
          </a:blip>
          <a:srcRect/>
          <a:stretch/>
        </p:blipFill>
        <p:spPr>
          <a:xfrm>
            <a:off x="231140" y="645160"/>
            <a:ext cx="4552950" cy="2847340"/>
          </a:xfrm>
          <a:prstGeom prst="rect">
            <a:avLst/>
          </a:prstGeom>
          <a:noFill/>
          <a:ln>
            <a:noFill/>
          </a:ln>
        </p:spPr>
      </p:pic>
      <p:sp>
        <p:nvSpPr>
          <p:cNvPr id="162" name="Google Shape;162;p15"/>
          <p:cNvSpPr txBox="1"/>
          <p:nvPr/>
        </p:nvSpPr>
        <p:spPr>
          <a:xfrm>
            <a:off x="231775" y="3685540"/>
            <a:ext cx="8709025" cy="1386205"/>
          </a:xfrm>
          <a:prstGeom prst="rect">
            <a:avLst/>
          </a:prstGeom>
          <a:noFill/>
          <a:ln>
            <a:noFill/>
          </a:ln>
        </p:spPr>
        <p:txBody>
          <a:bodyPr spcFirstLastPara="1" wrap="square" lIns="91425" tIns="45700" rIns="91425" bIns="45700" anchor="t" anchorCtr="0">
            <a:spAutoFit/>
          </a:bodyPr>
          <a:lstStyle/>
          <a:p>
            <a:pPr marL="363855" marR="5715" lvl="0" indent="-351790" algn="just"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latin typeface="Verdana"/>
                <a:ea typeface="Verdana"/>
                <a:cs typeface="Verdana"/>
                <a:sym typeface="Verdana"/>
              </a:rPr>
              <a:t>Here we can state that in which room  type customers prefer for night stay.</a:t>
            </a:r>
            <a:endParaRPr sz="14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2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a:p>
            <a:pPr marL="363855" marR="5080" lvl="0" indent="-351790" algn="just"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latin typeface="Verdana"/>
                <a:ea typeface="Verdana"/>
                <a:cs typeface="Verdana"/>
                <a:sym typeface="Verdana"/>
              </a:rPr>
              <a:t>From pie chart we can conclude that  63.2% customers loved to stay in apartment for maximum durations</a:t>
            </a:r>
            <a:endParaRPr sz="1400" b="1" i="0" u="none" strike="noStrike" cap="none" dirty="0">
              <a:solidFill>
                <a:srgbClr val="000000"/>
              </a:solidFill>
              <a:latin typeface="Verdana"/>
              <a:ea typeface="Verdana"/>
              <a:cs typeface="Verdana"/>
              <a:sym typeface="Verdana"/>
            </a:endParaRPr>
          </a:p>
          <a:p>
            <a:pPr marL="363855" marR="5080" lvl="0" indent="-262890" algn="just"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Verdana"/>
              <a:ea typeface="Verdana"/>
              <a:cs typeface="Verdana"/>
              <a:sym typeface="Verdana"/>
            </a:endParaRPr>
          </a:p>
          <a:p>
            <a:pPr marL="363855" marR="5080" lvl="0" indent="-351790" algn="just"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latin typeface="Verdana"/>
                <a:ea typeface="Verdana"/>
                <a:cs typeface="Verdana"/>
                <a:sym typeface="Verdana"/>
              </a:rPr>
              <a:t>Only 1.6% customers spend night in  shared room</a:t>
            </a:r>
            <a:r>
              <a:rPr lang="en-US" sz="1400" b="1"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1EA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a:off x="398199" y="977175"/>
            <a:ext cx="506095" cy="0"/>
          </a:xfrm>
          <a:custGeom>
            <a:avLst/>
            <a:gdLst/>
            <a:ahLst/>
            <a:cxnLst/>
            <a:rect l="l" t="t" r="r" b="b"/>
            <a:pathLst>
              <a:path w="506094" h="120000" extrusionOk="0">
                <a:moveTo>
                  <a:pt x="505799" y="0"/>
                </a:moveTo>
                <a:lnTo>
                  <a:pt x="0" y="0"/>
                </a:lnTo>
              </a:path>
            </a:pathLst>
          </a:custGeom>
          <a:noFill/>
          <a:ln w="19025" cap="flat" cmpd="sng">
            <a:solidFill>
              <a:srgbClr val="FF582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69" name="Google Shape;169;p16"/>
          <p:cNvPicPr preferRelativeResize="0"/>
          <p:nvPr/>
        </p:nvPicPr>
        <p:blipFill rotWithShape="1">
          <a:blip r:embed="rId3">
            <a:alphaModFix/>
          </a:blip>
          <a:srcRect/>
          <a:stretch/>
        </p:blipFill>
        <p:spPr>
          <a:xfrm>
            <a:off x="5277799" y="0"/>
            <a:ext cx="3866199" cy="5143499"/>
          </a:xfrm>
          <a:prstGeom prst="rect">
            <a:avLst/>
          </a:prstGeom>
          <a:noFill/>
          <a:ln>
            <a:noFill/>
          </a:ln>
        </p:spPr>
      </p:pic>
      <p:sp>
        <p:nvSpPr>
          <p:cNvPr id="170" name="Google Shape;170;p16"/>
          <p:cNvSpPr txBox="1">
            <a:spLocks noGrp="1"/>
          </p:cNvSpPr>
          <p:nvPr>
            <p:ph type="title"/>
          </p:nvPr>
        </p:nvSpPr>
        <p:spPr>
          <a:xfrm>
            <a:off x="312420" y="120650"/>
            <a:ext cx="4569460" cy="381635"/>
          </a:xfrm>
          <a:prstGeom prst="rect">
            <a:avLst/>
          </a:prstGeom>
          <a:noFill/>
          <a:ln>
            <a:noFill/>
          </a:ln>
        </p:spPr>
        <p:txBody>
          <a:bodyPr spcFirstLastPara="1" wrap="square" lIns="0" tIns="12700" rIns="0" bIns="0" anchor="t" anchorCtr="0">
            <a:spAutoFit/>
          </a:bodyPr>
          <a:lstStyle/>
          <a:p>
            <a:pPr marL="0" lvl="0" indent="0" algn="ctr" rtl="0">
              <a:lnSpc>
                <a:spcPct val="100000"/>
              </a:lnSpc>
              <a:spcBef>
                <a:spcPts val="0"/>
              </a:spcBef>
              <a:spcAft>
                <a:spcPts val="0"/>
              </a:spcAft>
              <a:buSzPts val="2800"/>
              <a:buNone/>
            </a:pPr>
            <a:r>
              <a:rPr lang="en-US" sz="2400">
                <a:solidFill>
                  <a:schemeClr val="dk1"/>
                </a:solidFill>
                <a:latin typeface="Arial"/>
                <a:ea typeface="Arial"/>
                <a:cs typeface="Arial"/>
                <a:sym typeface="Arial"/>
              </a:rPr>
              <a:t>Challenges  Faced</a:t>
            </a:r>
            <a:endParaRPr sz="2400">
              <a:solidFill>
                <a:schemeClr val="dk1"/>
              </a:solidFill>
              <a:latin typeface="Arial"/>
              <a:ea typeface="Arial"/>
              <a:cs typeface="Arial"/>
              <a:sym typeface="Arial"/>
            </a:endParaRPr>
          </a:p>
        </p:txBody>
      </p:sp>
      <p:sp>
        <p:nvSpPr>
          <p:cNvPr id="171" name="Google Shape;171;p16"/>
          <p:cNvSpPr txBox="1"/>
          <p:nvPr/>
        </p:nvSpPr>
        <p:spPr>
          <a:xfrm>
            <a:off x="92710" y="658495"/>
            <a:ext cx="5111115" cy="4826635"/>
          </a:xfrm>
          <a:prstGeom prst="rect">
            <a:avLst/>
          </a:prstGeom>
          <a:noFill/>
          <a:ln>
            <a:noFill/>
          </a:ln>
        </p:spPr>
        <p:txBody>
          <a:bodyPr spcFirstLastPara="1" wrap="square" lIns="0" tIns="12700" rIns="0" bIns="0" anchor="t" anchorCtr="0">
            <a:spAutoFit/>
          </a:bodyPr>
          <a:lstStyle/>
          <a:p>
            <a:pPr marL="363855" marR="10795" lvl="0" indent="-351790" algn="just" rtl="0">
              <a:lnSpc>
                <a:spcPct val="150000"/>
              </a:lnSpc>
              <a:spcBef>
                <a:spcPts val="0"/>
              </a:spcBef>
              <a:spcAft>
                <a:spcPts val="0"/>
              </a:spcAft>
              <a:buClr>
                <a:srgbClr val="000000"/>
              </a:buClr>
              <a:buSzPts val="1600"/>
              <a:buFont typeface="Arial"/>
              <a:buChar char="●"/>
            </a:pPr>
            <a:r>
              <a:rPr lang="en-US" sz="1600" b="1" i="0" u="none" strike="noStrike" cap="none">
                <a:solidFill>
                  <a:srgbClr val="212121"/>
                </a:solidFill>
                <a:latin typeface="Arial"/>
                <a:ea typeface="Arial"/>
                <a:cs typeface="Arial"/>
                <a:sym typeface="Arial"/>
              </a:rPr>
              <a:t>Reading the dataset and understanding of columns.</a:t>
            </a:r>
            <a:endParaRPr sz="1600" b="0" i="0" u="none" strike="noStrike" cap="none">
              <a:solidFill>
                <a:srgbClr val="000000"/>
              </a:solidFill>
              <a:latin typeface="Arial"/>
              <a:ea typeface="Arial"/>
              <a:cs typeface="Arial"/>
              <a:sym typeface="Arial"/>
            </a:endParaRPr>
          </a:p>
          <a:p>
            <a:pPr marL="363855" marR="10795" lvl="0" indent="-351790" algn="just" rtl="0">
              <a:lnSpc>
                <a:spcPct val="150000"/>
              </a:lnSpc>
              <a:spcBef>
                <a:spcPts val="0"/>
              </a:spcBef>
              <a:spcAft>
                <a:spcPts val="0"/>
              </a:spcAft>
              <a:buClr>
                <a:srgbClr val="000000"/>
              </a:buClr>
              <a:buSzPts val="1600"/>
              <a:buFont typeface="Arial"/>
              <a:buChar char="●"/>
            </a:pPr>
            <a:r>
              <a:rPr lang="en-US" sz="1600" b="1" i="0" u="none" strike="noStrike" cap="none">
                <a:solidFill>
                  <a:srgbClr val="212121"/>
                </a:solidFill>
                <a:latin typeface="Arial"/>
                <a:ea typeface="Arial"/>
                <a:cs typeface="Arial"/>
                <a:sym typeface="Arial"/>
              </a:rPr>
              <a:t>For answering some of the questions we had to  understand the business model of airbnb that  how they work.</a:t>
            </a:r>
            <a:endParaRPr sz="1600" b="0" i="0" u="none" strike="noStrike" cap="none">
              <a:solidFill>
                <a:srgbClr val="000000"/>
              </a:solidFill>
              <a:latin typeface="Arial"/>
              <a:ea typeface="Arial"/>
              <a:cs typeface="Arial"/>
              <a:sym typeface="Arial"/>
            </a:endParaRPr>
          </a:p>
          <a:p>
            <a:pPr marL="363855" marR="0" lvl="0" indent="-351790" algn="just" rtl="0">
              <a:lnSpc>
                <a:spcPct val="100000"/>
              </a:lnSpc>
              <a:spcBef>
                <a:spcPts val="960"/>
              </a:spcBef>
              <a:spcAft>
                <a:spcPts val="0"/>
              </a:spcAft>
              <a:buClr>
                <a:srgbClr val="000000"/>
              </a:buClr>
              <a:buSzPts val="1600"/>
              <a:buFont typeface="Arial"/>
              <a:buChar char="●"/>
            </a:pPr>
            <a:r>
              <a:rPr lang="en-US" sz="1600" b="1" i="0" u="none" strike="noStrike" cap="none">
                <a:solidFill>
                  <a:srgbClr val="212121"/>
                </a:solidFill>
                <a:latin typeface="Arial"/>
                <a:ea typeface="Arial"/>
                <a:cs typeface="Arial"/>
                <a:sym typeface="Arial"/>
              </a:rPr>
              <a:t>Handling NaN values,null values and duplicates.</a:t>
            </a:r>
            <a:endParaRPr sz="1600" b="0" i="0" u="none" strike="noStrike" cap="none">
              <a:solidFill>
                <a:srgbClr val="000000"/>
              </a:solidFill>
              <a:latin typeface="Arial"/>
              <a:ea typeface="Arial"/>
              <a:cs typeface="Arial"/>
              <a:sym typeface="Arial"/>
            </a:endParaRPr>
          </a:p>
          <a:p>
            <a:pPr marL="363855" marR="5080" lvl="0" indent="-351790" algn="just" rtl="0">
              <a:lnSpc>
                <a:spcPct val="150000"/>
              </a:lnSpc>
              <a:spcBef>
                <a:spcPts val="0"/>
              </a:spcBef>
              <a:spcAft>
                <a:spcPts val="0"/>
              </a:spcAft>
              <a:buClr>
                <a:srgbClr val="000000"/>
              </a:buClr>
              <a:buSzPts val="1600"/>
              <a:buFont typeface="Arial"/>
              <a:buChar char="●"/>
            </a:pPr>
            <a:r>
              <a:rPr lang="en-US" sz="1600" b="1" i="0" u="none" strike="noStrike" cap="none">
                <a:solidFill>
                  <a:srgbClr val="212121"/>
                </a:solidFill>
                <a:latin typeface="Arial"/>
                <a:ea typeface="Arial"/>
                <a:cs typeface="Arial"/>
                <a:sym typeface="Arial"/>
              </a:rPr>
              <a:t>Designing multiple visualizations to summarize  the information in the dataset and successfully  communicate the results and trends to the  reader.</a:t>
            </a:r>
            <a:endParaRPr sz="1600" b="1" i="0" u="none" strike="noStrike" cap="none">
              <a:solidFill>
                <a:srgbClr val="212121"/>
              </a:solidFill>
              <a:latin typeface="Arial"/>
              <a:ea typeface="Arial"/>
              <a:cs typeface="Arial"/>
              <a:sym typeface="Arial"/>
            </a:endParaRPr>
          </a:p>
          <a:p>
            <a:pPr marL="363855" marR="5080" lvl="0" indent="-351790" algn="just" rtl="0">
              <a:lnSpc>
                <a:spcPct val="150000"/>
              </a:lnSpc>
              <a:spcBef>
                <a:spcPts val="0"/>
              </a:spcBef>
              <a:spcAft>
                <a:spcPts val="0"/>
              </a:spcAft>
              <a:buClr>
                <a:srgbClr val="000000"/>
              </a:buClr>
              <a:buSzPts val="1600"/>
              <a:buFont typeface="Arial"/>
              <a:buChar char="●"/>
            </a:pPr>
            <a:r>
              <a:rPr lang="en-US" sz="1600" b="1" i="0" u="none" strike="noStrike" cap="none">
                <a:solidFill>
                  <a:srgbClr val="212121"/>
                </a:solidFill>
                <a:latin typeface="Arial"/>
                <a:ea typeface="Arial"/>
                <a:cs typeface="Arial"/>
                <a:sym typeface="Arial"/>
              </a:rPr>
              <a:t>Removing the outliers for some data set. Finding and sorting few impossible dataset.</a:t>
            </a:r>
            <a:endParaRPr sz="1600" b="0" i="0" u="none" strike="noStrike" cap="none">
              <a:solidFill>
                <a:srgbClr val="000000"/>
              </a:solidFill>
              <a:latin typeface="Arial"/>
              <a:ea typeface="Arial"/>
              <a:cs typeface="Arial"/>
              <a:sym typeface="Arial"/>
            </a:endParaRPr>
          </a:p>
          <a:p>
            <a:pPr marL="363855" marR="10795" lvl="0" indent="-250190" algn="just" rtl="0">
              <a:lnSpc>
                <a:spcPct val="150000"/>
              </a:lnSpc>
              <a:spcBef>
                <a:spcPts val="10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17"/>
          <p:cNvGrpSpPr/>
          <p:nvPr/>
        </p:nvGrpSpPr>
        <p:grpSpPr>
          <a:xfrm>
            <a:off x="0" y="0"/>
            <a:ext cx="4316730" cy="5143500"/>
            <a:chOff x="0" y="0"/>
            <a:chExt cx="4316730" cy="5143500"/>
          </a:xfrm>
        </p:grpSpPr>
        <p:sp>
          <p:nvSpPr>
            <p:cNvPr id="177" name="Google Shape;177;p17"/>
            <p:cNvSpPr/>
            <p:nvPr/>
          </p:nvSpPr>
          <p:spPr>
            <a:xfrm>
              <a:off x="0" y="0"/>
              <a:ext cx="4316730" cy="5143500"/>
            </a:xfrm>
            <a:custGeom>
              <a:avLst/>
              <a:gdLst/>
              <a:ahLst/>
              <a:cxnLst/>
              <a:rect l="l" t="t" r="r" b="b"/>
              <a:pathLst>
                <a:path w="4316730" h="5143500" extrusionOk="0">
                  <a:moveTo>
                    <a:pt x="4316699" y="5143499"/>
                  </a:moveTo>
                  <a:lnTo>
                    <a:pt x="0" y="5143499"/>
                  </a:lnTo>
                  <a:lnTo>
                    <a:pt x="0" y="0"/>
                  </a:lnTo>
                  <a:lnTo>
                    <a:pt x="4316699" y="0"/>
                  </a:lnTo>
                  <a:lnTo>
                    <a:pt x="4316699" y="5143499"/>
                  </a:lnTo>
                  <a:close/>
                </a:path>
              </a:pathLst>
            </a:custGeom>
            <a:solidFill>
              <a:srgbClr val="F1EA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8" name="Google Shape;178;p17"/>
            <p:cNvSpPr/>
            <p:nvPr/>
          </p:nvSpPr>
          <p:spPr>
            <a:xfrm>
              <a:off x="3875425" y="381000"/>
              <a:ext cx="142875" cy="137795"/>
            </a:xfrm>
            <a:custGeom>
              <a:avLst/>
              <a:gdLst/>
              <a:ahLst/>
              <a:cxnLst/>
              <a:rect l="l" t="t" r="r" b="b"/>
              <a:pathLst>
                <a:path w="142875" h="137795" extrusionOk="0">
                  <a:moveTo>
                    <a:pt x="142799" y="137699"/>
                  </a:moveTo>
                  <a:lnTo>
                    <a:pt x="0" y="137699"/>
                  </a:lnTo>
                  <a:lnTo>
                    <a:pt x="0" y="0"/>
                  </a:lnTo>
                  <a:lnTo>
                    <a:pt x="142799" y="0"/>
                  </a:lnTo>
                  <a:lnTo>
                    <a:pt x="142799" y="137699"/>
                  </a:lnTo>
                  <a:close/>
                </a:path>
              </a:pathLst>
            </a:custGeom>
            <a:solidFill>
              <a:srgbClr val="92C1E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9" name="Google Shape;179;p17"/>
            <p:cNvSpPr/>
            <p:nvPr/>
          </p:nvSpPr>
          <p:spPr>
            <a:xfrm>
              <a:off x="3732624" y="381000"/>
              <a:ext cx="285750" cy="275590"/>
            </a:xfrm>
            <a:custGeom>
              <a:avLst/>
              <a:gdLst/>
              <a:ahLst/>
              <a:cxnLst/>
              <a:rect l="l" t="t" r="r" b="b"/>
              <a:pathLst>
                <a:path w="285750" h="275590" extrusionOk="0">
                  <a:moveTo>
                    <a:pt x="142799" y="0"/>
                  </a:moveTo>
                  <a:lnTo>
                    <a:pt x="285599" y="0"/>
                  </a:lnTo>
                  <a:lnTo>
                    <a:pt x="285599" y="137699"/>
                  </a:lnTo>
                  <a:lnTo>
                    <a:pt x="142799" y="137699"/>
                  </a:lnTo>
                  <a:lnTo>
                    <a:pt x="142799" y="0"/>
                  </a:lnTo>
                  <a:close/>
                </a:path>
                <a:path w="285750" h="275590" extrusionOk="0">
                  <a:moveTo>
                    <a:pt x="0" y="137699"/>
                  </a:moveTo>
                  <a:lnTo>
                    <a:pt x="142799" y="137699"/>
                  </a:lnTo>
                  <a:lnTo>
                    <a:pt x="142799" y="275399"/>
                  </a:lnTo>
                  <a:lnTo>
                    <a:pt x="0" y="275399"/>
                  </a:lnTo>
                  <a:lnTo>
                    <a:pt x="0" y="137699"/>
                  </a:lnTo>
                  <a:close/>
                </a:path>
              </a:pathLst>
            </a:custGeom>
            <a:noFill/>
            <a:ln w="9525" cap="flat" cmpd="sng">
              <a:solidFill>
                <a:srgbClr val="92C1E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aphicFrame>
        <p:nvGraphicFramePr>
          <p:cNvPr id="180" name="Google Shape;180;p17"/>
          <p:cNvGraphicFramePr/>
          <p:nvPr/>
        </p:nvGraphicFramePr>
        <p:xfrm>
          <a:off x="381312" y="4594862"/>
          <a:ext cx="1354475" cy="137700"/>
        </p:xfrm>
        <a:graphic>
          <a:graphicData uri="http://schemas.openxmlformats.org/drawingml/2006/table">
            <a:tbl>
              <a:tblPr firstRow="1" bandRow="1">
                <a:noFill/>
                <a:tableStyleId>{024D32A9-E973-41F5-8DE9-AC8DDDDD7E12}</a:tableStyleId>
              </a:tblPr>
              <a:tblGrid>
                <a:gridCol w="455300">
                  <a:extLst>
                    <a:ext uri="{9D8B030D-6E8A-4147-A177-3AD203B41FA5}">
                      <a16:colId xmlns:a16="http://schemas.microsoft.com/office/drawing/2014/main" val="20000"/>
                    </a:ext>
                  </a:extLst>
                </a:gridCol>
                <a:gridCol w="142875">
                  <a:extLst>
                    <a:ext uri="{9D8B030D-6E8A-4147-A177-3AD203B41FA5}">
                      <a16:colId xmlns:a16="http://schemas.microsoft.com/office/drawing/2014/main" val="20001"/>
                    </a:ext>
                  </a:extLst>
                </a:gridCol>
                <a:gridCol w="158125">
                  <a:extLst>
                    <a:ext uri="{9D8B030D-6E8A-4147-A177-3AD203B41FA5}">
                      <a16:colId xmlns:a16="http://schemas.microsoft.com/office/drawing/2014/main" val="20002"/>
                    </a:ext>
                  </a:extLst>
                </a:gridCol>
                <a:gridCol w="142875">
                  <a:extLst>
                    <a:ext uri="{9D8B030D-6E8A-4147-A177-3AD203B41FA5}">
                      <a16:colId xmlns:a16="http://schemas.microsoft.com/office/drawing/2014/main" val="20003"/>
                    </a:ext>
                  </a:extLst>
                </a:gridCol>
                <a:gridCol w="455300">
                  <a:extLst>
                    <a:ext uri="{9D8B030D-6E8A-4147-A177-3AD203B41FA5}">
                      <a16:colId xmlns:a16="http://schemas.microsoft.com/office/drawing/2014/main" val="20004"/>
                    </a:ext>
                  </a:extLst>
                </a:gridCol>
              </a:tblGrid>
              <a:tr h="137700">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extLst>
                  <a:ext uri="{0D108BD9-81ED-4DB2-BD59-A6C34878D82A}">
                    <a16:rowId xmlns:a16="http://schemas.microsoft.com/office/drawing/2014/main" val="10000"/>
                  </a:ext>
                </a:extLst>
              </a:tr>
            </a:tbl>
          </a:graphicData>
        </a:graphic>
      </p:graphicFrame>
      <p:sp>
        <p:nvSpPr>
          <p:cNvPr id="181" name="Google Shape;181;p17"/>
          <p:cNvSpPr txBox="1"/>
          <p:nvPr/>
        </p:nvSpPr>
        <p:spPr>
          <a:xfrm>
            <a:off x="409515" y="308012"/>
            <a:ext cx="3086735" cy="381635"/>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Analysis Summary:</a:t>
            </a:r>
            <a:endParaRPr sz="2400" b="1" i="0" u="none" strike="noStrike" cap="none">
              <a:solidFill>
                <a:schemeClr val="dk1"/>
              </a:solidFill>
              <a:latin typeface="Arial"/>
              <a:ea typeface="Arial"/>
              <a:cs typeface="Arial"/>
              <a:sym typeface="Arial"/>
            </a:endParaRPr>
          </a:p>
        </p:txBody>
      </p:sp>
      <p:sp>
        <p:nvSpPr>
          <p:cNvPr id="182" name="Google Shape;182;p17"/>
          <p:cNvSpPr txBox="1"/>
          <p:nvPr/>
        </p:nvSpPr>
        <p:spPr>
          <a:xfrm>
            <a:off x="4397375" y="0"/>
            <a:ext cx="4150360" cy="112014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We defined some points which	can  help airbnb in their business:</a:t>
            </a:r>
            <a:endParaRPr sz="2400" b="1" i="0" u="none" strike="noStrike" cap="none">
              <a:solidFill>
                <a:schemeClr val="dk1"/>
              </a:solidFill>
              <a:latin typeface="Arial"/>
              <a:ea typeface="Arial"/>
              <a:cs typeface="Arial"/>
              <a:sym typeface="Arial"/>
            </a:endParaRPr>
          </a:p>
        </p:txBody>
      </p:sp>
      <p:sp>
        <p:nvSpPr>
          <p:cNvPr id="183" name="Google Shape;183;p17"/>
          <p:cNvSpPr txBox="1"/>
          <p:nvPr/>
        </p:nvSpPr>
        <p:spPr>
          <a:xfrm>
            <a:off x="4393228" y="1215262"/>
            <a:ext cx="4666615" cy="658495"/>
          </a:xfrm>
          <a:prstGeom prst="rect">
            <a:avLst/>
          </a:prstGeom>
          <a:noFill/>
          <a:ln>
            <a:noFill/>
          </a:ln>
        </p:spPr>
        <p:txBody>
          <a:bodyPr spcFirstLastPara="1" wrap="square" lIns="0" tIns="12700" rIns="0" bIns="0" anchor="t" anchorCtr="0">
            <a:spAutoFit/>
          </a:bodyPr>
          <a:lstStyle/>
          <a:p>
            <a:pPr marL="12065" marR="5080" lvl="0" indent="0" algn="l" rtl="0">
              <a:lnSpc>
                <a:spcPct val="150000"/>
              </a:lnSpc>
              <a:spcBef>
                <a:spcPts val="0"/>
              </a:spcBef>
              <a:spcAft>
                <a:spcPts val="0"/>
              </a:spcAft>
              <a:buClr>
                <a:srgbClr val="000000"/>
              </a:buClr>
              <a:buSzPts val="1400"/>
              <a:buFont typeface="Arial"/>
              <a:buNone/>
            </a:pPr>
            <a:r>
              <a:rPr lang="en-US" sz="1400" b="1" i="0" u="none" strike="noStrike" cap="none">
                <a:solidFill>
                  <a:srgbClr val="212121"/>
                </a:solidFill>
                <a:latin typeface="Arial"/>
                <a:ea typeface="Arial"/>
                <a:cs typeface="Arial"/>
                <a:sym typeface="Arial"/>
              </a:rPr>
              <a:t>Manhattan is the most focused place in New York for  hosts to do their business</a:t>
            </a:r>
            <a:endParaRPr sz="1400" b="0" i="0" u="none" strike="noStrike" cap="none">
              <a:solidFill>
                <a:srgbClr val="000000"/>
              </a:solidFill>
              <a:latin typeface="Arial"/>
              <a:ea typeface="Arial"/>
              <a:cs typeface="Arial"/>
              <a:sym typeface="Arial"/>
            </a:endParaRPr>
          </a:p>
        </p:txBody>
      </p:sp>
      <p:sp>
        <p:nvSpPr>
          <p:cNvPr id="184" name="Google Shape;184;p17"/>
          <p:cNvSpPr txBox="1"/>
          <p:nvPr/>
        </p:nvSpPr>
        <p:spPr>
          <a:xfrm>
            <a:off x="4397375" y="2037715"/>
            <a:ext cx="4464685" cy="2726055"/>
          </a:xfrm>
          <a:prstGeom prst="rect">
            <a:avLst/>
          </a:prstGeom>
          <a:noFill/>
          <a:ln>
            <a:noFill/>
          </a:ln>
        </p:spPr>
        <p:txBody>
          <a:bodyPr spcFirstLastPara="1" wrap="square" lIns="0" tIns="12700" rIns="0" bIns="0" anchor="t" anchorCtr="0">
            <a:spAutoFit/>
          </a:bodyPr>
          <a:lstStyle/>
          <a:p>
            <a:pPr marL="209550" marR="5080" lvl="0" indent="-197485" algn="l" rtl="0">
              <a:lnSpc>
                <a:spcPct val="150000"/>
              </a:lnSpc>
              <a:spcBef>
                <a:spcPts val="0"/>
              </a:spcBef>
              <a:spcAft>
                <a:spcPts val="0"/>
              </a:spcAft>
              <a:buClr>
                <a:srgbClr val="000000"/>
              </a:buClr>
              <a:buSzPts val="1400"/>
              <a:buFont typeface="Arial"/>
              <a:buChar char="●"/>
            </a:pPr>
            <a:r>
              <a:rPr lang="en-US" sz="1400" b="1" i="0" u="none" strike="noStrike" cap="none" dirty="0">
                <a:solidFill>
                  <a:srgbClr val="212121"/>
                </a:solidFill>
                <a:latin typeface="Arial"/>
                <a:ea typeface="Arial"/>
                <a:cs typeface="Arial"/>
                <a:sym typeface="Arial"/>
              </a:rPr>
              <a:t>As people loved to stay when in need for maximum number of nights in Entire Apartment and Brooklyn stands second highest focused place by people. Also, as the average cost in Brooklyn is 80 USD which is less then Manhattan Airbnb can increase number of entire apartment in Brooklyn.</a:t>
            </a:r>
            <a:endParaRPr sz="1400" b="1" i="0" u="none" strike="noStrike" cap="none" dirty="0">
              <a:solidFill>
                <a:srgbClr val="212121"/>
              </a:solidFill>
              <a:latin typeface="Arial"/>
              <a:ea typeface="Arial"/>
              <a:cs typeface="Arial"/>
              <a:sym typeface="Arial"/>
            </a:endParaRPr>
          </a:p>
          <a:p>
            <a:pPr marL="209550" marR="381635" lvl="0" indent="-108585" algn="l" rtl="0">
              <a:lnSpc>
                <a:spcPct val="150000"/>
              </a:lnSpc>
              <a:spcBef>
                <a:spcPts val="10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85" name="Google Shape;185;p17"/>
          <p:cNvPicPr preferRelativeResize="0"/>
          <p:nvPr/>
        </p:nvPicPr>
        <p:blipFill rotWithShape="1">
          <a:blip r:embed="rId3">
            <a:alphaModFix/>
          </a:blip>
          <a:srcRect/>
          <a:stretch/>
        </p:blipFill>
        <p:spPr>
          <a:xfrm>
            <a:off x="69850" y="909320"/>
            <a:ext cx="4040505" cy="41300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190" name="Google Shape;190;p18"/>
          <p:cNvGrpSpPr/>
          <p:nvPr/>
        </p:nvGrpSpPr>
        <p:grpSpPr>
          <a:xfrm>
            <a:off x="0" y="0"/>
            <a:ext cx="4316730" cy="5143500"/>
            <a:chOff x="0" y="0"/>
            <a:chExt cx="4316730" cy="5143500"/>
          </a:xfrm>
        </p:grpSpPr>
        <p:sp>
          <p:nvSpPr>
            <p:cNvPr id="191" name="Google Shape;191;p18"/>
            <p:cNvSpPr/>
            <p:nvPr/>
          </p:nvSpPr>
          <p:spPr>
            <a:xfrm>
              <a:off x="0" y="0"/>
              <a:ext cx="4316730" cy="5143500"/>
            </a:xfrm>
            <a:custGeom>
              <a:avLst/>
              <a:gdLst/>
              <a:ahLst/>
              <a:cxnLst/>
              <a:rect l="l" t="t" r="r" b="b"/>
              <a:pathLst>
                <a:path w="4316730" h="5143500" extrusionOk="0">
                  <a:moveTo>
                    <a:pt x="4316699" y="5143499"/>
                  </a:moveTo>
                  <a:lnTo>
                    <a:pt x="0" y="5143499"/>
                  </a:lnTo>
                  <a:lnTo>
                    <a:pt x="0" y="0"/>
                  </a:lnTo>
                  <a:lnTo>
                    <a:pt x="4316699" y="0"/>
                  </a:lnTo>
                  <a:lnTo>
                    <a:pt x="4316699" y="5143499"/>
                  </a:lnTo>
                  <a:close/>
                </a:path>
              </a:pathLst>
            </a:custGeom>
            <a:solidFill>
              <a:srgbClr val="F1EA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 name="Google Shape;192;p18"/>
            <p:cNvSpPr/>
            <p:nvPr/>
          </p:nvSpPr>
          <p:spPr>
            <a:xfrm>
              <a:off x="3875425" y="381000"/>
              <a:ext cx="142875" cy="137795"/>
            </a:xfrm>
            <a:custGeom>
              <a:avLst/>
              <a:gdLst/>
              <a:ahLst/>
              <a:cxnLst/>
              <a:rect l="l" t="t" r="r" b="b"/>
              <a:pathLst>
                <a:path w="142875" h="137795" extrusionOk="0">
                  <a:moveTo>
                    <a:pt x="142799" y="137699"/>
                  </a:moveTo>
                  <a:lnTo>
                    <a:pt x="0" y="137699"/>
                  </a:lnTo>
                  <a:lnTo>
                    <a:pt x="0" y="0"/>
                  </a:lnTo>
                  <a:lnTo>
                    <a:pt x="142799" y="0"/>
                  </a:lnTo>
                  <a:lnTo>
                    <a:pt x="142799" y="137699"/>
                  </a:lnTo>
                  <a:close/>
                </a:path>
              </a:pathLst>
            </a:custGeom>
            <a:solidFill>
              <a:srgbClr val="92C1E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18"/>
            <p:cNvSpPr/>
            <p:nvPr/>
          </p:nvSpPr>
          <p:spPr>
            <a:xfrm>
              <a:off x="3732624" y="381000"/>
              <a:ext cx="285750" cy="275590"/>
            </a:xfrm>
            <a:custGeom>
              <a:avLst/>
              <a:gdLst/>
              <a:ahLst/>
              <a:cxnLst/>
              <a:rect l="l" t="t" r="r" b="b"/>
              <a:pathLst>
                <a:path w="285750" h="275590" extrusionOk="0">
                  <a:moveTo>
                    <a:pt x="142799" y="0"/>
                  </a:moveTo>
                  <a:lnTo>
                    <a:pt x="285599" y="0"/>
                  </a:lnTo>
                  <a:lnTo>
                    <a:pt x="285599" y="137699"/>
                  </a:lnTo>
                  <a:lnTo>
                    <a:pt x="142799" y="137699"/>
                  </a:lnTo>
                  <a:lnTo>
                    <a:pt x="142799" y="0"/>
                  </a:lnTo>
                  <a:close/>
                </a:path>
                <a:path w="285750" h="275590" extrusionOk="0">
                  <a:moveTo>
                    <a:pt x="0" y="137699"/>
                  </a:moveTo>
                  <a:lnTo>
                    <a:pt x="142799" y="137699"/>
                  </a:lnTo>
                  <a:lnTo>
                    <a:pt x="142799" y="275399"/>
                  </a:lnTo>
                  <a:lnTo>
                    <a:pt x="0" y="275399"/>
                  </a:lnTo>
                  <a:lnTo>
                    <a:pt x="0" y="137699"/>
                  </a:lnTo>
                  <a:close/>
                </a:path>
              </a:pathLst>
            </a:custGeom>
            <a:noFill/>
            <a:ln w="9525" cap="flat" cmpd="sng">
              <a:solidFill>
                <a:srgbClr val="92C1E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aphicFrame>
        <p:nvGraphicFramePr>
          <p:cNvPr id="194" name="Google Shape;194;p18"/>
          <p:cNvGraphicFramePr/>
          <p:nvPr/>
        </p:nvGraphicFramePr>
        <p:xfrm>
          <a:off x="381312" y="4594862"/>
          <a:ext cx="1354475" cy="137700"/>
        </p:xfrm>
        <a:graphic>
          <a:graphicData uri="http://schemas.openxmlformats.org/drawingml/2006/table">
            <a:tbl>
              <a:tblPr firstRow="1" bandRow="1">
                <a:noFill/>
                <a:tableStyleId>{024D32A9-E973-41F5-8DE9-AC8DDDDD7E12}</a:tableStyleId>
              </a:tblPr>
              <a:tblGrid>
                <a:gridCol w="455300">
                  <a:extLst>
                    <a:ext uri="{9D8B030D-6E8A-4147-A177-3AD203B41FA5}">
                      <a16:colId xmlns:a16="http://schemas.microsoft.com/office/drawing/2014/main" val="20000"/>
                    </a:ext>
                  </a:extLst>
                </a:gridCol>
                <a:gridCol w="142875">
                  <a:extLst>
                    <a:ext uri="{9D8B030D-6E8A-4147-A177-3AD203B41FA5}">
                      <a16:colId xmlns:a16="http://schemas.microsoft.com/office/drawing/2014/main" val="20001"/>
                    </a:ext>
                  </a:extLst>
                </a:gridCol>
                <a:gridCol w="158125">
                  <a:extLst>
                    <a:ext uri="{9D8B030D-6E8A-4147-A177-3AD203B41FA5}">
                      <a16:colId xmlns:a16="http://schemas.microsoft.com/office/drawing/2014/main" val="20002"/>
                    </a:ext>
                  </a:extLst>
                </a:gridCol>
                <a:gridCol w="142875">
                  <a:extLst>
                    <a:ext uri="{9D8B030D-6E8A-4147-A177-3AD203B41FA5}">
                      <a16:colId xmlns:a16="http://schemas.microsoft.com/office/drawing/2014/main" val="20003"/>
                    </a:ext>
                  </a:extLst>
                </a:gridCol>
                <a:gridCol w="455300">
                  <a:extLst>
                    <a:ext uri="{9D8B030D-6E8A-4147-A177-3AD203B41FA5}">
                      <a16:colId xmlns:a16="http://schemas.microsoft.com/office/drawing/2014/main" val="20004"/>
                    </a:ext>
                  </a:extLst>
                </a:gridCol>
              </a:tblGrid>
              <a:tr h="137700">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L w="9525" cap="flat" cmpd="sng">
                      <a:solidFill>
                        <a:srgbClr val="92C1E7"/>
                      </a:solidFill>
                      <a:prstDash val="solid"/>
                      <a:round/>
                      <a:headEnd type="none" w="sm" len="sm"/>
                      <a:tailEnd type="none" w="sm" len="sm"/>
                    </a:lnL>
                    <a:lnR w="9525" cap="flat" cmpd="sng">
                      <a:solidFill>
                        <a:srgbClr val="92C1E7"/>
                      </a:solidFill>
                      <a:prstDash val="solid"/>
                      <a:round/>
                      <a:headEnd type="none" w="sm" len="sm"/>
                      <a:tailEnd type="none" w="sm" len="sm"/>
                    </a:lnR>
                    <a:lnT w="9525" cap="flat" cmpd="sng">
                      <a:solidFill>
                        <a:srgbClr val="92C1E7"/>
                      </a:solidFill>
                      <a:prstDash val="solid"/>
                      <a:round/>
                      <a:headEnd type="none" w="sm" len="sm"/>
                      <a:tailEnd type="none" w="sm" len="sm"/>
                    </a:lnT>
                    <a:lnB w="9525" cap="flat" cmpd="sng">
                      <a:solidFill>
                        <a:srgbClr val="92C1E7"/>
                      </a:solidFill>
                      <a:prstDash val="solid"/>
                      <a:round/>
                      <a:headEnd type="none" w="sm" len="sm"/>
                      <a:tailEnd type="none" w="sm" len="sm"/>
                    </a:lnB>
                    <a:solidFill>
                      <a:srgbClr val="F1EAE1"/>
                    </a:solidFill>
                  </a:tcPr>
                </a:tc>
                <a:extLst>
                  <a:ext uri="{0D108BD9-81ED-4DB2-BD59-A6C34878D82A}">
                    <a16:rowId xmlns:a16="http://schemas.microsoft.com/office/drawing/2014/main" val="10000"/>
                  </a:ext>
                </a:extLst>
              </a:tr>
            </a:tbl>
          </a:graphicData>
        </a:graphic>
      </p:graphicFrame>
      <p:sp>
        <p:nvSpPr>
          <p:cNvPr id="195" name="Google Shape;195;p18"/>
          <p:cNvSpPr txBox="1"/>
          <p:nvPr/>
        </p:nvSpPr>
        <p:spPr>
          <a:xfrm>
            <a:off x="409515" y="308012"/>
            <a:ext cx="3086735" cy="381635"/>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Analysis Summary:</a:t>
            </a:r>
            <a:endParaRPr sz="2400" b="1" i="0" u="none" strike="noStrike" cap="none">
              <a:solidFill>
                <a:schemeClr val="dk1"/>
              </a:solidFill>
              <a:latin typeface="Arial"/>
              <a:ea typeface="Arial"/>
              <a:cs typeface="Arial"/>
              <a:sym typeface="Arial"/>
            </a:endParaRPr>
          </a:p>
        </p:txBody>
      </p:sp>
      <p:sp>
        <p:nvSpPr>
          <p:cNvPr id="196" name="Google Shape;196;p18"/>
          <p:cNvSpPr txBox="1"/>
          <p:nvPr/>
        </p:nvSpPr>
        <p:spPr>
          <a:xfrm>
            <a:off x="4397375" y="0"/>
            <a:ext cx="4127500" cy="112014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We defined some points which	can  help airbnb in their business:</a:t>
            </a:r>
            <a:endParaRPr sz="2400" b="1" i="0" u="none" strike="noStrike" cap="none">
              <a:solidFill>
                <a:schemeClr val="dk1"/>
              </a:solidFill>
              <a:latin typeface="Arial"/>
              <a:ea typeface="Arial"/>
              <a:cs typeface="Arial"/>
              <a:sym typeface="Arial"/>
            </a:endParaRPr>
          </a:p>
        </p:txBody>
      </p:sp>
      <p:sp>
        <p:nvSpPr>
          <p:cNvPr id="197" name="Google Shape;197;p18"/>
          <p:cNvSpPr txBox="1"/>
          <p:nvPr/>
        </p:nvSpPr>
        <p:spPr>
          <a:xfrm>
            <a:off x="4477385" y="1296670"/>
            <a:ext cx="4464685" cy="3434080"/>
          </a:xfrm>
          <a:prstGeom prst="rect">
            <a:avLst/>
          </a:prstGeom>
          <a:noFill/>
          <a:ln>
            <a:noFill/>
          </a:ln>
        </p:spPr>
        <p:txBody>
          <a:bodyPr spcFirstLastPara="1" wrap="square" lIns="0" tIns="12700" rIns="0" bIns="0" anchor="t" anchorCtr="0">
            <a:spAutoFit/>
          </a:bodyPr>
          <a:lstStyle/>
          <a:p>
            <a:pPr marL="209550" marR="5080" lvl="0" indent="-197485" algn="l" rtl="0">
              <a:lnSpc>
                <a:spcPct val="15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Top most place in nighbourhood is williamsburg and Bedford.</a:t>
            </a:r>
            <a:endParaRPr sz="1400" b="1" i="0" u="none" strike="noStrike" cap="none">
              <a:solidFill>
                <a:srgbClr val="000000"/>
              </a:solidFill>
              <a:latin typeface="Arial"/>
              <a:ea typeface="Arial"/>
              <a:cs typeface="Arial"/>
              <a:sym typeface="Arial"/>
            </a:endParaRPr>
          </a:p>
          <a:p>
            <a:pPr marL="209550" marR="5080" lvl="0" indent="-197485" algn="l" rtl="0">
              <a:lnSpc>
                <a:spcPct val="150000"/>
              </a:lnSpc>
              <a:spcBef>
                <a:spcPts val="100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Top rated host as per number of reviews are Dona and jj.</a:t>
            </a:r>
            <a:endParaRPr sz="1400" b="1" i="0" u="none" strike="noStrike" cap="none">
              <a:solidFill>
                <a:srgbClr val="000000"/>
              </a:solidFill>
              <a:latin typeface="Arial"/>
              <a:ea typeface="Arial"/>
              <a:cs typeface="Arial"/>
              <a:sym typeface="Arial"/>
            </a:endParaRPr>
          </a:p>
          <a:p>
            <a:pPr marL="209550" marR="5080" lvl="0" indent="-197485" algn="l" rtl="0">
              <a:lnSpc>
                <a:spcPct val="150000"/>
              </a:lnSpc>
              <a:spcBef>
                <a:spcPts val="100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The avability of rooms in a year is highest in Queens Island and lowest in Brooklyn.</a:t>
            </a:r>
            <a:endParaRPr sz="1400" b="1" i="0" u="none" strike="noStrike" cap="none">
              <a:solidFill>
                <a:srgbClr val="000000"/>
              </a:solidFill>
              <a:latin typeface="Arial"/>
              <a:ea typeface="Arial"/>
              <a:cs typeface="Arial"/>
              <a:sym typeface="Arial"/>
            </a:endParaRPr>
          </a:p>
          <a:p>
            <a:pPr marL="209550" marR="5080" lvl="0" indent="-197485" algn="l" rtl="0">
              <a:lnSpc>
                <a:spcPct val="150000"/>
              </a:lnSpc>
              <a:spcBef>
                <a:spcPts val="100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So it is a great opportunity to increase some Entire apartment in Brooklyn.</a:t>
            </a:r>
            <a:endParaRPr sz="1400" b="1" i="0" u="none" strike="noStrike" cap="none">
              <a:solidFill>
                <a:srgbClr val="000000"/>
              </a:solidFill>
              <a:latin typeface="Arial"/>
              <a:ea typeface="Arial"/>
              <a:cs typeface="Arial"/>
              <a:sym typeface="Arial"/>
            </a:endParaRPr>
          </a:p>
          <a:p>
            <a:pPr marL="209550" marR="5080" lvl="0" indent="-108585" algn="l" rtl="0">
              <a:lnSpc>
                <a:spcPct val="150000"/>
              </a:lnSpc>
              <a:spcBef>
                <a:spcPts val="100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198" name="Google Shape;198;p18"/>
          <p:cNvPicPr preferRelativeResize="0"/>
          <p:nvPr/>
        </p:nvPicPr>
        <p:blipFill rotWithShape="1">
          <a:blip r:embed="rId3">
            <a:alphaModFix/>
          </a:blip>
          <a:srcRect/>
          <a:stretch/>
        </p:blipFill>
        <p:spPr>
          <a:xfrm>
            <a:off x="409575" y="871220"/>
            <a:ext cx="3723005" cy="40970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body" idx="1"/>
          </p:nvPr>
        </p:nvSpPr>
        <p:spPr>
          <a:xfrm>
            <a:off x="311785" y="4424045"/>
            <a:ext cx="8441055" cy="53213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SzPts val="1800"/>
              <a:buChar char="●"/>
            </a:pPr>
            <a:r>
              <a:rPr lang="en-US" sz="2800"/>
              <a:t>                        Team-Artistic Algorithm</a:t>
            </a:r>
            <a:endParaRPr sz="2800"/>
          </a:p>
        </p:txBody>
      </p:sp>
      <p:pic>
        <p:nvPicPr>
          <p:cNvPr id="204" name="Google Shape;204;p19"/>
          <p:cNvPicPr preferRelativeResize="0"/>
          <p:nvPr/>
        </p:nvPicPr>
        <p:blipFill rotWithShape="1">
          <a:blip r:embed="rId3">
            <a:alphaModFix/>
          </a:blip>
          <a:srcRect/>
          <a:stretch/>
        </p:blipFill>
        <p:spPr>
          <a:xfrm>
            <a:off x="88900" y="593090"/>
            <a:ext cx="8846185" cy="36995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85" y="83185"/>
            <a:ext cx="8294370" cy="5727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t>Highlighting Airbnb Business</a:t>
            </a:r>
            <a:endParaRPr b="1"/>
          </a:p>
        </p:txBody>
      </p:sp>
      <p:sp>
        <p:nvSpPr>
          <p:cNvPr id="64" name="Google Shape;64;p2"/>
          <p:cNvSpPr txBox="1">
            <a:spLocks noGrp="1"/>
          </p:cNvSpPr>
          <p:nvPr>
            <p:ph type="body" idx="1"/>
          </p:nvPr>
        </p:nvSpPr>
        <p:spPr>
          <a:xfrm>
            <a:off x="-635" y="655955"/>
            <a:ext cx="9036050" cy="4488180"/>
          </a:xfrm>
          <a:prstGeom prst="rect">
            <a:avLst/>
          </a:prstGeom>
          <a:noFill/>
          <a:ln>
            <a:noFill/>
          </a:ln>
        </p:spPr>
        <p:txBody>
          <a:bodyPr spcFirstLastPara="1" wrap="square" lIns="91425" tIns="91425" rIns="91425" bIns="91425" anchor="t" anchorCtr="0">
            <a:noAutofit/>
          </a:bodyPr>
          <a:lstStyle/>
          <a:p>
            <a:pPr marL="570865" marR="10160" lvl="0" indent="-428625" algn="just" rtl="0">
              <a:lnSpc>
                <a:spcPct val="100000"/>
              </a:lnSpc>
              <a:spcBef>
                <a:spcPts val="1765"/>
              </a:spcBef>
              <a:spcAft>
                <a:spcPts val="0"/>
              </a:spcAft>
              <a:buClr>
                <a:srgbClr val="0E3B44"/>
              </a:buClr>
              <a:buSzPts val="1600"/>
              <a:buFont typeface="MS PGothic"/>
              <a:buChar char="❖"/>
            </a:pPr>
            <a:r>
              <a:rPr lang="en-US" sz="1600" b="1" dirty="0">
                <a:solidFill>
                  <a:srgbClr val="0E3B44"/>
                </a:solidFill>
                <a:latin typeface="Verdana"/>
                <a:ea typeface="Verdana"/>
                <a:cs typeface="Verdana"/>
                <a:sym typeface="Verdana"/>
              </a:rPr>
              <a:t>What Is Airbnb? Airbnb, as in “Air Bed and Breakfast,” is a service that lets property owners rent out their spaces to travelers looking for a place to stay. Travelers can rent a space for multiple people to share, a shared space with private rooms, or the entire property for themselves.</a:t>
            </a:r>
            <a:endParaRPr sz="1600" b="1" dirty="0">
              <a:solidFill>
                <a:srgbClr val="0E3B44"/>
              </a:solidFill>
              <a:latin typeface="Verdana"/>
              <a:ea typeface="Verdana"/>
              <a:cs typeface="Verdana"/>
              <a:sym typeface="Verdana"/>
            </a:endParaRPr>
          </a:p>
          <a:p>
            <a:pPr marL="570865" marR="10160" lvl="0" indent="-428625" algn="just" rtl="0">
              <a:lnSpc>
                <a:spcPct val="100000"/>
              </a:lnSpc>
              <a:spcBef>
                <a:spcPts val="1765"/>
              </a:spcBef>
              <a:spcAft>
                <a:spcPts val="0"/>
              </a:spcAft>
              <a:buClr>
                <a:srgbClr val="0E3B44"/>
              </a:buClr>
              <a:buSzPts val="1600"/>
              <a:buFont typeface="MS PGothic"/>
              <a:buChar char="❖"/>
            </a:pPr>
            <a:r>
              <a:rPr lang="en-US" sz="1600" b="1" dirty="0">
                <a:solidFill>
                  <a:srgbClr val="0E3B44"/>
                </a:solidFill>
                <a:latin typeface="Verdana"/>
                <a:ea typeface="Verdana"/>
                <a:cs typeface="Verdana"/>
                <a:sym typeface="Verdana"/>
              </a:rPr>
              <a:t>Since 2008, guests and hosts have used Airbnb to expand on traveling possibilities and present a more unique, personalized way of experiencing the world.</a:t>
            </a:r>
            <a:endParaRPr sz="1600" b="1" dirty="0">
              <a:solidFill>
                <a:srgbClr val="0E3B44"/>
              </a:solidFill>
              <a:latin typeface="Verdana"/>
              <a:ea typeface="Verdana"/>
              <a:cs typeface="Verdana"/>
              <a:sym typeface="Verdana"/>
            </a:endParaRPr>
          </a:p>
          <a:p>
            <a:pPr marL="570865" marR="10160" lvl="0" indent="-428625" algn="just" rtl="0">
              <a:lnSpc>
                <a:spcPct val="100000"/>
              </a:lnSpc>
              <a:spcBef>
                <a:spcPts val="1765"/>
              </a:spcBef>
              <a:spcAft>
                <a:spcPts val="0"/>
              </a:spcAft>
              <a:buClr>
                <a:srgbClr val="0E3B44"/>
              </a:buClr>
              <a:buSzPts val="1600"/>
              <a:buFont typeface="MS PGothic"/>
              <a:buChar char="❖"/>
            </a:pPr>
            <a:r>
              <a:rPr lang="en-US" sz="1600" b="1" dirty="0">
                <a:solidFill>
                  <a:srgbClr val="0E3B44"/>
                </a:solidFill>
                <a:latin typeface="Verdana"/>
                <a:ea typeface="Verdana"/>
                <a:cs typeface="Verdana"/>
                <a:sym typeface="Verdana"/>
              </a:rPr>
              <a:t> Today, Airbnb became one of a kind service that is used and recognized by the whole world.</a:t>
            </a:r>
            <a:endParaRPr sz="1600" b="1" dirty="0">
              <a:solidFill>
                <a:srgbClr val="0E3B44"/>
              </a:solidFill>
              <a:latin typeface="Verdana"/>
              <a:ea typeface="Verdana"/>
              <a:cs typeface="Verdana"/>
              <a:sym typeface="Verdana"/>
            </a:endParaRPr>
          </a:p>
          <a:p>
            <a:pPr marL="570865" marR="10160" lvl="0" indent="-428625" algn="just" rtl="0">
              <a:lnSpc>
                <a:spcPct val="100000"/>
              </a:lnSpc>
              <a:spcBef>
                <a:spcPts val="1765"/>
              </a:spcBef>
              <a:spcAft>
                <a:spcPts val="0"/>
              </a:spcAft>
              <a:buClr>
                <a:srgbClr val="0E3B44"/>
              </a:buClr>
              <a:buSzPts val="1600"/>
              <a:buFont typeface="MS PGothic"/>
              <a:buChar char="❖"/>
            </a:pPr>
            <a:r>
              <a:rPr lang="en-US" sz="1600" b="1" dirty="0">
                <a:solidFill>
                  <a:srgbClr val="0E3B44"/>
                </a:solidFill>
                <a:latin typeface="Verdana"/>
                <a:ea typeface="Verdana"/>
                <a:cs typeface="Verdana"/>
                <a:sym typeface="Verdana"/>
              </a:rPr>
              <a:t>Airbnb is based on a peer-to-peer business model. This makes it simple, easy to use, and tends to be more profitable for both parties. The model also gives you the opportunity to customize and personalize your guests’ experience the way you want</a:t>
            </a:r>
            <a:endParaRPr sz="1600" b="1" dirty="0">
              <a:solidFill>
                <a:srgbClr val="0E3B44"/>
              </a:solidFill>
              <a:latin typeface="Verdana"/>
              <a:ea typeface="Verdana"/>
              <a:cs typeface="Verdana"/>
              <a:sym typeface="Verdana"/>
            </a:endParaRPr>
          </a:p>
        </p:txBody>
      </p:sp>
      <p:pic>
        <p:nvPicPr>
          <p:cNvPr id="65" name="Google Shape;65;p2"/>
          <p:cNvPicPr preferRelativeResize="0"/>
          <p:nvPr/>
        </p:nvPicPr>
        <p:blipFill rotWithShape="1">
          <a:blip r:embed="rId3">
            <a:alphaModFix/>
          </a:blip>
          <a:srcRect/>
          <a:stretch/>
        </p:blipFill>
        <p:spPr>
          <a:xfrm>
            <a:off x="311785" y="83185"/>
            <a:ext cx="1971040" cy="5276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311785" y="94615"/>
            <a:ext cx="8226425" cy="6071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t>			Problem Statement</a:t>
            </a:r>
            <a:endParaRPr b="1" dirty="0"/>
          </a:p>
        </p:txBody>
      </p:sp>
      <p:sp>
        <p:nvSpPr>
          <p:cNvPr id="71" name="Google Shape;71;p3"/>
          <p:cNvSpPr txBox="1">
            <a:spLocks noGrp="1"/>
          </p:cNvSpPr>
          <p:nvPr>
            <p:ph type="body" idx="1"/>
          </p:nvPr>
        </p:nvSpPr>
        <p:spPr>
          <a:xfrm>
            <a:off x="311785" y="701749"/>
            <a:ext cx="8588375" cy="4162425"/>
          </a:xfrm>
          <a:prstGeom prst="rect">
            <a:avLst/>
          </a:prstGeom>
          <a:noFill/>
          <a:ln>
            <a:noFill/>
          </a:ln>
        </p:spPr>
        <p:txBody>
          <a:bodyPr spcFirstLastPara="1" wrap="square" lIns="91425" tIns="91425" rIns="91425" bIns="91425" anchor="t" anchorCtr="0">
            <a:noAutofit/>
          </a:bodyPr>
          <a:lstStyle/>
          <a:p>
            <a:pPr marL="570865" marR="10160" lvl="0" indent="-428625" algn="just" rtl="0">
              <a:lnSpc>
                <a:spcPct val="100000"/>
              </a:lnSpc>
              <a:spcBef>
                <a:spcPts val="1765"/>
              </a:spcBef>
              <a:spcAft>
                <a:spcPts val="0"/>
              </a:spcAft>
              <a:buClr>
                <a:srgbClr val="212121"/>
              </a:buClr>
              <a:buSzPts val="1800"/>
              <a:buFont typeface="Noto Sans Symbols"/>
              <a:buChar char="❖"/>
            </a:pPr>
            <a:r>
              <a:rPr lang="en-US" sz="1500" b="1" dirty="0">
                <a:solidFill>
                  <a:srgbClr val="0E3B44"/>
                </a:solidFill>
                <a:latin typeface="Verdana"/>
                <a:ea typeface="Verdana"/>
                <a:cs typeface="Verdana"/>
                <a:sym typeface="Verdana"/>
              </a:rPr>
              <a:t>For this project we have analyze Airbnb’s New York City(NYC) data of 2019. NYC  is not only the most famous city in the world but also top global destination for  visitors drawn to its museums, entertainment, restaurants and commerce.</a:t>
            </a:r>
            <a:endParaRPr sz="1500" b="1" dirty="0">
              <a:solidFill>
                <a:srgbClr val="0E3B44"/>
              </a:solidFill>
              <a:latin typeface="Verdana"/>
              <a:ea typeface="Verdana"/>
              <a:cs typeface="Verdana"/>
              <a:sym typeface="Verdana"/>
            </a:endParaRPr>
          </a:p>
          <a:p>
            <a:pPr marL="570865" marR="10160" lvl="0" indent="-428625" algn="just" rtl="0">
              <a:lnSpc>
                <a:spcPct val="100000"/>
              </a:lnSpc>
              <a:spcBef>
                <a:spcPts val="1765"/>
              </a:spcBef>
              <a:spcAft>
                <a:spcPts val="0"/>
              </a:spcAft>
              <a:buClr>
                <a:srgbClr val="212121"/>
              </a:buClr>
              <a:buSzPts val="1800"/>
              <a:buFont typeface="Noto Sans Symbols"/>
              <a:buChar char="❖"/>
            </a:pPr>
            <a:r>
              <a:rPr lang="en-US" sz="1500" b="1" dirty="0">
                <a:solidFill>
                  <a:srgbClr val="0E3B44"/>
                </a:solidFill>
                <a:latin typeface="Verdana"/>
                <a:ea typeface="Verdana"/>
                <a:cs typeface="Verdana"/>
                <a:sym typeface="Verdana"/>
              </a:rPr>
              <a:t>Our main objective is to ﬁnd out the key metrics that inﬂuence the listing of  properties on the platform. For this, we will explore and visualize the dataset  from Airbnb in NYC using basic exploratory data analysis (EDA) techniques.</a:t>
            </a:r>
            <a:endParaRPr sz="1500" b="1" dirty="0">
              <a:solidFill>
                <a:srgbClr val="0E3B44"/>
              </a:solidFill>
              <a:latin typeface="Verdana"/>
              <a:ea typeface="Verdana"/>
              <a:cs typeface="Verdana"/>
              <a:sym typeface="Verdana"/>
            </a:endParaRPr>
          </a:p>
          <a:p>
            <a:pPr marL="570865" marR="10160" lvl="0" indent="-428625" algn="just" rtl="0">
              <a:lnSpc>
                <a:spcPct val="100000"/>
              </a:lnSpc>
              <a:spcBef>
                <a:spcPts val="1765"/>
              </a:spcBef>
              <a:spcAft>
                <a:spcPts val="0"/>
              </a:spcAft>
              <a:buClr>
                <a:srgbClr val="212121"/>
              </a:buClr>
              <a:buSzPts val="1800"/>
              <a:buFont typeface="Noto Sans Symbols"/>
              <a:buChar char="❖"/>
            </a:pPr>
            <a:r>
              <a:rPr lang="en-US" sz="1500" b="1" dirty="0">
                <a:solidFill>
                  <a:srgbClr val="0E3B44"/>
                </a:solidFill>
                <a:latin typeface="Verdana"/>
                <a:ea typeface="Verdana"/>
                <a:cs typeface="Verdana"/>
                <a:sym typeface="Verdana"/>
              </a:rPr>
              <a:t>Data analysis on thousands of listings provided through Airbnb is a crucial  factor for the company.</a:t>
            </a:r>
            <a:endParaRPr sz="1500" b="1" dirty="0">
              <a:solidFill>
                <a:srgbClr val="212121"/>
              </a:solidFill>
              <a:latin typeface="Verdana"/>
              <a:ea typeface="Verdana"/>
              <a:cs typeface="Verdana"/>
              <a:sym typeface="Verdana"/>
            </a:endParaRPr>
          </a:p>
          <a:p>
            <a:pPr marL="570865" marR="10160" lvl="0" indent="-428625" algn="just" rtl="0">
              <a:lnSpc>
                <a:spcPct val="100000"/>
              </a:lnSpc>
              <a:spcBef>
                <a:spcPts val="1765"/>
              </a:spcBef>
              <a:spcAft>
                <a:spcPts val="0"/>
              </a:spcAft>
              <a:buClr>
                <a:srgbClr val="212121"/>
              </a:buClr>
              <a:buSzPts val="1800"/>
              <a:buFont typeface="Noto Sans Symbols"/>
              <a:buChar char="❖"/>
            </a:pPr>
            <a:r>
              <a:rPr lang="en-US" sz="1500" b="1" dirty="0">
                <a:solidFill>
                  <a:srgbClr val="0E3B44"/>
                </a:solidFill>
                <a:latin typeface="Verdana"/>
                <a:ea typeface="Verdana"/>
                <a:cs typeface="Verdana"/>
                <a:sym typeface="Verdana"/>
              </a:rPr>
              <a:t>We will be ﬁnding out the distribution of every Airbnb listing based on their  location in NYC, including their price range, room type, listing name, and other related  factors.</a:t>
            </a:r>
            <a:endParaRPr sz="1500" b="1" dirty="0">
              <a:solidFill>
                <a:srgbClr val="0E3B44"/>
              </a:solidFill>
              <a:latin typeface="Verdana"/>
              <a:ea typeface="Verdana"/>
              <a:cs typeface="Verdana"/>
              <a:sym typeface="Verdana"/>
            </a:endParaRPr>
          </a:p>
          <a:p>
            <a:pPr marL="457200" lvl="0" indent="-228600" algn="l" rtl="0">
              <a:lnSpc>
                <a:spcPct val="115000"/>
              </a:lnSpc>
              <a:spcBef>
                <a:spcPts val="0"/>
              </a:spcBef>
              <a:spcAft>
                <a:spcPts val="0"/>
              </a:spcAft>
              <a:buSzPts val="1800"/>
              <a:buNone/>
            </a:pPr>
            <a:endParaRPr sz="1500" b="1" dirty="0">
              <a:solidFill>
                <a:schemeClr val="dk1"/>
              </a:solidFill>
              <a:latin typeface="Verdana"/>
              <a:ea typeface="Verdana"/>
              <a:cs typeface="Verdana"/>
              <a:sym typeface="Verdana"/>
            </a:endParaRPr>
          </a:p>
        </p:txBody>
      </p:sp>
      <p:pic>
        <p:nvPicPr>
          <p:cNvPr id="72" name="Google Shape;72;p3"/>
          <p:cNvPicPr preferRelativeResize="0"/>
          <p:nvPr/>
        </p:nvPicPr>
        <p:blipFill rotWithShape="1">
          <a:blip r:embed="rId3">
            <a:alphaModFix/>
          </a:blip>
          <a:srcRect/>
          <a:stretch/>
        </p:blipFill>
        <p:spPr>
          <a:xfrm>
            <a:off x="403225" y="94615"/>
            <a:ext cx="2061210" cy="4582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85" y="94615"/>
            <a:ext cx="8226425" cy="5727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t>Understanding of Data given </a:t>
            </a:r>
            <a:endParaRPr b="1"/>
          </a:p>
        </p:txBody>
      </p:sp>
      <p:sp>
        <p:nvSpPr>
          <p:cNvPr id="78" name="Google Shape;78;p4"/>
          <p:cNvSpPr txBox="1">
            <a:spLocks noGrp="1"/>
          </p:cNvSpPr>
          <p:nvPr>
            <p:ph type="body" idx="1"/>
          </p:nvPr>
        </p:nvSpPr>
        <p:spPr>
          <a:xfrm>
            <a:off x="311785" y="667385"/>
            <a:ext cx="8608931" cy="4381500"/>
          </a:xfrm>
          <a:prstGeom prst="rect">
            <a:avLst/>
          </a:prstGeom>
          <a:noFill/>
          <a:ln>
            <a:noFill/>
          </a:ln>
        </p:spPr>
        <p:txBody>
          <a:bodyPr spcFirstLastPara="1" wrap="square" lIns="91425" tIns="91425" rIns="91425" bIns="91425" anchor="t" anchorCtr="0">
            <a:noAutofit/>
          </a:bodyPr>
          <a:lstStyle/>
          <a:p>
            <a:pPr marL="363855" lvl="0" indent="-351790" algn="l" rtl="0">
              <a:lnSpc>
                <a:spcPct val="100000"/>
              </a:lnSpc>
              <a:spcBef>
                <a:spcPts val="385"/>
              </a:spcBef>
              <a:spcAft>
                <a:spcPts val="0"/>
              </a:spcAft>
              <a:buClr>
                <a:srgbClr val="212121"/>
              </a:buClr>
              <a:buSzPts val="1800"/>
              <a:buChar char="■"/>
            </a:pPr>
            <a:r>
              <a:rPr lang="en-US" sz="1400" b="1" dirty="0">
                <a:solidFill>
                  <a:srgbClr val="212121"/>
                </a:solidFill>
                <a:latin typeface="Verdana"/>
                <a:ea typeface="Verdana"/>
                <a:cs typeface="Verdana"/>
                <a:sym typeface="Verdana"/>
              </a:rPr>
              <a:t>Id- </a:t>
            </a:r>
            <a:r>
              <a:rPr lang="en-US" sz="1400" dirty="0">
                <a:solidFill>
                  <a:srgbClr val="212121"/>
                </a:solidFill>
                <a:latin typeface="Verdana"/>
                <a:ea typeface="Verdana"/>
                <a:cs typeface="Verdana"/>
                <a:sym typeface="Verdana"/>
              </a:rPr>
              <a:t>These gives us the listing id.</a:t>
            </a:r>
            <a:endParaRPr sz="1400" b="1" dirty="0">
              <a:latin typeface="Verdana"/>
              <a:ea typeface="Verdana"/>
              <a:cs typeface="Verdana"/>
              <a:sym typeface="Verdana"/>
            </a:endParaRPr>
          </a:p>
          <a:p>
            <a:pPr marL="363855" lvl="0" indent="-351790" algn="l" rtl="0">
              <a:lnSpc>
                <a:spcPct val="100000"/>
              </a:lnSpc>
              <a:spcBef>
                <a:spcPts val="290"/>
              </a:spcBef>
              <a:spcAft>
                <a:spcPts val="0"/>
              </a:spcAft>
              <a:buClr>
                <a:srgbClr val="212121"/>
              </a:buClr>
              <a:buSzPts val="1800"/>
              <a:buChar char="■"/>
            </a:pPr>
            <a:r>
              <a:rPr lang="en-US" sz="1400" b="1" dirty="0">
                <a:solidFill>
                  <a:srgbClr val="212121"/>
                </a:solidFill>
                <a:latin typeface="Verdana"/>
                <a:ea typeface="Verdana"/>
                <a:cs typeface="Verdana"/>
                <a:sym typeface="Verdana"/>
              </a:rPr>
              <a:t>Name- </a:t>
            </a:r>
            <a:r>
              <a:rPr lang="en-US" sz="1400" dirty="0">
                <a:solidFill>
                  <a:srgbClr val="212121"/>
                </a:solidFill>
                <a:latin typeface="Verdana"/>
                <a:ea typeface="Verdana"/>
                <a:cs typeface="Verdana"/>
                <a:sym typeface="Verdana"/>
              </a:rPr>
              <a:t>listing name</a:t>
            </a:r>
            <a:endParaRPr sz="1400" b="1" dirty="0">
              <a:solidFill>
                <a:srgbClr val="212121"/>
              </a:solidFill>
              <a:latin typeface="Verdana"/>
              <a:ea typeface="Verdana"/>
              <a:cs typeface="Verdana"/>
              <a:sym typeface="Verdana"/>
            </a:endParaRPr>
          </a:p>
          <a:p>
            <a:pPr marL="363855" lvl="0" indent="-351790" algn="l" rtl="0">
              <a:lnSpc>
                <a:spcPct val="100000"/>
              </a:lnSpc>
              <a:spcBef>
                <a:spcPts val="285"/>
              </a:spcBef>
              <a:spcAft>
                <a:spcPts val="0"/>
              </a:spcAft>
              <a:buClr>
                <a:srgbClr val="212121"/>
              </a:buClr>
              <a:buSzPts val="1800"/>
              <a:buChar char="■"/>
            </a:pPr>
            <a:r>
              <a:rPr lang="en-US" sz="1400" b="1" dirty="0" err="1">
                <a:solidFill>
                  <a:srgbClr val="212121"/>
                </a:solidFill>
                <a:latin typeface="Verdana"/>
                <a:ea typeface="Verdana"/>
                <a:cs typeface="Verdana"/>
                <a:sym typeface="Verdana"/>
              </a:rPr>
              <a:t>Host_id</a:t>
            </a:r>
            <a:r>
              <a:rPr lang="en-US" sz="1400" b="1" dirty="0">
                <a:solidFill>
                  <a:srgbClr val="212121"/>
                </a:solidFill>
                <a:latin typeface="Verdana"/>
                <a:ea typeface="Verdana"/>
                <a:cs typeface="Verdana"/>
                <a:sym typeface="Verdana"/>
              </a:rPr>
              <a:t>- </a:t>
            </a:r>
            <a:r>
              <a:rPr lang="en-US" sz="1400" dirty="0">
                <a:solidFill>
                  <a:srgbClr val="212121"/>
                </a:solidFill>
                <a:latin typeface="Verdana"/>
                <a:ea typeface="Verdana"/>
                <a:cs typeface="Verdana"/>
                <a:sym typeface="Verdana"/>
              </a:rPr>
              <a:t>host id</a:t>
            </a:r>
            <a:endParaRPr sz="1400" b="1" dirty="0">
              <a:solidFill>
                <a:srgbClr val="212121"/>
              </a:solidFill>
              <a:latin typeface="Verdana"/>
              <a:ea typeface="Verdana"/>
              <a:cs typeface="Verdana"/>
              <a:sym typeface="Verdana"/>
            </a:endParaRPr>
          </a:p>
          <a:p>
            <a:pPr marL="363855" lvl="0" indent="-351790" algn="l" rtl="0">
              <a:lnSpc>
                <a:spcPct val="100000"/>
              </a:lnSpc>
              <a:spcBef>
                <a:spcPts val="290"/>
              </a:spcBef>
              <a:spcAft>
                <a:spcPts val="0"/>
              </a:spcAft>
              <a:buClr>
                <a:srgbClr val="212121"/>
              </a:buClr>
              <a:buSzPts val="1800"/>
              <a:buChar char="■"/>
            </a:pPr>
            <a:r>
              <a:rPr lang="en-US" sz="1400" b="1" dirty="0" err="1">
                <a:solidFill>
                  <a:srgbClr val="212121"/>
                </a:solidFill>
                <a:latin typeface="Verdana"/>
                <a:ea typeface="Verdana"/>
                <a:cs typeface="Verdana"/>
                <a:sym typeface="Verdana"/>
              </a:rPr>
              <a:t>Host_name</a:t>
            </a:r>
            <a:r>
              <a:rPr lang="en-US" sz="1400" b="1" dirty="0">
                <a:solidFill>
                  <a:srgbClr val="212121"/>
                </a:solidFill>
                <a:latin typeface="Verdana"/>
                <a:ea typeface="Verdana"/>
                <a:cs typeface="Verdana"/>
                <a:sym typeface="Verdana"/>
              </a:rPr>
              <a:t>- </a:t>
            </a:r>
            <a:r>
              <a:rPr lang="en-US" sz="1400" dirty="0">
                <a:solidFill>
                  <a:srgbClr val="212121"/>
                </a:solidFill>
                <a:latin typeface="Verdana"/>
                <a:ea typeface="Verdana"/>
                <a:cs typeface="Verdana"/>
                <a:sym typeface="Verdana"/>
              </a:rPr>
              <a:t>host name</a:t>
            </a:r>
            <a:endParaRPr sz="1400" b="1" dirty="0">
              <a:solidFill>
                <a:srgbClr val="212121"/>
              </a:solidFill>
              <a:latin typeface="Verdana"/>
              <a:ea typeface="Verdana"/>
              <a:cs typeface="Verdana"/>
              <a:sym typeface="Verdana"/>
            </a:endParaRPr>
          </a:p>
          <a:p>
            <a:pPr marL="363855" lvl="0" indent="-351790" algn="l" rtl="0">
              <a:lnSpc>
                <a:spcPct val="100000"/>
              </a:lnSpc>
              <a:spcBef>
                <a:spcPts val="290"/>
              </a:spcBef>
              <a:spcAft>
                <a:spcPts val="0"/>
              </a:spcAft>
              <a:buClr>
                <a:srgbClr val="212121"/>
              </a:buClr>
              <a:buSzPts val="1800"/>
              <a:buChar char="■"/>
            </a:pPr>
            <a:r>
              <a:rPr lang="en-US" sz="1400" b="1" dirty="0" err="1">
                <a:solidFill>
                  <a:srgbClr val="212121"/>
                </a:solidFill>
                <a:latin typeface="Verdana"/>
                <a:ea typeface="Verdana"/>
                <a:cs typeface="Verdana"/>
                <a:sym typeface="Verdana"/>
              </a:rPr>
              <a:t>Neighbourhood_group</a:t>
            </a:r>
            <a:r>
              <a:rPr lang="en-US" sz="1400" b="1" dirty="0">
                <a:solidFill>
                  <a:srgbClr val="212121"/>
                </a:solidFill>
                <a:latin typeface="Verdana"/>
                <a:ea typeface="Verdana"/>
                <a:cs typeface="Verdana"/>
                <a:sym typeface="Verdana"/>
              </a:rPr>
              <a:t>- </a:t>
            </a:r>
            <a:r>
              <a:rPr lang="en-US" sz="1400" dirty="0">
                <a:solidFill>
                  <a:srgbClr val="212121"/>
                </a:solidFill>
                <a:latin typeface="Verdana"/>
                <a:ea typeface="Verdana"/>
                <a:cs typeface="Verdana"/>
                <a:sym typeface="Verdana"/>
              </a:rPr>
              <a:t>NYC borough</a:t>
            </a:r>
            <a:endParaRPr sz="1400" b="1" dirty="0">
              <a:solidFill>
                <a:srgbClr val="212121"/>
              </a:solidFill>
              <a:latin typeface="Verdana"/>
              <a:ea typeface="Verdana"/>
              <a:cs typeface="Verdana"/>
              <a:sym typeface="Verdana"/>
            </a:endParaRPr>
          </a:p>
          <a:p>
            <a:pPr marL="363855" lvl="0" indent="-351790" algn="l" rtl="0">
              <a:lnSpc>
                <a:spcPct val="100000"/>
              </a:lnSpc>
              <a:spcBef>
                <a:spcPts val="285"/>
              </a:spcBef>
              <a:spcAft>
                <a:spcPts val="0"/>
              </a:spcAft>
              <a:buClr>
                <a:srgbClr val="212121"/>
              </a:buClr>
              <a:buSzPts val="1800"/>
              <a:buChar char="■"/>
            </a:pPr>
            <a:r>
              <a:rPr lang="en-US" sz="1400" b="1" dirty="0" err="1">
                <a:solidFill>
                  <a:srgbClr val="212121"/>
                </a:solidFill>
                <a:latin typeface="Verdana"/>
                <a:ea typeface="Verdana"/>
                <a:cs typeface="Verdana"/>
                <a:sym typeface="Verdana"/>
              </a:rPr>
              <a:t>Neighbourhood</a:t>
            </a:r>
            <a:r>
              <a:rPr lang="en-US" sz="1400" b="1" dirty="0">
                <a:solidFill>
                  <a:srgbClr val="212121"/>
                </a:solidFill>
                <a:latin typeface="Verdana"/>
                <a:ea typeface="Verdana"/>
                <a:cs typeface="Verdana"/>
                <a:sym typeface="Verdana"/>
              </a:rPr>
              <a:t>- </a:t>
            </a:r>
            <a:r>
              <a:rPr lang="en-US" sz="1400" dirty="0">
                <a:solidFill>
                  <a:srgbClr val="212121"/>
                </a:solidFill>
                <a:latin typeface="Verdana"/>
                <a:ea typeface="Verdana"/>
                <a:cs typeface="Verdana"/>
                <a:sym typeface="Verdana"/>
              </a:rPr>
              <a:t>NYC neighborhood</a:t>
            </a:r>
            <a:endParaRPr sz="1400" b="1" dirty="0">
              <a:solidFill>
                <a:srgbClr val="212121"/>
              </a:solidFill>
              <a:latin typeface="Verdana"/>
              <a:ea typeface="Verdana"/>
              <a:cs typeface="Verdana"/>
              <a:sym typeface="Verdana"/>
            </a:endParaRPr>
          </a:p>
          <a:p>
            <a:pPr marL="363855" lvl="0" indent="-351790" algn="l" rtl="0">
              <a:lnSpc>
                <a:spcPct val="100000"/>
              </a:lnSpc>
              <a:spcBef>
                <a:spcPts val="290"/>
              </a:spcBef>
              <a:spcAft>
                <a:spcPts val="0"/>
              </a:spcAft>
              <a:buClr>
                <a:srgbClr val="212121"/>
              </a:buClr>
              <a:buSzPts val="1800"/>
              <a:buChar char="■"/>
            </a:pPr>
            <a:r>
              <a:rPr lang="en-US" sz="1400" b="1" dirty="0">
                <a:solidFill>
                  <a:srgbClr val="212121"/>
                </a:solidFill>
                <a:latin typeface="Verdana"/>
                <a:ea typeface="Verdana"/>
                <a:cs typeface="Verdana"/>
                <a:sym typeface="Verdana"/>
              </a:rPr>
              <a:t>Latitude- </a:t>
            </a:r>
            <a:r>
              <a:rPr lang="en-US" sz="1400" dirty="0">
                <a:solidFill>
                  <a:srgbClr val="212121"/>
                </a:solidFill>
                <a:latin typeface="Verdana"/>
                <a:ea typeface="Verdana"/>
                <a:cs typeface="Verdana"/>
                <a:sym typeface="Verdana"/>
              </a:rPr>
              <a:t>listing latitude</a:t>
            </a:r>
            <a:endParaRPr sz="1400" b="1" dirty="0">
              <a:solidFill>
                <a:srgbClr val="212121"/>
              </a:solidFill>
              <a:latin typeface="Verdana"/>
              <a:ea typeface="Verdana"/>
              <a:cs typeface="Verdana"/>
              <a:sym typeface="Verdana"/>
            </a:endParaRPr>
          </a:p>
          <a:p>
            <a:pPr marL="363855" lvl="0" indent="-351790" algn="l" rtl="0">
              <a:lnSpc>
                <a:spcPct val="100000"/>
              </a:lnSpc>
              <a:spcBef>
                <a:spcPts val="285"/>
              </a:spcBef>
              <a:spcAft>
                <a:spcPts val="0"/>
              </a:spcAft>
              <a:buClr>
                <a:srgbClr val="212121"/>
              </a:buClr>
              <a:buSzPts val="1800"/>
              <a:buChar char="■"/>
            </a:pPr>
            <a:r>
              <a:rPr lang="en-US" sz="1400" b="1" dirty="0">
                <a:solidFill>
                  <a:srgbClr val="212121"/>
                </a:solidFill>
                <a:latin typeface="Verdana"/>
                <a:ea typeface="Verdana"/>
                <a:cs typeface="Verdana"/>
                <a:sym typeface="Verdana"/>
              </a:rPr>
              <a:t>Longitude- </a:t>
            </a:r>
            <a:r>
              <a:rPr lang="en-US" sz="1400" dirty="0">
                <a:solidFill>
                  <a:srgbClr val="212121"/>
                </a:solidFill>
                <a:latin typeface="Verdana"/>
                <a:ea typeface="Verdana"/>
                <a:cs typeface="Verdana"/>
                <a:sym typeface="Verdana"/>
              </a:rPr>
              <a:t>listing longitude</a:t>
            </a:r>
            <a:endParaRPr sz="1400" b="1" dirty="0">
              <a:solidFill>
                <a:srgbClr val="212121"/>
              </a:solidFill>
              <a:latin typeface="Verdana"/>
              <a:ea typeface="Verdana"/>
              <a:cs typeface="Verdana"/>
              <a:sym typeface="Verdana"/>
            </a:endParaRPr>
          </a:p>
          <a:p>
            <a:pPr marL="363855" lvl="0" indent="-351790" algn="l" rtl="0">
              <a:lnSpc>
                <a:spcPct val="100000"/>
              </a:lnSpc>
              <a:spcBef>
                <a:spcPts val="290"/>
              </a:spcBef>
              <a:spcAft>
                <a:spcPts val="0"/>
              </a:spcAft>
              <a:buClr>
                <a:srgbClr val="212121"/>
              </a:buClr>
              <a:buSzPts val="1800"/>
              <a:buChar char="■"/>
            </a:pPr>
            <a:r>
              <a:rPr lang="en-US" sz="1400" b="1" dirty="0" err="1">
                <a:solidFill>
                  <a:srgbClr val="212121"/>
                </a:solidFill>
                <a:latin typeface="Verdana"/>
                <a:ea typeface="Verdana"/>
                <a:cs typeface="Verdana"/>
                <a:sym typeface="Verdana"/>
              </a:rPr>
              <a:t>Room_type</a:t>
            </a:r>
            <a:r>
              <a:rPr lang="en-US" sz="1400" b="1" dirty="0">
                <a:solidFill>
                  <a:srgbClr val="212121"/>
                </a:solidFill>
                <a:latin typeface="Verdana"/>
                <a:ea typeface="Verdana"/>
                <a:cs typeface="Verdana"/>
                <a:sym typeface="Verdana"/>
              </a:rPr>
              <a:t>- </a:t>
            </a:r>
            <a:r>
              <a:rPr lang="en-US" sz="1400" dirty="0">
                <a:solidFill>
                  <a:srgbClr val="212121"/>
                </a:solidFill>
                <a:latin typeface="Verdana"/>
                <a:ea typeface="Verdana"/>
                <a:cs typeface="Verdana"/>
                <a:sym typeface="Verdana"/>
              </a:rPr>
              <a:t>type of rooms (Entire home/apt, Private room, Shared room)</a:t>
            </a:r>
            <a:endParaRPr sz="1400" b="1" dirty="0">
              <a:solidFill>
                <a:srgbClr val="212121"/>
              </a:solidFill>
              <a:latin typeface="Verdana"/>
              <a:ea typeface="Verdana"/>
              <a:cs typeface="Verdana"/>
              <a:sym typeface="Verdana"/>
            </a:endParaRPr>
          </a:p>
          <a:p>
            <a:pPr marL="363855" lvl="0" indent="-351790" algn="l" rtl="0">
              <a:lnSpc>
                <a:spcPct val="100000"/>
              </a:lnSpc>
              <a:spcBef>
                <a:spcPts val="290"/>
              </a:spcBef>
              <a:spcAft>
                <a:spcPts val="0"/>
              </a:spcAft>
              <a:buClr>
                <a:srgbClr val="212121"/>
              </a:buClr>
              <a:buSzPts val="1800"/>
              <a:buChar char="■"/>
            </a:pPr>
            <a:r>
              <a:rPr lang="en-US" sz="1400" b="1" dirty="0">
                <a:solidFill>
                  <a:srgbClr val="212121"/>
                </a:solidFill>
                <a:latin typeface="Verdana"/>
                <a:ea typeface="Verdana"/>
                <a:cs typeface="Verdana"/>
                <a:sym typeface="Verdana"/>
              </a:rPr>
              <a:t>Price -</a:t>
            </a:r>
            <a:r>
              <a:rPr lang="en-US" sz="1400" dirty="0">
                <a:solidFill>
                  <a:srgbClr val="212121"/>
                </a:solidFill>
                <a:latin typeface="Verdana"/>
                <a:ea typeface="Verdana"/>
                <a:cs typeface="Verdana"/>
                <a:sym typeface="Verdana"/>
              </a:rPr>
              <a:t> listing price</a:t>
            </a:r>
            <a:endParaRPr sz="1400" b="1" dirty="0">
              <a:solidFill>
                <a:srgbClr val="212121"/>
              </a:solidFill>
              <a:latin typeface="Verdana"/>
              <a:ea typeface="Verdana"/>
              <a:cs typeface="Verdana"/>
              <a:sym typeface="Verdana"/>
            </a:endParaRPr>
          </a:p>
          <a:p>
            <a:pPr marL="363855" lvl="0" indent="-351790" algn="l" rtl="0">
              <a:lnSpc>
                <a:spcPct val="100000"/>
              </a:lnSpc>
              <a:spcBef>
                <a:spcPts val="290"/>
              </a:spcBef>
              <a:spcAft>
                <a:spcPts val="0"/>
              </a:spcAft>
              <a:buClr>
                <a:srgbClr val="212121"/>
              </a:buClr>
              <a:buSzPts val="1800"/>
              <a:buChar char="■"/>
            </a:pPr>
            <a:r>
              <a:rPr lang="en-US" sz="1400" b="1" dirty="0" err="1">
                <a:solidFill>
                  <a:srgbClr val="212121"/>
                </a:solidFill>
                <a:latin typeface="Verdana"/>
                <a:ea typeface="Verdana"/>
                <a:cs typeface="Verdana"/>
                <a:sym typeface="Verdana"/>
              </a:rPr>
              <a:t>Minimum_nights</a:t>
            </a:r>
            <a:r>
              <a:rPr lang="en-US" sz="1400" b="1" dirty="0">
                <a:solidFill>
                  <a:srgbClr val="212121"/>
                </a:solidFill>
                <a:latin typeface="Verdana"/>
                <a:ea typeface="Verdana"/>
                <a:cs typeface="Verdana"/>
                <a:sym typeface="Verdana"/>
              </a:rPr>
              <a:t>-</a:t>
            </a:r>
            <a:r>
              <a:rPr lang="en-US" sz="1400" dirty="0">
                <a:solidFill>
                  <a:srgbClr val="212121"/>
                </a:solidFill>
                <a:latin typeface="Verdana"/>
                <a:ea typeface="Verdana"/>
                <a:cs typeface="Verdana"/>
                <a:sym typeface="Verdana"/>
              </a:rPr>
              <a:t> minimum nights people stay</a:t>
            </a:r>
            <a:endParaRPr sz="1400" dirty="0">
              <a:solidFill>
                <a:srgbClr val="212121"/>
              </a:solidFill>
              <a:latin typeface="Verdana"/>
              <a:ea typeface="Verdana"/>
              <a:cs typeface="Verdana"/>
              <a:sym typeface="Verdana"/>
            </a:endParaRPr>
          </a:p>
          <a:p>
            <a:pPr marL="405130" lvl="0" indent="-393065" algn="l" rtl="0">
              <a:lnSpc>
                <a:spcPct val="100000"/>
              </a:lnSpc>
              <a:spcBef>
                <a:spcPts val="285"/>
              </a:spcBef>
              <a:spcAft>
                <a:spcPts val="0"/>
              </a:spcAft>
              <a:buClr>
                <a:srgbClr val="212121"/>
              </a:buClr>
              <a:buSzPts val="1800"/>
              <a:buChar char="■"/>
            </a:pPr>
            <a:r>
              <a:rPr lang="en-US" sz="1400" b="1" dirty="0" err="1">
                <a:solidFill>
                  <a:srgbClr val="212121"/>
                </a:solidFill>
                <a:latin typeface="Verdana"/>
                <a:ea typeface="Verdana"/>
                <a:cs typeface="Verdana"/>
                <a:sym typeface="Verdana"/>
              </a:rPr>
              <a:t>Number_of_reviews</a:t>
            </a:r>
            <a:r>
              <a:rPr lang="en-US" sz="1400" b="1" dirty="0">
                <a:solidFill>
                  <a:srgbClr val="212121"/>
                </a:solidFill>
                <a:latin typeface="Verdana"/>
                <a:ea typeface="Verdana"/>
                <a:cs typeface="Verdana"/>
                <a:sym typeface="Verdana"/>
              </a:rPr>
              <a:t>- </a:t>
            </a:r>
            <a:r>
              <a:rPr lang="en-US" sz="1400" dirty="0">
                <a:solidFill>
                  <a:srgbClr val="212121"/>
                </a:solidFill>
                <a:latin typeface="Verdana"/>
                <a:ea typeface="Verdana"/>
                <a:cs typeface="Verdana"/>
                <a:sym typeface="Verdana"/>
              </a:rPr>
              <a:t>Total number of reviews</a:t>
            </a:r>
            <a:endParaRPr sz="1400" b="1" dirty="0">
              <a:solidFill>
                <a:srgbClr val="212121"/>
              </a:solidFill>
              <a:latin typeface="Verdana"/>
              <a:ea typeface="Verdana"/>
              <a:cs typeface="Verdana"/>
              <a:sym typeface="Verdana"/>
            </a:endParaRPr>
          </a:p>
          <a:p>
            <a:pPr marL="405130" lvl="0" indent="-393065" algn="l" rtl="0">
              <a:lnSpc>
                <a:spcPct val="100000"/>
              </a:lnSpc>
              <a:spcBef>
                <a:spcPts val="290"/>
              </a:spcBef>
              <a:spcAft>
                <a:spcPts val="0"/>
              </a:spcAft>
              <a:buClr>
                <a:srgbClr val="212121"/>
              </a:buClr>
              <a:buSzPts val="1800"/>
              <a:buChar char="■"/>
            </a:pPr>
            <a:r>
              <a:rPr lang="en-US" sz="1400" b="1" dirty="0" err="1">
                <a:solidFill>
                  <a:srgbClr val="212121"/>
                </a:solidFill>
                <a:latin typeface="Verdana"/>
                <a:ea typeface="Verdana"/>
                <a:cs typeface="Verdana"/>
                <a:sym typeface="Verdana"/>
              </a:rPr>
              <a:t>Last_review</a:t>
            </a:r>
            <a:r>
              <a:rPr lang="en-US" sz="1400" b="1" dirty="0">
                <a:solidFill>
                  <a:srgbClr val="212121"/>
                </a:solidFill>
                <a:latin typeface="Verdana"/>
                <a:ea typeface="Verdana"/>
                <a:cs typeface="Verdana"/>
                <a:sym typeface="Verdana"/>
              </a:rPr>
              <a:t>- </a:t>
            </a:r>
            <a:r>
              <a:rPr lang="en-US" sz="1400" dirty="0">
                <a:solidFill>
                  <a:srgbClr val="212121"/>
                </a:solidFill>
                <a:latin typeface="Verdana"/>
                <a:ea typeface="Verdana"/>
                <a:cs typeface="Verdana"/>
                <a:sym typeface="Verdana"/>
              </a:rPr>
              <a:t>Date of last review</a:t>
            </a:r>
            <a:endParaRPr sz="1400" b="1" dirty="0">
              <a:solidFill>
                <a:srgbClr val="212121"/>
              </a:solidFill>
              <a:latin typeface="Verdana"/>
              <a:ea typeface="Verdana"/>
              <a:cs typeface="Verdana"/>
              <a:sym typeface="Verdana"/>
            </a:endParaRPr>
          </a:p>
          <a:p>
            <a:pPr marL="405130" lvl="0" indent="-393065" algn="l" rtl="0">
              <a:lnSpc>
                <a:spcPct val="100000"/>
              </a:lnSpc>
              <a:spcBef>
                <a:spcPts val="290"/>
              </a:spcBef>
              <a:spcAft>
                <a:spcPts val="0"/>
              </a:spcAft>
              <a:buClr>
                <a:srgbClr val="212121"/>
              </a:buClr>
              <a:buSzPts val="1800"/>
              <a:buChar char="■"/>
            </a:pPr>
            <a:r>
              <a:rPr lang="en-US" sz="1400" b="1" dirty="0" err="1">
                <a:solidFill>
                  <a:srgbClr val="212121"/>
                </a:solidFill>
                <a:latin typeface="Verdana"/>
                <a:ea typeface="Verdana"/>
                <a:cs typeface="Verdana"/>
                <a:sym typeface="Verdana"/>
              </a:rPr>
              <a:t>Reviews_per_month</a:t>
            </a:r>
            <a:r>
              <a:rPr lang="en-US" sz="1400" b="1" dirty="0">
                <a:solidFill>
                  <a:srgbClr val="212121"/>
                </a:solidFill>
                <a:latin typeface="Verdana"/>
                <a:ea typeface="Verdana"/>
                <a:cs typeface="Verdana"/>
                <a:sym typeface="Verdana"/>
              </a:rPr>
              <a:t>- </a:t>
            </a:r>
            <a:r>
              <a:rPr lang="en-US" sz="1400" dirty="0">
                <a:solidFill>
                  <a:srgbClr val="212121"/>
                </a:solidFill>
                <a:latin typeface="Verdana"/>
                <a:ea typeface="Verdana"/>
                <a:cs typeface="Verdana"/>
                <a:sym typeface="Verdana"/>
              </a:rPr>
              <a:t>Average number of reviews per month</a:t>
            </a:r>
            <a:endParaRPr sz="1400" dirty="0">
              <a:solidFill>
                <a:srgbClr val="212121"/>
              </a:solidFill>
              <a:latin typeface="Verdana"/>
              <a:ea typeface="Verdana"/>
              <a:cs typeface="Verdana"/>
              <a:sym typeface="Verdana"/>
            </a:endParaRPr>
          </a:p>
          <a:p>
            <a:pPr marL="405130" lvl="0" indent="-393065" algn="l" rtl="0">
              <a:lnSpc>
                <a:spcPct val="100000"/>
              </a:lnSpc>
              <a:spcBef>
                <a:spcPts val="290"/>
              </a:spcBef>
              <a:spcAft>
                <a:spcPts val="0"/>
              </a:spcAft>
              <a:buClr>
                <a:srgbClr val="212121"/>
              </a:buClr>
              <a:buSzPts val="1800"/>
              <a:buChar char="■"/>
            </a:pPr>
            <a:r>
              <a:rPr lang="en-US" sz="1400" b="1" dirty="0" err="1">
                <a:solidFill>
                  <a:srgbClr val="212121"/>
                </a:solidFill>
                <a:latin typeface="Verdana"/>
                <a:ea typeface="Verdana"/>
                <a:cs typeface="Verdana"/>
                <a:sym typeface="Verdana"/>
              </a:rPr>
              <a:t>Calculated_host_listing_count</a:t>
            </a:r>
            <a:r>
              <a:rPr lang="en-US" sz="1400" b="1" dirty="0">
                <a:solidFill>
                  <a:srgbClr val="212121"/>
                </a:solidFill>
                <a:latin typeface="Verdana"/>
                <a:ea typeface="Verdana"/>
                <a:cs typeface="Verdana"/>
                <a:sym typeface="Verdana"/>
              </a:rPr>
              <a:t>-</a:t>
            </a:r>
            <a:r>
              <a:rPr lang="en-US" sz="1400" dirty="0">
                <a:solidFill>
                  <a:srgbClr val="212121"/>
                </a:solidFill>
                <a:latin typeface="Verdana"/>
                <a:ea typeface="Verdana"/>
                <a:cs typeface="Verdana"/>
                <a:sym typeface="Verdana"/>
              </a:rPr>
              <a:t>total number of listings for this host</a:t>
            </a:r>
            <a:endParaRPr sz="1400" b="1" dirty="0">
              <a:solidFill>
                <a:srgbClr val="212121"/>
              </a:solidFill>
              <a:latin typeface="Verdana"/>
              <a:ea typeface="Verdana"/>
              <a:cs typeface="Verdana"/>
              <a:sym typeface="Verdana"/>
            </a:endParaRPr>
          </a:p>
          <a:p>
            <a:pPr marL="405130" lvl="0" indent="-393065" algn="l" rtl="0">
              <a:lnSpc>
                <a:spcPct val="100000"/>
              </a:lnSpc>
              <a:spcBef>
                <a:spcPts val="290"/>
              </a:spcBef>
              <a:spcAft>
                <a:spcPts val="0"/>
              </a:spcAft>
              <a:buClr>
                <a:srgbClr val="212121"/>
              </a:buClr>
              <a:buSzPts val="1800"/>
              <a:buChar char="■"/>
            </a:pPr>
            <a:r>
              <a:rPr lang="en-US" sz="1400" b="1" dirty="0">
                <a:solidFill>
                  <a:srgbClr val="212121"/>
                </a:solidFill>
                <a:latin typeface="Verdana"/>
                <a:ea typeface="Verdana"/>
                <a:cs typeface="Verdana"/>
                <a:sym typeface="Verdana"/>
              </a:rPr>
              <a:t>availabilty_365-</a:t>
            </a:r>
            <a:r>
              <a:rPr lang="en-US" sz="1400" dirty="0">
                <a:solidFill>
                  <a:srgbClr val="212121"/>
                </a:solidFill>
                <a:latin typeface="Verdana"/>
                <a:ea typeface="Verdana"/>
                <a:cs typeface="Verdana"/>
                <a:sym typeface="Verdana"/>
              </a:rPr>
              <a:t>number of days listing is available.</a:t>
            </a:r>
            <a:endParaRPr sz="1400" dirty="0">
              <a:solidFill>
                <a:srgbClr val="212121"/>
              </a:solidFill>
              <a:latin typeface="Verdana"/>
              <a:ea typeface="Verdana"/>
              <a:cs typeface="Verdana"/>
              <a:sym typeface="Verdana"/>
            </a:endParaRPr>
          </a:p>
          <a:p>
            <a:pPr marL="405130" lvl="0" indent="-393065" algn="l" rtl="0">
              <a:lnSpc>
                <a:spcPct val="100000"/>
              </a:lnSpc>
              <a:spcBef>
                <a:spcPts val="290"/>
              </a:spcBef>
              <a:spcAft>
                <a:spcPts val="0"/>
              </a:spcAft>
              <a:buClr>
                <a:srgbClr val="212121"/>
              </a:buClr>
              <a:buSzPts val="1800"/>
              <a:buChar char="■"/>
            </a:pPr>
            <a:r>
              <a:rPr lang="en-US" sz="1400" b="1" dirty="0">
                <a:solidFill>
                  <a:srgbClr val="212121"/>
                </a:solidFill>
                <a:latin typeface="Verdana"/>
                <a:ea typeface="Verdana"/>
                <a:cs typeface="Verdana"/>
                <a:sym typeface="Verdana"/>
              </a:rPr>
              <a:t>Number of Data set were nearly 49000.</a:t>
            </a:r>
            <a:endParaRPr sz="1400" b="1" dirty="0">
              <a:solidFill>
                <a:srgbClr val="212121"/>
              </a:solidFill>
              <a:latin typeface="Verdana"/>
              <a:ea typeface="Verdana"/>
              <a:cs typeface="Verdana"/>
              <a:sym typeface="Verdana"/>
            </a:endParaRPr>
          </a:p>
          <a:p>
            <a:pPr marL="142240" marR="10160" lvl="0" indent="0" algn="just" rtl="0">
              <a:lnSpc>
                <a:spcPct val="115000"/>
              </a:lnSpc>
              <a:spcBef>
                <a:spcPts val="1765"/>
              </a:spcBef>
              <a:spcAft>
                <a:spcPts val="0"/>
              </a:spcAft>
              <a:buClr>
                <a:srgbClr val="212121"/>
              </a:buClr>
              <a:buSzPts val="1800"/>
              <a:buFont typeface="Noto Sans Symbols"/>
              <a:buNone/>
            </a:pPr>
            <a:endParaRPr sz="1400" b="1" dirty="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311700" y="12816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CC0000"/>
                </a:solidFill>
              </a:rPr>
              <a:t>Agenda</a:t>
            </a:r>
            <a:br>
              <a:rPr lang="en-US">
                <a:latin typeface="Arial"/>
                <a:ea typeface="Arial"/>
                <a:cs typeface="Arial"/>
                <a:sym typeface="Arial"/>
              </a:rPr>
            </a:br>
            <a:endParaRPr/>
          </a:p>
        </p:txBody>
      </p:sp>
      <p:sp>
        <p:nvSpPr>
          <p:cNvPr id="84" name="Google Shape;84;p5"/>
          <p:cNvSpPr txBox="1"/>
          <p:nvPr/>
        </p:nvSpPr>
        <p:spPr>
          <a:xfrm>
            <a:off x="312420" y="1080135"/>
            <a:ext cx="8519795" cy="4138295"/>
          </a:xfrm>
          <a:prstGeom prst="rect">
            <a:avLst/>
          </a:prstGeom>
          <a:noFill/>
          <a:ln>
            <a:noFill/>
          </a:ln>
        </p:spPr>
        <p:txBody>
          <a:bodyPr spcFirstLastPara="1" wrap="square" lIns="0" tIns="12700" rIns="0" bIns="0" anchor="t" anchorCtr="0">
            <a:spAutoFit/>
          </a:bodyPr>
          <a:lstStyle/>
          <a:p>
            <a:pPr marL="622300" marR="0" lvl="0" indent="-457200" algn="l" rtl="0">
              <a:lnSpc>
                <a:spcPct val="100000"/>
              </a:lnSpc>
              <a:spcBef>
                <a:spcPts val="0"/>
              </a:spcBef>
              <a:spcAft>
                <a:spcPts val="0"/>
              </a:spcAft>
              <a:buClr>
                <a:srgbClr val="000000"/>
              </a:buClr>
              <a:buSzPts val="1800"/>
              <a:buFont typeface="MS PGothic"/>
              <a:buChar char="➔"/>
            </a:pPr>
            <a:r>
              <a:rPr lang="en-US" sz="1800" b="1" i="0" u="none" strike="noStrike" cap="none" dirty="0">
                <a:solidFill>
                  <a:srgbClr val="212121"/>
                </a:solidFill>
                <a:latin typeface="Verdana"/>
                <a:ea typeface="Verdana"/>
                <a:cs typeface="Verdana"/>
                <a:sym typeface="Verdana"/>
              </a:rPr>
              <a:t>We try to answer following questions for Airbnb:</a:t>
            </a:r>
            <a:endParaRPr sz="1800" b="0" i="0" u="none" strike="noStrike" cap="none" dirty="0">
              <a:solidFill>
                <a:srgbClr val="000000"/>
              </a:solidFill>
              <a:latin typeface="Verdana"/>
              <a:ea typeface="Verdana"/>
              <a:cs typeface="Verdana"/>
              <a:sym typeface="Verdana"/>
            </a:endParaRPr>
          </a:p>
          <a:p>
            <a:pPr marL="622300" marR="332740" lvl="0" indent="-351790" algn="l" rtl="0">
              <a:lnSpc>
                <a:spcPct val="150000"/>
              </a:lnSpc>
              <a:spcBef>
                <a:spcPts val="1210"/>
              </a:spcBef>
              <a:spcAft>
                <a:spcPts val="0"/>
              </a:spcAft>
              <a:buClr>
                <a:srgbClr val="212121"/>
              </a:buClr>
              <a:buSzPts val="1600"/>
              <a:buFont typeface="Arial"/>
              <a:buChar char="●"/>
            </a:pPr>
            <a:r>
              <a:rPr lang="en-US" sz="1600" b="0" i="0" u="none" strike="noStrike" cap="none" dirty="0">
                <a:solidFill>
                  <a:srgbClr val="000000"/>
                </a:solidFill>
                <a:latin typeface="Arial"/>
                <a:ea typeface="Arial"/>
                <a:cs typeface="Arial"/>
                <a:sym typeface="Arial"/>
              </a:rPr>
              <a:t>What is the average preferred price of </a:t>
            </a:r>
            <a:r>
              <a:rPr lang="en-US" sz="1600" b="0" i="0" u="none" strike="noStrike" cap="none" dirty="0" err="1">
                <a:solidFill>
                  <a:srgbClr val="000000"/>
                </a:solidFill>
                <a:latin typeface="Arial"/>
                <a:ea typeface="Arial"/>
                <a:cs typeface="Arial"/>
                <a:sym typeface="Arial"/>
              </a:rPr>
              <a:t>neighbourhood</a:t>
            </a:r>
            <a:r>
              <a:rPr lang="en-US" sz="1600" b="0" i="0" u="none" strike="noStrike" cap="none" dirty="0">
                <a:solidFill>
                  <a:srgbClr val="000000"/>
                </a:solidFill>
                <a:latin typeface="Arial"/>
                <a:ea typeface="Arial"/>
                <a:cs typeface="Arial"/>
                <a:sym typeface="Arial"/>
              </a:rPr>
              <a:t> group to the  location?</a:t>
            </a:r>
            <a:endParaRPr sz="1600" b="0" i="0" u="none" strike="noStrike" cap="none" dirty="0">
              <a:solidFill>
                <a:srgbClr val="000000"/>
              </a:solidFill>
              <a:latin typeface="Arial"/>
              <a:ea typeface="Arial"/>
              <a:cs typeface="Arial"/>
              <a:sym typeface="Arial"/>
            </a:endParaRPr>
          </a:p>
          <a:p>
            <a:pPr marL="622300" marR="5080" lvl="0" indent="-351790" algn="l" rtl="0">
              <a:lnSpc>
                <a:spcPct val="150000"/>
              </a:lnSpc>
              <a:spcBef>
                <a:spcPts val="0"/>
              </a:spcBef>
              <a:spcAft>
                <a:spcPts val="0"/>
              </a:spcAft>
              <a:buClr>
                <a:srgbClr val="212121"/>
              </a:buClr>
              <a:buSzPts val="1600"/>
              <a:buFont typeface="Arial"/>
              <a:buChar char="●"/>
            </a:pPr>
            <a:r>
              <a:rPr lang="en-US" sz="1600" b="0" i="0" u="none" strike="noStrike" cap="none" dirty="0">
                <a:solidFill>
                  <a:srgbClr val="000000"/>
                </a:solidFill>
                <a:latin typeface="Arial"/>
                <a:ea typeface="Arial"/>
                <a:cs typeface="Arial"/>
                <a:sym typeface="Arial"/>
              </a:rPr>
              <a:t>What is the share of room types in </a:t>
            </a:r>
            <a:r>
              <a:rPr lang="en-US" sz="1600" b="0" i="0" u="none" strike="noStrike" cap="none" dirty="0" err="1">
                <a:solidFill>
                  <a:srgbClr val="000000"/>
                </a:solidFill>
                <a:latin typeface="Arial"/>
                <a:ea typeface="Arial"/>
                <a:cs typeface="Arial"/>
                <a:sym typeface="Arial"/>
              </a:rPr>
              <a:t>neighbourhood</a:t>
            </a:r>
            <a:r>
              <a:rPr lang="en-US" sz="1600" b="0" i="0" u="none" strike="noStrike" cap="none" dirty="0">
                <a:solidFill>
                  <a:srgbClr val="000000"/>
                </a:solidFill>
                <a:latin typeface="Arial"/>
                <a:ea typeface="Arial"/>
                <a:cs typeface="Arial"/>
                <a:sym typeface="Arial"/>
              </a:rPr>
              <a:t> group</a:t>
            </a:r>
            <a:endParaRPr sz="1600" b="0" i="0" u="none" strike="noStrike" cap="none" dirty="0">
              <a:solidFill>
                <a:srgbClr val="000000"/>
              </a:solidFill>
              <a:latin typeface="Arial"/>
              <a:ea typeface="Arial"/>
              <a:cs typeface="Arial"/>
              <a:sym typeface="Arial"/>
            </a:endParaRPr>
          </a:p>
          <a:p>
            <a:pPr marL="622300" marR="5080" lvl="0" indent="-351790" algn="l" rtl="0">
              <a:lnSpc>
                <a:spcPct val="150000"/>
              </a:lnSpc>
              <a:spcBef>
                <a:spcPts val="0"/>
              </a:spcBef>
              <a:spcAft>
                <a:spcPts val="0"/>
              </a:spcAft>
              <a:buClr>
                <a:srgbClr val="212121"/>
              </a:buClr>
              <a:buSzPts val="1600"/>
              <a:buFont typeface="Arial"/>
              <a:buChar char="●"/>
            </a:pPr>
            <a:r>
              <a:rPr lang="en-US" sz="1600" b="0" i="0" u="none" strike="noStrike" cap="none" dirty="0">
                <a:solidFill>
                  <a:srgbClr val="000000"/>
                </a:solidFill>
                <a:latin typeface="Arial"/>
                <a:ea typeface="Arial"/>
                <a:cs typeface="Arial"/>
                <a:sym typeface="Arial"/>
              </a:rPr>
              <a:t>Where the customer pays the highest and lowest rent according to  location?</a:t>
            </a:r>
            <a:endParaRPr sz="1600" b="0" i="0" u="none" strike="noStrike" cap="none" dirty="0">
              <a:solidFill>
                <a:srgbClr val="000000"/>
              </a:solidFill>
              <a:latin typeface="Arial"/>
              <a:ea typeface="Arial"/>
              <a:cs typeface="Arial"/>
              <a:sym typeface="Arial"/>
            </a:endParaRPr>
          </a:p>
          <a:p>
            <a:pPr marL="622300" marR="0" lvl="0" indent="-351790" algn="l" rtl="0">
              <a:lnSpc>
                <a:spcPct val="100000"/>
              </a:lnSpc>
              <a:spcBef>
                <a:spcPts val="960"/>
              </a:spcBef>
              <a:spcAft>
                <a:spcPts val="0"/>
              </a:spcAft>
              <a:buClr>
                <a:srgbClr val="212121"/>
              </a:buClr>
              <a:buSzPts val="1600"/>
              <a:buFont typeface="Arial"/>
              <a:buChar char="●"/>
            </a:pPr>
            <a:r>
              <a:rPr lang="en-US" sz="1600" b="0" i="0" u="none" strike="noStrike" cap="none" dirty="0">
                <a:solidFill>
                  <a:srgbClr val="000000"/>
                </a:solidFill>
                <a:latin typeface="Arial"/>
                <a:ea typeface="Arial"/>
                <a:cs typeface="Arial"/>
                <a:sym typeface="Arial"/>
              </a:rPr>
              <a:t>Most preferred room types by customer.</a:t>
            </a:r>
            <a:endParaRPr sz="1600" b="0" i="0" u="none" strike="noStrike" cap="none" dirty="0">
              <a:solidFill>
                <a:srgbClr val="000000"/>
              </a:solidFill>
              <a:latin typeface="Arial"/>
              <a:ea typeface="Arial"/>
              <a:cs typeface="Arial"/>
              <a:sym typeface="Arial"/>
            </a:endParaRPr>
          </a:p>
          <a:p>
            <a:pPr marL="622300" marR="0" lvl="0" indent="-351790" algn="l" rtl="0">
              <a:lnSpc>
                <a:spcPct val="100000"/>
              </a:lnSpc>
              <a:spcBef>
                <a:spcPts val="960"/>
              </a:spcBef>
              <a:spcAft>
                <a:spcPts val="0"/>
              </a:spcAft>
              <a:buClr>
                <a:srgbClr val="212121"/>
              </a:buClr>
              <a:buSzPts val="1600"/>
              <a:buFont typeface="Arial"/>
              <a:buChar char="●"/>
            </a:pPr>
            <a:r>
              <a:rPr lang="en-US" sz="1600" b="0" i="0" u="none" strike="noStrike" cap="none" dirty="0">
                <a:solidFill>
                  <a:srgbClr val="000000"/>
                </a:solidFill>
                <a:latin typeface="Arial"/>
                <a:ea typeface="Arial"/>
                <a:cs typeface="Arial"/>
                <a:sym typeface="Arial"/>
              </a:rPr>
              <a:t>Find the total count of each room type</a:t>
            </a:r>
            <a:endParaRPr sz="1600" b="0" i="0" u="none" strike="noStrike" cap="none" dirty="0">
              <a:solidFill>
                <a:srgbClr val="000000"/>
              </a:solidFill>
              <a:latin typeface="Arial"/>
              <a:ea typeface="Arial"/>
              <a:cs typeface="Arial"/>
              <a:sym typeface="Arial"/>
            </a:endParaRPr>
          </a:p>
          <a:p>
            <a:pPr marL="622300" marR="0" lvl="0" indent="-351790" algn="l" rtl="0">
              <a:lnSpc>
                <a:spcPct val="100000"/>
              </a:lnSpc>
              <a:spcBef>
                <a:spcPts val="960"/>
              </a:spcBef>
              <a:spcAft>
                <a:spcPts val="0"/>
              </a:spcAft>
              <a:buClr>
                <a:srgbClr val="212121"/>
              </a:buClr>
              <a:buSzPts val="1600"/>
              <a:buFont typeface="Arial"/>
              <a:buChar char="●"/>
            </a:pPr>
            <a:r>
              <a:rPr lang="en-US" sz="1600" b="0" i="0" u="none" strike="noStrike" cap="none" dirty="0">
                <a:solidFill>
                  <a:srgbClr val="000000"/>
                </a:solidFill>
                <a:latin typeface="Arial"/>
                <a:ea typeface="Arial"/>
                <a:cs typeface="Arial"/>
                <a:sym typeface="Arial"/>
              </a:rPr>
              <a:t>Room types and their relationship with availability in different  </a:t>
            </a:r>
            <a:r>
              <a:rPr lang="en-US" sz="1600" b="0" i="0" u="none" strike="noStrike" cap="none" dirty="0" err="1">
                <a:solidFill>
                  <a:srgbClr val="000000"/>
                </a:solidFill>
                <a:latin typeface="Arial"/>
                <a:ea typeface="Arial"/>
                <a:cs typeface="Arial"/>
                <a:sym typeface="Arial"/>
              </a:rPr>
              <a:t>neighbourhood</a:t>
            </a:r>
            <a:r>
              <a:rPr lang="en-US" sz="1600" b="0" i="0" u="none" strike="noStrike" cap="none" dirty="0">
                <a:solidFill>
                  <a:srgbClr val="000000"/>
                </a:solidFill>
                <a:latin typeface="Arial"/>
                <a:ea typeface="Arial"/>
                <a:cs typeface="Arial"/>
                <a:sym typeface="Arial"/>
              </a:rPr>
              <a:t> groups?</a:t>
            </a:r>
            <a:endParaRPr sz="1600" b="0" i="0" u="none" strike="noStrike" cap="none" dirty="0">
              <a:solidFill>
                <a:srgbClr val="000000"/>
              </a:solidFill>
              <a:latin typeface="Arial"/>
              <a:ea typeface="Arial"/>
              <a:cs typeface="Arial"/>
              <a:sym typeface="Arial"/>
            </a:endParaRPr>
          </a:p>
          <a:p>
            <a:pPr marL="622300" marR="0" lvl="0" indent="-351790" algn="l" rtl="0">
              <a:lnSpc>
                <a:spcPct val="100000"/>
              </a:lnSpc>
              <a:spcBef>
                <a:spcPts val="960"/>
              </a:spcBef>
              <a:spcAft>
                <a:spcPts val="0"/>
              </a:spcAft>
              <a:buClr>
                <a:srgbClr val="212121"/>
              </a:buClr>
              <a:buSzPts val="1600"/>
              <a:buFont typeface="Arial"/>
              <a:buChar char="●"/>
            </a:pPr>
            <a:r>
              <a:rPr lang="en-US" sz="1600" b="0" i="0" u="none" strike="noStrike" cap="none" dirty="0">
                <a:solidFill>
                  <a:srgbClr val="000000"/>
                </a:solidFill>
                <a:latin typeface="Arial"/>
                <a:ea typeface="Arial"/>
                <a:cs typeface="Arial"/>
                <a:sym typeface="Arial"/>
              </a:rPr>
              <a:t>Find top 10 hosts with most listings</a:t>
            </a:r>
            <a:endParaRPr sz="1600" b="0" i="0" u="none" strike="noStrike" cap="none" dirty="0">
              <a:solidFill>
                <a:srgbClr val="000000"/>
              </a:solidFill>
              <a:latin typeface="Arial"/>
              <a:ea typeface="Arial"/>
              <a:cs typeface="Arial"/>
              <a:sym typeface="Arial"/>
            </a:endParaRPr>
          </a:p>
          <a:p>
            <a:pPr marL="622300" marR="0" lvl="0" indent="-351790" algn="l" rtl="0">
              <a:lnSpc>
                <a:spcPct val="100000"/>
              </a:lnSpc>
              <a:spcBef>
                <a:spcPts val="960"/>
              </a:spcBef>
              <a:spcAft>
                <a:spcPts val="0"/>
              </a:spcAft>
              <a:buClr>
                <a:srgbClr val="212121"/>
              </a:buClr>
              <a:buSzPts val="1600"/>
              <a:buFont typeface="Arial"/>
              <a:buChar char="●"/>
            </a:pPr>
            <a:r>
              <a:rPr lang="en-US" sz="1600" b="0" i="0" u="none" strike="noStrike" cap="none" dirty="0">
                <a:solidFill>
                  <a:srgbClr val="000000"/>
                </a:solidFill>
                <a:latin typeface="Arial"/>
                <a:ea typeface="Arial"/>
                <a:cs typeface="Arial"/>
                <a:sym typeface="Arial"/>
              </a:rPr>
              <a:t>Find top 10 hosts with most reviews</a:t>
            </a:r>
            <a:endParaRPr sz="1600" b="0" i="0" u="none" strike="noStrike" cap="none" dirty="0">
              <a:solidFill>
                <a:srgbClr val="000000"/>
              </a:solidFill>
              <a:latin typeface="Arial"/>
              <a:ea typeface="Arial"/>
              <a:cs typeface="Arial"/>
              <a:sym typeface="Arial"/>
            </a:endParaRPr>
          </a:p>
          <a:p>
            <a:pPr marL="622300" marR="0" lvl="0" indent="-250190" algn="l" rtl="0">
              <a:lnSpc>
                <a:spcPct val="100000"/>
              </a:lnSpc>
              <a:spcBef>
                <a:spcPts val="960"/>
              </a:spcBef>
              <a:spcAft>
                <a:spcPts val="0"/>
              </a:spcAft>
              <a:buClr>
                <a:srgbClr val="212121"/>
              </a:buClr>
              <a:buSzPts val="1600"/>
              <a:buFont typeface="Arial"/>
              <a:buNone/>
            </a:pPr>
            <a:endParaRPr sz="1600" b="0" i="0" u="none" strike="noStrike" cap="none" dirty="0">
              <a:solidFill>
                <a:srgbClr val="000000"/>
              </a:solidFill>
              <a:latin typeface="Arial"/>
              <a:ea typeface="Arial"/>
              <a:cs typeface="Arial"/>
              <a:sym typeface="Arial"/>
            </a:endParaRPr>
          </a:p>
          <a:p>
            <a:pPr marL="622300" marR="0" lvl="0" indent="-250190" algn="l" rtl="0">
              <a:lnSpc>
                <a:spcPct val="100000"/>
              </a:lnSpc>
              <a:spcBef>
                <a:spcPts val="960"/>
              </a:spcBef>
              <a:spcAft>
                <a:spcPts val="0"/>
              </a:spcAft>
              <a:buClr>
                <a:srgbClr val="212121"/>
              </a:buClr>
              <a:buSzPts val="1600"/>
              <a:buFont typeface="Arial"/>
              <a:buNone/>
            </a:pP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148518"/>
            <a:ext cx="8109286" cy="42610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t>Various Neighbourhood group and its listing insights</a:t>
            </a:r>
            <a:endParaRPr sz="2400" b="1"/>
          </a:p>
        </p:txBody>
      </p:sp>
      <p:sp>
        <p:nvSpPr>
          <p:cNvPr id="90" name="Google Shape;90;p6"/>
          <p:cNvSpPr txBox="1">
            <a:spLocks noGrp="1"/>
          </p:cNvSpPr>
          <p:nvPr>
            <p:ph type="body" idx="1"/>
          </p:nvPr>
        </p:nvSpPr>
        <p:spPr>
          <a:xfrm>
            <a:off x="311701" y="744278"/>
            <a:ext cx="4260300" cy="4159503"/>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800"/>
              <a:buFont typeface="Arial"/>
              <a:buChar char="•"/>
            </a:pPr>
            <a:r>
              <a:rPr lang="en-US" sz="1400" b="1">
                <a:solidFill>
                  <a:schemeClr val="accent2"/>
                </a:solidFill>
                <a:latin typeface="Tahoma"/>
                <a:ea typeface="Tahoma"/>
                <a:cs typeface="Tahoma"/>
                <a:sym typeface="Tahoma"/>
              </a:rPr>
              <a:t>Manhattan has the highest number of listing of about 44.3 % followed by Brooklyn of 41%. </a:t>
            </a:r>
            <a:endParaRPr sz="1400" b="1">
              <a:solidFill>
                <a:schemeClr val="accent2"/>
              </a:solidFill>
              <a:latin typeface="Tahoma"/>
              <a:ea typeface="Tahoma"/>
              <a:cs typeface="Tahoma"/>
              <a:sym typeface="Tahoma"/>
            </a:endParaRPr>
          </a:p>
          <a:p>
            <a:pPr marL="457200" lvl="0" indent="-342900" algn="l" rtl="0">
              <a:lnSpc>
                <a:spcPct val="115000"/>
              </a:lnSpc>
              <a:spcBef>
                <a:spcPts val="0"/>
              </a:spcBef>
              <a:spcAft>
                <a:spcPts val="0"/>
              </a:spcAft>
              <a:buClr>
                <a:schemeClr val="accent2"/>
              </a:buClr>
              <a:buSzPts val="1800"/>
              <a:buFont typeface="Arial"/>
              <a:buChar char="•"/>
            </a:pPr>
            <a:r>
              <a:rPr lang="en-US" sz="1400" b="1">
                <a:solidFill>
                  <a:schemeClr val="accent2"/>
                </a:solidFill>
                <a:latin typeface="Tahoma"/>
                <a:ea typeface="Tahoma"/>
                <a:cs typeface="Tahoma"/>
                <a:sym typeface="Tahoma"/>
              </a:rPr>
              <a:t>State Island stands the least number of listing  less the 1 %.</a:t>
            </a:r>
            <a:endParaRPr sz="1400" b="1">
              <a:solidFill>
                <a:schemeClr val="accent2"/>
              </a:solidFill>
              <a:latin typeface="Tahoma"/>
              <a:ea typeface="Tahoma"/>
              <a:cs typeface="Tahoma"/>
              <a:sym typeface="Tahoma"/>
            </a:endParaRPr>
          </a:p>
          <a:p>
            <a:pPr marL="457200" lvl="0" indent="-228600" algn="l" rtl="0">
              <a:lnSpc>
                <a:spcPct val="115000"/>
              </a:lnSpc>
              <a:spcBef>
                <a:spcPts val="0"/>
              </a:spcBef>
              <a:spcAft>
                <a:spcPts val="0"/>
              </a:spcAft>
              <a:buClr>
                <a:schemeClr val="dk2"/>
              </a:buClr>
              <a:buSzPts val="1800"/>
              <a:buFont typeface="Arial"/>
              <a:buNone/>
            </a:pPr>
            <a:endParaRPr sz="1400" b="1">
              <a:solidFill>
                <a:schemeClr val="accent2"/>
              </a:solidFill>
              <a:latin typeface="Tahoma"/>
              <a:ea typeface="Tahoma"/>
              <a:cs typeface="Tahoma"/>
              <a:sym typeface="Tahoma"/>
            </a:endParaRPr>
          </a:p>
        </p:txBody>
      </p:sp>
      <p:pic>
        <p:nvPicPr>
          <p:cNvPr id="91" name="Google Shape;91;p6"/>
          <p:cNvPicPr preferRelativeResize="0"/>
          <p:nvPr/>
        </p:nvPicPr>
        <p:blipFill rotWithShape="1">
          <a:blip r:embed="rId3">
            <a:alphaModFix/>
          </a:blip>
          <a:srcRect/>
          <a:stretch/>
        </p:blipFill>
        <p:spPr>
          <a:xfrm>
            <a:off x="0" y="2071370"/>
            <a:ext cx="4869815" cy="3072130"/>
          </a:xfrm>
          <a:prstGeom prst="rect">
            <a:avLst/>
          </a:prstGeom>
          <a:noFill/>
          <a:ln>
            <a:noFill/>
          </a:ln>
        </p:spPr>
      </p:pic>
      <p:pic>
        <p:nvPicPr>
          <p:cNvPr id="92" name="Google Shape;92;p6"/>
          <p:cNvPicPr preferRelativeResize="0"/>
          <p:nvPr/>
        </p:nvPicPr>
        <p:blipFill rotWithShape="1">
          <a:blip r:embed="rId4">
            <a:alphaModFix/>
          </a:blip>
          <a:srcRect/>
          <a:stretch/>
        </p:blipFill>
        <p:spPr>
          <a:xfrm>
            <a:off x="4787265" y="744220"/>
            <a:ext cx="4356735" cy="415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88265" y="77470"/>
            <a:ext cx="8479790" cy="5956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t>What is the average price for each neighborhood group</a:t>
            </a:r>
            <a:endParaRPr sz="2400" b="1"/>
          </a:p>
        </p:txBody>
      </p:sp>
      <p:sp>
        <p:nvSpPr>
          <p:cNvPr id="98" name="Google Shape;98;p7"/>
          <p:cNvSpPr txBox="1">
            <a:spLocks noGrp="1"/>
          </p:cNvSpPr>
          <p:nvPr>
            <p:ph type="body" idx="1"/>
          </p:nvPr>
        </p:nvSpPr>
        <p:spPr>
          <a:xfrm>
            <a:off x="88134" y="673310"/>
            <a:ext cx="2686964" cy="4470190"/>
          </a:xfrm>
          <a:prstGeom prst="rect">
            <a:avLst/>
          </a:prstGeom>
          <a:noFill/>
          <a:ln>
            <a:noFill/>
          </a:ln>
        </p:spPr>
        <p:txBody>
          <a:bodyPr spcFirstLastPara="1" wrap="square" lIns="91425" tIns="91425" rIns="91425" bIns="91425" anchor="t" anchorCtr="0">
            <a:noAutofit/>
          </a:bodyPr>
          <a:lstStyle/>
          <a:p>
            <a:pPr marL="457200" lvl="0" indent="-342900" algn="l" rtl="0">
              <a:lnSpc>
                <a:spcPct val="125000"/>
              </a:lnSpc>
              <a:spcBef>
                <a:spcPts val="0"/>
              </a:spcBef>
              <a:spcAft>
                <a:spcPts val="0"/>
              </a:spcAft>
              <a:buClr>
                <a:schemeClr val="accent2"/>
              </a:buClr>
              <a:buSzPts val="1800"/>
              <a:buFont typeface="Arial"/>
              <a:buChar char="•"/>
            </a:pPr>
            <a:r>
              <a:rPr lang="en-US" sz="1400">
                <a:solidFill>
                  <a:schemeClr val="accent2"/>
                </a:solidFill>
                <a:latin typeface="Verdana"/>
                <a:ea typeface="Verdana"/>
                <a:cs typeface="Verdana"/>
                <a:sym typeface="Verdana"/>
              </a:rPr>
              <a:t>As usual Manhattan being the costliest place to live in NYC, having average  price more than 140 USD followed by Brooklyn with around 80 USD on an average for the listings. </a:t>
            </a:r>
            <a:endParaRPr sz="1400">
              <a:solidFill>
                <a:schemeClr val="accent2"/>
              </a:solidFill>
              <a:latin typeface="Verdana"/>
              <a:ea typeface="Verdana"/>
              <a:cs typeface="Verdana"/>
              <a:sym typeface="Verdana"/>
            </a:endParaRPr>
          </a:p>
          <a:p>
            <a:pPr marL="457200" lvl="0" indent="-342900" algn="l" rtl="0">
              <a:lnSpc>
                <a:spcPct val="125000"/>
              </a:lnSpc>
              <a:spcBef>
                <a:spcPts val="0"/>
              </a:spcBef>
              <a:spcAft>
                <a:spcPts val="0"/>
              </a:spcAft>
              <a:buClr>
                <a:schemeClr val="accent2"/>
              </a:buClr>
              <a:buSzPts val="1800"/>
              <a:buFont typeface="Arial"/>
              <a:buChar char="•"/>
            </a:pPr>
            <a:r>
              <a:rPr lang="en-US" sz="1400">
                <a:solidFill>
                  <a:schemeClr val="accent2"/>
                </a:solidFill>
                <a:latin typeface="Verdana"/>
                <a:ea typeface="Verdana"/>
                <a:cs typeface="Verdana"/>
                <a:sym typeface="Verdana"/>
              </a:rPr>
              <a:t>Queens and Staten Island has nearly the same of 75 USD.</a:t>
            </a:r>
            <a:endParaRPr sz="1400">
              <a:solidFill>
                <a:schemeClr val="accent2"/>
              </a:solidFill>
              <a:latin typeface="Verdana"/>
              <a:ea typeface="Verdana"/>
              <a:cs typeface="Verdana"/>
              <a:sym typeface="Verdana"/>
            </a:endParaRPr>
          </a:p>
          <a:p>
            <a:pPr marL="457200" lvl="0" indent="-342900" algn="l" rtl="0">
              <a:lnSpc>
                <a:spcPct val="115000"/>
              </a:lnSpc>
              <a:spcBef>
                <a:spcPts val="0"/>
              </a:spcBef>
              <a:spcAft>
                <a:spcPts val="0"/>
              </a:spcAft>
              <a:buClr>
                <a:schemeClr val="accent2"/>
              </a:buClr>
              <a:buSzPts val="1800"/>
              <a:buFont typeface="Arial"/>
              <a:buChar char="•"/>
            </a:pPr>
            <a:r>
              <a:rPr lang="en-US" sz="1400">
                <a:solidFill>
                  <a:schemeClr val="accent2"/>
                </a:solidFill>
                <a:latin typeface="Verdana"/>
                <a:ea typeface="Verdana"/>
                <a:cs typeface="Verdana"/>
                <a:sym typeface="Verdana"/>
              </a:rPr>
              <a:t>The highest price range could go just above 360 USD.</a:t>
            </a:r>
            <a:endParaRPr sz="1400">
              <a:solidFill>
                <a:schemeClr val="accent2"/>
              </a:solidFill>
              <a:latin typeface="Verdana"/>
              <a:ea typeface="Verdana"/>
              <a:cs typeface="Verdana"/>
              <a:sym typeface="Verdana"/>
            </a:endParaRPr>
          </a:p>
          <a:p>
            <a:pPr marL="114300" lvl="0" indent="0" algn="l" rtl="0">
              <a:lnSpc>
                <a:spcPct val="115000"/>
              </a:lnSpc>
              <a:spcBef>
                <a:spcPts val="0"/>
              </a:spcBef>
              <a:spcAft>
                <a:spcPts val="0"/>
              </a:spcAft>
              <a:buClr>
                <a:schemeClr val="dk2"/>
              </a:buClr>
              <a:buSzPts val="1800"/>
              <a:buNone/>
            </a:pPr>
            <a:endParaRPr sz="1400">
              <a:solidFill>
                <a:schemeClr val="accent2"/>
              </a:solidFill>
              <a:latin typeface="Verdana"/>
              <a:ea typeface="Verdana"/>
              <a:cs typeface="Verdana"/>
              <a:sym typeface="Verdana"/>
            </a:endParaRPr>
          </a:p>
        </p:txBody>
      </p:sp>
      <p:pic>
        <p:nvPicPr>
          <p:cNvPr id="99" name="Google Shape;99;p7"/>
          <p:cNvPicPr preferRelativeResize="0"/>
          <p:nvPr/>
        </p:nvPicPr>
        <p:blipFill rotWithShape="1">
          <a:blip r:embed="rId3">
            <a:alphaModFix/>
          </a:blip>
          <a:srcRect/>
          <a:stretch/>
        </p:blipFill>
        <p:spPr>
          <a:xfrm>
            <a:off x="2913321" y="673310"/>
            <a:ext cx="6230679" cy="44701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311700" y="148518"/>
            <a:ext cx="8109286" cy="42610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400" b="1"/>
              <a:t>What is the share of various room types </a:t>
            </a:r>
            <a:endParaRPr sz="2400" b="1"/>
          </a:p>
        </p:txBody>
      </p:sp>
      <p:sp>
        <p:nvSpPr>
          <p:cNvPr id="105" name="Google Shape;105;p8"/>
          <p:cNvSpPr txBox="1">
            <a:spLocks noGrp="1"/>
          </p:cNvSpPr>
          <p:nvPr>
            <p:ph type="body" idx="1"/>
          </p:nvPr>
        </p:nvSpPr>
        <p:spPr>
          <a:xfrm>
            <a:off x="311701" y="744278"/>
            <a:ext cx="4260300" cy="4159503"/>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800"/>
              <a:buFont typeface="Arial"/>
              <a:buChar char="•"/>
            </a:pPr>
            <a:r>
              <a:rPr lang="en-US" sz="1400" b="1">
                <a:solidFill>
                  <a:schemeClr val="accent2"/>
                </a:solidFill>
                <a:latin typeface="Tahoma"/>
                <a:ea typeface="Tahoma"/>
                <a:cs typeface="Tahoma"/>
                <a:sym typeface="Tahoma"/>
              </a:rPr>
              <a:t>The entire home/apt room are the highest in NYC followed by private rooms.</a:t>
            </a:r>
            <a:endParaRPr sz="1400" b="1">
              <a:solidFill>
                <a:schemeClr val="accent2"/>
              </a:solidFill>
              <a:latin typeface="Tahoma"/>
              <a:ea typeface="Tahoma"/>
              <a:cs typeface="Tahoma"/>
              <a:sym typeface="Tahoma"/>
            </a:endParaRPr>
          </a:p>
          <a:p>
            <a:pPr marL="457200" lvl="0" indent="-342900" algn="l" rtl="0">
              <a:lnSpc>
                <a:spcPct val="115000"/>
              </a:lnSpc>
              <a:spcBef>
                <a:spcPts val="0"/>
              </a:spcBef>
              <a:spcAft>
                <a:spcPts val="0"/>
              </a:spcAft>
              <a:buClr>
                <a:schemeClr val="accent2"/>
              </a:buClr>
              <a:buSzPts val="1800"/>
              <a:buFont typeface="Arial"/>
              <a:buChar char="•"/>
            </a:pPr>
            <a:r>
              <a:rPr lang="en-US" sz="1400" b="1">
                <a:solidFill>
                  <a:schemeClr val="accent2"/>
                </a:solidFill>
                <a:latin typeface="Tahoma"/>
                <a:ea typeface="Tahoma"/>
                <a:cs typeface="Tahoma"/>
                <a:sym typeface="Tahoma"/>
              </a:rPr>
              <a:t>Shared room holds are only 2 % in Airbnb NYC.</a:t>
            </a:r>
            <a:endParaRPr sz="1400" b="1">
              <a:solidFill>
                <a:schemeClr val="accent2"/>
              </a:solidFill>
              <a:latin typeface="Tahoma"/>
              <a:ea typeface="Tahoma"/>
              <a:cs typeface="Tahoma"/>
              <a:sym typeface="Tahoma"/>
            </a:endParaRPr>
          </a:p>
          <a:p>
            <a:pPr marL="457200" lvl="0" indent="-228600" algn="l" rtl="0">
              <a:lnSpc>
                <a:spcPct val="115000"/>
              </a:lnSpc>
              <a:spcBef>
                <a:spcPts val="0"/>
              </a:spcBef>
              <a:spcAft>
                <a:spcPts val="0"/>
              </a:spcAft>
              <a:buClr>
                <a:schemeClr val="dk2"/>
              </a:buClr>
              <a:buSzPts val="1800"/>
              <a:buFont typeface="Arial"/>
              <a:buNone/>
            </a:pPr>
            <a:endParaRPr sz="1400">
              <a:solidFill>
                <a:schemeClr val="accent2"/>
              </a:solidFill>
              <a:latin typeface="Tahoma"/>
              <a:ea typeface="Tahoma"/>
              <a:cs typeface="Tahoma"/>
              <a:sym typeface="Tahoma"/>
            </a:endParaRPr>
          </a:p>
          <a:p>
            <a:pPr marL="457200" lvl="0" indent="-228600" algn="l" rtl="0">
              <a:lnSpc>
                <a:spcPct val="115000"/>
              </a:lnSpc>
              <a:spcBef>
                <a:spcPts val="0"/>
              </a:spcBef>
              <a:spcAft>
                <a:spcPts val="0"/>
              </a:spcAft>
              <a:buClr>
                <a:schemeClr val="dk2"/>
              </a:buClr>
              <a:buSzPts val="1800"/>
              <a:buFont typeface="Arial"/>
              <a:buNone/>
            </a:pPr>
            <a:endParaRPr sz="1400">
              <a:solidFill>
                <a:schemeClr val="accent2"/>
              </a:solidFill>
              <a:latin typeface="Tahoma"/>
              <a:ea typeface="Tahoma"/>
              <a:cs typeface="Tahoma"/>
              <a:sym typeface="Tahoma"/>
            </a:endParaRPr>
          </a:p>
        </p:txBody>
      </p:sp>
      <p:pic>
        <p:nvPicPr>
          <p:cNvPr id="106" name="Google Shape;106;p8"/>
          <p:cNvPicPr preferRelativeResize="0"/>
          <p:nvPr/>
        </p:nvPicPr>
        <p:blipFill rotWithShape="1">
          <a:blip r:embed="rId3">
            <a:alphaModFix/>
          </a:blip>
          <a:srcRect/>
          <a:stretch/>
        </p:blipFill>
        <p:spPr>
          <a:xfrm>
            <a:off x="521020" y="2237456"/>
            <a:ext cx="3775558" cy="2666325"/>
          </a:xfrm>
          <a:prstGeom prst="rect">
            <a:avLst/>
          </a:prstGeom>
          <a:noFill/>
          <a:ln>
            <a:noFill/>
          </a:ln>
        </p:spPr>
      </p:pic>
      <p:pic>
        <p:nvPicPr>
          <p:cNvPr id="107" name="Google Shape;107;p8"/>
          <p:cNvPicPr preferRelativeResize="0"/>
          <p:nvPr/>
        </p:nvPicPr>
        <p:blipFill rotWithShape="1">
          <a:blip r:embed="rId4">
            <a:alphaModFix/>
          </a:blip>
          <a:srcRect/>
          <a:stretch/>
        </p:blipFill>
        <p:spPr>
          <a:xfrm>
            <a:off x="4957590" y="744278"/>
            <a:ext cx="3874709" cy="39819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311699" y="305687"/>
            <a:ext cx="8520601" cy="4385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t>What is average cost of stay in different room types</a:t>
            </a:r>
            <a:endParaRPr sz="2400" b="1"/>
          </a:p>
        </p:txBody>
      </p:sp>
      <p:sp>
        <p:nvSpPr>
          <p:cNvPr id="113" name="Google Shape;113;p9"/>
          <p:cNvSpPr txBox="1">
            <a:spLocks noGrp="1"/>
          </p:cNvSpPr>
          <p:nvPr>
            <p:ph type="body" idx="1"/>
          </p:nvPr>
        </p:nvSpPr>
        <p:spPr>
          <a:xfrm>
            <a:off x="311699" y="861236"/>
            <a:ext cx="3282105" cy="3668233"/>
          </a:xfrm>
          <a:prstGeom prst="rect">
            <a:avLst/>
          </a:prstGeom>
          <a:noFill/>
          <a:ln>
            <a:noFill/>
          </a:ln>
        </p:spPr>
        <p:txBody>
          <a:bodyPr spcFirstLastPara="1" wrap="square" lIns="91425" tIns="91425" rIns="91425" bIns="91425" anchor="t" anchorCtr="0">
            <a:noAutofit/>
          </a:bodyPr>
          <a:lstStyle/>
          <a:p>
            <a:pPr marL="457200" lvl="0" indent="-342900" algn="l" rtl="0">
              <a:lnSpc>
                <a:spcPct val="125000"/>
              </a:lnSpc>
              <a:spcBef>
                <a:spcPts val="0"/>
              </a:spcBef>
              <a:spcAft>
                <a:spcPts val="0"/>
              </a:spcAft>
              <a:buClr>
                <a:schemeClr val="accent2"/>
              </a:buClr>
              <a:buSzPts val="1800"/>
              <a:buFont typeface="Arial"/>
              <a:buChar char="•"/>
            </a:pPr>
            <a:r>
              <a:rPr lang="en-US" sz="1400" b="1">
                <a:solidFill>
                  <a:schemeClr val="accent2"/>
                </a:solidFill>
                <a:latin typeface="Tahoma"/>
                <a:ea typeface="Tahoma"/>
                <a:cs typeface="Tahoma"/>
                <a:sym typeface="Tahoma"/>
              </a:rPr>
              <a:t>Entire Home may averagely cost 150 USD . </a:t>
            </a:r>
            <a:endParaRPr sz="1400" b="1">
              <a:solidFill>
                <a:schemeClr val="accent2"/>
              </a:solidFill>
              <a:latin typeface="Tahoma"/>
              <a:ea typeface="Tahoma"/>
              <a:cs typeface="Tahoma"/>
              <a:sym typeface="Tahoma"/>
            </a:endParaRPr>
          </a:p>
          <a:p>
            <a:pPr marL="457200" lvl="0" indent="-342900" algn="l" rtl="0">
              <a:lnSpc>
                <a:spcPct val="125000"/>
              </a:lnSpc>
              <a:spcBef>
                <a:spcPts val="0"/>
              </a:spcBef>
              <a:spcAft>
                <a:spcPts val="0"/>
              </a:spcAft>
              <a:buClr>
                <a:schemeClr val="accent2"/>
              </a:buClr>
              <a:buSzPts val="1800"/>
              <a:buFont typeface="Arial"/>
              <a:buChar char="•"/>
            </a:pPr>
            <a:r>
              <a:rPr lang="en-US" sz="1400" b="1">
                <a:solidFill>
                  <a:schemeClr val="accent2"/>
                </a:solidFill>
                <a:latin typeface="Tahoma"/>
                <a:ea typeface="Tahoma"/>
                <a:cs typeface="Tahoma"/>
                <a:sym typeface="Tahoma"/>
              </a:rPr>
              <a:t>Private room average cost is of  around 65 USD.</a:t>
            </a:r>
            <a:endParaRPr sz="1400" b="1">
              <a:solidFill>
                <a:schemeClr val="accent2"/>
              </a:solidFill>
              <a:latin typeface="Tahoma"/>
              <a:ea typeface="Tahoma"/>
              <a:cs typeface="Tahoma"/>
              <a:sym typeface="Tahoma"/>
            </a:endParaRPr>
          </a:p>
          <a:p>
            <a:pPr marL="457200" lvl="0" indent="-342900" algn="l" rtl="0">
              <a:lnSpc>
                <a:spcPct val="125000"/>
              </a:lnSpc>
              <a:spcBef>
                <a:spcPts val="0"/>
              </a:spcBef>
              <a:spcAft>
                <a:spcPts val="0"/>
              </a:spcAft>
              <a:buClr>
                <a:schemeClr val="accent2"/>
              </a:buClr>
              <a:buSzPts val="1800"/>
              <a:buFont typeface="Arial"/>
              <a:buChar char="•"/>
            </a:pPr>
            <a:r>
              <a:rPr lang="en-US" sz="1400" b="1">
                <a:solidFill>
                  <a:schemeClr val="accent2"/>
                </a:solidFill>
                <a:latin typeface="Tahoma"/>
                <a:ea typeface="Tahoma"/>
                <a:cs typeface="Tahoma"/>
                <a:sym typeface="Tahoma"/>
              </a:rPr>
              <a:t>Shared rooms cost the least price of less then 50 USD.</a:t>
            </a:r>
            <a:endParaRPr sz="1400" b="1">
              <a:solidFill>
                <a:schemeClr val="accent2"/>
              </a:solidFill>
              <a:latin typeface="Tahoma"/>
              <a:ea typeface="Tahoma"/>
              <a:cs typeface="Tahoma"/>
              <a:sym typeface="Tahoma"/>
            </a:endParaRPr>
          </a:p>
          <a:p>
            <a:pPr marL="457200" lvl="0" indent="-342900" algn="l" rtl="0">
              <a:lnSpc>
                <a:spcPct val="125000"/>
              </a:lnSpc>
              <a:spcBef>
                <a:spcPts val="0"/>
              </a:spcBef>
              <a:spcAft>
                <a:spcPts val="0"/>
              </a:spcAft>
              <a:buClr>
                <a:schemeClr val="accent2"/>
              </a:buClr>
              <a:buSzPts val="1800"/>
              <a:buFont typeface="Arial"/>
              <a:buChar char="•"/>
            </a:pPr>
            <a:r>
              <a:rPr lang="en-US" sz="1400" b="1">
                <a:solidFill>
                  <a:schemeClr val="accent2"/>
                </a:solidFill>
                <a:latin typeface="Tahoma"/>
                <a:ea typeface="Tahoma"/>
                <a:cs typeface="Tahoma"/>
                <a:sym typeface="Tahoma"/>
              </a:rPr>
              <a:t>So, lets check what people prefer to live in with review counts.</a:t>
            </a:r>
            <a:r>
              <a:rPr lang="en-US" sz="1400">
                <a:solidFill>
                  <a:schemeClr val="accent2"/>
                </a:solidFill>
                <a:latin typeface="Tahoma"/>
                <a:ea typeface="Tahoma"/>
                <a:cs typeface="Tahoma"/>
                <a:sym typeface="Tahoma"/>
              </a:rPr>
              <a:t> </a:t>
            </a:r>
            <a:endParaRPr sz="1400">
              <a:solidFill>
                <a:schemeClr val="accent2"/>
              </a:solidFill>
              <a:latin typeface="Tahoma"/>
              <a:ea typeface="Tahoma"/>
              <a:cs typeface="Tahoma"/>
              <a:sym typeface="Tahoma"/>
            </a:endParaRPr>
          </a:p>
        </p:txBody>
      </p:sp>
      <p:pic>
        <p:nvPicPr>
          <p:cNvPr id="114" name="Google Shape;114;p9"/>
          <p:cNvPicPr preferRelativeResize="0"/>
          <p:nvPr/>
        </p:nvPicPr>
        <p:blipFill rotWithShape="1">
          <a:blip r:embed="rId3">
            <a:alphaModFix/>
          </a:blip>
          <a:srcRect/>
          <a:stretch/>
        </p:blipFill>
        <p:spPr>
          <a:xfrm>
            <a:off x="4338084" y="1058935"/>
            <a:ext cx="4409523" cy="377887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1329</Words>
  <Application>Microsoft Office PowerPoint</Application>
  <PresentationFormat>On-screen Show (16:9)</PresentationFormat>
  <Paragraphs>104</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Montserrat</vt:lpstr>
      <vt:lpstr>Noto Sans Symbols</vt:lpstr>
      <vt:lpstr>Verdana</vt:lpstr>
      <vt:lpstr>Arial</vt:lpstr>
      <vt:lpstr>MS PGothic</vt:lpstr>
      <vt:lpstr>Tahoma</vt:lpstr>
      <vt:lpstr>Times New Roman</vt:lpstr>
      <vt:lpstr>Simple Light</vt:lpstr>
      <vt:lpstr>     EDA ON AIRBNB NYC                 Team Artistic Algorithm:          Chandan Baraliya           Bhupendra Singh        </vt:lpstr>
      <vt:lpstr>       Highlighting Airbnb Business</vt:lpstr>
      <vt:lpstr>   Problem Statement</vt:lpstr>
      <vt:lpstr>Understanding of Data given </vt:lpstr>
      <vt:lpstr>Agenda </vt:lpstr>
      <vt:lpstr>Various Neighbourhood group and its listing insights</vt:lpstr>
      <vt:lpstr>What is the average price for each neighborhood group</vt:lpstr>
      <vt:lpstr>What is the share of various room types </vt:lpstr>
      <vt:lpstr>What is average cost of stay in different room types</vt:lpstr>
      <vt:lpstr>What room types are prefered in each neighbourhood groups.</vt:lpstr>
      <vt:lpstr>Price To review Analysis</vt:lpstr>
      <vt:lpstr>How much room types are in neighbourhood group</vt:lpstr>
      <vt:lpstr>How much is avability of rooms at neighbourhood group</vt:lpstr>
      <vt:lpstr>Top 10 Hosts with listing counts and reviews</vt:lpstr>
      <vt:lpstr>Total no. of nights spend per room types</vt:lpstr>
      <vt:lpstr>Challenges  Faced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AIRBNB NYC                 Team Artistic Algorithm:          Chandan Baraliya           Bhupendra Singh</dc:title>
  <dc:creator>Chandan Baraliya</dc:creator>
  <cp:lastModifiedBy>Chandan Baraliya</cp:lastModifiedBy>
  <cp:revision>1</cp:revision>
  <dcterms:created xsi:type="dcterms:W3CDTF">2022-07-22T15:40:00Z</dcterms:created>
  <dcterms:modified xsi:type="dcterms:W3CDTF">2022-07-24T17:28:56Z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7D362E76B02442C2A4E472F4AC3D98D5</vt:lpwstr>
  </property>
  <property fmtid="{D5CDD505-2E9C-101B-9397-08002B2CF9AE}" pid="3" name="KSOProductBuildVer">
    <vt:lpwstr>1033-11.2.0.11191</vt:lpwstr>
  </property>
</Properties>
</file>