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62" r:id="rId2"/>
    <p:sldId id="363" r:id="rId3"/>
    <p:sldId id="369" r:id="rId4"/>
    <p:sldId id="366" r:id="rId5"/>
    <p:sldId id="404" r:id="rId6"/>
    <p:sldId id="394" r:id="rId7"/>
    <p:sldId id="409" r:id="rId8"/>
    <p:sldId id="410" r:id="rId9"/>
    <p:sldId id="393" r:id="rId10"/>
    <p:sldId id="405" r:id="rId11"/>
    <p:sldId id="392" r:id="rId12"/>
    <p:sldId id="406" r:id="rId13"/>
    <p:sldId id="395" r:id="rId14"/>
    <p:sldId id="39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唐 丰汇" initials="唐" lastIdx="1" clrIdx="0">
    <p:extLst>
      <p:ext uri="{19B8F6BF-5375-455C-9EA6-DF929625EA0E}">
        <p15:presenceInfo xmlns:p15="http://schemas.microsoft.com/office/powerpoint/2012/main" userId="0a6c5c1d9db89b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6314" autoAdjust="0"/>
  </p:normalViewPr>
  <p:slideViewPr>
    <p:cSldViewPr snapToGrid="0" showGuides="1">
      <p:cViewPr varScale="1">
        <p:scale>
          <a:sx n="61" d="100"/>
          <a:sy n="61" d="100"/>
        </p:scale>
        <p:origin x="78" y="48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259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6962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4044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9277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04113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31305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86244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29900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10367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9404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4" name="文本框 3">
            <a:extLst>
              <a:ext uri="{FF2B5EF4-FFF2-40B4-BE49-F238E27FC236}">
                <a16:creationId xmlns:a16="http://schemas.microsoft.com/office/drawing/2014/main" id="{0998A19B-61FF-9740-BBF1-181AC509CA3D}"/>
              </a:ext>
            </a:extLst>
          </p:cNvPr>
          <p:cNvSpPr txBox="1"/>
          <p:nvPr/>
        </p:nvSpPr>
        <p:spPr>
          <a:xfrm>
            <a:off x="7055196" y="3032131"/>
            <a:ext cx="372649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dirty="0">
                <a:solidFill>
                  <a:srgbClr val="44546A"/>
                </a:solidFill>
                <a:latin typeface="思源宋体 CN Medium" panose="02020500000000000000" pitchFamily="18" charset="-122"/>
                <a:ea typeface="思源宋体 CN Medium" panose="02020500000000000000" pitchFamily="18" charset="-122"/>
              </a:rPr>
              <a:t>通过词向量扩增实现</a:t>
            </a:r>
            <a:endParaRPr kumimoji="1" lang="en-US" altLang="zh-CN" sz="2800" dirty="0">
              <a:solidFill>
                <a:srgbClr val="44546A"/>
              </a:solidFill>
              <a:latin typeface="思源宋体 CN Medium" panose="02020500000000000000" pitchFamily="18" charset="-122"/>
              <a:ea typeface="思源宋体 CN Medium" panose="020205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dirty="0">
                <a:solidFill>
                  <a:srgbClr val="44546A"/>
                </a:solidFill>
                <a:latin typeface="思源宋体 CN Medium" panose="02020500000000000000" pitchFamily="18" charset="-122"/>
                <a:ea typeface="思源宋体 CN Medium" panose="02020500000000000000" pitchFamily="18" charset="-122"/>
              </a:rPr>
              <a:t>高效多样的对话生成</a:t>
            </a:r>
            <a:endParaRPr kumimoji="1" lang="zh-CN" altLang="en-US" sz="28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3336652"/>
            <a:ext cx="419999" cy="345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6715419" y="349679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D2F8C82-91F0-5946-84A6-E0C5D277D461}"/>
              </a:ext>
            </a:extLst>
          </p:cNvPr>
          <p:cNvSpPr txBox="1"/>
          <p:nvPr/>
        </p:nvSpPr>
        <p:spPr>
          <a:xfrm>
            <a:off x="2127266" y="3028889"/>
            <a:ext cx="3249706" cy="101566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工具复现报告</a:t>
            </a:r>
            <a:endParaRPr kumimoji="1" lang="en-US" altLang="zh-CN"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zh-CN" sz="2000" dirty="0">
              <a:solidFill>
                <a:srgbClr val="44546A"/>
              </a:solidFill>
              <a:latin typeface="思源黑体 Medium" panose="020B0600000000000000" pitchFamily="34" charset="-122"/>
              <a:ea typeface="思源黑体 Medium" panose="020B0600000000000000" pitchFamily="34" charset="-122"/>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191250130 </a:t>
            </a: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唐丰汇</a:t>
            </a: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heckerboard(across)">
                                      <p:cBhvr>
                                        <p:cTn id="19" dur="500"/>
                                        <p:tgtEl>
                                          <p:spTgt spid="1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10" grpId="0" animBg="1"/>
      <p:bldP spid="11" grpId="0" animBg="1"/>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三</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03</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1252327" y="3171555"/>
            <a:ext cx="9857186" cy="1107996"/>
          </a:xfrm>
          <a:prstGeom prst="rect">
            <a:avLst/>
          </a:prstGeom>
          <a:noFill/>
        </p:spPr>
        <p:txBody>
          <a:bodyPr wrap="none" rtlCol="0">
            <a:spAutoFit/>
          </a:bodyPr>
          <a:lstStyle/>
          <a:p>
            <a:pPr lvl="0">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功能模块和数据流动</a:t>
            </a:r>
            <a:r>
              <a:rPr kumimoji="1" lang="en-US" altLang="zh-CN" sz="6600" dirty="0">
                <a:solidFill>
                  <a:srgbClr val="44546A"/>
                </a:solidFill>
                <a:latin typeface="思源黑体 Medium" panose="020B0600000000000000" pitchFamily="34" charset="-122"/>
                <a:ea typeface="思源黑体 Medium" panose="020B0600000000000000" pitchFamily="34" charset="-122"/>
              </a:rPr>
              <a:t>/</a:t>
            </a:r>
            <a:r>
              <a:rPr kumimoji="1" lang="zh-CN" altLang="en-US" sz="6600" dirty="0">
                <a:solidFill>
                  <a:srgbClr val="44546A"/>
                </a:solidFill>
                <a:latin typeface="思源黑体 Medium" panose="020B0600000000000000" pitchFamily="34" charset="-122"/>
                <a:ea typeface="思源黑体 Medium" panose="020B0600000000000000" pitchFamily="34" charset="-122"/>
              </a:rPr>
              <a:t>交互</a:t>
            </a:r>
          </a:p>
        </p:txBody>
      </p:sp>
    </p:spTree>
    <p:extLst>
      <p:ext uri="{BB962C8B-B14F-4D97-AF65-F5344CB8AC3E}">
        <p14:creationId xmlns:p14="http://schemas.microsoft.com/office/powerpoint/2010/main" val="36368043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3701654" cy="461665"/>
          </a:xfrm>
          <a:prstGeom prst="rect">
            <a:avLst/>
          </a:prstGeom>
          <a:noFill/>
        </p:spPr>
        <p:txBody>
          <a:bodyPr wrap="none" rtlCol="0">
            <a:spAutoFit/>
          </a:bodyPr>
          <a:lstStyle/>
          <a:p>
            <a:pPr lvl="0">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功能模块和数据流动</a:t>
            </a:r>
            <a:r>
              <a:rPr kumimoji="1" lang="en-US" altLang="zh-CN" sz="2400" dirty="0">
                <a:solidFill>
                  <a:srgbClr val="44546A"/>
                </a:solidFill>
                <a:latin typeface="思源黑体 Medium" panose="020B0600000000000000" pitchFamily="34" charset="-122"/>
                <a:ea typeface="思源黑体 Medium" panose="020B0600000000000000" pitchFamily="34" charset="-122"/>
              </a:rPr>
              <a:t>/</a:t>
            </a:r>
            <a:r>
              <a:rPr kumimoji="1" lang="zh-CN" altLang="en-US" sz="2400" dirty="0">
                <a:solidFill>
                  <a:srgbClr val="44546A"/>
                </a:solidFill>
                <a:latin typeface="思源黑体 Medium" panose="020B0600000000000000" pitchFamily="34" charset="-122"/>
                <a:ea typeface="思源黑体 Medium" panose="020B0600000000000000" pitchFamily="34" charset="-122"/>
              </a:rPr>
              <a:t>交互</a:t>
            </a:r>
          </a:p>
        </p:txBody>
      </p:sp>
      <p:cxnSp>
        <p:nvCxnSpPr>
          <p:cNvPr id="45" name="直接连接符 44">
            <a:extLst>
              <a:ext uri="{FF2B5EF4-FFF2-40B4-BE49-F238E27FC236}">
                <a16:creationId xmlns:a16="http://schemas.microsoft.com/office/drawing/2014/main" id="{B8CCC7C8-3F28-4377-916A-A197EBDC6EDF}"/>
              </a:ext>
            </a:extLst>
          </p:cNvPr>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93292A9-1A26-406F-ADD8-2ED83F32B6A6}"/>
              </a:ext>
            </a:extLst>
          </p:cNvPr>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34FB4B9-9DC3-4C4A-90F3-3F74BC7572C7}"/>
              </a:ext>
            </a:extLst>
          </p:cNvPr>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43D58A6-53EC-4143-8770-EE96CD464AAB}"/>
              </a:ext>
            </a:extLst>
          </p:cNvPr>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47AECCF-C207-4015-AA6E-F162F8CA8C86}"/>
              </a:ext>
            </a:extLst>
          </p:cNvPr>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37A83224-0838-46D5-A787-454FB65AB198}"/>
              </a:ext>
            </a:extLst>
          </p:cNvPr>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1</a:t>
            </a:r>
          </a:p>
        </p:txBody>
      </p:sp>
      <p:sp>
        <p:nvSpPr>
          <p:cNvPr id="64" name="椭圆 63">
            <a:extLst>
              <a:ext uri="{FF2B5EF4-FFF2-40B4-BE49-F238E27FC236}">
                <a16:creationId xmlns:a16="http://schemas.microsoft.com/office/drawing/2014/main" id="{B08BFF2D-A41F-44B7-BC46-DC94F46CD622}"/>
              </a:ext>
            </a:extLst>
          </p:cNvPr>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2</a:t>
            </a:r>
          </a:p>
        </p:txBody>
      </p:sp>
      <p:sp>
        <p:nvSpPr>
          <p:cNvPr id="65" name="椭圆 64">
            <a:extLst>
              <a:ext uri="{FF2B5EF4-FFF2-40B4-BE49-F238E27FC236}">
                <a16:creationId xmlns:a16="http://schemas.microsoft.com/office/drawing/2014/main" id="{F5D873B2-CFF5-4715-912C-F8EE3A82920D}"/>
              </a:ext>
            </a:extLst>
          </p:cNvPr>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3</a:t>
            </a:r>
          </a:p>
        </p:txBody>
      </p:sp>
      <p:sp>
        <p:nvSpPr>
          <p:cNvPr id="66" name="椭圆 65">
            <a:extLst>
              <a:ext uri="{FF2B5EF4-FFF2-40B4-BE49-F238E27FC236}">
                <a16:creationId xmlns:a16="http://schemas.microsoft.com/office/drawing/2014/main" id="{78E6A7CF-7FC8-4A3E-ACC9-557899C19CFD}"/>
              </a:ext>
            </a:extLst>
          </p:cNvPr>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4</a:t>
            </a:r>
          </a:p>
        </p:txBody>
      </p:sp>
      <p:sp>
        <p:nvSpPr>
          <p:cNvPr id="67" name="椭圆 66">
            <a:extLst>
              <a:ext uri="{FF2B5EF4-FFF2-40B4-BE49-F238E27FC236}">
                <a16:creationId xmlns:a16="http://schemas.microsoft.com/office/drawing/2014/main" id="{57A278C7-92A8-4DC4-BBA7-0AE96C94C178}"/>
              </a:ext>
            </a:extLst>
          </p:cNvPr>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8" name="椭圆 67">
            <a:extLst>
              <a:ext uri="{FF2B5EF4-FFF2-40B4-BE49-F238E27FC236}">
                <a16:creationId xmlns:a16="http://schemas.microsoft.com/office/drawing/2014/main" id="{9C702869-B33D-4D89-A6F8-106D333FCF32}"/>
              </a:ext>
            </a:extLst>
          </p:cNvPr>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9" name="椭圆 68">
            <a:extLst>
              <a:ext uri="{FF2B5EF4-FFF2-40B4-BE49-F238E27FC236}">
                <a16:creationId xmlns:a16="http://schemas.microsoft.com/office/drawing/2014/main" id="{EB31F441-FC84-4EA0-BD1C-2297598021BA}"/>
              </a:ext>
            </a:extLst>
          </p:cNvPr>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0" name="椭圆 69">
            <a:extLst>
              <a:ext uri="{FF2B5EF4-FFF2-40B4-BE49-F238E27FC236}">
                <a16:creationId xmlns:a16="http://schemas.microsoft.com/office/drawing/2014/main" id="{487F0410-0F84-489A-91CE-B4F9A8A5AD95}"/>
              </a:ext>
            </a:extLst>
          </p:cNvPr>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grpSp>
        <p:nvGrpSpPr>
          <p:cNvPr id="71" name="组合 70">
            <a:extLst>
              <a:ext uri="{FF2B5EF4-FFF2-40B4-BE49-F238E27FC236}">
                <a16:creationId xmlns:a16="http://schemas.microsoft.com/office/drawing/2014/main" id="{B53CE8ED-3106-4D09-A3F8-CC819AB735C0}"/>
              </a:ext>
            </a:extLst>
          </p:cNvPr>
          <p:cNvGrpSpPr/>
          <p:nvPr/>
        </p:nvGrpSpPr>
        <p:grpSpPr>
          <a:xfrm>
            <a:off x="2270125" y="5028568"/>
            <a:ext cx="368300" cy="336598"/>
            <a:chOff x="8415" y="6739"/>
            <a:chExt cx="560" cy="493"/>
          </a:xfrm>
          <a:solidFill>
            <a:srgbClr val="44546A"/>
          </a:solidFill>
        </p:grpSpPr>
        <p:sp>
          <p:nvSpPr>
            <p:cNvPr id="72" name="Freeform14">
              <a:extLst>
                <a:ext uri="{FF2B5EF4-FFF2-40B4-BE49-F238E27FC236}">
                  <a16:creationId xmlns:a16="http://schemas.microsoft.com/office/drawing/2014/main" id="{355B8B27-5008-4F86-82C0-490508CEB586}"/>
                </a:ext>
              </a:extLst>
            </p:cNvPr>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3" name="Freeform15">
              <a:extLst>
                <a:ext uri="{FF2B5EF4-FFF2-40B4-BE49-F238E27FC236}">
                  <a16:creationId xmlns:a16="http://schemas.microsoft.com/office/drawing/2014/main" id="{49E10563-FBD7-4430-8DFE-73F18B91A2E7}"/>
                </a:ext>
              </a:extLst>
            </p:cNvPr>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4" name="Freeform16">
              <a:extLst>
                <a:ext uri="{FF2B5EF4-FFF2-40B4-BE49-F238E27FC236}">
                  <a16:creationId xmlns:a16="http://schemas.microsoft.com/office/drawing/2014/main" id="{93CF264E-8675-42A3-86F6-55A92CF0CF2E}"/>
                </a:ext>
              </a:extLst>
            </p:cNvPr>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5" name="Freeform17">
              <a:extLst>
                <a:ext uri="{FF2B5EF4-FFF2-40B4-BE49-F238E27FC236}">
                  <a16:creationId xmlns:a16="http://schemas.microsoft.com/office/drawing/2014/main" id="{8B041BCA-A00C-4FEF-91CD-BFE979193A6E}"/>
                </a:ext>
              </a:extLst>
            </p:cNvPr>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6" name="Freeform18">
              <a:extLst>
                <a:ext uri="{FF2B5EF4-FFF2-40B4-BE49-F238E27FC236}">
                  <a16:creationId xmlns:a16="http://schemas.microsoft.com/office/drawing/2014/main" id="{17A81D83-77BE-4F54-9946-E20CAFDEAEAC}"/>
                </a:ext>
              </a:extLst>
            </p:cNvPr>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grpSp>
      <p:sp>
        <p:nvSpPr>
          <p:cNvPr id="77" name="Freeform 250">
            <a:extLst>
              <a:ext uri="{FF2B5EF4-FFF2-40B4-BE49-F238E27FC236}">
                <a16:creationId xmlns:a16="http://schemas.microsoft.com/office/drawing/2014/main" id="{2D203F73-1775-4529-8808-9ABA64971000}"/>
              </a:ext>
            </a:extLst>
          </p:cNvPr>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思源黑体 CN Bold" panose="020B0800000000000000" charset="-122"/>
              <a:sym typeface="字魂35号-经典雅黑" panose="00000500000000000000" pitchFamily="2" charset="-122"/>
            </a:endParaRPr>
          </a:p>
        </p:txBody>
      </p:sp>
      <p:sp>
        <p:nvSpPr>
          <p:cNvPr id="78" name="Freeform 267">
            <a:extLst>
              <a:ext uri="{FF2B5EF4-FFF2-40B4-BE49-F238E27FC236}">
                <a16:creationId xmlns:a16="http://schemas.microsoft.com/office/drawing/2014/main" id="{C8DC46DA-DFFC-49EA-A40F-3973D9085054}"/>
              </a:ext>
            </a:extLst>
          </p:cNvPr>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9" name="Freeform 39">
            <a:extLst>
              <a:ext uri="{FF2B5EF4-FFF2-40B4-BE49-F238E27FC236}">
                <a16:creationId xmlns:a16="http://schemas.microsoft.com/office/drawing/2014/main" id="{3F579CAA-E0F0-4419-B610-69F8060B33F9}"/>
              </a:ext>
            </a:extLst>
          </p:cNvPr>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80" name="文本框 79">
            <a:extLst>
              <a:ext uri="{FF2B5EF4-FFF2-40B4-BE49-F238E27FC236}">
                <a16:creationId xmlns:a16="http://schemas.microsoft.com/office/drawing/2014/main" id="{6CA568C2-C8E0-4F1D-9B4A-4526DBB27A05}"/>
              </a:ext>
            </a:extLst>
          </p:cNvPr>
          <p:cNvSpPr txBox="1"/>
          <p:nvPr/>
        </p:nvSpPr>
        <p:spPr>
          <a:xfrm>
            <a:off x="1451692" y="1460230"/>
            <a:ext cx="2056130" cy="1569660"/>
          </a:xfrm>
          <a:prstGeom prst="rect">
            <a:avLst/>
          </a:prstGeom>
          <a:noFill/>
        </p:spPr>
        <p:txBody>
          <a:bodyPr wrap="square" rtlCol="0">
            <a:spAutoFit/>
          </a:bodyPr>
          <a:lstStyle/>
          <a:p>
            <a:pPr algn="l">
              <a:lnSpc>
                <a:spcPct val="100000"/>
              </a:lnSpc>
            </a:pP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Dataset</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模块加载数据集，</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seq2seq_vocab</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初始化分词器，切分训练集、验证集和测试集。</a:t>
            </a:r>
          </a:p>
        </p:txBody>
      </p:sp>
      <p:sp>
        <p:nvSpPr>
          <p:cNvPr id="81" name="文本框 80">
            <a:extLst>
              <a:ext uri="{FF2B5EF4-FFF2-40B4-BE49-F238E27FC236}">
                <a16:creationId xmlns:a16="http://schemas.microsoft.com/office/drawing/2014/main" id="{6847482B-3B89-4CCA-A864-93316BF4A4B6}"/>
              </a:ext>
            </a:extLst>
          </p:cNvPr>
          <p:cNvSpPr txBox="1"/>
          <p:nvPr/>
        </p:nvSpPr>
        <p:spPr>
          <a:xfrm>
            <a:off x="3747135" y="4491990"/>
            <a:ext cx="2056130" cy="1323439"/>
          </a:xfrm>
          <a:prstGeom prst="rect">
            <a:avLst/>
          </a:prstGeom>
          <a:noFill/>
        </p:spPr>
        <p:txBody>
          <a:bodyPr wrap="square" rtlCol="0">
            <a:spAutoFit/>
          </a:bodyPr>
          <a:lstStyle/>
          <a:p>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Trainer</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模块从</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config</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模块加载各项设置参数，包括训练周期数，数据加载路径，相似度阈值等。</a:t>
            </a:r>
          </a:p>
        </p:txBody>
      </p:sp>
      <p:sp>
        <p:nvSpPr>
          <p:cNvPr id="82" name="文本框 81">
            <a:extLst>
              <a:ext uri="{FF2B5EF4-FFF2-40B4-BE49-F238E27FC236}">
                <a16:creationId xmlns:a16="http://schemas.microsoft.com/office/drawing/2014/main" id="{4B43C3FE-7204-4B9D-B751-D66DB59CB6DF}"/>
              </a:ext>
            </a:extLst>
          </p:cNvPr>
          <p:cNvSpPr txBox="1"/>
          <p:nvPr/>
        </p:nvSpPr>
        <p:spPr>
          <a:xfrm>
            <a:off x="5978233" y="17083"/>
            <a:ext cx="2116139" cy="3046988"/>
          </a:xfrm>
          <a:prstGeom prst="rect">
            <a:avLst/>
          </a:prstGeom>
          <a:noFill/>
        </p:spPr>
        <p:txBody>
          <a:bodyPr wrap="square" rtlCol="0">
            <a:spAutoFit/>
          </a:bodyPr>
          <a:lstStyle/>
          <a:p>
            <a:pPr algn="l">
              <a:lnSpc>
                <a:spcPct val="100000"/>
              </a:lnSpc>
            </a:pP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在</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metrics</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模块中用多个自动化矩阵来进行评估。其中</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BLEU</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和</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NIST-4</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用来评估</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n-gram</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准确度，下述矩阵用来评估多样性：</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1.Ent-n</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用来计算基于各</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n-gram</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所有预测的熵，</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2.Dist-n</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用来评估在</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n-gram</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角度上相较于其他生成句子的独特程度。</a:t>
            </a:r>
          </a:p>
        </p:txBody>
      </p:sp>
      <p:sp>
        <p:nvSpPr>
          <p:cNvPr id="83" name="文本框 82">
            <a:extLst>
              <a:ext uri="{FF2B5EF4-FFF2-40B4-BE49-F238E27FC236}">
                <a16:creationId xmlns:a16="http://schemas.microsoft.com/office/drawing/2014/main" id="{DE269BEB-CEE9-4413-AD3B-309EDC315D1D}"/>
              </a:ext>
            </a:extLst>
          </p:cNvPr>
          <p:cNvSpPr txBox="1"/>
          <p:nvPr/>
        </p:nvSpPr>
        <p:spPr>
          <a:xfrm>
            <a:off x="8502015" y="4521200"/>
            <a:ext cx="2056130" cy="1323439"/>
          </a:xfrm>
          <a:prstGeom prst="rect">
            <a:avLst/>
          </a:prstGeom>
          <a:noFill/>
        </p:spPr>
        <p:txBody>
          <a:bodyPr wrap="square" rtlCol="0">
            <a:spAutoFit/>
          </a:bodyPr>
          <a:lstStyle/>
          <a:p>
            <a:pPr algn="l">
              <a:lnSpc>
                <a:spcPct val="100000"/>
              </a:lnSpc>
            </a:pP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将最终得到的最佳模型及日志存入</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runs</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模块中，并用</a:t>
            </a:r>
            <a:r>
              <a:rPr lang="en-US" altLang="zh-CN" sz="16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golsun</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NLP-tool</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将回答可视化放入</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runs</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中。</a:t>
            </a:r>
          </a:p>
        </p:txBody>
      </p:sp>
      <p:sp>
        <p:nvSpPr>
          <p:cNvPr id="84" name="文本框 83">
            <a:extLst>
              <a:ext uri="{FF2B5EF4-FFF2-40B4-BE49-F238E27FC236}">
                <a16:creationId xmlns:a16="http://schemas.microsoft.com/office/drawing/2014/main" id="{EE54D6A5-34BB-4A05-AE99-5C641BF3A18A}"/>
              </a:ext>
            </a:extLst>
          </p:cNvPr>
          <p:cNvSpPr txBox="1"/>
          <p:nvPr/>
        </p:nvSpPr>
        <p:spPr>
          <a:xfrm>
            <a:off x="1708150" y="2954655"/>
            <a:ext cx="1558891"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预处理</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5" name="文本框 84">
            <a:extLst>
              <a:ext uri="{FF2B5EF4-FFF2-40B4-BE49-F238E27FC236}">
                <a16:creationId xmlns:a16="http://schemas.microsoft.com/office/drawing/2014/main" id="{046339C0-D9E3-4E7D-835B-CFEB75984662}"/>
              </a:ext>
            </a:extLst>
          </p:cNvPr>
          <p:cNvSpPr txBox="1"/>
          <p:nvPr/>
        </p:nvSpPr>
        <p:spPr>
          <a:xfrm>
            <a:off x="6422390" y="2954655"/>
            <a:ext cx="1423379"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开始训练</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6" name="文本框 85">
            <a:extLst>
              <a:ext uri="{FF2B5EF4-FFF2-40B4-BE49-F238E27FC236}">
                <a16:creationId xmlns:a16="http://schemas.microsoft.com/office/drawing/2014/main" id="{BA70DA75-19DD-47FC-BCF6-CFC956C481AC}"/>
              </a:ext>
            </a:extLst>
          </p:cNvPr>
          <p:cNvSpPr txBox="1"/>
          <p:nvPr/>
        </p:nvSpPr>
        <p:spPr>
          <a:xfrm>
            <a:off x="4104005" y="4001770"/>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初始化</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7" name="文本框 86">
            <a:extLst>
              <a:ext uri="{FF2B5EF4-FFF2-40B4-BE49-F238E27FC236}">
                <a16:creationId xmlns:a16="http://schemas.microsoft.com/office/drawing/2014/main" id="{697CCB11-AFD5-4EF8-82C7-0A1F92EB85AB}"/>
              </a:ext>
            </a:extLst>
          </p:cNvPr>
          <p:cNvSpPr txBox="1"/>
          <p:nvPr/>
        </p:nvSpPr>
        <p:spPr>
          <a:xfrm>
            <a:off x="8682990" y="4001770"/>
            <a:ext cx="1503744"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存储模型</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33" name="文本框 79">
            <a:extLst>
              <a:ext uri="{FF2B5EF4-FFF2-40B4-BE49-F238E27FC236}">
                <a16:creationId xmlns:a16="http://schemas.microsoft.com/office/drawing/2014/main" id="{460B7DE1-E39F-4EE8-9E4A-306EB2B3E28D}"/>
              </a:ext>
            </a:extLst>
          </p:cNvPr>
          <p:cNvSpPr txBox="1"/>
          <p:nvPr/>
        </p:nvSpPr>
        <p:spPr>
          <a:xfrm>
            <a:off x="-16510" y="3173405"/>
            <a:ext cx="2056130" cy="523220"/>
          </a:xfrm>
          <a:prstGeom prst="rect">
            <a:avLst/>
          </a:prstGeom>
          <a:noFill/>
        </p:spPr>
        <p:txBody>
          <a:bodyPr wrap="square" rtlCol="0">
            <a:spAutoFit/>
          </a:bodyPr>
          <a:lstStyle/>
          <a:p>
            <a:pPr algn="l">
              <a:lnSpc>
                <a:spcPct val="100000"/>
              </a:lnSpc>
            </a:pPr>
            <a:r>
              <a:rPr lang="en-US" altLang="zh-CN" sz="28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train.py</a:t>
            </a:r>
            <a:endParaRPr lang="zh-CN" altLang="en-US" sz="28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Tree>
    <p:extLst>
      <p:ext uri="{BB962C8B-B14F-4D97-AF65-F5344CB8AC3E}">
        <p14:creationId xmlns:p14="http://schemas.microsoft.com/office/powerpoint/2010/main" val="7206588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33"/>
                                        </p:tgtEl>
                                        <p:attrNameLst>
                                          <p:attrName>style.visibility</p:attrName>
                                        </p:attrNameLst>
                                      </p:cBhvr>
                                      <p:to>
                                        <p:strVal val="visible"/>
                                      </p:to>
                                    </p:set>
                                    <p:anim calcmode="lin" valueType="num">
                                      <p:cBhvr>
                                        <p:cTn id="132" dur="500" fill="hold"/>
                                        <p:tgtEl>
                                          <p:spTgt spid="33"/>
                                        </p:tgtEl>
                                        <p:attrNameLst>
                                          <p:attrName>ppt_w</p:attrName>
                                        </p:attrNameLst>
                                      </p:cBhvr>
                                      <p:tavLst>
                                        <p:tav tm="0">
                                          <p:val>
                                            <p:fltVal val="0"/>
                                          </p:val>
                                        </p:tav>
                                        <p:tav tm="100000">
                                          <p:val>
                                            <p:strVal val="#ppt_w"/>
                                          </p:val>
                                        </p:tav>
                                      </p:tavLst>
                                    </p:anim>
                                    <p:anim calcmode="lin" valueType="num">
                                      <p:cBhvr>
                                        <p:cTn id="133" dur="500" fill="hold"/>
                                        <p:tgtEl>
                                          <p:spTgt spid="33"/>
                                        </p:tgtEl>
                                        <p:attrNameLst>
                                          <p:attrName>ppt_h</p:attrName>
                                        </p:attrNameLst>
                                      </p:cBhvr>
                                      <p:tavLst>
                                        <p:tav tm="0">
                                          <p:val>
                                            <p:fltVal val="0"/>
                                          </p:val>
                                        </p:tav>
                                        <p:tav tm="100000">
                                          <p:val>
                                            <p:strVal val="#ppt_h"/>
                                          </p:val>
                                        </p:tav>
                                      </p:tavLst>
                                    </p:anim>
                                    <p:animEffect transition="in" filter="fade">
                                      <p:cBhvr>
                                        <p:cTn id="1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33" grpId="0"/>
      <p:bldP spid="3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四</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04</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279852" y="3261619"/>
            <a:ext cx="7802136" cy="1107996"/>
          </a:xfrm>
          <a:prstGeom prst="rect">
            <a:avLst/>
          </a:prstGeom>
          <a:noFill/>
        </p:spPr>
        <p:txBody>
          <a:bodyPr wrap="none" rtlCol="0">
            <a:spAutoFit/>
          </a:bodyPr>
          <a:lstStyle/>
          <a:p>
            <a:pPr lvl="0">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输入输出及结果分析</a:t>
            </a:r>
          </a:p>
        </p:txBody>
      </p:sp>
    </p:spTree>
    <p:extLst>
      <p:ext uri="{BB962C8B-B14F-4D97-AF65-F5344CB8AC3E}">
        <p14:creationId xmlns:p14="http://schemas.microsoft.com/office/powerpoint/2010/main" val="7761021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输入输出</a:t>
            </a:r>
            <a:endPar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endParaRPr>
          </a:p>
        </p:txBody>
      </p: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5600524" y="1910719"/>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9867355-28AA-2447-9136-88C2FB85D6D9}"/>
              </a:ext>
            </a:extLst>
          </p:cNvPr>
          <p:cNvSpPr txBox="1"/>
          <p:nvPr/>
        </p:nvSpPr>
        <p:spPr>
          <a:xfrm>
            <a:off x="2567676" y="139653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rPr>
              <a:t>输入</a:t>
            </a:r>
          </a:p>
        </p:txBody>
      </p:sp>
      <p:sp>
        <p:nvSpPr>
          <p:cNvPr id="15" name="文本框 14">
            <a:extLst>
              <a:ext uri="{FF2B5EF4-FFF2-40B4-BE49-F238E27FC236}">
                <a16:creationId xmlns:a16="http://schemas.microsoft.com/office/drawing/2014/main" id="{2F5BA6F3-CC12-5942-A48D-D0F30FB0DD55}"/>
              </a:ext>
            </a:extLst>
          </p:cNvPr>
          <p:cNvSpPr txBox="1"/>
          <p:nvPr/>
        </p:nvSpPr>
        <p:spPr>
          <a:xfrm>
            <a:off x="8422488" y="139653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rPr>
              <a:t>输出</a:t>
            </a:r>
            <a:endPar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240" y="1440854"/>
            <a:ext cx="371436" cy="222862"/>
          </a:xfrm>
          <a:prstGeom prst="rect">
            <a:avLst/>
          </a:prstGeom>
        </p:spPr>
      </p:pic>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1053" y="1351913"/>
            <a:ext cx="371435" cy="360823"/>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1227157" y="1951289"/>
            <a:ext cx="3817799" cy="374217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输入为两个公开的对话数据集：</a:t>
            </a:r>
            <a:r>
              <a:rPr lang="en-US" altLang="zh-CN" sz="16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PersonaChat</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和</a:t>
            </a:r>
            <a:r>
              <a:rPr lang="en-US" altLang="zh-CN" sz="16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DailyDialog</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分别包括了</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131k/7.8k/7.5k</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和</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42.6k/3.9k/3.7k</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数据量分别供训练</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验证</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测试，</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Seq2Seq</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模型一岑的双向</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GRU</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作为编码和解码，</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Transformer</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模型有</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6</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层和</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4</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个首部。</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300d </a:t>
            </a:r>
            <a:r>
              <a:rPr lang="en-US" altLang="zh-CN" sz="16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GloVe</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用来初始化词向量层。此外，还用</a:t>
            </a:r>
            <a:r>
              <a:rPr lang="en-US" altLang="zh-CN" sz="16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fastText</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的</a:t>
            </a:r>
            <a:r>
              <a:rPr lang="en-US" altLang="zh-CN" sz="16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cbow</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方法训练了一个作为近义词预测的模型，相似度阈值是</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0.4</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，最高相似度选取个数为</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5</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个词。</a:t>
            </a:r>
            <a:endPar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p:txBody>
      </p:sp>
      <p:sp>
        <p:nvSpPr>
          <p:cNvPr id="27" name="文本框 42">
            <a:extLst>
              <a:ext uri="{FF2B5EF4-FFF2-40B4-BE49-F238E27FC236}">
                <a16:creationId xmlns:a16="http://schemas.microsoft.com/office/drawing/2014/main" id="{8B60E6CD-1F84-4579-8CD0-243FD97DDD46}"/>
              </a:ext>
            </a:extLst>
          </p:cNvPr>
          <p:cNvSpPr txBox="1"/>
          <p:nvPr/>
        </p:nvSpPr>
        <p:spPr>
          <a:xfrm>
            <a:off x="6836753" y="1951289"/>
            <a:ext cx="3978391" cy="11568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输出为</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50</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个周期中的最佳模型及其各项评估值，最佳模型由其</a:t>
            </a:r>
            <a:r>
              <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perplexity</a:t>
            </a:r>
            <a:r>
              <a:rPr lang="zh-CN" altLang="en-US"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rPr>
              <a:t>值也就是困惑度决定（越低越好）。如下图所示</a:t>
            </a:r>
            <a:endParaRPr lang="en-US" altLang="zh-CN" sz="1600" dirty="0">
              <a:solidFill>
                <a:schemeClr val="tx1">
                  <a:lumMod val="75000"/>
                  <a:lumOff val="25000"/>
                </a:schemeClr>
              </a:solidFill>
              <a:latin typeface="思源黑体 Light" panose="020B0300000000000000" pitchFamily="34" charset="-122"/>
              <a:ea typeface="思源黑体 Light" panose="020B0300000000000000" pitchFamily="34" charset="-122"/>
              <a:sym typeface="+mn-lt"/>
            </a:endParaRPr>
          </a:p>
        </p:txBody>
      </p:sp>
      <p:pic>
        <p:nvPicPr>
          <p:cNvPr id="19" name="Picture 18">
            <a:extLst>
              <a:ext uri="{FF2B5EF4-FFF2-40B4-BE49-F238E27FC236}">
                <a16:creationId xmlns:a16="http://schemas.microsoft.com/office/drawing/2014/main" id="{54CC9590-F7FA-4CA5-A166-5073A4144131}"/>
              </a:ext>
            </a:extLst>
          </p:cNvPr>
          <p:cNvPicPr>
            <a:picLocks noChangeAspect="1"/>
          </p:cNvPicPr>
          <p:nvPr/>
        </p:nvPicPr>
        <p:blipFill>
          <a:blip r:embed="rId7"/>
          <a:stretch>
            <a:fillRect/>
          </a:stretch>
        </p:blipFill>
        <p:spPr>
          <a:xfrm>
            <a:off x="5770380" y="3429000"/>
            <a:ext cx="6111135" cy="2288336"/>
          </a:xfrm>
          <a:prstGeom prst="rect">
            <a:avLst/>
          </a:prstGeom>
        </p:spPr>
      </p:pic>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dissolve">
                                      <p:cBhvr>
                                        <p:cTn id="18" dur="500"/>
                                        <p:tgtEl>
                                          <p:spTgt spid="40"/>
                                        </p:tgtEl>
                                      </p:cBhvr>
                                    </p:animEffect>
                                  </p:childTnLst>
                                </p:cTn>
                              </p:par>
                              <p:par>
                                <p:cTn id="19" presetID="9"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dissolve">
                                      <p:cBhvr>
                                        <p:cTn id="24" dur="500"/>
                                        <p:tgtEl>
                                          <p:spTgt spid="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43"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结果分析</a:t>
            </a:r>
          </a:p>
        </p:txBody>
      </p:sp>
      <p:grpSp>
        <p:nvGrpSpPr>
          <p:cNvPr id="21" name="组合 20">
            <a:extLst>
              <a:ext uri="{FF2B5EF4-FFF2-40B4-BE49-F238E27FC236}">
                <a16:creationId xmlns:a16="http://schemas.microsoft.com/office/drawing/2014/main" id="{96D7927A-9A7D-4515-9343-FE94FF90BC38}"/>
              </a:ext>
            </a:extLst>
          </p:cNvPr>
          <p:cNvGrpSpPr/>
          <p:nvPr/>
        </p:nvGrpSpPr>
        <p:grpSpPr>
          <a:xfrm>
            <a:off x="2084607" y="1704341"/>
            <a:ext cx="9455752" cy="1684179"/>
            <a:chOff x="2486795" y="2343753"/>
            <a:chExt cx="9455752" cy="1684179"/>
          </a:xfrm>
        </p:grpSpPr>
        <p:sp>
          <p:nvSpPr>
            <p:cNvPr id="22" name="文本框 21">
              <a:extLst>
                <a:ext uri="{FF2B5EF4-FFF2-40B4-BE49-F238E27FC236}">
                  <a16:creationId xmlns:a16="http://schemas.microsoft.com/office/drawing/2014/main" id="{04560ED9-71A7-44E2-8077-32D9ABAB58CD}"/>
                </a:ext>
              </a:extLst>
            </p:cNvPr>
            <p:cNvSpPr txBox="1"/>
            <p:nvPr/>
          </p:nvSpPr>
          <p:spPr>
            <a:xfrm>
              <a:off x="2486796" y="2343753"/>
              <a:ext cx="3585789" cy="523220"/>
            </a:xfrm>
            <a:prstGeom prst="rect">
              <a:avLst/>
            </a:prstGeom>
            <a:noFill/>
          </p:spPr>
          <p:txBody>
            <a:bodyPr wrap="square" rtlCol="0">
              <a:spAutoFit/>
              <a:scene3d>
                <a:camera prst="orthographicFront"/>
                <a:lightRig rig="threePt" dir="t"/>
              </a:scene3d>
              <a:sp3d contourW="12700"/>
            </a:bodyPr>
            <a:lstStyle/>
            <a:p>
              <a:r>
                <a:rPr lang="zh-CN" altLang="en-US" sz="2800" dirty="0">
                  <a:solidFill>
                    <a:srgbClr val="44546A"/>
                  </a:solidFill>
                  <a:latin typeface="+mn-ea"/>
                </a:rPr>
                <a:t>质量优势</a:t>
              </a:r>
            </a:p>
          </p:txBody>
        </p:sp>
        <p:sp>
          <p:nvSpPr>
            <p:cNvPr id="23" name="文本框 22">
              <a:extLst>
                <a:ext uri="{FF2B5EF4-FFF2-40B4-BE49-F238E27FC236}">
                  <a16:creationId xmlns:a16="http://schemas.microsoft.com/office/drawing/2014/main" id="{5600CC83-09EB-4FE4-9965-B07740D22B3F}"/>
                </a:ext>
              </a:extLst>
            </p:cNvPr>
            <p:cNvSpPr txBox="1"/>
            <p:nvPr/>
          </p:nvSpPr>
          <p:spPr>
            <a:xfrm>
              <a:off x="2486795" y="2866973"/>
              <a:ext cx="9455752" cy="116095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4546A"/>
                  </a:solidFill>
                  <a:latin typeface="+mn-ea"/>
                </a:rPr>
                <a:t>扩增的数据结果表明：本项目的词向量扩增方法相较于其他传统的扩增模型能显著提高</a:t>
              </a:r>
              <a:r>
                <a:rPr lang="en-US" altLang="zh-CN" sz="1600" dirty="0">
                  <a:solidFill>
                    <a:srgbClr val="44546A"/>
                  </a:solidFill>
                  <a:latin typeface="+mn-ea"/>
                </a:rPr>
                <a:t>n-gram</a:t>
              </a:r>
              <a:r>
                <a:rPr lang="zh-CN" altLang="en-US" sz="1600" dirty="0">
                  <a:solidFill>
                    <a:srgbClr val="44546A"/>
                  </a:solidFill>
                  <a:latin typeface="+mn-ea"/>
                </a:rPr>
                <a:t>精度以及多样性评估值，同时使其他评估水平没有下降。换句话说，该方法能在不以其他质量下降为代价的情况下增加文本扩增的多样性。</a:t>
              </a:r>
              <a:endParaRPr lang="en-US" altLang="zh-CN" sz="1600" dirty="0">
                <a:solidFill>
                  <a:srgbClr val="44546A"/>
                </a:solidFill>
                <a:latin typeface="+mn-ea"/>
              </a:endParaRPr>
            </a:p>
          </p:txBody>
        </p:sp>
      </p:grpSp>
      <p:sp>
        <p:nvSpPr>
          <p:cNvPr id="24" name="椭圆 38">
            <a:extLst>
              <a:ext uri="{FF2B5EF4-FFF2-40B4-BE49-F238E27FC236}">
                <a16:creationId xmlns:a16="http://schemas.microsoft.com/office/drawing/2014/main" id="{9DCE618A-86C5-4AEF-AB26-98B48DF7C720}"/>
              </a:ext>
            </a:extLst>
          </p:cNvPr>
          <p:cNvSpPr/>
          <p:nvPr/>
        </p:nvSpPr>
        <p:spPr>
          <a:xfrm>
            <a:off x="1565511" y="1770680"/>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mn-ea"/>
            </a:endParaRPr>
          </a:p>
        </p:txBody>
      </p:sp>
      <p:grpSp>
        <p:nvGrpSpPr>
          <p:cNvPr id="28" name="组合 27">
            <a:extLst>
              <a:ext uri="{FF2B5EF4-FFF2-40B4-BE49-F238E27FC236}">
                <a16:creationId xmlns:a16="http://schemas.microsoft.com/office/drawing/2014/main" id="{3AD85AFD-D6B2-461C-AE36-EF1228331763}"/>
              </a:ext>
            </a:extLst>
          </p:cNvPr>
          <p:cNvGrpSpPr/>
          <p:nvPr/>
        </p:nvGrpSpPr>
        <p:grpSpPr>
          <a:xfrm>
            <a:off x="2084607" y="3849095"/>
            <a:ext cx="9455752" cy="1977721"/>
            <a:chOff x="2486795" y="1829637"/>
            <a:chExt cx="9455752" cy="1977721"/>
          </a:xfrm>
        </p:grpSpPr>
        <p:sp>
          <p:nvSpPr>
            <p:cNvPr id="29" name="文本框 28">
              <a:extLst>
                <a:ext uri="{FF2B5EF4-FFF2-40B4-BE49-F238E27FC236}">
                  <a16:creationId xmlns:a16="http://schemas.microsoft.com/office/drawing/2014/main" id="{C1F9F2CE-9511-4D6C-A23D-D5A7D74F65F0}"/>
                </a:ext>
              </a:extLst>
            </p:cNvPr>
            <p:cNvSpPr txBox="1"/>
            <p:nvPr/>
          </p:nvSpPr>
          <p:spPr>
            <a:xfrm>
              <a:off x="2486796" y="1829637"/>
              <a:ext cx="3585789" cy="523220"/>
            </a:xfrm>
            <a:prstGeom prst="rect">
              <a:avLst/>
            </a:prstGeom>
            <a:noFill/>
          </p:spPr>
          <p:txBody>
            <a:bodyPr wrap="square" rtlCol="0">
              <a:spAutoFit/>
              <a:scene3d>
                <a:camera prst="orthographicFront"/>
                <a:lightRig rig="threePt" dir="t"/>
              </a:scene3d>
              <a:sp3d contourW="12700"/>
            </a:bodyPr>
            <a:lstStyle/>
            <a:p>
              <a:r>
                <a:rPr lang="zh-CN" altLang="en-US" sz="2800" dirty="0">
                  <a:solidFill>
                    <a:srgbClr val="44546A"/>
                  </a:solidFill>
                  <a:latin typeface="+mn-ea"/>
                </a:rPr>
                <a:t>效率优势</a:t>
              </a:r>
            </a:p>
          </p:txBody>
        </p:sp>
        <p:sp>
          <p:nvSpPr>
            <p:cNvPr id="30" name="文本框 29">
              <a:extLst>
                <a:ext uri="{FF2B5EF4-FFF2-40B4-BE49-F238E27FC236}">
                  <a16:creationId xmlns:a16="http://schemas.microsoft.com/office/drawing/2014/main" id="{40412128-5F8A-4286-A9CB-D0AEA8CAB3A7}"/>
                </a:ext>
              </a:extLst>
            </p:cNvPr>
            <p:cNvSpPr txBox="1"/>
            <p:nvPr/>
          </p:nvSpPr>
          <p:spPr>
            <a:xfrm>
              <a:off x="2486795" y="2275913"/>
              <a:ext cx="9455752" cy="1531445"/>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4546A"/>
                  </a:solidFill>
                  <a:latin typeface="+mn-ea"/>
                </a:rPr>
                <a:t>本项目中同</a:t>
              </a:r>
              <a:r>
                <a:rPr lang="en-US" altLang="zh-CN" sz="1600" dirty="0" err="1">
                  <a:solidFill>
                    <a:srgbClr val="44546A"/>
                  </a:solidFill>
                  <a:latin typeface="+mn-ea"/>
                </a:rPr>
                <a:t>fastText</a:t>
              </a:r>
              <a:r>
                <a:rPr lang="zh-CN" altLang="en-US" sz="1600" dirty="0">
                  <a:solidFill>
                    <a:srgbClr val="44546A"/>
                  </a:solidFill>
                  <a:latin typeface="+mn-ea"/>
                </a:rPr>
                <a:t>取代</a:t>
              </a:r>
              <a:r>
                <a:rPr lang="en-US" altLang="zh-CN" sz="1600" dirty="0">
                  <a:solidFill>
                    <a:srgbClr val="44546A"/>
                  </a:solidFill>
                  <a:latin typeface="+mn-ea"/>
                </a:rPr>
                <a:t>BERT</a:t>
              </a:r>
              <a:r>
                <a:rPr lang="zh-CN" altLang="en-US" sz="1600" dirty="0">
                  <a:solidFill>
                    <a:srgbClr val="44546A"/>
                  </a:solidFill>
                  <a:latin typeface="+mn-ea"/>
                </a:rPr>
                <a:t>模型作为预训练的近义词预测模型由者很大的效率提升，在</a:t>
              </a:r>
              <a:r>
                <a:rPr lang="en-US" altLang="zh-CN" sz="1600" dirty="0">
                  <a:solidFill>
                    <a:srgbClr val="44546A"/>
                  </a:solidFill>
                  <a:latin typeface="+mn-ea"/>
                </a:rPr>
                <a:t>Ent/</a:t>
              </a:r>
              <a:r>
                <a:rPr lang="en-US" altLang="zh-CN" sz="1600" dirty="0" err="1">
                  <a:solidFill>
                    <a:srgbClr val="44546A"/>
                  </a:solidFill>
                  <a:latin typeface="+mn-ea"/>
                </a:rPr>
                <a:t>Dist</a:t>
              </a:r>
              <a:r>
                <a:rPr lang="en-US" altLang="zh-CN" sz="1600" dirty="0">
                  <a:solidFill>
                    <a:srgbClr val="44546A"/>
                  </a:solidFill>
                  <a:latin typeface="+mn-ea"/>
                </a:rPr>
                <a:t>/Sen-n</a:t>
              </a:r>
              <a:r>
                <a:rPr lang="zh-CN" altLang="en-US" sz="1600" dirty="0">
                  <a:solidFill>
                    <a:srgbClr val="44546A"/>
                  </a:solidFill>
                  <a:latin typeface="+mn-ea"/>
                </a:rPr>
                <a:t>这些参数上词向量扩增（</a:t>
              </a:r>
              <a:r>
                <a:rPr lang="en-US" altLang="zh-CN" sz="1600" dirty="0">
                  <a:solidFill>
                    <a:srgbClr val="44546A"/>
                  </a:solidFill>
                  <a:latin typeface="+mn-ea"/>
                </a:rPr>
                <a:t>EA</a:t>
              </a:r>
              <a:r>
                <a:rPr lang="zh-CN" altLang="en-US" sz="1600" dirty="0">
                  <a:solidFill>
                    <a:srgbClr val="44546A"/>
                  </a:solidFill>
                  <a:latin typeface="+mn-ea"/>
                </a:rPr>
                <a:t>）模型和</a:t>
              </a:r>
              <a:r>
                <a:rPr lang="en-US" altLang="zh-CN" sz="1600" dirty="0">
                  <a:solidFill>
                    <a:srgbClr val="44546A"/>
                  </a:solidFill>
                  <a:latin typeface="+mn-ea"/>
                </a:rPr>
                <a:t>BERT</a:t>
              </a:r>
              <a:r>
                <a:rPr lang="zh-CN" altLang="en-US" sz="1600" dirty="0">
                  <a:solidFill>
                    <a:srgbClr val="44546A"/>
                  </a:solidFill>
                  <a:latin typeface="+mn-ea"/>
                </a:rPr>
                <a:t>模型有着同样的表现。然而巨大的</a:t>
              </a:r>
              <a:r>
                <a:rPr lang="en-US" altLang="zh-CN" sz="1600" dirty="0">
                  <a:solidFill>
                    <a:srgbClr val="44546A"/>
                  </a:solidFill>
                  <a:latin typeface="+mn-ea"/>
                </a:rPr>
                <a:t>BERT</a:t>
              </a:r>
              <a:r>
                <a:rPr lang="zh-CN" altLang="en-US" sz="1600" dirty="0">
                  <a:solidFill>
                    <a:srgbClr val="44546A"/>
                  </a:solidFill>
                  <a:latin typeface="+mn-ea"/>
                </a:rPr>
                <a:t>模型会增加巨大的计算负担。该项目的</a:t>
              </a:r>
              <a:r>
                <a:rPr lang="en-US" altLang="zh-CN" sz="1600" dirty="0">
                  <a:solidFill>
                    <a:srgbClr val="44546A"/>
                  </a:solidFill>
                  <a:latin typeface="+mn-ea"/>
                </a:rPr>
                <a:t>EA</a:t>
              </a:r>
              <a:r>
                <a:rPr lang="zh-CN" altLang="en-US" sz="1600" dirty="0">
                  <a:solidFill>
                    <a:srgbClr val="44546A"/>
                  </a:solidFill>
                  <a:latin typeface="+mn-ea"/>
                </a:rPr>
                <a:t>模型总耗时为原生模型的</a:t>
              </a:r>
              <a:r>
                <a:rPr lang="en-US" altLang="zh-CN" sz="1600" dirty="0">
                  <a:solidFill>
                    <a:srgbClr val="44546A"/>
                  </a:solidFill>
                  <a:latin typeface="+mn-ea"/>
                </a:rPr>
                <a:t>1.98</a:t>
              </a:r>
              <a:r>
                <a:rPr lang="zh-CN" altLang="en-US" sz="1600" dirty="0">
                  <a:solidFill>
                    <a:srgbClr val="44546A"/>
                  </a:solidFill>
                  <a:latin typeface="+mn-ea"/>
                </a:rPr>
                <a:t>倍，而</a:t>
              </a:r>
              <a:r>
                <a:rPr lang="en-US" altLang="zh-CN" sz="1600" dirty="0">
                  <a:solidFill>
                    <a:srgbClr val="44546A"/>
                  </a:solidFill>
                  <a:latin typeface="+mn-ea"/>
                </a:rPr>
                <a:t>BERT</a:t>
              </a:r>
              <a:r>
                <a:rPr lang="zh-CN" altLang="en-US" sz="1600" dirty="0">
                  <a:solidFill>
                    <a:srgbClr val="44546A"/>
                  </a:solidFill>
                  <a:latin typeface="+mn-ea"/>
                </a:rPr>
                <a:t>模型会消耗原生模型</a:t>
              </a:r>
              <a:r>
                <a:rPr lang="en-US" altLang="zh-CN" sz="1600" dirty="0">
                  <a:solidFill>
                    <a:srgbClr val="44546A"/>
                  </a:solidFill>
                  <a:latin typeface="+mn-ea"/>
                </a:rPr>
                <a:t>5.87</a:t>
              </a:r>
              <a:r>
                <a:rPr lang="zh-CN" altLang="en-US" sz="1600" dirty="0">
                  <a:solidFill>
                    <a:srgbClr val="44546A"/>
                  </a:solidFill>
                  <a:latin typeface="+mn-ea"/>
                </a:rPr>
                <a:t>倍的时间。显而易见，用</a:t>
              </a:r>
              <a:r>
                <a:rPr lang="en-US" altLang="zh-CN" sz="1600" dirty="0" err="1">
                  <a:solidFill>
                    <a:srgbClr val="44546A"/>
                  </a:solidFill>
                  <a:latin typeface="+mn-ea"/>
                </a:rPr>
                <a:t>fastText</a:t>
              </a:r>
              <a:r>
                <a:rPr lang="zh-CN" altLang="en-US" sz="1600" dirty="0">
                  <a:solidFill>
                    <a:srgbClr val="44546A"/>
                  </a:solidFill>
                  <a:latin typeface="+mn-ea"/>
                </a:rPr>
                <a:t>替换</a:t>
              </a:r>
              <a:r>
                <a:rPr lang="en-US" altLang="zh-CN" sz="1600" dirty="0">
                  <a:solidFill>
                    <a:srgbClr val="44546A"/>
                  </a:solidFill>
                  <a:latin typeface="+mn-ea"/>
                </a:rPr>
                <a:t>BERT</a:t>
              </a:r>
              <a:r>
                <a:rPr lang="zh-CN" altLang="en-US" sz="1600" dirty="0">
                  <a:solidFill>
                    <a:srgbClr val="44546A"/>
                  </a:solidFill>
                  <a:latin typeface="+mn-ea"/>
                </a:rPr>
                <a:t>在扩增候选预测方面的提升上是非常显著的。</a:t>
              </a:r>
              <a:endParaRPr lang="en-US" altLang="zh-CN" sz="1600" dirty="0">
                <a:solidFill>
                  <a:srgbClr val="44546A"/>
                </a:solidFill>
                <a:latin typeface="+mn-ea"/>
              </a:endParaRPr>
            </a:p>
          </p:txBody>
        </p:sp>
      </p:grpSp>
      <p:sp>
        <p:nvSpPr>
          <p:cNvPr id="35" name="Freeform 17">
            <a:extLst>
              <a:ext uri="{FF2B5EF4-FFF2-40B4-BE49-F238E27FC236}">
                <a16:creationId xmlns:a16="http://schemas.microsoft.com/office/drawing/2014/main" id="{8C3A4099-E314-4249-B933-A2352A98CECC}"/>
              </a:ext>
            </a:extLst>
          </p:cNvPr>
          <p:cNvSpPr>
            <a:spLocks noEditPoints="1"/>
          </p:cNvSpPr>
          <p:nvPr/>
        </p:nvSpPr>
        <p:spPr bwMode="auto">
          <a:xfrm>
            <a:off x="1594081" y="3926038"/>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latin typeface="+mn-ea"/>
              <a:cs typeface="+mn-ea"/>
              <a:sym typeface="Arial" panose="020B0604020202020204" pitchFamily="34" charset="0"/>
            </a:endParaRPr>
          </a:p>
        </p:txBody>
      </p:sp>
    </p:spTree>
    <p:extLst>
      <p:ext uri="{BB962C8B-B14F-4D97-AF65-F5344CB8AC3E}">
        <p14:creationId xmlns:p14="http://schemas.microsoft.com/office/powerpoint/2010/main" val="2958784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1+#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圆角矩形 2">
            <a:extLst>
              <a:ext uri="{FF2B5EF4-FFF2-40B4-BE49-F238E27FC236}">
                <a16:creationId xmlns:a16="http://schemas.microsoft.com/office/drawing/2014/main"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8" name="圆角矩形 7">
            <a:extLst>
              <a:ext uri="{FF2B5EF4-FFF2-40B4-BE49-F238E27FC236}">
                <a16:creationId xmlns:a16="http://schemas.microsoft.com/office/drawing/2014/main"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9" name="文本框 8">
            <a:extLst>
              <a:ext uri="{FF2B5EF4-FFF2-40B4-BE49-F238E27FC236}">
                <a16:creationId xmlns:a16="http://schemas.microsoft.com/office/drawing/2014/main"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目录</a:t>
            </a:r>
          </a:p>
        </p:txBody>
      </p:sp>
      <p:sp>
        <p:nvSpPr>
          <p:cNvPr id="11" name="文本框 10">
            <a:extLst>
              <a:ext uri="{FF2B5EF4-FFF2-40B4-BE49-F238E27FC236}">
                <a16:creationId xmlns:a16="http://schemas.microsoft.com/office/drawing/2014/main"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rPr>
              <a:t>CON</a:t>
            </a:r>
            <a:r>
              <a:rPr kumimoji="1" lang="en-US" altLang="zh-CN" sz="20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rPr>
              <a:t>TENTS</a:t>
            </a:r>
            <a:endParaRPr kumimoji="1" lang="zh-CN" altLang="en-US" sz="20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13" name="文本框 12">
            <a:extLst>
              <a:ext uri="{FF2B5EF4-FFF2-40B4-BE49-F238E27FC236}">
                <a16:creationId xmlns:a16="http://schemas.microsoft.com/office/drawing/2014/main"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01</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4" name="文本框 13">
            <a:extLst>
              <a:ext uri="{FF2B5EF4-FFF2-40B4-BE49-F238E27FC236}">
                <a16:creationId xmlns:a16="http://schemas.microsoft.com/office/drawing/2014/main"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02</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5" name="文本框 14">
            <a:extLst>
              <a:ext uri="{FF2B5EF4-FFF2-40B4-BE49-F238E27FC236}">
                <a16:creationId xmlns:a16="http://schemas.microsoft.com/office/drawing/2014/main"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03</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6" name="文本框 15">
            <a:extLst>
              <a:ext uri="{FF2B5EF4-FFF2-40B4-BE49-F238E27FC236}">
                <a16:creationId xmlns:a16="http://schemas.microsoft.com/office/drawing/2014/main"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04</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7" name="文本框 16">
            <a:extLst>
              <a:ext uri="{FF2B5EF4-FFF2-40B4-BE49-F238E27FC236}">
                <a16:creationId xmlns:a16="http://schemas.microsoft.com/office/drawing/2014/main" id="{6E9F6C0D-6AEF-8745-A34F-7A7C3073A4E5}"/>
              </a:ext>
            </a:extLst>
          </p:cNvPr>
          <p:cNvSpPr txBox="1"/>
          <p:nvPr/>
        </p:nvSpPr>
        <p:spPr>
          <a:xfrm>
            <a:off x="7318821" y="152200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项目概述</a:t>
            </a:r>
            <a:endParaRPr kumimoji="1" lang="en-US" altLang="zh-CN"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18" name="文本框 17">
            <a:extLst>
              <a:ext uri="{FF2B5EF4-FFF2-40B4-BE49-F238E27FC236}">
                <a16:creationId xmlns:a16="http://schemas.microsoft.com/office/drawing/2014/main" id="{06745111-3382-E04E-88E1-7B264BE8057D}"/>
              </a:ext>
            </a:extLst>
          </p:cNvPr>
          <p:cNvSpPr txBox="1"/>
          <p:nvPr/>
        </p:nvSpPr>
        <p:spPr>
          <a:xfrm>
            <a:off x="7318821" y="2631612"/>
            <a:ext cx="32624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核心算法、创新及原理</a:t>
            </a:r>
          </a:p>
        </p:txBody>
      </p:sp>
      <p:sp>
        <p:nvSpPr>
          <p:cNvPr id="19" name="文本框 18">
            <a:extLst>
              <a:ext uri="{FF2B5EF4-FFF2-40B4-BE49-F238E27FC236}">
                <a16:creationId xmlns:a16="http://schemas.microsoft.com/office/drawing/2014/main" id="{7487F79B-6B61-9D4A-B9B1-C4F2FB22CC20}"/>
              </a:ext>
            </a:extLst>
          </p:cNvPr>
          <p:cNvSpPr txBox="1"/>
          <p:nvPr/>
        </p:nvSpPr>
        <p:spPr>
          <a:xfrm>
            <a:off x="7318821" y="3764142"/>
            <a:ext cx="37016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功能模块和数据流动</a:t>
            </a:r>
            <a:r>
              <a:rPr kumimoji="1" lang="en-US" altLang="zh-CN"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a:t>
            </a:r>
            <a:r>
              <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交互</a:t>
            </a:r>
          </a:p>
        </p:txBody>
      </p:sp>
      <p:sp>
        <p:nvSpPr>
          <p:cNvPr id="20" name="文本框 19">
            <a:extLst>
              <a:ext uri="{FF2B5EF4-FFF2-40B4-BE49-F238E27FC236}">
                <a16:creationId xmlns:a16="http://schemas.microsoft.com/office/drawing/2014/main" id="{06DE685D-3324-B443-8A7C-E615EE8CBE12}"/>
              </a:ext>
            </a:extLst>
          </p:cNvPr>
          <p:cNvSpPr txBox="1"/>
          <p:nvPr/>
        </p:nvSpPr>
        <p:spPr>
          <a:xfrm>
            <a:off x="7341380" y="4824877"/>
            <a:ext cx="295465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输入输出及结果分析</a:t>
            </a: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01</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4395816" y="3075446"/>
            <a:ext cx="3570208" cy="1107996"/>
          </a:xfrm>
          <a:prstGeom prst="rect">
            <a:avLst/>
          </a:prstGeom>
          <a:noFill/>
        </p:spPr>
        <p:txBody>
          <a:bodyPr wrap="none" rtlCol="0">
            <a:spAutoFit/>
          </a:bodyPr>
          <a:lstStyle/>
          <a:p>
            <a:pPr lvl="0">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项目概述</a:t>
            </a:r>
            <a:endParaRPr kumimoji="1" lang="en-US" altLang="zh-CN" sz="6600" dirty="0">
              <a:solidFill>
                <a:srgbClr val="44546A"/>
              </a:solidFill>
              <a:latin typeface="思源黑体 Medium" panose="020B0600000000000000" pitchFamily="34" charset="-122"/>
              <a:ea typeface="思源黑体 Medium" panose="020B0600000000000000" pitchFamily="34" charset="-122"/>
            </a:endParaRP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项目概述</a:t>
            </a:r>
            <a:endParaRPr kumimoji="1" lang="en-US" altLang="zh-CN"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矩形 2">
            <a:extLst>
              <a:ext uri="{FF2B5EF4-FFF2-40B4-BE49-F238E27FC236}">
                <a16:creationId xmlns:a16="http://schemas.microsoft.com/office/drawing/2014/main" id="{14163765-D4FE-604F-A835-BE4388E60534}"/>
              </a:ext>
            </a:extLst>
          </p:cNvPr>
          <p:cNvSpPr/>
          <p:nvPr/>
        </p:nvSpPr>
        <p:spPr>
          <a:xfrm>
            <a:off x="6329172" y="468339"/>
            <a:ext cx="3432545" cy="5989720"/>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4" name="Group 107">
            <a:extLst>
              <a:ext uri="{FF2B5EF4-FFF2-40B4-BE49-F238E27FC236}">
                <a16:creationId xmlns:a16="http://schemas.microsoft.com/office/drawing/2014/main" id="{EBAE34E9-3E24-634F-8BE2-981A43C87A28}"/>
              </a:ext>
            </a:extLst>
          </p:cNvPr>
          <p:cNvGrpSpPr/>
          <p:nvPr/>
        </p:nvGrpSpPr>
        <p:grpSpPr>
          <a:xfrm>
            <a:off x="7704191" y="748442"/>
            <a:ext cx="682505" cy="777192"/>
            <a:chOff x="3471863" y="1916113"/>
            <a:chExt cx="492125" cy="550863"/>
          </a:xfrm>
          <a:solidFill>
            <a:schemeClr val="tx2"/>
          </a:solidFill>
        </p:grpSpPr>
        <p:sp>
          <p:nvSpPr>
            <p:cNvPr id="5" name="Freeform 70">
              <a:extLst>
                <a:ext uri="{FF2B5EF4-FFF2-40B4-BE49-F238E27FC236}">
                  <a16:creationId xmlns:a16="http://schemas.microsoft.com/office/drawing/2014/main" id="{F0165423-DBF8-5548-A501-8F268A279737}"/>
                </a:ext>
              </a:extLst>
            </p:cNvPr>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6" name="Freeform 71">
              <a:extLst>
                <a:ext uri="{FF2B5EF4-FFF2-40B4-BE49-F238E27FC236}">
                  <a16:creationId xmlns:a16="http://schemas.microsoft.com/office/drawing/2014/main" id="{08B369AA-B151-6B4C-96B6-50830F281B6B}"/>
                </a:ext>
              </a:extLst>
            </p:cNvPr>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7" name="Freeform 72">
              <a:extLst>
                <a:ext uri="{FF2B5EF4-FFF2-40B4-BE49-F238E27FC236}">
                  <a16:creationId xmlns:a16="http://schemas.microsoft.com/office/drawing/2014/main" id="{15E1D69E-656E-7341-B711-F7DF1B08AB5A}"/>
                </a:ext>
              </a:extLst>
            </p:cNvPr>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8" name="文本框 7">
            <a:extLst>
              <a:ext uri="{FF2B5EF4-FFF2-40B4-BE49-F238E27FC236}">
                <a16:creationId xmlns:a16="http://schemas.microsoft.com/office/drawing/2014/main" id="{377529A0-2D2B-6941-A4D5-7F8B02BFB91C}"/>
              </a:ext>
            </a:extLst>
          </p:cNvPr>
          <p:cNvSpPr txBox="1"/>
          <p:nvPr/>
        </p:nvSpPr>
        <p:spPr>
          <a:xfrm>
            <a:off x="6850070" y="2281644"/>
            <a:ext cx="2903810" cy="3889526"/>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2400" dirty="0">
                <a:solidFill>
                  <a:srgbClr val="000000"/>
                </a:solidFill>
                <a:latin typeface="Roboto" panose="02000000000000000000" pitchFamily="2" charset="0"/>
                <a:sym typeface="+mn-lt"/>
              </a:rPr>
              <a:t>与之前忽略单个样本中的基本变化并使用硬标签不同，该项目通过嵌入怎强的神经对话模型以及文本中的软标签来促进生成更多样性的对话。</a:t>
            </a:r>
          </a:p>
        </p:txBody>
      </p:sp>
      <p:sp>
        <p:nvSpPr>
          <p:cNvPr id="9" name="文本框 8">
            <a:extLst>
              <a:ext uri="{FF2B5EF4-FFF2-40B4-BE49-F238E27FC236}">
                <a16:creationId xmlns:a16="http://schemas.microsoft.com/office/drawing/2014/main" id="{2A8DE76A-BC8B-6545-A3BF-8869A137742D}"/>
              </a:ext>
            </a:extLst>
          </p:cNvPr>
          <p:cNvSpPr txBox="1"/>
          <p:nvPr/>
        </p:nvSpPr>
        <p:spPr>
          <a:xfrm>
            <a:off x="7030143" y="1634811"/>
            <a:ext cx="2030602"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3600" b="0" i="0" u="none" strike="noStrike" kern="1200" cap="none" spc="0" normalizeH="0" baseline="0" noProof="0" dirty="0">
                <a:ln>
                  <a:noFill/>
                </a:ln>
                <a:solidFill>
                  <a:srgbClr val="44546A"/>
                </a:solidFill>
                <a:effectLst/>
                <a:uLnTx/>
                <a:uFillTx/>
                <a:latin typeface="+mn-ea"/>
                <a:ea typeface="思源黑体 CN Regular"/>
                <a:cs typeface="+mn-ea"/>
                <a:sym typeface="+mn-lt"/>
              </a:rPr>
              <a:t>解决方案</a:t>
            </a:r>
          </a:p>
        </p:txBody>
      </p:sp>
      <p:sp>
        <p:nvSpPr>
          <p:cNvPr id="26" name="矩形 25">
            <a:extLst>
              <a:ext uri="{FF2B5EF4-FFF2-40B4-BE49-F238E27FC236}">
                <a16:creationId xmlns:a16="http://schemas.microsoft.com/office/drawing/2014/main" id="{4E80F2F3-B0BB-4F46-9B93-A0ECF38F3F69}"/>
              </a:ext>
            </a:extLst>
          </p:cNvPr>
          <p:cNvSpPr/>
          <p:nvPr/>
        </p:nvSpPr>
        <p:spPr>
          <a:xfrm>
            <a:off x="1656007" y="1764633"/>
            <a:ext cx="2884462" cy="4525808"/>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7" name="文本框 26">
            <a:extLst>
              <a:ext uri="{FF2B5EF4-FFF2-40B4-BE49-F238E27FC236}">
                <a16:creationId xmlns:a16="http://schemas.microsoft.com/office/drawing/2014/main" id="{DD8C53DA-2879-074D-9121-9ED8F2086573}"/>
              </a:ext>
            </a:extLst>
          </p:cNvPr>
          <p:cNvSpPr txBox="1"/>
          <p:nvPr/>
        </p:nvSpPr>
        <p:spPr>
          <a:xfrm>
            <a:off x="2015254" y="3883192"/>
            <a:ext cx="2165968" cy="197233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2400" b="0" i="0" dirty="0">
                <a:solidFill>
                  <a:srgbClr val="000000"/>
                </a:solidFill>
                <a:effectLst/>
                <a:latin typeface="Roboto" panose="02000000000000000000" pitchFamily="2" charset="0"/>
              </a:rPr>
              <a:t>对话生成模型面临着生成过于通用和重复回答的挑战。</a:t>
            </a:r>
            <a:endParaRPr kumimoji="1" lang="zh-CN" altLang="en-US" sz="24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endParaRPr>
          </a:p>
        </p:txBody>
      </p:sp>
      <p:sp>
        <p:nvSpPr>
          <p:cNvPr id="28" name="文本框 27">
            <a:extLst>
              <a:ext uri="{FF2B5EF4-FFF2-40B4-BE49-F238E27FC236}">
                <a16:creationId xmlns:a16="http://schemas.microsoft.com/office/drawing/2014/main" id="{ECD27817-EF5E-4344-8F6C-C940E220313A}"/>
              </a:ext>
            </a:extLst>
          </p:cNvPr>
          <p:cNvSpPr txBox="1"/>
          <p:nvPr/>
        </p:nvSpPr>
        <p:spPr>
          <a:xfrm>
            <a:off x="1869766" y="3027720"/>
            <a:ext cx="2165968"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3600" b="0" i="0" u="none" strike="noStrike" kern="1200" cap="none" spc="0" normalizeH="0" baseline="0" noProof="0" dirty="0">
                <a:ln>
                  <a:noFill/>
                </a:ln>
                <a:solidFill>
                  <a:srgbClr val="44546A"/>
                </a:solidFill>
                <a:effectLst/>
                <a:uLnTx/>
                <a:uFillTx/>
                <a:latin typeface="+mn-ea"/>
                <a:ea typeface="思源黑体 CN Regular"/>
                <a:cs typeface="+mn-ea"/>
                <a:sym typeface="+mn-lt"/>
              </a:rPr>
              <a:t> 主要问题</a:t>
            </a:r>
          </a:p>
        </p:txBody>
      </p:sp>
      <p:grpSp>
        <p:nvGrpSpPr>
          <p:cNvPr id="29" name="Group 111">
            <a:extLst>
              <a:ext uri="{FF2B5EF4-FFF2-40B4-BE49-F238E27FC236}">
                <a16:creationId xmlns:a16="http://schemas.microsoft.com/office/drawing/2014/main" id="{7F74598B-8A16-6442-AC7E-7099761EF63F}"/>
              </a:ext>
            </a:extLst>
          </p:cNvPr>
          <p:cNvGrpSpPr/>
          <p:nvPr/>
        </p:nvGrpSpPr>
        <p:grpSpPr>
          <a:xfrm>
            <a:off x="2597666" y="2034698"/>
            <a:ext cx="862038" cy="839407"/>
            <a:chOff x="8153400" y="2690813"/>
            <a:chExt cx="552450" cy="550862"/>
          </a:xfrm>
          <a:solidFill>
            <a:schemeClr val="tx2"/>
          </a:solidFill>
        </p:grpSpPr>
        <p:sp>
          <p:nvSpPr>
            <p:cNvPr id="30" name="Freeform 123">
              <a:extLst>
                <a:ext uri="{FF2B5EF4-FFF2-40B4-BE49-F238E27FC236}">
                  <a16:creationId xmlns:a16="http://schemas.microsoft.com/office/drawing/2014/main" id="{AE88812B-5F9B-9446-BBAE-87BA0741DB64}"/>
                </a:ext>
              </a:extLst>
            </p:cNvPr>
            <p:cNvSpPr>
              <a:spLocks/>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31" name="Freeform 124">
              <a:extLst>
                <a:ext uri="{FF2B5EF4-FFF2-40B4-BE49-F238E27FC236}">
                  <a16:creationId xmlns:a16="http://schemas.microsoft.com/office/drawing/2014/main" id="{6FC73E82-8CF8-3042-B13A-F8713B37143F}"/>
                </a:ext>
              </a:extLst>
            </p:cNvPr>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Tree>
    <p:extLst>
      <p:ext uri="{BB962C8B-B14F-4D97-AF65-F5344CB8AC3E}">
        <p14:creationId xmlns:p14="http://schemas.microsoft.com/office/powerpoint/2010/main" val="53399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二</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02</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1856659" y="3171555"/>
            <a:ext cx="8648521" cy="1107996"/>
          </a:xfrm>
          <a:prstGeom prst="rect">
            <a:avLst/>
          </a:prstGeom>
          <a:noFill/>
        </p:spPr>
        <p:txBody>
          <a:bodyPr wrap="none" rtlCol="0">
            <a:spAutoFit/>
          </a:bodyPr>
          <a:lstStyle/>
          <a:p>
            <a:pPr lvl="0">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核心算法、创新及原理</a:t>
            </a:r>
          </a:p>
        </p:txBody>
      </p:sp>
    </p:spTree>
    <p:extLst>
      <p:ext uri="{BB962C8B-B14F-4D97-AF65-F5344CB8AC3E}">
        <p14:creationId xmlns:p14="http://schemas.microsoft.com/office/powerpoint/2010/main" val="20545264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核心算法</a:t>
            </a:r>
          </a:p>
        </p:txBody>
      </p:sp>
      <p:pic>
        <p:nvPicPr>
          <p:cNvPr id="20" name="Picture 19">
            <a:extLst>
              <a:ext uri="{FF2B5EF4-FFF2-40B4-BE49-F238E27FC236}">
                <a16:creationId xmlns:a16="http://schemas.microsoft.com/office/drawing/2014/main" id="{5BED315D-A6FF-46BB-821B-DE97F758E5B0}"/>
              </a:ext>
            </a:extLst>
          </p:cNvPr>
          <p:cNvPicPr>
            <a:picLocks noChangeAspect="1"/>
          </p:cNvPicPr>
          <p:nvPr/>
        </p:nvPicPr>
        <p:blipFill>
          <a:blip r:embed="rId3"/>
          <a:stretch>
            <a:fillRect/>
          </a:stretch>
        </p:blipFill>
        <p:spPr>
          <a:xfrm>
            <a:off x="-61832" y="1460293"/>
            <a:ext cx="5462060" cy="4119802"/>
          </a:xfrm>
          <a:prstGeom prst="rect">
            <a:avLst/>
          </a:prstGeom>
        </p:spPr>
      </p:pic>
      <p:grpSp>
        <p:nvGrpSpPr>
          <p:cNvPr id="21" name="组合 28">
            <a:extLst>
              <a:ext uri="{FF2B5EF4-FFF2-40B4-BE49-F238E27FC236}">
                <a16:creationId xmlns:a16="http://schemas.microsoft.com/office/drawing/2014/main" id="{41C3F716-B8F3-4263-BCDD-1DBA7FC7C303}"/>
              </a:ext>
            </a:extLst>
          </p:cNvPr>
          <p:cNvGrpSpPr/>
          <p:nvPr/>
        </p:nvGrpSpPr>
        <p:grpSpPr>
          <a:xfrm>
            <a:off x="5749504" y="2590268"/>
            <a:ext cx="5025287" cy="1163003"/>
            <a:chOff x="5971177" y="1475377"/>
            <a:chExt cx="5025287" cy="1163003"/>
          </a:xfrm>
        </p:grpSpPr>
        <p:sp>
          <p:nvSpPr>
            <p:cNvPr id="22" name="Oval 4">
              <a:extLst>
                <a:ext uri="{FF2B5EF4-FFF2-40B4-BE49-F238E27FC236}">
                  <a16:creationId xmlns:a16="http://schemas.microsoft.com/office/drawing/2014/main" id="{0E8404C3-7478-451A-971C-DD2A10AB05C4}"/>
                </a:ext>
              </a:extLst>
            </p:cNvPr>
            <p:cNvSpPr/>
            <p:nvPr/>
          </p:nvSpPr>
          <p:spPr>
            <a:xfrm>
              <a:off x="5971177" y="1657201"/>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01</a:t>
              </a:r>
            </a:p>
          </p:txBody>
        </p:sp>
        <p:sp>
          <p:nvSpPr>
            <p:cNvPr id="23" name="文本框 30">
              <a:extLst>
                <a:ext uri="{FF2B5EF4-FFF2-40B4-BE49-F238E27FC236}">
                  <a16:creationId xmlns:a16="http://schemas.microsoft.com/office/drawing/2014/main" id="{9D2D8862-400A-4987-8491-6A1B9AB5C673}"/>
                </a:ext>
              </a:extLst>
            </p:cNvPr>
            <p:cNvSpPr txBox="1"/>
            <p:nvPr/>
          </p:nvSpPr>
          <p:spPr>
            <a:xfrm>
              <a:off x="6588870" y="1851305"/>
              <a:ext cx="4407594" cy="787075"/>
            </a:xfrm>
            <a:prstGeom prst="rect">
              <a:avLst/>
            </a:prstGeom>
            <a:noFill/>
          </p:spPr>
          <p:txBody>
            <a:bodyPr wrap="square" rtlCol="0">
              <a:spAutoFit/>
            </a:bodyPr>
            <a:lstStyle/>
            <a:p>
              <a:pPr>
                <a:lnSpc>
                  <a:spcPct val="150000"/>
                </a:lnSpc>
              </a:pP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从问题句和回答句分别剔除逗号介词等并由扩增率</a:t>
              </a:r>
              <a:r>
                <a:rPr lang="el-GR" altLang="zh-CN" sz="1600" dirty="0"/>
                <a:t>ρ</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选出关键词（图中红字）。</a:t>
              </a:r>
            </a:p>
          </p:txBody>
        </p:sp>
        <p:sp>
          <p:nvSpPr>
            <p:cNvPr id="24" name="文本框 31">
              <a:extLst>
                <a:ext uri="{FF2B5EF4-FFF2-40B4-BE49-F238E27FC236}">
                  <a16:creationId xmlns:a16="http://schemas.microsoft.com/office/drawing/2014/main" id="{D57E08A1-0F9E-40FF-8104-CB9784F21A08}"/>
                </a:ext>
              </a:extLst>
            </p:cNvPr>
            <p:cNvSpPr txBox="1"/>
            <p:nvPr/>
          </p:nvSpPr>
          <p:spPr>
            <a:xfrm>
              <a:off x="6626554" y="1475377"/>
              <a:ext cx="1828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40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cs"/>
                </a:rPr>
                <a:t>选取关键词</a:t>
              </a:r>
            </a:p>
          </p:txBody>
        </p:sp>
      </p:grpSp>
    </p:spTree>
    <p:extLst>
      <p:ext uri="{BB962C8B-B14F-4D97-AF65-F5344CB8AC3E}">
        <p14:creationId xmlns:p14="http://schemas.microsoft.com/office/powerpoint/2010/main" val="31603574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核心算法</a:t>
            </a:r>
          </a:p>
        </p:txBody>
      </p:sp>
      <p:pic>
        <p:nvPicPr>
          <p:cNvPr id="20" name="Picture 19">
            <a:extLst>
              <a:ext uri="{FF2B5EF4-FFF2-40B4-BE49-F238E27FC236}">
                <a16:creationId xmlns:a16="http://schemas.microsoft.com/office/drawing/2014/main" id="{5BED315D-A6FF-46BB-821B-DE97F758E5B0}"/>
              </a:ext>
            </a:extLst>
          </p:cNvPr>
          <p:cNvPicPr>
            <a:picLocks noChangeAspect="1"/>
          </p:cNvPicPr>
          <p:nvPr/>
        </p:nvPicPr>
        <p:blipFill>
          <a:blip r:embed="rId3"/>
          <a:stretch>
            <a:fillRect/>
          </a:stretch>
        </p:blipFill>
        <p:spPr>
          <a:xfrm>
            <a:off x="35955" y="1472627"/>
            <a:ext cx="5462060" cy="4119802"/>
          </a:xfrm>
          <a:prstGeom prst="rect">
            <a:avLst/>
          </a:prstGeom>
        </p:spPr>
      </p:pic>
      <p:grpSp>
        <p:nvGrpSpPr>
          <p:cNvPr id="25" name="组合 32">
            <a:extLst>
              <a:ext uri="{FF2B5EF4-FFF2-40B4-BE49-F238E27FC236}">
                <a16:creationId xmlns:a16="http://schemas.microsoft.com/office/drawing/2014/main" id="{9478F1B8-6E32-42E0-B083-087DAF519816}"/>
              </a:ext>
            </a:extLst>
          </p:cNvPr>
          <p:cNvGrpSpPr/>
          <p:nvPr/>
        </p:nvGrpSpPr>
        <p:grpSpPr>
          <a:xfrm>
            <a:off x="5763181" y="1858968"/>
            <a:ext cx="5037249" cy="3347119"/>
            <a:chOff x="5971177" y="2728803"/>
            <a:chExt cx="5037249" cy="3347119"/>
          </a:xfrm>
        </p:grpSpPr>
        <p:sp>
          <p:nvSpPr>
            <p:cNvPr id="26" name="Oval 19">
              <a:extLst>
                <a:ext uri="{FF2B5EF4-FFF2-40B4-BE49-F238E27FC236}">
                  <a16:creationId xmlns:a16="http://schemas.microsoft.com/office/drawing/2014/main" id="{CFFAD003-5ABD-4DBF-8554-654E6A0F2CC6}"/>
                </a:ext>
              </a:extLst>
            </p:cNvPr>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02</a:t>
              </a:r>
            </a:p>
          </p:txBody>
        </p:sp>
        <p:sp>
          <p:nvSpPr>
            <p:cNvPr id="27" name="文本框 34">
              <a:extLst>
                <a:ext uri="{FF2B5EF4-FFF2-40B4-BE49-F238E27FC236}">
                  <a16:creationId xmlns:a16="http://schemas.microsoft.com/office/drawing/2014/main" id="{615CD801-EC72-471A-A3CD-F291EB075FFF}"/>
                </a:ext>
              </a:extLst>
            </p:cNvPr>
            <p:cNvSpPr txBox="1"/>
            <p:nvPr/>
          </p:nvSpPr>
          <p:spPr>
            <a:xfrm>
              <a:off x="6600832" y="3072856"/>
              <a:ext cx="4407594" cy="3003066"/>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对关键词使用用</a:t>
              </a:r>
              <a:r>
                <a:rPr kumimoji="0" lang="en-US" altLang="zh-CN" sz="1600" b="0" i="0" u="none" strike="noStrike" kern="1200" cap="none" spc="0" normalizeH="0" baseline="0" noProof="0" dirty="0" err="1">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fastText</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预训练的近义词预测模型，这里不用</a:t>
              </a:r>
              <a:r>
                <a:rPr kumimoji="0" lang="en-US" altLang="zh-CN"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BERT</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的原因是从性能方面考虑，</a:t>
              </a:r>
              <a:r>
                <a:rPr kumimoji="0" lang="en-US" altLang="zh-CN" sz="1600" b="0" i="0" u="none" strike="noStrike" kern="1200" cap="none" spc="0" normalizeH="0" baseline="0" noProof="0" dirty="0" err="1">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fastText</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更加高效。选出与关键词相似度超过预定阈值</a:t>
              </a:r>
              <a:r>
                <a:rPr lang="el-GR" altLang="zh-CN" sz="1600" dirty="0"/>
                <a:t>τ</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的</a:t>
              </a:r>
              <a:r>
                <a:rPr kumimoji="0" lang="en-US" altLang="zh-CN"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top k</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个近义词形成多个软性词组</a:t>
              </a:r>
              <a:r>
                <a:rPr lang="en-US" altLang="zh-CN" sz="1600" dirty="0"/>
                <a:t>C = {(c0, s0), (c1, s1), ..., (ck, </a:t>
              </a:r>
              <a:r>
                <a:rPr lang="en-US" altLang="zh-CN" sz="1600" dirty="0" err="1"/>
                <a:t>sk</a:t>
              </a:r>
              <a:r>
                <a:rPr lang="en-US" altLang="zh-CN" sz="1600" dirty="0"/>
                <a:t>)}</a:t>
              </a:r>
              <a:r>
                <a:rPr lang="zh-CN" altLang="en-US" sz="1600" dirty="0"/>
                <a:t>，</a:t>
              </a:r>
              <a:r>
                <a:rPr lang="en-US" altLang="zh-CN" sz="1600" dirty="0"/>
                <a:t>ci</a:t>
              </a:r>
              <a:r>
                <a:rPr lang="zh-CN" altLang="en-US" sz="1600" dirty="0"/>
                <a:t>是词语</a:t>
              </a:r>
              <a:r>
                <a:rPr lang="en-US" altLang="zh-CN" sz="1600" dirty="0" err="1"/>
                <a:t>si</a:t>
              </a:r>
              <a:r>
                <a:rPr lang="zh-CN" altLang="en-US" sz="1600" dirty="0"/>
                <a:t>是对应相似度。对</a:t>
              </a:r>
              <a:r>
                <a:rPr lang="en-US" altLang="zh-CN" sz="1600" dirty="0"/>
                <a:t>C</a:t>
              </a:r>
              <a:r>
                <a:rPr lang="zh-CN" altLang="en-US" sz="1600" dirty="0"/>
                <a:t>用下述公式进行转化为新表达式</a:t>
              </a:r>
              <a:endParaRPr lang="en-US" altLang="zh-CN" sz="1600" dirty="0"/>
            </a:p>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dirty="0"/>
                <a:t>{e0, e1, ..., </a:t>
              </a:r>
              <a:r>
                <a:rPr lang="en-US" altLang="zh-CN" sz="1600" dirty="0" err="1"/>
                <a:t>ek</a:t>
              </a:r>
              <a:r>
                <a:rPr lang="en-US" altLang="zh-CN" sz="1600" dirty="0"/>
                <a:t>}</a:t>
              </a:r>
              <a:r>
                <a:rPr lang="zh-CN" altLang="en-US" sz="1600" dirty="0"/>
                <a:t>，这可以被看作是基于原词分布的软性词向量。</a:t>
              </a:r>
              <a:endPar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
          <p:nvSpPr>
            <p:cNvPr id="28" name="文本框 35">
              <a:extLst>
                <a:ext uri="{FF2B5EF4-FFF2-40B4-BE49-F238E27FC236}">
                  <a16:creationId xmlns:a16="http://schemas.microsoft.com/office/drawing/2014/main" id="{E885867A-62EC-4650-8312-97DB9D1D6831}"/>
                </a:ext>
              </a:extLst>
            </p:cNvPr>
            <p:cNvSpPr txBox="1"/>
            <p:nvPr/>
          </p:nvSpPr>
          <p:spPr>
            <a:xfrm>
              <a:off x="6626554" y="2728803"/>
              <a:ext cx="3092045"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latin typeface="思源黑体 Normal" panose="020B0400000000000000" pitchFamily="34" charset="-122"/>
                  <a:ea typeface="思源黑体 Normal" panose="020B0400000000000000" pitchFamily="34" charset="-122"/>
                </a:rPr>
                <a:t>使用近义词预测模型</a:t>
              </a:r>
            </a:p>
          </p:txBody>
        </p:sp>
      </p:grpSp>
      <p:pic>
        <p:nvPicPr>
          <p:cNvPr id="4" name="Picture 3">
            <a:extLst>
              <a:ext uri="{FF2B5EF4-FFF2-40B4-BE49-F238E27FC236}">
                <a16:creationId xmlns:a16="http://schemas.microsoft.com/office/drawing/2014/main" id="{14BB7700-5DCC-494F-AF34-A8679A94B42F}"/>
              </a:ext>
            </a:extLst>
          </p:cNvPr>
          <p:cNvPicPr>
            <a:picLocks noChangeAspect="1"/>
          </p:cNvPicPr>
          <p:nvPr/>
        </p:nvPicPr>
        <p:blipFill>
          <a:blip r:embed="rId4"/>
          <a:stretch>
            <a:fillRect/>
          </a:stretch>
        </p:blipFill>
        <p:spPr>
          <a:xfrm>
            <a:off x="3459937" y="5433071"/>
            <a:ext cx="8732063" cy="1085478"/>
          </a:xfrm>
          <a:prstGeom prst="rect">
            <a:avLst/>
          </a:prstGeom>
        </p:spPr>
      </p:pic>
    </p:spTree>
    <p:extLst>
      <p:ext uri="{BB962C8B-B14F-4D97-AF65-F5344CB8AC3E}">
        <p14:creationId xmlns:p14="http://schemas.microsoft.com/office/powerpoint/2010/main" val="4731717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40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核心算法</a:t>
            </a:r>
          </a:p>
        </p:txBody>
      </p:sp>
      <p:pic>
        <p:nvPicPr>
          <p:cNvPr id="20" name="Picture 19">
            <a:extLst>
              <a:ext uri="{FF2B5EF4-FFF2-40B4-BE49-F238E27FC236}">
                <a16:creationId xmlns:a16="http://schemas.microsoft.com/office/drawing/2014/main" id="{5BED315D-A6FF-46BB-821B-DE97F758E5B0}"/>
              </a:ext>
            </a:extLst>
          </p:cNvPr>
          <p:cNvPicPr>
            <a:picLocks noChangeAspect="1"/>
          </p:cNvPicPr>
          <p:nvPr/>
        </p:nvPicPr>
        <p:blipFill>
          <a:blip r:embed="rId3"/>
          <a:stretch>
            <a:fillRect/>
          </a:stretch>
        </p:blipFill>
        <p:spPr>
          <a:xfrm>
            <a:off x="35955" y="1472627"/>
            <a:ext cx="5462060" cy="4119802"/>
          </a:xfrm>
          <a:prstGeom prst="rect">
            <a:avLst/>
          </a:prstGeom>
        </p:spPr>
      </p:pic>
      <p:grpSp>
        <p:nvGrpSpPr>
          <p:cNvPr id="29" name="组合 36">
            <a:extLst>
              <a:ext uri="{FF2B5EF4-FFF2-40B4-BE49-F238E27FC236}">
                <a16:creationId xmlns:a16="http://schemas.microsoft.com/office/drawing/2014/main" id="{FBB221C0-CD3C-42C9-8489-B68CBECEBE42}"/>
              </a:ext>
            </a:extLst>
          </p:cNvPr>
          <p:cNvGrpSpPr/>
          <p:nvPr/>
        </p:nvGrpSpPr>
        <p:grpSpPr>
          <a:xfrm>
            <a:off x="5765547" y="1920493"/>
            <a:ext cx="5037249" cy="1133500"/>
            <a:chOff x="5971177" y="3884741"/>
            <a:chExt cx="5037249" cy="1133500"/>
          </a:xfrm>
        </p:grpSpPr>
        <p:sp>
          <p:nvSpPr>
            <p:cNvPr id="30" name="Oval 25">
              <a:extLst>
                <a:ext uri="{FF2B5EF4-FFF2-40B4-BE49-F238E27FC236}">
                  <a16:creationId xmlns:a16="http://schemas.microsoft.com/office/drawing/2014/main" id="{B8DE6053-D56B-46BF-A549-3601B65503DD}"/>
                </a:ext>
              </a:extLst>
            </p:cNvPr>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03</a:t>
              </a:r>
            </a:p>
          </p:txBody>
        </p:sp>
        <p:sp>
          <p:nvSpPr>
            <p:cNvPr id="31" name="文本框 38">
              <a:extLst>
                <a:ext uri="{FF2B5EF4-FFF2-40B4-BE49-F238E27FC236}">
                  <a16:creationId xmlns:a16="http://schemas.microsoft.com/office/drawing/2014/main" id="{03A29EC4-8FDF-4875-8CAD-B2DC1EBDE1DD}"/>
                </a:ext>
              </a:extLst>
            </p:cNvPr>
            <p:cNvSpPr txBox="1"/>
            <p:nvPr/>
          </p:nvSpPr>
          <p:spPr>
            <a:xfrm>
              <a:off x="6600832" y="4228794"/>
              <a:ext cx="4407594" cy="789447"/>
            </a:xfrm>
            <a:prstGeom prst="rect">
              <a:avLst/>
            </a:prstGeom>
            <a:noFill/>
          </p:spPr>
          <p:txBody>
            <a:bodyPr wrap="square" rtlCol="0">
              <a:spAutoFit/>
            </a:bodyPr>
            <a:lstStyle/>
            <a:p>
              <a:pPr>
                <a:lnSpc>
                  <a:spcPct val="150000"/>
                </a:lnSpc>
              </a:pPr>
              <a:r>
                <a:rPr lang="zh-CN" altLang="en-US" sz="1600" b="0" i="0" dirty="0">
                  <a:solidFill>
                    <a:srgbClr val="000000"/>
                  </a:solidFill>
                  <a:effectLst/>
                  <a:latin typeface="Roboto" panose="02000000000000000000" pitchFamily="2" charset="0"/>
                </a:rPr>
                <a:t>交叉熵损失将被用作优化目标。如果</a:t>
              </a:r>
              <a:r>
                <a:rPr lang="en-US" altLang="zh-CN" sz="1600" b="0" i="0" dirty="0" err="1">
                  <a:solidFill>
                    <a:srgbClr val="000000"/>
                  </a:solidFill>
                  <a:effectLst/>
                  <a:latin typeface="Roboto" panose="02000000000000000000" pitchFamily="2" charset="0"/>
                </a:rPr>
                <a:t>ri</a:t>
              </a:r>
              <a:r>
                <a:rPr lang="zh-CN" altLang="en-US" sz="1600" b="0" i="0" dirty="0">
                  <a:solidFill>
                    <a:srgbClr val="000000"/>
                  </a:solidFill>
                  <a:effectLst/>
                  <a:latin typeface="Roboto" panose="02000000000000000000" pitchFamily="2" charset="0"/>
                </a:rPr>
                <a:t>被选为目标扩增词，那</a:t>
              </a:r>
              <a:r>
                <a:rPr lang="en-US" altLang="zh-CN" sz="1600" b="0" i="0" dirty="0" err="1">
                  <a:solidFill>
                    <a:srgbClr val="000000"/>
                  </a:solidFill>
                  <a:effectLst/>
                  <a:latin typeface="Roboto" panose="02000000000000000000" pitchFamily="2" charset="0"/>
                </a:rPr>
                <a:t>ri</a:t>
              </a:r>
              <a:r>
                <a:rPr lang="zh-CN" altLang="en-US" sz="1600" b="0" i="0" dirty="0">
                  <a:solidFill>
                    <a:srgbClr val="000000"/>
                  </a:solidFill>
                  <a:effectLst/>
                  <a:latin typeface="Roboto" panose="02000000000000000000" pitchFamily="2" charset="0"/>
                </a:rPr>
                <a:t>的损失可由以下公式计算。</a:t>
              </a:r>
              <a:endPar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
          <p:nvSpPr>
            <p:cNvPr id="32" name="文本框 39">
              <a:extLst>
                <a:ext uri="{FF2B5EF4-FFF2-40B4-BE49-F238E27FC236}">
                  <a16:creationId xmlns:a16="http://schemas.microsoft.com/office/drawing/2014/main" id="{D17472F2-6E43-4B9E-B982-318B49508BBA}"/>
                </a:ext>
              </a:extLst>
            </p:cNvPr>
            <p:cNvSpPr txBox="1"/>
            <p:nvPr/>
          </p:nvSpPr>
          <p:spPr>
            <a:xfrm>
              <a:off x="6626554" y="3884741"/>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latin typeface="思源黑体 Normal" panose="020B0400000000000000" pitchFamily="34" charset="-122"/>
                  <a:ea typeface="思源黑体 Normal" panose="020B0400000000000000" pitchFamily="34" charset="-122"/>
                </a:rPr>
                <a:t>训练模型</a:t>
              </a:r>
            </a:p>
          </p:txBody>
        </p:sp>
      </p:grpSp>
      <p:pic>
        <p:nvPicPr>
          <p:cNvPr id="4" name="Picture 3">
            <a:extLst>
              <a:ext uri="{FF2B5EF4-FFF2-40B4-BE49-F238E27FC236}">
                <a16:creationId xmlns:a16="http://schemas.microsoft.com/office/drawing/2014/main" id="{0DA93B56-D4DA-4F3B-A9B9-F20EF5C949B3}"/>
              </a:ext>
            </a:extLst>
          </p:cNvPr>
          <p:cNvPicPr>
            <a:picLocks noChangeAspect="1"/>
          </p:cNvPicPr>
          <p:nvPr/>
        </p:nvPicPr>
        <p:blipFill>
          <a:blip r:embed="rId4"/>
          <a:stretch>
            <a:fillRect/>
          </a:stretch>
        </p:blipFill>
        <p:spPr>
          <a:xfrm>
            <a:off x="5146518" y="3098604"/>
            <a:ext cx="6627686" cy="789447"/>
          </a:xfrm>
          <a:prstGeom prst="rect">
            <a:avLst/>
          </a:prstGeom>
        </p:spPr>
      </p:pic>
      <p:sp>
        <p:nvSpPr>
          <p:cNvPr id="37" name="文本框 38">
            <a:extLst>
              <a:ext uri="{FF2B5EF4-FFF2-40B4-BE49-F238E27FC236}">
                <a16:creationId xmlns:a16="http://schemas.microsoft.com/office/drawing/2014/main" id="{61FFC410-58B8-4841-96D6-F493DE508BCE}"/>
              </a:ext>
            </a:extLst>
          </p:cNvPr>
          <p:cNvSpPr txBox="1"/>
          <p:nvPr/>
        </p:nvSpPr>
        <p:spPr>
          <a:xfrm>
            <a:off x="6395202" y="3968604"/>
            <a:ext cx="4407594" cy="787075"/>
          </a:xfrm>
          <a:prstGeom prst="rect">
            <a:avLst/>
          </a:prstGeom>
          <a:noFill/>
        </p:spPr>
        <p:txBody>
          <a:bodyPr wrap="square" rtlCol="0">
            <a:spAutoFit/>
          </a:bodyPr>
          <a:lstStyle/>
          <a:p>
            <a:pPr>
              <a:lnSpc>
                <a:spcPct val="150000"/>
              </a:lnSpc>
            </a:pPr>
            <a:r>
              <a:rPr kumimoji="0" lang="en-US" altLang="zh-CN" sz="1600" b="0" i="0" u="none" strike="noStrike" kern="1200" cap="none" spc="0" normalizeH="0" baseline="0" noProof="0" dirty="0" err="1">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cij</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是来自候选集</a:t>
            </a:r>
            <a:r>
              <a:rPr kumimoji="0" lang="en-US" altLang="zh-CN"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C</a:t>
            </a:r>
            <a:r>
              <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rPr>
              <a:t>的一个词，</a:t>
            </a:r>
            <a:r>
              <a:rPr lang="en-US" altLang="zh-CN" sz="1600" dirty="0"/>
              <a:t>p(</a:t>
            </a:r>
            <a:r>
              <a:rPr lang="en-US" altLang="zh-CN" sz="1600" dirty="0" err="1"/>
              <a:t>cij</a:t>
            </a:r>
            <a:r>
              <a:rPr lang="en-US" altLang="zh-CN" sz="1600" dirty="0"/>
              <a:t> ) </a:t>
            </a:r>
            <a:r>
              <a:rPr lang="zh-CN" altLang="en-US" sz="1600" dirty="0"/>
              <a:t>是候选词中的一个分布</a:t>
            </a:r>
            <a:r>
              <a:rPr lang="en-US" altLang="zh-CN" sz="1600" dirty="0"/>
              <a:t>g(</a:t>
            </a:r>
            <a:r>
              <a:rPr lang="en-US" altLang="zh-CN" sz="1600" dirty="0" err="1"/>
              <a:t>cij</a:t>
            </a:r>
            <a:r>
              <a:rPr lang="en-US" altLang="zh-CN" sz="1600" dirty="0"/>
              <a:t> ) </a:t>
            </a:r>
            <a:r>
              <a:rPr lang="zh-CN" altLang="en-US" sz="1600" dirty="0"/>
              <a:t>表示向量</a:t>
            </a:r>
            <a:r>
              <a:rPr lang="en-US" altLang="zh-CN" sz="1600" dirty="0"/>
              <a:t>g</a:t>
            </a:r>
            <a:r>
              <a:rPr lang="zh-CN" altLang="en-US" sz="1600" dirty="0"/>
              <a:t>对于</a:t>
            </a:r>
            <a:r>
              <a:rPr lang="en-US" altLang="zh-CN" sz="1600" dirty="0" err="1"/>
              <a:t>cij</a:t>
            </a:r>
            <a:r>
              <a:rPr lang="zh-CN" altLang="en-US" sz="1600" dirty="0"/>
              <a:t>的相关值。</a:t>
            </a:r>
            <a:endParaRPr kumimoji="0" lang="zh-CN" altLang="en-US" sz="1600" b="0" i="0" u="none" strike="noStrike" kern="1200" cap="none" spc="0" normalizeH="0" baseline="0" noProof="0" dirty="0">
              <a:ln>
                <a:noFill/>
              </a:ln>
              <a:solidFill>
                <a:srgbClr val="222A35"/>
              </a:solidFill>
              <a:effectLst/>
              <a:uLnTx/>
              <a:uFillTx/>
              <a:latin typeface="思源黑体 Normal" panose="020B0400000000000000" pitchFamily="34" charset="-122"/>
              <a:ea typeface="思源黑体 Normal" panose="020B0400000000000000" pitchFamily="34" charset="-122"/>
              <a:cs typeface="+mn-cs"/>
            </a:endParaRPr>
          </a:p>
        </p:txBody>
      </p:sp>
    </p:spTree>
    <p:extLst>
      <p:ext uri="{BB962C8B-B14F-4D97-AF65-F5344CB8AC3E}">
        <p14:creationId xmlns:p14="http://schemas.microsoft.com/office/powerpoint/2010/main" val="30804259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48013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mn-ea"/>
              </a:rPr>
              <a:t>相比类似工具的突出创新点及原理</a:t>
            </a:r>
          </a:p>
        </p:txBody>
      </p:sp>
      <p:sp>
        <p:nvSpPr>
          <p:cNvPr id="24" name="Freeform 13">
            <a:extLst>
              <a:ext uri="{FF2B5EF4-FFF2-40B4-BE49-F238E27FC236}">
                <a16:creationId xmlns:a16="http://schemas.microsoft.com/office/drawing/2014/main" id="{DF1DABA0-0E37-4DD3-99CD-DDC3CB6A1271}"/>
              </a:ext>
            </a:extLst>
          </p:cNvPr>
          <p:cNvSpPr>
            <a:spLocks noEditPoints="1"/>
          </p:cNvSpPr>
          <p:nvPr/>
        </p:nvSpPr>
        <p:spPr bwMode="auto">
          <a:xfrm>
            <a:off x="1242102" y="1360685"/>
            <a:ext cx="2770119" cy="376369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5" name="Freeform 16">
            <a:extLst>
              <a:ext uri="{FF2B5EF4-FFF2-40B4-BE49-F238E27FC236}">
                <a16:creationId xmlns:a16="http://schemas.microsoft.com/office/drawing/2014/main" id="{1C7AD684-37A5-4CD9-832B-5EB86D6D4B40}"/>
              </a:ext>
            </a:extLst>
          </p:cNvPr>
          <p:cNvSpPr>
            <a:spLocks noEditPoints="1"/>
          </p:cNvSpPr>
          <p:nvPr/>
        </p:nvSpPr>
        <p:spPr bwMode="auto">
          <a:xfrm>
            <a:off x="1955837" y="5047604"/>
            <a:ext cx="1415772" cy="1305069"/>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nvGrpSpPr>
          <p:cNvPr id="26" name="Group 12">
            <a:extLst>
              <a:ext uri="{FF2B5EF4-FFF2-40B4-BE49-F238E27FC236}">
                <a16:creationId xmlns:a16="http://schemas.microsoft.com/office/drawing/2014/main" id="{70AE771E-EE2C-4E48-9A36-90FD148A1C1C}"/>
              </a:ext>
            </a:extLst>
          </p:cNvPr>
          <p:cNvGrpSpPr/>
          <p:nvPr/>
        </p:nvGrpSpPr>
        <p:grpSpPr>
          <a:xfrm>
            <a:off x="1551196" y="1762719"/>
            <a:ext cx="2180150" cy="2242510"/>
            <a:chOff x="8169276" y="952501"/>
            <a:chExt cx="3781424" cy="3384550"/>
          </a:xfrm>
          <a:solidFill>
            <a:srgbClr val="44546A"/>
          </a:solidFill>
        </p:grpSpPr>
        <p:sp>
          <p:nvSpPr>
            <p:cNvPr id="27" name="Freeform 10">
              <a:extLst>
                <a:ext uri="{FF2B5EF4-FFF2-40B4-BE49-F238E27FC236}">
                  <a16:creationId xmlns:a16="http://schemas.microsoft.com/office/drawing/2014/main" id="{104711B0-34DD-4628-BDFD-F1F5F779ACC3}"/>
                </a:ext>
              </a:extLst>
            </p:cNvPr>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8" name="Freeform 11">
              <a:extLst>
                <a:ext uri="{FF2B5EF4-FFF2-40B4-BE49-F238E27FC236}">
                  <a16:creationId xmlns:a16="http://schemas.microsoft.com/office/drawing/2014/main" id="{F2709E79-D434-4629-9594-B87A517DFE95}"/>
                </a:ext>
              </a:extLst>
            </p:cNvPr>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grpSp>
        <p:nvGrpSpPr>
          <p:cNvPr id="45" name="组合 28">
            <a:extLst>
              <a:ext uri="{FF2B5EF4-FFF2-40B4-BE49-F238E27FC236}">
                <a16:creationId xmlns:a16="http://schemas.microsoft.com/office/drawing/2014/main" id="{485F5ACB-DCB1-471E-AE50-B08D2C1CF030}"/>
              </a:ext>
            </a:extLst>
          </p:cNvPr>
          <p:cNvGrpSpPr/>
          <p:nvPr/>
        </p:nvGrpSpPr>
        <p:grpSpPr>
          <a:xfrm>
            <a:off x="5210380" y="3858158"/>
            <a:ext cx="5521788" cy="2762336"/>
            <a:chOff x="874713" y="1943101"/>
            <a:chExt cx="5132387" cy="1704974"/>
          </a:xfrm>
        </p:grpSpPr>
        <p:grpSp>
          <p:nvGrpSpPr>
            <p:cNvPr id="46" name="组合 29">
              <a:extLst>
                <a:ext uri="{FF2B5EF4-FFF2-40B4-BE49-F238E27FC236}">
                  <a16:creationId xmlns:a16="http://schemas.microsoft.com/office/drawing/2014/main" id="{1DD77B90-C385-4089-9160-B1CC0CC41F81}"/>
                </a:ext>
              </a:extLst>
            </p:cNvPr>
            <p:cNvGrpSpPr/>
            <p:nvPr/>
          </p:nvGrpSpPr>
          <p:grpSpPr>
            <a:xfrm>
              <a:off x="874713" y="1943101"/>
              <a:ext cx="5132387" cy="1704974"/>
              <a:chOff x="874713" y="1752601"/>
              <a:chExt cx="5132387" cy="1704974"/>
            </a:xfrm>
          </p:grpSpPr>
          <p:sp>
            <p:nvSpPr>
              <p:cNvPr id="50" name="矩形 33">
                <a:extLst>
                  <a:ext uri="{FF2B5EF4-FFF2-40B4-BE49-F238E27FC236}">
                    <a16:creationId xmlns:a16="http://schemas.microsoft.com/office/drawing/2014/main" id="{D4EB88E1-403D-4E0E-8A6F-3BCF2CE16192}"/>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51" name="椭圆 8">
                <a:extLst>
                  <a:ext uri="{FF2B5EF4-FFF2-40B4-BE49-F238E27FC236}">
                    <a16:creationId xmlns:a16="http://schemas.microsoft.com/office/drawing/2014/main" id="{4C3BBEC8-ACD2-4AD4-8684-BF72D0E03BE1}"/>
                  </a:ext>
                </a:extLst>
              </p:cNvPr>
              <p:cNvSpPr/>
              <p:nvPr/>
            </p:nvSpPr>
            <p:spPr>
              <a:xfrm>
                <a:off x="5200650" y="1991396"/>
                <a:ext cx="586015" cy="396583"/>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47" name="组合 30">
              <a:extLst>
                <a:ext uri="{FF2B5EF4-FFF2-40B4-BE49-F238E27FC236}">
                  <a16:creationId xmlns:a16="http://schemas.microsoft.com/office/drawing/2014/main" id="{43F38D64-0A10-44CE-89CA-DFF34C5D8642}"/>
                </a:ext>
              </a:extLst>
            </p:cNvPr>
            <p:cNvGrpSpPr/>
            <p:nvPr/>
          </p:nvGrpSpPr>
          <p:grpSpPr>
            <a:xfrm>
              <a:off x="1236494" y="2277135"/>
              <a:ext cx="4220382" cy="1040991"/>
              <a:chOff x="7461085" y="3314482"/>
              <a:chExt cx="4220382" cy="1040991"/>
            </a:xfrm>
          </p:grpSpPr>
          <p:sp>
            <p:nvSpPr>
              <p:cNvPr id="48" name="矩形 31">
                <a:extLst>
                  <a:ext uri="{FF2B5EF4-FFF2-40B4-BE49-F238E27FC236}">
                    <a16:creationId xmlns:a16="http://schemas.microsoft.com/office/drawing/2014/main" id="{E57178B7-4576-4117-B570-2380CF9536C6}"/>
                  </a:ext>
                </a:extLst>
              </p:cNvPr>
              <p:cNvSpPr/>
              <p:nvPr/>
            </p:nvSpPr>
            <p:spPr>
              <a:xfrm>
                <a:off x="7461085" y="3615826"/>
                <a:ext cx="3941252" cy="73964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dirty="0">
                    <a:solidFill>
                      <a:srgbClr val="44546A"/>
                    </a:solidFill>
                    <a:latin typeface="思源黑体 Light" panose="020B0300000000000000" pitchFamily="34" charset="-122"/>
                    <a:ea typeface="思源黑体 Light" panose="020B0300000000000000" pitchFamily="34" charset="-122"/>
                    <a:sym typeface="+mn-lt"/>
                  </a:rPr>
                  <a:t>使用软性标签，将多个相似向量划入一个软性集合，同时加入随机替换操作，从而实现多问可对多答的扩增模型，增加了扩增的多样性。</a:t>
                </a:r>
                <a:endParaRPr lang="zh-CN" altLang="en-US" sz="1600" dirty="0">
                  <a:solidFill>
                    <a:srgbClr val="44546A"/>
                  </a:solidFill>
                  <a:latin typeface="思源黑体 Light" panose="020B0300000000000000" pitchFamily="34" charset="-122"/>
                  <a:ea typeface="思源黑体 Light" panose="020B0300000000000000" pitchFamily="34" charset="-122"/>
                </a:endParaRPr>
              </a:p>
            </p:txBody>
          </p:sp>
          <p:sp>
            <p:nvSpPr>
              <p:cNvPr id="49" name="矩形 32">
                <a:extLst>
                  <a:ext uri="{FF2B5EF4-FFF2-40B4-BE49-F238E27FC236}">
                    <a16:creationId xmlns:a16="http://schemas.microsoft.com/office/drawing/2014/main" id="{7D0850B1-DFC0-46D4-A80E-0FB9890BC952}"/>
                  </a:ext>
                </a:extLst>
              </p:cNvPr>
              <p:cNvSpPr/>
              <p:nvPr/>
            </p:nvSpPr>
            <p:spPr>
              <a:xfrm>
                <a:off x="7483989" y="3314482"/>
                <a:ext cx="4197478" cy="24478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本项目的词向量对话扩增（</a:t>
                </a:r>
                <a:r>
                  <a:rPr lang="en-US" altLang="zh-CN" b="1" dirty="0">
                    <a:solidFill>
                      <a:srgbClr val="44546A"/>
                    </a:solidFill>
                    <a:latin typeface="思源黑体 Medium" panose="020B0600000000000000" pitchFamily="34" charset="-122"/>
                    <a:ea typeface="思源黑体 Medium" panose="020B0600000000000000" pitchFamily="34" charset="-122"/>
                  </a:rPr>
                  <a:t>EA</a:t>
                </a:r>
                <a:r>
                  <a:rPr lang="zh-CN" altLang="en-US" b="1" dirty="0">
                    <a:solidFill>
                      <a:srgbClr val="44546A"/>
                    </a:solidFill>
                    <a:latin typeface="思源黑体 Medium" panose="020B0600000000000000" pitchFamily="34" charset="-122"/>
                    <a:ea typeface="思源黑体 Medium" panose="020B0600000000000000" pitchFamily="34" charset="-122"/>
                  </a:rPr>
                  <a:t>）工具</a:t>
                </a:r>
              </a:p>
            </p:txBody>
          </p:sp>
        </p:grpSp>
      </p:grpSp>
      <p:grpSp>
        <p:nvGrpSpPr>
          <p:cNvPr id="52" name="组合 42">
            <a:extLst>
              <a:ext uri="{FF2B5EF4-FFF2-40B4-BE49-F238E27FC236}">
                <a16:creationId xmlns:a16="http://schemas.microsoft.com/office/drawing/2014/main" id="{B5541259-8005-4D02-B49A-4B1A6ED873DC}"/>
              </a:ext>
            </a:extLst>
          </p:cNvPr>
          <p:cNvGrpSpPr/>
          <p:nvPr/>
        </p:nvGrpSpPr>
        <p:grpSpPr>
          <a:xfrm>
            <a:off x="5242328" y="1360684"/>
            <a:ext cx="5398475" cy="2352336"/>
            <a:chOff x="6184901" y="1943101"/>
            <a:chExt cx="5132387" cy="1704974"/>
          </a:xfrm>
        </p:grpSpPr>
        <p:grpSp>
          <p:nvGrpSpPr>
            <p:cNvPr id="53" name="组合 43">
              <a:extLst>
                <a:ext uri="{FF2B5EF4-FFF2-40B4-BE49-F238E27FC236}">
                  <a16:creationId xmlns:a16="http://schemas.microsoft.com/office/drawing/2014/main" id="{2EEF807F-4C01-49C8-B92E-96206FE24D14}"/>
                </a:ext>
              </a:extLst>
            </p:cNvPr>
            <p:cNvGrpSpPr/>
            <p:nvPr/>
          </p:nvGrpSpPr>
          <p:grpSpPr>
            <a:xfrm>
              <a:off x="6184901" y="1943101"/>
              <a:ext cx="5132387" cy="1704974"/>
              <a:chOff x="874713" y="1752601"/>
              <a:chExt cx="5132387" cy="1704974"/>
            </a:xfrm>
          </p:grpSpPr>
          <p:sp>
            <p:nvSpPr>
              <p:cNvPr id="57" name="矩形 47">
                <a:extLst>
                  <a:ext uri="{FF2B5EF4-FFF2-40B4-BE49-F238E27FC236}">
                    <a16:creationId xmlns:a16="http://schemas.microsoft.com/office/drawing/2014/main" id="{DA93BB88-9284-49AC-84A6-9289672F0D4D}"/>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58" name="椭圆 34">
                <a:extLst>
                  <a:ext uri="{FF2B5EF4-FFF2-40B4-BE49-F238E27FC236}">
                    <a16:creationId xmlns:a16="http://schemas.microsoft.com/office/drawing/2014/main" id="{86BAD27C-B833-4615-8819-A1A850E6F364}"/>
                  </a:ext>
                </a:extLst>
              </p:cNvPr>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54" name="组合 44">
              <a:extLst>
                <a:ext uri="{FF2B5EF4-FFF2-40B4-BE49-F238E27FC236}">
                  <a16:creationId xmlns:a16="http://schemas.microsoft.com/office/drawing/2014/main" id="{6271775B-7638-4058-AC33-B1B4F1FC145E}"/>
                </a:ext>
              </a:extLst>
            </p:cNvPr>
            <p:cNvGrpSpPr/>
            <p:nvPr/>
          </p:nvGrpSpPr>
          <p:grpSpPr>
            <a:xfrm>
              <a:off x="6539822" y="2130835"/>
              <a:ext cx="3971016" cy="1259909"/>
              <a:chOff x="7454225" y="3168182"/>
              <a:chExt cx="3971016" cy="1259909"/>
            </a:xfrm>
          </p:grpSpPr>
          <p:sp>
            <p:nvSpPr>
              <p:cNvPr id="55" name="矩形 45">
                <a:extLst>
                  <a:ext uri="{FF2B5EF4-FFF2-40B4-BE49-F238E27FC236}">
                    <a16:creationId xmlns:a16="http://schemas.microsoft.com/office/drawing/2014/main" id="{8D1FCA49-2EDD-4354-AC41-3BBE96FF6C0B}"/>
                  </a:ext>
                </a:extLst>
              </p:cNvPr>
              <p:cNvSpPr/>
              <p:nvPr/>
            </p:nvSpPr>
            <p:spPr>
              <a:xfrm>
                <a:off x="7483989" y="3522679"/>
                <a:ext cx="3941252" cy="90541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rgbClr val="44546A"/>
                    </a:solidFill>
                    <a:latin typeface="思源黑体 Light" panose="020B0300000000000000" pitchFamily="34" charset="-122"/>
                    <a:ea typeface="思源黑体 Light" panose="020B0300000000000000" pitchFamily="34" charset="-122"/>
                  </a:rPr>
                  <a:t>只能进行类似于翻译的一问对一答的模型生成，主要是因为由硬性标签学习导致，回答容易出现类似于</a:t>
                </a:r>
                <a:r>
                  <a:rPr lang="en-US" altLang="zh-CN" sz="1600" dirty="0">
                    <a:solidFill>
                      <a:srgbClr val="44546A"/>
                    </a:solidFill>
                    <a:latin typeface="思源黑体 Light" panose="020B0300000000000000" pitchFamily="34" charset="-122"/>
                    <a:ea typeface="思源黑体 Light" panose="020B0300000000000000" pitchFamily="34" charset="-122"/>
                  </a:rPr>
                  <a:t>I don’t know</a:t>
                </a:r>
                <a:r>
                  <a:rPr lang="zh-CN" altLang="en-US" sz="1600" dirty="0">
                    <a:solidFill>
                      <a:srgbClr val="44546A"/>
                    </a:solidFill>
                    <a:latin typeface="思源黑体 Light" panose="020B0300000000000000" pitchFamily="34" charset="-122"/>
                    <a:ea typeface="思源黑体 Light" panose="020B0300000000000000" pitchFamily="34" charset="-122"/>
                  </a:rPr>
                  <a:t>类型的笼统回答，缺失多样性。</a:t>
                </a:r>
              </a:p>
            </p:txBody>
          </p:sp>
          <p:sp>
            <p:nvSpPr>
              <p:cNvPr id="56" name="矩形 46">
                <a:extLst>
                  <a:ext uri="{FF2B5EF4-FFF2-40B4-BE49-F238E27FC236}">
                    <a16:creationId xmlns:a16="http://schemas.microsoft.com/office/drawing/2014/main" id="{C54A6CE3-1331-4689-B7FB-9DE67F8E9FC5}"/>
                  </a:ext>
                </a:extLst>
              </p:cNvPr>
              <p:cNvSpPr/>
              <p:nvPr/>
            </p:nvSpPr>
            <p:spPr>
              <a:xfrm>
                <a:off x="7454225" y="3168182"/>
                <a:ext cx="2655940"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其他对话扩增工具</a:t>
                </a:r>
              </a:p>
            </p:txBody>
          </p:sp>
        </p:grpSp>
      </p:grpSp>
    </p:spTree>
    <p:extLst>
      <p:ext uri="{BB962C8B-B14F-4D97-AF65-F5344CB8AC3E}">
        <p14:creationId xmlns:p14="http://schemas.microsoft.com/office/powerpoint/2010/main" val="23875670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p:tgtEl>
                                          <p:spTgt spid="45"/>
                                        </p:tgtEl>
                                        <p:attrNameLst>
                                          <p:attrName>ppt_x</p:attrName>
                                        </p:attrNameLst>
                                      </p:cBhvr>
                                      <p:tavLst>
                                        <p:tav tm="0">
                                          <p:val>
                                            <p:strVal val="#ppt_x-#ppt_w*1.125000"/>
                                          </p:val>
                                        </p:tav>
                                        <p:tav tm="100000">
                                          <p:val>
                                            <p:strVal val="#ppt_x"/>
                                          </p:val>
                                        </p:tav>
                                      </p:tavLst>
                                    </p:anim>
                                    <p:animEffect transition="in" filter="wipe(right)">
                                      <p:cBhvr>
                                        <p:cTn id="22" dur="500"/>
                                        <p:tgtEl>
                                          <p:spTgt spid="45"/>
                                        </p:tgtEl>
                                      </p:cBhvr>
                                    </p:animEffect>
                                  </p:childTnLst>
                                </p:cTn>
                              </p:par>
                            </p:childTnLst>
                          </p:cTn>
                        </p:par>
                        <p:par>
                          <p:cTn id="23" fill="hold">
                            <p:stCondLst>
                              <p:cond delay="2000"/>
                            </p:stCondLst>
                            <p:childTnLst>
                              <p:par>
                                <p:cTn id="24" presetID="12" presetClass="entr" presetSubtype="1"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p:tgtEl>
                                          <p:spTgt spid="52"/>
                                        </p:tgtEl>
                                        <p:attrNameLst>
                                          <p:attrName>ppt_y</p:attrName>
                                        </p:attrNameLst>
                                      </p:cBhvr>
                                      <p:tavLst>
                                        <p:tav tm="0">
                                          <p:val>
                                            <p:strVal val="#ppt_y-#ppt_h*1.125000"/>
                                          </p:val>
                                        </p:tav>
                                        <p:tav tm="100000">
                                          <p:val>
                                            <p:strVal val="#ppt_y"/>
                                          </p:val>
                                        </p:tav>
                                      </p:tavLst>
                                    </p:anim>
                                    <p:animEffect transition="in" filter="wipe(down)">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928</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等线</vt:lpstr>
      <vt:lpstr>等线</vt:lpstr>
      <vt:lpstr>思源黑体 CN Bold</vt:lpstr>
      <vt:lpstr>思源黑体 CN Regular</vt:lpstr>
      <vt:lpstr>思源黑体 Light</vt:lpstr>
      <vt:lpstr>思源黑体 Medium</vt:lpstr>
      <vt:lpstr>思源黑体 Normal</vt:lpstr>
      <vt:lpstr>思源宋体 CN Medium</vt:lpstr>
      <vt:lpstr>Arial</vt:lpstr>
      <vt:lpstr>Roboto</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唐 丰汇</cp:lastModifiedBy>
  <cp:revision>5</cp:revision>
  <dcterms:created xsi:type="dcterms:W3CDTF">2021-07-16T05:29:27Z</dcterms:created>
  <dcterms:modified xsi:type="dcterms:W3CDTF">2021-11-25T17:04:25Z</dcterms:modified>
</cp:coreProperties>
</file>