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3"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7" d="100"/>
          <a:sy n="117"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12/25/2019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6119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0049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19019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2393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46657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12/25/2019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9476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12/25/2019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96224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8474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6380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9012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2842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9178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7366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751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3388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2990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573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12/25/2019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2987606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2E5AE-F5AC-4782-A37E-27E776CD2A09}"/>
              </a:ext>
            </a:extLst>
          </p:cNvPr>
          <p:cNvSpPr>
            <a:spLocks noGrp="1"/>
          </p:cNvSpPr>
          <p:nvPr>
            <p:ph type="ctrTitle"/>
          </p:nvPr>
        </p:nvSpPr>
        <p:spPr>
          <a:xfrm>
            <a:off x="1700212" y="218123"/>
            <a:ext cx="8791575" cy="2387600"/>
          </a:xfrm>
        </p:spPr>
        <p:txBody>
          <a:bodyPr>
            <a:normAutofit/>
          </a:bodyPr>
          <a:lstStyle/>
          <a:p>
            <a:pPr algn="ctr"/>
            <a:r>
              <a:rPr lang="vi-VN" b="1">
                <a:solidFill>
                  <a:schemeClr val="bg1"/>
                </a:solidFill>
              </a:rPr>
              <a:t>Đề tài: </a:t>
            </a:r>
            <a:br>
              <a:rPr lang="vi-VN" b="1">
                <a:solidFill>
                  <a:schemeClr val="bg1"/>
                </a:solidFill>
              </a:rPr>
            </a:br>
            <a:r>
              <a:rPr lang="vi-VN" b="1">
                <a:solidFill>
                  <a:schemeClr val="bg1"/>
                </a:solidFill>
              </a:rPr>
              <a:t>QUẢN LÝ QUÁN CÀ PHÊ</a:t>
            </a:r>
            <a:endParaRPr lang="en-US" b="1">
              <a:solidFill>
                <a:schemeClr val="bg1"/>
              </a:solidFill>
            </a:endParaRPr>
          </a:p>
        </p:txBody>
      </p:sp>
      <p:sp>
        <p:nvSpPr>
          <p:cNvPr id="3" name="Subtitle 2">
            <a:extLst>
              <a:ext uri="{FF2B5EF4-FFF2-40B4-BE49-F238E27FC236}">
                <a16:creationId xmlns:a16="http://schemas.microsoft.com/office/drawing/2014/main" id="{800C65B2-D9B9-44FF-B24D-39B492B3DA6D}"/>
              </a:ext>
            </a:extLst>
          </p:cNvPr>
          <p:cNvSpPr>
            <a:spLocks noGrp="1"/>
          </p:cNvSpPr>
          <p:nvPr>
            <p:ph type="subTitle" idx="1"/>
          </p:nvPr>
        </p:nvSpPr>
        <p:spPr>
          <a:xfrm>
            <a:off x="1105970" y="4214044"/>
            <a:ext cx="8825658" cy="1909170"/>
          </a:xfrm>
        </p:spPr>
        <p:txBody>
          <a:bodyPr>
            <a:noAutofit/>
          </a:bodyPr>
          <a:lstStyle/>
          <a:p>
            <a:r>
              <a:rPr lang="vi-VN" sz="2400" b="1">
                <a:solidFill>
                  <a:schemeClr val="bg1"/>
                </a:solidFill>
                <a:latin typeface="+mj-lt"/>
              </a:rPr>
              <a:t>Thành viên:</a:t>
            </a:r>
          </a:p>
          <a:p>
            <a:pPr marL="457200" indent="-457200">
              <a:buAutoNum type="arabicPeriod"/>
            </a:pPr>
            <a:r>
              <a:rPr lang="vi-VN" sz="2400">
                <a:solidFill>
                  <a:schemeClr val="bg1"/>
                </a:solidFill>
                <a:latin typeface="+mj-lt"/>
              </a:rPr>
              <a:t>Nguyễn tuấn kiệt</a:t>
            </a:r>
          </a:p>
          <a:p>
            <a:pPr marL="457200" indent="-457200">
              <a:buAutoNum type="arabicPeriod"/>
            </a:pPr>
            <a:r>
              <a:rPr lang="vi-VN" sz="2400">
                <a:solidFill>
                  <a:schemeClr val="bg1"/>
                </a:solidFill>
                <a:latin typeface="+mj-lt"/>
              </a:rPr>
              <a:t>Nguyễn thị trúc lan</a:t>
            </a:r>
          </a:p>
          <a:p>
            <a:pPr marL="457200" indent="-457200">
              <a:buAutoNum type="arabicPeriod"/>
            </a:pPr>
            <a:r>
              <a:rPr lang="vi-VN" sz="2400">
                <a:solidFill>
                  <a:schemeClr val="bg1"/>
                </a:solidFill>
                <a:latin typeface="+mj-lt"/>
              </a:rPr>
              <a:t>Lạc ngọc khánh</a:t>
            </a:r>
            <a:endParaRPr lang="en-US" sz="2400">
              <a:solidFill>
                <a:schemeClr val="bg1"/>
              </a:solidFill>
              <a:latin typeface="+mj-lt"/>
            </a:endParaRPr>
          </a:p>
        </p:txBody>
      </p:sp>
    </p:spTree>
    <p:extLst>
      <p:ext uri="{BB962C8B-B14F-4D97-AF65-F5344CB8AC3E}">
        <p14:creationId xmlns:p14="http://schemas.microsoft.com/office/powerpoint/2010/main" val="155276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C56F7-9119-4700-A7B9-DAAB928BCA6A}"/>
              </a:ext>
            </a:extLst>
          </p:cNvPr>
          <p:cNvSpPr>
            <a:spLocks noGrp="1"/>
          </p:cNvSpPr>
          <p:nvPr>
            <p:ph type="title"/>
          </p:nvPr>
        </p:nvSpPr>
        <p:spPr/>
        <p:txBody>
          <a:bodyPr>
            <a:normAutofit fontScale="90000"/>
          </a:bodyPr>
          <a:lstStyle/>
          <a:p>
            <a:r>
              <a:rPr lang="vi-VN" b="1">
                <a:solidFill>
                  <a:schemeClr val="bg1"/>
                </a:solidFill>
              </a:rPr>
              <a:t>Các nội dung nghiên cứu: </a:t>
            </a:r>
            <a:r>
              <a:rPr lang="vi-VN"/>
              <a:t/>
            </a:r>
            <a:br>
              <a:rPr lang="vi-VN"/>
            </a:br>
            <a:endParaRPr lang="en-US"/>
          </a:p>
        </p:txBody>
      </p:sp>
      <p:sp>
        <p:nvSpPr>
          <p:cNvPr id="3" name="Content Placeholder 2">
            <a:extLst>
              <a:ext uri="{FF2B5EF4-FFF2-40B4-BE49-F238E27FC236}">
                <a16:creationId xmlns:a16="http://schemas.microsoft.com/office/drawing/2014/main" id="{0AF9729C-7973-4E5B-90FF-46A369AB5EEE}"/>
              </a:ext>
            </a:extLst>
          </p:cNvPr>
          <p:cNvSpPr>
            <a:spLocks noGrp="1"/>
          </p:cNvSpPr>
          <p:nvPr>
            <p:ph idx="1"/>
          </p:nvPr>
        </p:nvSpPr>
        <p:spPr/>
        <p:txBody>
          <a:bodyPr>
            <a:normAutofit/>
          </a:bodyPr>
          <a:lstStyle/>
          <a:p>
            <a:pPr marL="457200" indent="-457200">
              <a:buAutoNum type="arabicPeriod"/>
            </a:pPr>
            <a:r>
              <a:rPr lang="vi-VN" sz="3000">
                <a:solidFill>
                  <a:schemeClr val="tx1"/>
                </a:solidFill>
                <a:latin typeface="+mj-lt"/>
              </a:rPr>
              <a:t>Mô tả bài toán</a:t>
            </a:r>
          </a:p>
          <a:p>
            <a:pPr marL="457200" indent="-457200">
              <a:buAutoNum type="arabicPeriod"/>
            </a:pPr>
            <a:r>
              <a:rPr lang="vi-VN" sz="3000">
                <a:solidFill>
                  <a:schemeClr val="tx1"/>
                </a:solidFill>
                <a:latin typeface="+mj-lt"/>
              </a:rPr>
              <a:t>Diagram</a:t>
            </a:r>
          </a:p>
          <a:p>
            <a:pPr marL="457200" indent="-457200">
              <a:buAutoNum type="arabicPeriod"/>
            </a:pPr>
            <a:r>
              <a:rPr lang="vi-VN" sz="3000">
                <a:solidFill>
                  <a:schemeClr val="tx1"/>
                </a:solidFill>
                <a:latin typeface="+mj-lt"/>
              </a:rPr>
              <a:t>Sơ đồ phân rã chức năng</a:t>
            </a:r>
          </a:p>
          <a:p>
            <a:pPr marL="457200" indent="-457200">
              <a:buAutoNum type="arabicPeriod"/>
            </a:pPr>
            <a:r>
              <a:rPr lang="vi-VN" sz="3000">
                <a:solidFill>
                  <a:schemeClr val="tx1"/>
                </a:solidFill>
                <a:latin typeface="+mj-lt"/>
              </a:rPr>
              <a:t>Các công cụ hỗ trợ</a:t>
            </a:r>
          </a:p>
          <a:p>
            <a:pPr marL="457200" indent="-457200">
              <a:buAutoNum type="arabicPeriod"/>
            </a:pPr>
            <a:r>
              <a:rPr lang="vi-VN" sz="3000">
                <a:solidFill>
                  <a:schemeClr val="tx1"/>
                </a:solidFill>
                <a:latin typeface="+mj-lt"/>
              </a:rPr>
              <a:t>Kết luận</a:t>
            </a:r>
          </a:p>
          <a:p>
            <a:pPr marL="0" indent="0">
              <a:buNone/>
            </a:pPr>
            <a:endParaRPr lang="en-US"/>
          </a:p>
        </p:txBody>
      </p:sp>
    </p:spTree>
    <p:extLst>
      <p:ext uri="{BB962C8B-B14F-4D97-AF65-F5344CB8AC3E}">
        <p14:creationId xmlns:p14="http://schemas.microsoft.com/office/powerpoint/2010/main" val="2965540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F1295-6EC5-40AE-A2E6-89AB9BD02234}"/>
              </a:ext>
            </a:extLst>
          </p:cNvPr>
          <p:cNvSpPr>
            <a:spLocks noGrp="1"/>
          </p:cNvSpPr>
          <p:nvPr>
            <p:ph type="title"/>
          </p:nvPr>
        </p:nvSpPr>
        <p:spPr>
          <a:xfrm>
            <a:off x="1141412" y="770917"/>
            <a:ext cx="9905998" cy="1478570"/>
          </a:xfrm>
        </p:spPr>
        <p:txBody>
          <a:bodyPr/>
          <a:lstStyle/>
          <a:p>
            <a:r>
              <a:rPr lang="vi-VN" b="1">
                <a:solidFill>
                  <a:schemeClr val="bg1"/>
                </a:solidFill>
              </a:rPr>
              <a:t>1. Mô tả bài toán</a:t>
            </a:r>
            <a:r>
              <a:rPr lang="vi-VN"/>
              <a:t/>
            </a:r>
            <a:br>
              <a:rPr lang="vi-VN"/>
            </a:br>
            <a:endParaRPr lang="en-US"/>
          </a:p>
        </p:txBody>
      </p:sp>
      <p:sp>
        <p:nvSpPr>
          <p:cNvPr id="3" name="Content Placeholder 2">
            <a:extLst>
              <a:ext uri="{FF2B5EF4-FFF2-40B4-BE49-F238E27FC236}">
                <a16:creationId xmlns:a16="http://schemas.microsoft.com/office/drawing/2014/main" id="{1F096B3F-8491-470A-90FD-904DADC7F212}"/>
              </a:ext>
            </a:extLst>
          </p:cNvPr>
          <p:cNvSpPr>
            <a:spLocks noGrp="1"/>
          </p:cNvSpPr>
          <p:nvPr>
            <p:ph idx="1"/>
          </p:nvPr>
        </p:nvSpPr>
        <p:spPr>
          <a:xfrm>
            <a:off x="473530" y="2603500"/>
            <a:ext cx="11168742" cy="3416300"/>
          </a:xfrm>
        </p:spPr>
        <p:txBody>
          <a:bodyPr>
            <a:normAutofit/>
          </a:bodyPr>
          <a:lstStyle/>
          <a:p>
            <a:pPr marL="0" indent="0" algn="just">
              <a:lnSpc>
                <a:spcPct val="150000"/>
              </a:lnSpc>
              <a:buNone/>
            </a:pPr>
            <a:r>
              <a:rPr lang="vi-VN" sz="2800">
                <a:solidFill>
                  <a:schemeClr val="tx1"/>
                </a:solidFill>
                <a:latin typeface="+mj-lt"/>
              </a:rPr>
              <a:t>Phần mềm quản lý quán cà phê của nhóm thực hiện sẽ giải quyết một số vấn đề trong quán như quản lý thông tin của nhân viên, quản lý thông tin các món nước có trong menu, quản lý bill, quản lý nhà cung cấp, quản lý nguyên liệu, quản lý khách hàng, quản lý số lượng bàn có trong quán, thông tin chi tiết hóa đơn và thống kê số lượng sản phẩm. </a:t>
            </a:r>
            <a:endParaRPr lang="en-US" sz="2800">
              <a:solidFill>
                <a:schemeClr val="tx1"/>
              </a:solidFill>
              <a:latin typeface="+mj-lt"/>
            </a:endParaRPr>
          </a:p>
        </p:txBody>
      </p:sp>
    </p:spTree>
    <p:extLst>
      <p:ext uri="{BB962C8B-B14F-4D97-AF65-F5344CB8AC3E}">
        <p14:creationId xmlns:p14="http://schemas.microsoft.com/office/powerpoint/2010/main" val="113098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C937-B431-4636-B83F-EB8C99CDCE90}"/>
              </a:ext>
            </a:extLst>
          </p:cNvPr>
          <p:cNvSpPr>
            <a:spLocks noGrp="1"/>
          </p:cNvSpPr>
          <p:nvPr>
            <p:ph type="title"/>
          </p:nvPr>
        </p:nvSpPr>
        <p:spPr/>
        <p:txBody>
          <a:bodyPr/>
          <a:lstStyle/>
          <a:p>
            <a:r>
              <a:rPr lang="vi-VN" b="1">
                <a:solidFill>
                  <a:schemeClr val="bg1"/>
                </a:solidFill>
              </a:rPr>
              <a:t>2. </a:t>
            </a:r>
            <a:r>
              <a:rPr lang="vi-VN" b="1" smtClean="0">
                <a:solidFill>
                  <a:schemeClr val="bg1"/>
                </a:solidFill>
              </a:rPr>
              <a:t>Diagram </a:t>
            </a:r>
            <a:r>
              <a:rPr lang="vi-VN"/>
              <a:t/>
            </a:r>
            <a:br>
              <a:rPr lang="vi-VN"/>
            </a:br>
            <a:endParaRPr lang="en-US"/>
          </a:p>
        </p:txBody>
      </p:sp>
      <p:pic>
        <p:nvPicPr>
          <p:cNvPr id="7" name="Content Placeholder 6">
            <a:extLst>
              <a:ext uri="{FF2B5EF4-FFF2-40B4-BE49-F238E27FC236}">
                <a16:creationId xmlns:a16="http://schemas.microsoft.com/office/drawing/2014/main" id="{5DA877F3-9AE5-4226-ABA5-E520D6820484}"/>
              </a:ext>
            </a:extLst>
          </p:cNvPr>
          <p:cNvPicPr>
            <a:picLocks noGrp="1" noChangeAspect="1"/>
          </p:cNvPicPr>
          <p:nvPr>
            <p:ph idx="1"/>
          </p:nvPr>
        </p:nvPicPr>
        <p:blipFill>
          <a:blip r:embed="rId2"/>
          <a:stretch>
            <a:fillRect/>
          </a:stretch>
        </p:blipFill>
        <p:spPr>
          <a:xfrm>
            <a:off x="2245360" y="1379763"/>
            <a:ext cx="7619999" cy="5323115"/>
          </a:xfrm>
          <a:prstGeom prst="rect">
            <a:avLst/>
          </a:prstGeom>
        </p:spPr>
      </p:pic>
    </p:spTree>
    <p:extLst>
      <p:ext uri="{BB962C8B-B14F-4D97-AF65-F5344CB8AC3E}">
        <p14:creationId xmlns:p14="http://schemas.microsoft.com/office/powerpoint/2010/main" val="3689142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0E01-CC56-4D6E-B5C0-3F855C8014B3}"/>
              </a:ext>
            </a:extLst>
          </p:cNvPr>
          <p:cNvSpPr>
            <a:spLocks noGrp="1"/>
          </p:cNvSpPr>
          <p:nvPr>
            <p:ph type="title"/>
          </p:nvPr>
        </p:nvSpPr>
        <p:spPr/>
        <p:txBody>
          <a:bodyPr>
            <a:normAutofit fontScale="90000"/>
          </a:bodyPr>
          <a:lstStyle/>
          <a:p>
            <a:r>
              <a:rPr lang="vi-VN" b="1">
                <a:solidFill>
                  <a:schemeClr val="bg1"/>
                </a:solidFill>
              </a:rPr>
              <a:t>3. Sơ đồ phân rã chức </a:t>
            </a:r>
            <a:r>
              <a:rPr lang="vi-VN" b="1" smtClean="0">
                <a:solidFill>
                  <a:schemeClr val="bg1"/>
                </a:solidFill>
              </a:rPr>
              <a:t>năng</a:t>
            </a:r>
            <a:r>
              <a:rPr lang="vi-VN"/>
              <a:t/>
            </a:r>
            <a:br>
              <a:rPr lang="vi-VN"/>
            </a:br>
            <a:endParaRPr lang="en-US"/>
          </a:p>
        </p:txBody>
      </p:sp>
      <p:pic>
        <p:nvPicPr>
          <p:cNvPr id="2050" name="Picture 2">
            <a:extLst>
              <a:ext uri="{FF2B5EF4-FFF2-40B4-BE49-F238E27FC236}">
                <a16:creationId xmlns:a16="http://schemas.microsoft.com/office/drawing/2014/main" id="{E5C9D9B0-8FD6-411B-B758-C85230080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719" y="1730374"/>
            <a:ext cx="7564121" cy="4426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612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0314-D72D-4ECA-8DFB-89C315A6D792}"/>
              </a:ext>
            </a:extLst>
          </p:cNvPr>
          <p:cNvSpPr>
            <a:spLocks noGrp="1"/>
          </p:cNvSpPr>
          <p:nvPr>
            <p:ph type="title"/>
          </p:nvPr>
        </p:nvSpPr>
        <p:spPr/>
        <p:txBody>
          <a:bodyPr/>
          <a:lstStyle/>
          <a:p>
            <a:r>
              <a:rPr lang="vi-VN" b="1">
                <a:solidFill>
                  <a:schemeClr val="bg1"/>
                </a:solidFill>
              </a:rPr>
              <a:t>4. Các công cụ hỗ trợ </a:t>
            </a:r>
            <a:endParaRPr lang="en-US" b="1">
              <a:solidFill>
                <a:schemeClr val="bg1"/>
              </a:solidFill>
            </a:endParaRPr>
          </a:p>
        </p:txBody>
      </p:sp>
      <p:sp>
        <p:nvSpPr>
          <p:cNvPr id="3" name="Content Placeholder 2">
            <a:extLst>
              <a:ext uri="{FF2B5EF4-FFF2-40B4-BE49-F238E27FC236}">
                <a16:creationId xmlns:a16="http://schemas.microsoft.com/office/drawing/2014/main" id="{E0A29AB4-E52F-4510-A7DA-92A9F006C1F2}"/>
              </a:ext>
            </a:extLst>
          </p:cNvPr>
          <p:cNvSpPr>
            <a:spLocks noGrp="1"/>
          </p:cNvSpPr>
          <p:nvPr>
            <p:ph idx="1"/>
          </p:nvPr>
        </p:nvSpPr>
        <p:spPr/>
        <p:txBody>
          <a:bodyPr/>
          <a:lstStyle/>
          <a:p>
            <a:pPr>
              <a:buFont typeface="Wingdings" panose="05000000000000000000" pitchFamily="2" charset="2"/>
              <a:buChar char="Ø"/>
            </a:pPr>
            <a:r>
              <a:rPr lang="vi-VN" sz="3200">
                <a:solidFill>
                  <a:schemeClr val="tx1"/>
                </a:solidFill>
                <a:latin typeface="Times New Roman" panose="02020603050405020304" pitchFamily="18" charset="0"/>
                <a:cs typeface="Times New Roman" panose="02020603050405020304" pitchFamily="18" charset="0"/>
              </a:rPr>
              <a:t> </a:t>
            </a:r>
            <a:r>
              <a:rPr lang="en-US" sz="2800">
                <a:solidFill>
                  <a:schemeClr val="tx1"/>
                </a:solidFill>
                <a:latin typeface="Times New Roman" panose="02020603050405020304" pitchFamily="18" charset="0"/>
                <a:cs typeface="Times New Roman" panose="02020603050405020304" pitchFamily="18" charset="0"/>
              </a:rPr>
              <a:t>Visual studio 201</a:t>
            </a:r>
            <a:r>
              <a:rPr lang="vi-VN" sz="2800">
                <a:solidFill>
                  <a:schemeClr val="tx1"/>
                </a:solidFill>
                <a:latin typeface="Times New Roman" panose="02020603050405020304" pitchFamily="18" charset="0"/>
                <a:cs typeface="Times New Roman" panose="02020603050405020304" pitchFamily="18" charset="0"/>
              </a:rPr>
              <a:t>7</a:t>
            </a:r>
          </a:p>
          <a:p>
            <a:pPr>
              <a:buFont typeface="Wingdings" panose="05000000000000000000" pitchFamily="2" charset="2"/>
              <a:buChar char="Ø"/>
            </a:pPr>
            <a:r>
              <a:rPr lang="vi-VN" sz="2800">
                <a:solidFill>
                  <a:schemeClr val="tx1"/>
                </a:solidFill>
                <a:latin typeface="Times New Roman" panose="02020603050405020304" pitchFamily="18" charset="0"/>
                <a:cs typeface="Times New Roman" panose="02020603050405020304" pitchFamily="18" charset="0"/>
              </a:rPr>
              <a:t> SQL Server 2018 Management Studio</a:t>
            </a:r>
          </a:p>
          <a:p>
            <a:pPr>
              <a:buFont typeface="Wingdings" panose="05000000000000000000" pitchFamily="2" charset="2"/>
              <a:buChar char="Ø"/>
            </a:pPr>
            <a:r>
              <a:rPr lang="vi-VN" sz="2800">
                <a:solidFill>
                  <a:schemeClr val="tx1"/>
                </a:solidFill>
                <a:latin typeface="Times New Roman" panose="02020603050405020304" pitchFamily="18" charset="0"/>
                <a:cs typeface="Times New Roman" panose="02020603050405020304" pitchFamily="18" charset="0"/>
              </a:rPr>
              <a:t> DevExpress 19.1.3</a:t>
            </a:r>
            <a:endParaRPr lang="en-US" sz="2800">
              <a:solidFill>
                <a:schemeClr val="tx1"/>
              </a:solidFill>
            </a:endParaRPr>
          </a:p>
        </p:txBody>
      </p:sp>
    </p:spTree>
    <p:extLst>
      <p:ext uri="{BB962C8B-B14F-4D97-AF65-F5344CB8AC3E}">
        <p14:creationId xmlns:p14="http://schemas.microsoft.com/office/powerpoint/2010/main" val="177616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7EFB2-B3B7-4B35-9E71-E4C44183A36E}"/>
              </a:ext>
            </a:extLst>
          </p:cNvPr>
          <p:cNvSpPr>
            <a:spLocks noGrp="1"/>
          </p:cNvSpPr>
          <p:nvPr>
            <p:ph type="title"/>
          </p:nvPr>
        </p:nvSpPr>
        <p:spPr>
          <a:xfrm>
            <a:off x="925763" y="247792"/>
            <a:ext cx="9905998" cy="1124607"/>
          </a:xfrm>
        </p:spPr>
        <p:txBody>
          <a:bodyPr/>
          <a:lstStyle/>
          <a:p>
            <a:r>
              <a:rPr lang="vi-VN" b="1" smtClean="0">
                <a:solidFill>
                  <a:schemeClr val="bg1"/>
                </a:solidFill>
              </a:rPr>
              <a:t>5. Kết luận </a:t>
            </a:r>
            <a:endParaRPr lang="en-US" b="1">
              <a:solidFill>
                <a:schemeClr val="bg1"/>
              </a:solidFill>
            </a:endParaRPr>
          </a:p>
        </p:txBody>
      </p:sp>
      <p:sp>
        <p:nvSpPr>
          <p:cNvPr id="3" name="Text Placeholder 2">
            <a:extLst>
              <a:ext uri="{FF2B5EF4-FFF2-40B4-BE49-F238E27FC236}">
                <a16:creationId xmlns:a16="http://schemas.microsoft.com/office/drawing/2014/main" id="{1CDB88D1-0CC3-4963-8A64-CEF9526F6BEB}"/>
              </a:ext>
            </a:extLst>
          </p:cNvPr>
          <p:cNvSpPr>
            <a:spLocks noGrp="1"/>
          </p:cNvSpPr>
          <p:nvPr>
            <p:ph type="body" idx="1"/>
          </p:nvPr>
        </p:nvSpPr>
        <p:spPr>
          <a:xfrm>
            <a:off x="1046259" y="1257865"/>
            <a:ext cx="3196899" cy="685800"/>
          </a:xfrm>
          <a:ln>
            <a:solidFill>
              <a:schemeClr val="bg1"/>
            </a:solidFill>
          </a:ln>
        </p:spPr>
        <p:txBody>
          <a:bodyPr anchor="ctr"/>
          <a:lstStyle/>
          <a:p>
            <a:pPr algn="ctr"/>
            <a:r>
              <a:rPr lang="vi-VN">
                <a:solidFill>
                  <a:schemeClr val="bg1"/>
                </a:solidFill>
                <a:latin typeface="+mj-lt"/>
              </a:rPr>
              <a:t>KẾT QUẢ ĐẠT ĐƯỢC</a:t>
            </a:r>
            <a:endParaRPr lang="en-US">
              <a:solidFill>
                <a:schemeClr val="bg1"/>
              </a:solidFill>
              <a:latin typeface="+mj-lt"/>
            </a:endParaRPr>
          </a:p>
        </p:txBody>
      </p:sp>
      <p:sp>
        <p:nvSpPr>
          <p:cNvPr id="4" name="Text Placeholder 3">
            <a:extLst>
              <a:ext uri="{FF2B5EF4-FFF2-40B4-BE49-F238E27FC236}">
                <a16:creationId xmlns:a16="http://schemas.microsoft.com/office/drawing/2014/main" id="{D3A75BCD-7FD7-4770-B701-C5FB4363E507}"/>
              </a:ext>
            </a:extLst>
          </p:cNvPr>
          <p:cNvSpPr>
            <a:spLocks noGrp="1"/>
          </p:cNvSpPr>
          <p:nvPr>
            <p:ph type="body" sz="half" idx="15"/>
          </p:nvPr>
        </p:nvSpPr>
        <p:spPr>
          <a:xfrm>
            <a:off x="440872" y="2183228"/>
            <a:ext cx="3808206" cy="4586511"/>
          </a:xfrm>
          <a:ln>
            <a:noFill/>
          </a:ln>
        </p:spPr>
        <p:txBody>
          <a:bodyPr>
            <a:normAutofit fontScale="47500" lnSpcReduction="20000"/>
          </a:bodyPr>
          <a:lstStyle/>
          <a:p>
            <a:pPr lvl="1" algn="just"/>
            <a:r>
              <a:rPr lang="vi-VN" sz="4000">
                <a:solidFill>
                  <a:schemeClr val="tx1"/>
                </a:solidFill>
                <a:latin typeface="Times New Roman" panose="02020603050405020304" pitchFamily="18" charset="0"/>
                <a:cs typeface="Times New Roman" panose="02020603050405020304" pitchFamily="18" charset="0"/>
              </a:rPr>
              <a:t>- </a:t>
            </a:r>
            <a:r>
              <a:rPr lang="en-US" sz="4000">
                <a:solidFill>
                  <a:schemeClr val="tx1"/>
                </a:solidFill>
                <a:latin typeface="Times New Roman" panose="02020603050405020304" pitchFamily="18" charset="0"/>
                <a:cs typeface="Times New Roman" panose="02020603050405020304" pitchFamily="18" charset="0"/>
              </a:rPr>
              <a:t>Hoàn thành những giao diện chính của phần mềm quản lý quán Cà Phê.</a:t>
            </a:r>
          </a:p>
          <a:p>
            <a:pPr lvl="1" algn="just"/>
            <a:r>
              <a:rPr lang="vi-VN" sz="4000">
                <a:solidFill>
                  <a:schemeClr val="tx1"/>
                </a:solidFill>
                <a:latin typeface="Times New Roman" panose="02020603050405020304" pitchFamily="18" charset="0"/>
                <a:cs typeface="Times New Roman" panose="02020603050405020304" pitchFamily="18" charset="0"/>
              </a:rPr>
              <a:t>- </a:t>
            </a:r>
            <a:r>
              <a:rPr lang="en-US" sz="4000">
                <a:solidFill>
                  <a:schemeClr val="tx1"/>
                </a:solidFill>
                <a:latin typeface="Times New Roman" panose="02020603050405020304" pitchFamily="18" charset="0"/>
                <a:cs typeface="Times New Roman" panose="02020603050405020304" pitchFamily="18" charset="0"/>
              </a:rPr>
              <a:t>Phần mềm của khả năng quản lý nghiệp vụ ở mức khá. Mỗi module chuyên biệt hóa với nhau.</a:t>
            </a:r>
          </a:p>
          <a:p>
            <a:pPr lvl="1" algn="just"/>
            <a:r>
              <a:rPr lang="vi-VN" sz="4000">
                <a:solidFill>
                  <a:schemeClr val="tx1"/>
                </a:solidFill>
                <a:latin typeface="Times New Roman" panose="02020603050405020304" pitchFamily="18" charset="0"/>
                <a:cs typeface="Times New Roman" panose="02020603050405020304" pitchFamily="18" charset="0"/>
              </a:rPr>
              <a:t>- </a:t>
            </a:r>
            <a:r>
              <a:rPr lang="en-US" sz="4000">
                <a:solidFill>
                  <a:schemeClr val="tx1"/>
                </a:solidFill>
                <a:latin typeface="Times New Roman" panose="02020603050405020304" pitchFamily="18" charset="0"/>
                <a:cs typeface="Times New Roman" panose="02020603050405020304" pitchFamily="18" charset="0"/>
              </a:rPr>
              <a:t>Giao diện thân thiện với người dùng. Có thể hiểu ngay sau vài lần tiếp cận.</a:t>
            </a:r>
          </a:p>
          <a:p>
            <a:pPr lvl="1" algn="just"/>
            <a:r>
              <a:rPr lang="vi-VN" sz="4000">
                <a:solidFill>
                  <a:schemeClr val="tx1"/>
                </a:solidFill>
                <a:latin typeface="Times New Roman" panose="02020603050405020304" pitchFamily="18" charset="0"/>
                <a:cs typeface="Times New Roman" panose="02020603050405020304" pitchFamily="18" charset="0"/>
              </a:rPr>
              <a:t>- </a:t>
            </a:r>
            <a:r>
              <a:rPr lang="en-US" sz="4000">
                <a:solidFill>
                  <a:schemeClr val="tx1"/>
                </a:solidFill>
                <a:latin typeface="Times New Roman" panose="02020603050405020304" pitchFamily="18" charset="0"/>
                <a:cs typeface="Times New Roman" panose="02020603050405020304" pitchFamily="18" charset="0"/>
              </a:rPr>
              <a:t>Tìm hiểu được thêm nhiều kiến thức mới trong quá trình làm bài tập.</a:t>
            </a:r>
          </a:p>
          <a:p>
            <a:pPr lvl="1" algn="just"/>
            <a:r>
              <a:rPr lang="vi-VN" sz="4000">
                <a:solidFill>
                  <a:schemeClr val="tx1"/>
                </a:solidFill>
                <a:latin typeface="Times New Roman" panose="02020603050405020304" pitchFamily="18" charset="0"/>
                <a:cs typeface="Times New Roman" panose="02020603050405020304" pitchFamily="18" charset="0"/>
              </a:rPr>
              <a:t>- </a:t>
            </a:r>
            <a:r>
              <a:rPr lang="en-US" sz="4000">
                <a:solidFill>
                  <a:schemeClr val="tx1"/>
                </a:solidFill>
                <a:latin typeface="Times New Roman" panose="02020603050405020304" pitchFamily="18" charset="0"/>
                <a:cs typeface="Times New Roman" panose="02020603050405020304" pitchFamily="18" charset="0"/>
              </a:rPr>
              <a:t>Tăng khả năng trao đổi thông tin giữa những thành viên trong nhóm.</a:t>
            </a:r>
          </a:p>
          <a:p>
            <a:endParaRPr lang="en-US"/>
          </a:p>
        </p:txBody>
      </p:sp>
      <p:sp>
        <p:nvSpPr>
          <p:cNvPr id="5" name="Text Placeholder 4">
            <a:extLst>
              <a:ext uri="{FF2B5EF4-FFF2-40B4-BE49-F238E27FC236}">
                <a16:creationId xmlns:a16="http://schemas.microsoft.com/office/drawing/2014/main" id="{25EBBAE9-45EA-447A-8B64-A8D48973CBA1}"/>
              </a:ext>
            </a:extLst>
          </p:cNvPr>
          <p:cNvSpPr>
            <a:spLocks noGrp="1"/>
          </p:cNvSpPr>
          <p:nvPr>
            <p:ph type="body" sz="quarter" idx="3"/>
          </p:nvPr>
        </p:nvSpPr>
        <p:spPr>
          <a:xfrm>
            <a:off x="4460020" y="1257865"/>
            <a:ext cx="3184385" cy="685800"/>
          </a:xfrm>
          <a:ln>
            <a:solidFill>
              <a:schemeClr val="bg1"/>
            </a:solidFill>
          </a:ln>
        </p:spPr>
        <p:txBody>
          <a:bodyPr anchor="ctr"/>
          <a:lstStyle/>
          <a:p>
            <a:pPr algn="ctr"/>
            <a:r>
              <a:rPr lang="vi-VN">
                <a:solidFill>
                  <a:schemeClr val="bg1"/>
                </a:solidFill>
                <a:latin typeface="+mj-lt"/>
              </a:rPr>
              <a:t>HẠN CHẾ</a:t>
            </a:r>
            <a:endParaRPr lang="en-US">
              <a:solidFill>
                <a:schemeClr val="bg1"/>
              </a:solidFill>
              <a:latin typeface="+mj-lt"/>
            </a:endParaRPr>
          </a:p>
        </p:txBody>
      </p:sp>
      <p:sp>
        <p:nvSpPr>
          <p:cNvPr id="6" name="Text Placeholder 5">
            <a:extLst>
              <a:ext uri="{FF2B5EF4-FFF2-40B4-BE49-F238E27FC236}">
                <a16:creationId xmlns:a16="http://schemas.microsoft.com/office/drawing/2014/main" id="{54709AD0-1951-4A39-AFCC-E95E200AABCB}"/>
              </a:ext>
            </a:extLst>
          </p:cNvPr>
          <p:cNvSpPr>
            <a:spLocks noGrp="1"/>
          </p:cNvSpPr>
          <p:nvPr>
            <p:ph type="body" sz="half" idx="16"/>
          </p:nvPr>
        </p:nvSpPr>
        <p:spPr>
          <a:xfrm>
            <a:off x="4496616" y="2141062"/>
            <a:ext cx="3194968" cy="4628677"/>
          </a:xfrm>
          <a:ln>
            <a:noFill/>
          </a:ln>
        </p:spPr>
        <p:txBody>
          <a:bodyPr>
            <a:normAutofit/>
          </a:bodyPr>
          <a:lstStyle/>
          <a:p>
            <a:pPr marL="0" lvl="1" algn="just"/>
            <a:r>
              <a:rPr lang="vi-VN" sz="1900">
                <a:solidFill>
                  <a:schemeClr val="tx1"/>
                </a:solidFill>
                <a:latin typeface="Times New Roman" panose="02020603050405020304" pitchFamily="18" charset="0"/>
                <a:cs typeface="Times New Roman" panose="02020603050405020304" pitchFamily="18" charset="0"/>
              </a:rPr>
              <a:t>- </a:t>
            </a:r>
            <a:r>
              <a:rPr lang="en-US" sz="1900">
                <a:solidFill>
                  <a:schemeClr val="tx1"/>
                </a:solidFill>
                <a:latin typeface="Times New Roman" panose="02020603050405020304" pitchFamily="18" charset="0"/>
                <a:cs typeface="Times New Roman" panose="02020603050405020304" pitchFamily="18" charset="0"/>
              </a:rPr>
              <a:t>Vì trong quá trình học tập và nghiên cứu nên kiến thức chưa đủ để</a:t>
            </a:r>
            <a:r>
              <a:rPr lang="vi-VN" sz="1900">
                <a:solidFill>
                  <a:schemeClr val="tx1"/>
                </a:solidFill>
                <a:latin typeface="Times New Roman" panose="02020603050405020304" pitchFamily="18" charset="0"/>
                <a:cs typeface="Times New Roman" panose="02020603050405020304" pitchFamily="18" charset="0"/>
              </a:rPr>
              <a:t> </a:t>
            </a:r>
            <a:r>
              <a:rPr lang="en-US" sz="1900">
                <a:solidFill>
                  <a:schemeClr val="tx1"/>
                </a:solidFill>
                <a:latin typeface="Times New Roman" panose="02020603050405020304" pitchFamily="18" charset="0"/>
                <a:cs typeface="Times New Roman" panose="02020603050405020304" pitchFamily="18" charset="0"/>
              </a:rPr>
              <a:t>phát triển một chương trình có độ hoàn chỉnh cao. Trong khi hoạt động có thể xảy ra những lỗi về kỹ thuật lập trình.</a:t>
            </a:r>
          </a:p>
          <a:p>
            <a:pPr lvl="0" algn="just"/>
            <a:r>
              <a:rPr lang="vi-VN" sz="1900">
                <a:solidFill>
                  <a:schemeClr val="tx1"/>
                </a:solidFill>
                <a:latin typeface="Times New Roman" panose="02020603050405020304" pitchFamily="18" charset="0"/>
                <a:cs typeface="Times New Roman" panose="02020603050405020304" pitchFamily="18" charset="0"/>
              </a:rPr>
              <a:t>- </a:t>
            </a:r>
            <a:r>
              <a:rPr lang="en-US" sz="1900">
                <a:solidFill>
                  <a:schemeClr val="tx1"/>
                </a:solidFill>
                <a:latin typeface="Times New Roman" panose="02020603050405020304" pitchFamily="18" charset="0"/>
                <a:cs typeface="Times New Roman" panose="02020603050405020304" pitchFamily="18" charset="0"/>
              </a:rPr>
              <a:t>Cách tổ chức mã nguồn không ổn định, gây khó khăn cho thành viên</a:t>
            </a:r>
            <a:r>
              <a:rPr lang="vi-VN" sz="1900">
                <a:solidFill>
                  <a:schemeClr val="tx1"/>
                </a:solidFill>
                <a:latin typeface="Times New Roman" panose="02020603050405020304" pitchFamily="18" charset="0"/>
                <a:cs typeface="Times New Roman" panose="02020603050405020304" pitchFamily="18" charset="0"/>
              </a:rPr>
              <a:t> </a:t>
            </a:r>
            <a:r>
              <a:rPr lang="en-US" sz="1900">
                <a:solidFill>
                  <a:schemeClr val="tx1"/>
                </a:solidFill>
                <a:latin typeface="Times New Roman" panose="02020603050405020304" pitchFamily="18" charset="0"/>
                <a:cs typeface="Times New Roman" panose="02020603050405020304" pitchFamily="18" charset="0"/>
              </a:rPr>
              <a:t>nhóm trong quá trình tìm hiểu.</a:t>
            </a:r>
          </a:p>
          <a:p>
            <a:endParaRPr lang="en-US"/>
          </a:p>
        </p:txBody>
      </p:sp>
      <p:sp>
        <p:nvSpPr>
          <p:cNvPr id="7" name="Text Placeholder 6">
            <a:extLst>
              <a:ext uri="{FF2B5EF4-FFF2-40B4-BE49-F238E27FC236}">
                <a16:creationId xmlns:a16="http://schemas.microsoft.com/office/drawing/2014/main" id="{C074FD33-9D79-4939-ABDE-2358BF2A4C32}"/>
              </a:ext>
            </a:extLst>
          </p:cNvPr>
          <p:cNvSpPr>
            <a:spLocks noGrp="1"/>
          </p:cNvSpPr>
          <p:nvPr>
            <p:ph type="body" sz="quarter" idx="13"/>
          </p:nvPr>
        </p:nvSpPr>
        <p:spPr>
          <a:xfrm>
            <a:off x="7779608" y="1257865"/>
            <a:ext cx="3194968" cy="685800"/>
          </a:xfrm>
          <a:ln>
            <a:solidFill>
              <a:schemeClr val="bg1"/>
            </a:solidFill>
          </a:ln>
        </p:spPr>
        <p:txBody>
          <a:bodyPr anchor="ctr"/>
          <a:lstStyle/>
          <a:p>
            <a:pPr algn="ctr"/>
            <a:r>
              <a:rPr lang="vi-VN">
                <a:solidFill>
                  <a:schemeClr val="bg1"/>
                </a:solidFill>
                <a:latin typeface="+mj-lt"/>
              </a:rPr>
              <a:t>HƯỚNG PHÁT TRIỂN</a:t>
            </a:r>
            <a:endParaRPr lang="en-US">
              <a:solidFill>
                <a:schemeClr val="bg1"/>
              </a:solidFill>
              <a:latin typeface="+mj-lt"/>
            </a:endParaRPr>
          </a:p>
        </p:txBody>
      </p:sp>
      <p:sp>
        <p:nvSpPr>
          <p:cNvPr id="8" name="Text Placeholder 7">
            <a:extLst>
              <a:ext uri="{FF2B5EF4-FFF2-40B4-BE49-F238E27FC236}">
                <a16:creationId xmlns:a16="http://schemas.microsoft.com/office/drawing/2014/main" id="{CEC65D6A-55A2-4C7C-AF6C-E03FBDC56FC7}"/>
              </a:ext>
            </a:extLst>
          </p:cNvPr>
          <p:cNvSpPr>
            <a:spLocks noGrp="1"/>
          </p:cNvSpPr>
          <p:nvPr>
            <p:ph type="body" sz="half" idx="17"/>
          </p:nvPr>
        </p:nvSpPr>
        <p:spPr>
          <a:xfrm>
            <a:off x="7855349" y="2141062"/>
            <a:ext cx="3533830" cy="4628677"/>
          </a:xfrm>
          <a:ln>
            <a:noFill/>
          </a:ln>
        </p:spPr>
        <p:txBody>
          <a:bodyPr>
            <a:normAutofit fontScale="55000" lnSpcReduction="20000"/>
          </a:bodyPr>
          <a:lstStyle/>
          <a:p>
            <a:pPr lvl="1" indent="-373063"/>
            <a:r>
              <a:rPr lang="vi-VN" sz="3500">
                <a:solidFill>
                  <a:schemeClr val="tx1"/>
                </a:solidFill>
                <a:latin typeface="+mj-lt"/>
                <a:cs typeface="Times New Roman" panose="02020603050405020304" pitchFamily="18" charset="0"/>
              </a:rPr>
              <a:t>- </a:t>
            </a:r>
            <a:r>
              <a:rPr lang="en-US" sz="3500">
                <a:solidFill>
                  <a:schemeClr val="tx1"/>
                </a:solidFill>
                <a:latin typeface="Times New Roman" panose="02020603050405020304" pitchFamily="18" charset="0"/>
                <a:ea typeface="Tahoma" panose="020B0604030504040204" pitchFamily="34" charset="0"/>
                <a:cs typeface="Times New Roman" panose="02020603050405020304" pitchFamily="18" charset="0"/>
              </a:rPr>
              <a:t>Phát triển hệ thống hoàn </a:t>
            </a:r>
            <a:r>
              <a:rPr lang="en-US" sz="350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chỉnh hơn</a:t>
            </a:r>
            <a:r>
              <a:rPr lang="en-US" sz="350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p>
          <a:p>
            <a:pPr marL="84138" lvl="1"/>
            <a:r>
              <a:rPr lang="vi-VN" sz="350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3500">
                <a:solidFill>
                  <a:schemeClr val="tx1"/>
                </a:solidFill>
                <a:latin typeface="Times New Roman" panose="02020603050405020304" pitchFamily="18" charset="0"/>
                <a:ea typeface="Tahoma" panose="020B0604030504040204" pitchFamily="34" charset="0"/>
                <a:cs typeface="Times New Roman" panose="02020603050405020304" pitchFamily="18" charset="0"/>
              </a:rPr>
              <a:t>Tìm và sửa chữa những lỗi tron</a:t>
            </a:r>
            <a:r>
              <a:rPr lang="vi-VN" sz="3500">
                <a:solidFill>
                  <a:schemeClr val="tx1"/>
                </a:solidFill>
                <a:latin typeface="Times New Roman" panose="02020603050405020304" pitchFamily="18" charset="0"/>
                <a:ea typeface="Tahoma" panose="020B0604030504040204" pitchFamily="34" charset="0"/>
                <a:cs typeface="Times New Roman" panose="02020603050405020304" pitchFamily="18" charset="0"/>
              </a:rPr>
              <a:t>g hệ </a:t>
            </a:r>
            <a:r>
              <a:rPr lang="en-US" sz="3500">
                <a:solidFill>
                  <a:schemeClr val="tx1"/>
                </a:solidFill>
                <a:latin typeface="Times New Roman" panose="02020603050405020304" pitchFamily="18" charset="0"/>
                <a:ea typeface="Tahoma" panose="020B0604030504040204" pitchFamily="34" charset="0"/>
                <a:cs typeface="Times New Roman" panose="02020603050405020304" pitchFamily="18" charset="0"/>
              </a:rPr>
              <a:t>thống.</a:t>
            </a:r>
          </a:p>
          <a:p>
            <a:pPr lvl="1" indent="-373063"/>
            <a:r>
              <a:rPr lang="vi-VN" sz="350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3500">
                <a:solidFill>
                  <a:schemeClr val="tx1"/>
                </a:solidFill>
                <a:latin typeface="Times New Roman" panose="02020603050405020304" pitchFamily="18" charset="0"/>
                <a:ea typeface="Tahoma" panose="020B0604030504040204" pitchFamily="34" charset="0"/>
                <a:cs typeface="Times New Roman" panose="02020603050405020304" pitchFamily="18" charset="0"/>
              </a:rPr>
              <a:t>Tổ chức mã nguồn dễ hiểu hơn.</a:t>
            </a:r>
          </a:p>
          <a:p>
            <a:r>
              <a:rPr lang="en-US" sz="3000">
                <a:solidFill>
                  <a:schemeClr val="tx1"/>
                </a:solidFill>
                <a:latin typeface="+mj-lt"/>
                <a:cs typeface="Times New Roman" panose="02020603050405020304" pitchFamily="18" charset="0"/>
              </a:rPr>
              <a:t> </a:t>
            </a:r>
          </a:p>
          <a:p>
            <a:r>
              <a:rPr lang="en-US" sz="2600">
                <a:solidFill>
                  <a:schemeClr val="tx1"/>
                </a:solidFill>
                <a:latin typeface="+mj-lt"/>
              </a:rPr>
              <a:t> </a:t>
            </a:r>
          </a:p>
          <a:p>
            <a:r>
              <a:rPr lang="en-US" sz="2100">
                <a:solidFill>
                  <a:schemeClr val="tx1"/>
                </a:solidFill>
                <a:latin typeface="+mj-lt"/>
              </a:rPr>
              <a:t> </a:t>
            </a:r>
          </a:p>
          <a:p>
            <a:r>
              <a:rPr lang="en-US" sz="2100">
                <a:solidFill>
                  <a:schemeClr val="tx1"/>
                </a:solidFill>
                <a:latin typeface="+mj-lt"/>
              </a:rPr>
              <a:t> </a:t>
            </a:r>
          </a:p>
          <a:p>
            <a:r>
              <a:rPr lang="en-US" sz="2100">
                <a:solidFill>
                  <a:schemeClr val="tx1"/>
                </a:solidFill>
                <a:latin typeface="+mj-lt"/>
              </a:rPr>
              <a:t> </a:t>
            </a:r>
          </a:p>
          <a:p>
            <a:r>
              <a:rPr lang="en-US" sz="2100">
                <a:solidFill>
                  <a:schemeClr val="tx1"/>
                </a:solidFill>
                <a:latin typeface="+mj-lt"/>
              </a:rPr>
              <a:t> </a:t>
            </a:r>
          </a:p>
          <a:p>
            <a:r>
              <a:rPr lang="en-US" sz="2100">
                <a:solidFill>
                  <a:schemeClr val="tx1"/>
                </a:solidFill>
                <a:latin typeface="+mj-lt"/>
              </a:rPr>
              <a:t> </a:t>
            </a:r>
          </a:p>
          <a:p>
            <a:r>
              <a:rPr lang="en-US" sz="2100">
                <a:solidFill>
                  <a:schemeClr val="tx1"/>
                </a:solidFill>
                <a:latin typeface="+mj-lt"/>
              </a:rPr>
              <a:t> </a:t>
            </a:r>
          </a:p>
          <a:p>
            <a:r>
              <a:rPr lang="en-US" sz="2100">
                <a:solidFill>
                  <a:schemeClr val="tx1"/>
                </a:solidFill>
                <a:latin typeface="+mj-lt"/>
              </a:rPr>
              <a:t> </a:t>
            </a:r>
          </a:p>
          <a:p>
            <a:r>
              <a:rPr lang="en-US" sz="2100">
                <a:solidFill>
                  <a:schemeClr val="tx1"/>
                </a:solidFill>
                <a:latin typeface="+mj-lt"/>
              </a:rPr>
              <a:t> </a:t>
            </a:r>
          </a:p>
          <a:p>
            <a:r>
              <a:rPr lang="en-US" sz="2100">
                <a:solidFill>
                  <a:schemeClr val="tx1"/>
                </a:solidFill>
                <a:latin typeface="+mj-lt"/>
              </a:rPr>
              <a:t> </a:t>
            </a:r>
          </a:p>
          <a:p>
            <a:endParaRPr lang="en-US"/>
          </a:p>
        </p:txBody>
      </p:sp>
    </p:spTree>
    <p:extLst>
      <p:ext uri="{BB962C8B-B14F-4D97-AF65-F5344CB8AC3E}">
        <p14:creationId xmlns:p14="http://schemas.microsoft.com/office/powerpoint/2010/main" val="129808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CD61-7DF4-4C44-94FA-A24C7342133F}"/>
              </a:ext>
            </a:extLst>
          </p:cNvPr>
          <p:cNvSpPr>
            <a:spLocks noGrp="1"/>
          </p:cNvSpPr>
          <p:nvPr>
            <p:ph type="ctrTitle"/>
          </p:nvPr>
        </p:nvSpPr>
        <p:spPr>
          <a:xfrm>
            <a:off x="1891691" y="502253"/>
            <a:ext cx="8791575" cy="2387600"/>
          </a:xfrm>
        </p:spPr>
        <p:txBody>
          <a:bodyPr>
            <a:normAutofit/>
          </a:bodyPr>
          <a:lstStyle/>
          <a:p>
            <a:pPr algn="ctr"/>
            <a:r>
              <a:rPr lang="vi-VN">
                <a:solidFill>
                  <a:schemeClr val="bg1"/>
                </a:solidFill>
              </a:rPr>
              <a:t>Cảm ơn cô và các bạn đã lắng nghe bài thuyết trình của nhóm </a:t>
            </a:r>
            <a:endParaRPr lang="en-US">
              <a:solidFill>
                <a:schemeClr val="bg1"/>
              </a:solidFill>
            </a:endParaRPr>
          </a:p>
        </p:txBody>
      </p:sp>
      <p:sp>
        <p:nvSpPr>
          <p:cNvPr id="3" name="Subtitle 2">
            <a:extLst>
              <a:ext uri="{FF2B5EF4-FFF2-40B4-BE49-F238E27FC236}">
                <a16:creationId xmlns:a16="http://schemas.microsoft.com/office/drawing/2014/main" id="{9C66FEFF-8AD0-431D-B0A0-7753100D24DD}"/>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D13EB0D6-231A-4878-A922-C6AFF69E041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344" b="69366" l="0" r="99250"/>
                    </a14:imgEffect>
                    <a14:imgEffect>
                      <a14:brightnessContrast contrast="40000"/>
                    </a14:imgEffect>
                  </a14:imgLayer>
                </a14:imgProps>
              </a:ext>
            </a:extLst>
          </a:blip>
          <a:stretch>
            <a:fillRect/>
          </a:stretch>
        </p:blipFill>
        <p:spPr>
          <a:xfrm>
            <a:off x="1876424" y="3247696"/>
            <a:ext cx="9159265" cy="2940269"/>
          </a:xfrm>
          <a:prstGeom prst="rect">
            <a:avLst/>
          </a:prstGeom>
        </p:spPr>
      </p:pic>
    </p:spTree>
    <p:extLst>
      <p:ext uri="{BB962C8B-B14F-4D97-AF65-F5344CB8AC3E}">
        <p14:creationId xmlns:p14="http://schemas.microsoft.com/office/powerpoint/2010/main" val="140786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62</TotalTime>
  <Words>372</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Century Gothic</vt:lpstr>
      <vt:lpstr>Tahoma</vt:lpstr>
      <vt:lpstr>Times New Roman</vt:lpstr>
      <vt:lpstr>Wingdings</vt:lpstr>
      <vt:lpstr>Wingdings 3</vt:lpstr>
      <vt:lpstr>Ion Boardroom</vt:lpstr>
      <vt:lpstr>Đề tài:  QUẢN LÝ QUÁN CÀ PHÊ</vt:lpstr>
      <vt:lpstr>Các nội dung nghiên cứu:  </vt:lpstr>
      <vt:lpstr>1. Mô tả bài toán </vt:lpstr>
      <vt:lpstr>2. Diagram  </vt:lpstr>
      <vt:lpstr>3. Sơ đồ phân rã chức năng </vt:lpstr>
      <vt:lpstr>4. Các công cụ hỗ trợ </vt:lpstr>
      <vt:lpstr>5. Kết luận </vt:lpstr>
      <vt:lpstr>Cảm ơn cô và các bạn đã lắng nghe bài thuyết trình của nhóm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QUẢN LÝ QUÁN CÀ PHÊ</dc:title>
  <dc:creator>lan truc</dc:creator>
  <cp:lastModifiedBy>kiet nguyen</cp:lastModifiedBy>
  <cp:revision>11</cp:revision>
  <dcterms:created xsi:type="dcterms:W3CDTF">2019-12-25T02:08:59Z</dcterms:created>
  <dcterms:modified xsi:type="dcterms:W3CDTF">2019-12-25T11:40:33Z</dcterms:modified>
</cp:coreProperties>
</file>