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notesSlides/notesSlide7.xml" ContentType="application/vnd.openxmlformats-officedocument.presentationml.notesSlid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8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4"/>
  </p:notesMasterIdLst>
  <p:handoutMasterIdLst>
    <p:handoutMasterId r:id="rId15"/>
  </p:handoutMasterIdLst>
  <p:sldIdLst>
    <p:sldId id="500" r:id="rId5"/>
    <p:sldId id="513" r:id="rId6"/>
    <p:sldId id="451" r:id="rId7"/>
    <p:sldId id="507" r:id="rId8"/>
    <p:sldId id="508" r:id="rId9"/>
    <p:sldId id="509" r:id="rId10"/>
    <p:sldId id="510" r:id="rId11"/>
    <p:sldId id="511" r:id="rId12"/>
    <p:sldId id="5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74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89166C-F39A-2175-E1C0-EF3832248CEC}" name="Manex Bule Yonis" initials="MY" userId="S::myonis@worldbank.org::9973ffc8-a169-451a-8436-f9760cfe8482" providerId="AD"/>
  <p188:author id="{E482A589-66A3-A7E7-0B8B-8746D4888305}" name="Talip Kilic" initials="TK" userId="S::tkilic@worldbank.org::9c761886-3370-4a99-8cb7-2a57ef5214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27B"/>
    <a:srgbClr val="1386C6"/>
    <a:srgbClr val="159D49"/>
    <a:srgbClr val="F4A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92535" autoAdjust="0"/>
  </p:normalViewPr>
  <p:slideViewPr>
    <p:cSldViewPr snapToGrid="0">
      <p:cViewPr varScale="1">
        <p:scale>
          <a:sx n="104" d="100"/>
          <a:sy n="104" d="100"/>
        </p:scale>
        <p:origin x="474" y="114"/>
      </p:cViewPr>
      <p:guideLst>
        <p:guide orient="horz" pos="2160"/>
        <p:guide pos="744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yonis_worldbank_org/Documents/Documents/ESS%205%20data%20curation/Workshop%20present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bankgroup-my.sharepoint.com/personal/myonis_worldbank_org/Documents/Documents/ESS%205%20data%20curation/Workshop%20presentation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yonis_worldbank_org/Documents/Documents/ESS%205%20data%20curation/Workshop%20presenta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bankgroup-my.sharepoint.com/personal/myonis_worldbank_org/Documents/Documents/ESS%205%20data%20curation/Workshop%20presentati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bankgroup-my.sharepoint.com/personal/myonis_worldbank_org/Documents/Documents/ESS%205%20data%20curation/Workshop%20presentati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https://worldbankgroup-my.sharepoint.com/personal/myonis_worldbank_org/Documents/Documents/ESS%205%20data%20curation/Workshop%20presenta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yonis_worldbank_org/Documents/Documents/ESS%205%20data%20curation/Workshop%20presentation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yonis_worldbank_org/Documents/Documents/ESS%205%20data%20curation/Workshop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worldbankgroup-my.sharepoint.com/personal/myonis_worldbank_org/Documents/Documents/ESS%205%20data%20curation/Workshop%20present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 dirty="0"/>
              <a:t>Literacy rate</a:t>
            </a:r>
            <a:endParaRPr lang="en-US" sz="1200" u="sng" dirty="0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Sheet1!$W$3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Sheet1!$U$4:$V$7</c:f>
              <c:multiLvlStrCache>
                <c:ptCount val="4"/>
                <c:lvl>
                  <c:pt idx="0">
                    <c:v>Rural</c:v>
                  </c:pt>
                  <c:pt idx="1">
                    <c:v>Urban</c:v>
                  </c:pt>
                  <c:pt idx="2">
                    <c:v>Rural</c:v>
                  </c:pt>
                  <c:pt idx="3">
                    <c:v>Urban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Sheet1!$W$4:$W$7</c:f>
              <c:numCache>
                <c:formatCode>0</c:formatCode>
                <c:ptCount val="4"/>
                <c:pt idx="0">
                  <c:v>33.380000000000003</c:v>
                </c:pt>
                <c:pt idx="1">
                  <c:v>66.31</c:v>
                </c:pt>
                <c:pt idx="2">
                  <c:v>49.43</c:v>
                </c:pt>
                <c:pt idx="3">
                  <c:v>76.42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B-4BF0-90E3-7365FC1774FB}"/>
            </c:ext>
          </c:extLst>
        </c:ser>
        <c:ser>
          <c:idx val="1"/>
          <c:order val="1"/>
          <c:tx>
            <c:strRef>
              <c:f>Sheet1!$X$3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Sheet1!$U$4:$V$7</c:f>
              <c:multiLvlStrCache>
                <c:ptCount val="4"/>
                <c:lvl>
                  <c:pt idx="0">
                    <c:v>Rural</c:v>
                  </c:pt>
                  <c:pt idx="1">
                    <c:v>Urban</c:v>
                  </c:pt>
                  <c:pt idx="2">
                    <c:v>Rural</c:v>
                  </c:pt>
                  <c:pt idx="3">
                    <c:v>Urban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</c:lvl>
              </c:multiLvlStrCache>
            </c:multiLvlStrRef>
          </c:cat>
          <c:val>
            <c:numRef>
              <c:f>Sheet1!$X$4:$X$7</c:f>
              <c:numCache>
                <c:formatCode>0</c:formatCode>
                <c:ptCount val="4"/>
                <c:pt idx="0">
                  <c:v>39.76</c:v>
                </c:pt>
                <c:pt idx="1">
                  <c:v>70.98</c:v>
                </c:pt>
                <c:pt idx="2">
                  <c:v>54.52</c:v>
                </c:pt>
                <c:pt idx="3">
                  <c:v>83.1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B-4BF0-90E3-7365FC1774F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9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0219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Source of fuel</a:t>
            </a:r>
            <a:endParaRPr lang="en-US" sz="1200" u="sng"/>
          </a:p>
        </c:rich>
      </c:tx>
      <c:layout>
        <c:manualLayout>
          <c:xMode val="edge"/>
          <c:yMode val="edge"/>
          <c:x val="0"/>
          <c:y val="5.96638961796442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25925925925923E-2"/>
          <c:y val="0.109375"/>
          <c:w val="0.89814814814814814"/>
          <c:h val="0.596498797025372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Sheet2!$Q$37</c:f>
              <c:strCache>
                <c:ptCount val="1"/>
                <c:pt idx="0">
                  <c:v>Firewood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Sheet2!$R$35:$U$36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Sheet2!$R$37:$U$37</c:f>
              <c:numCache>
                <c:formatCode>0</c:formatCode>
                <c:ptCount val="4"/>
                <c:pt idx="0">
                  <c:v>90.53</c:v>
                </c:pt>
                <c:pt idx="1">
                  <c:v>92.089999999999989</c:v>
                </c:pt>
                <c:pt idx="2">
                  <c:v>51.660000000000004</c:v>
                </c:pt>
                <c:pt idx="3">
                  <c:v>58.66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FE-4E16-9D89-DC8DAF685286}"/>
            </c:ext>
          </c:extLst>
        </c:ser>
        <c:ser>
          <c:idx val="1"/>
          <c:order val="1"/>
          <c:tx>
            <c:strRef>
              <c:f>Sheet2!$Q$38</c:f>
              <c:strCache>
                <c:ptCount val="1"/>
                <c:pt idx="0">
                  <c:v>Charcoal</c:v>
                </c:pt>
              </c:strCache>
            </c:strRef>
          </c:tx>
          <c:spPr>
            <a:solidFill>
              <a:srgbClr val="76BEE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Sheet2!$R$35:$U$36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Sheet2!$R$38:$U$38</c:f>
              <c:numCache>
                <c:formatCode>0</c:formatCode>
                <c:ptCount val="4"/>
                <c:pt idx="0">
                  <c:v>1.48</c:v>
                </c:pt>
                <c:pt idx="1">
                  <c:v>1.1100000000000001</c:v>
                </c:pt>
                <c:pt idx="2">
                  <c:v>21.54</c:v>
                </c:pt>
                <c:pt idx="3">
                  <c:v>15.95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FE-4E16-9D89-DC8DAF685286}"/>
            </c:ext>
          </c:extLst>
        </c:ser>
        <c:ser>
          <c:idx val="2"/>
          <c:order val="2"/>
          <c:tx>
            <c:strRef>
              <c:f>Sheet2!$Q$39</c:f>
              <c:strCache>
                <c:ptCount val="1"/>
                <c:pt idx="0">
                  <c:v>Dung/manure</c:v>
                </c:pt>
              </c:strCache>
            </c:strRef>
          </c:tx>
          <c:spPr>
            <a:solidFill>
              <a:srgbClr val="D4E5F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Sheet2!$R$35:$U$36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Sheet2!$R$39:$U$39</c:f>
              <c:numCache>
                <c:formatCode>0</c:formatCode>
                <c:ptCount val="4"/>
                <c:pt idx="0">
                  <c:v>6.42</c:v>
                </c:pt>
                <c:pt idx="1">
                  <c:v>6.47</c:v>
                </c:pt>
                <c:pt idx="2">
                  <c:v>0.26</c:v>
                </c:pt>
                <c:pt idx="3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FE-4E16-9D89-DC8DAF685286}"/>
            </c:ext>
          </c:extLst>
        </c:ser>
        <c:ser>
          <c:idx val="3"/>
          <c:order val="3"/>
          <c:tx>
            <c:strRef>
              <c:f>Sheet2!$Q$40</c:f>
              <c:strCache>
                <c:ptCount val="1"/>
                <c:pt idx="0">
                  <c:v>Electricity</c:v>
                </c:pt>
              </c:strCache>
            </c:strRef>
          </c:tx>
          <c:spPr>
            <a:solidFill>
              <a:srgbClr val="FAE66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Sheet2!$R$35:$U$36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Sheet2!$R$40:$U$40</c:f>
              <c:numCache>
                <c:formatCode>0</c:formatCode>
                <c:ptCount val="4"/>
                <c:pt idx="0">
                  <c:v>0.03</c:v>
                </c:pt>
                <c:pt idx="1">
                  <c:v>0.12</c:v>
                </c:pt>
                <c:pt idx="2">
                  <c:v>21.24</c:v>
                </c:pt>
                <c:pt idx="3">
                  <c:v>21.32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FE-4E16-9D89-DC8DAF685286}"/>
            </c:ext>
          </c:extLst>
        </c:ser>
        <c:ser>
          <c:idx val="4"/>
          <c:order val="4"/>
          <c:tx>
            <c:strRef>
              <c:f>Sheet2!$Q$41</c:f>
              <c:strCache>
                <c:ptCount val="1"/>
                <c:pt idx="0">
                  <c:v>Other/None</c:v>
                </c:pt>
              </c:strCache>
            </c:strRef>
          </c:tx>
          <c:spPr>
            <a:solidFill>
              <a:srgbClr val="E28E0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Sheet2!$R$35:$U$36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Sheet2!$R$41:$U$41</c:f>
              <c:numCache>
                <c:formatCode>0</c:formatCode>
                <c:ptCount val="4"/>
                <c:pt idx="0">
                  <c:v>1.5499999999999998</c:v>
                </c:pt>
                <c:pt idx="1">
                  <c:v>0.21</c:v>
                </c:pt>
                <c:pt idx="2">
                  <c:v>5.3</c:v>
                </c:pt>
                <c:pt idx="3">
                  <c:v>3.6799999999999997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FE-4E16-9D89-DC8DAF68528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88958191"/>
        <c:axId val="2098496095"/>
      </c:barChart>
      <c:catAx>
        <c:axId val="198895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98496095"/>
        <c:crosses val="autoZero"/>
        <c:auto val="1"/>
        <c:lblAlgn val="ctr"/>
        <c:lblOffset val="100"/>
        <c:noMultiLvlLbl val="0"/>
      </c:catAx>
      <c:valAx>
        <c:axId val="2098496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98895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736512102653894E-3"/>
          <c:y val="0.84171861329833775"/>
          <c:w val="0.99462634878973466"/>
          <c:h val="0.13744805336832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Time spent: share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Sheet6!$C$9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Sheet6!$B$10:$B$11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Sheet6!$C$10:$C$11</c:f>
              <c:numCache>
                <c:formatCode>General</c:formatCode>
                <c:ptCount val="2"/>
                <c:pt idx="0">
                  <c:v>30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C-457C-826D-DCE58F2EC647}"/>
            </c:ext>
          </c:extLst>
        </c:ser>
        <c:ser>
          <c:idx val="1"/>
          <c:order val="1"/>
          <c:tx>
            <c:strRef>
              <c:f>Sheet6!$D$9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Sheet6!$B$10:$B$11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Sheet6!$D$10:$D$11</c:f>
              <c:numCache>
                <c:formatCode>General</c:formatCode>
                <c:ptCount val="2"/>
                <c:pt idx="0">
                  <c:v>67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C-457C-826D-DCE58F2EC64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7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21946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Time spent: minutes </a:t>
            </a:r>
            <a:endParaRPr lang="en-US" sz="1200" u="sng"/>
          </a:p>
        </c:rich>
      </c:tx>
      <c:layout>
        <c:manualLayout>
          <c:xMode val="edge"/>
          <c:yMode val="edge"/>
          <c:x val="2.4374453193350592E-3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Sheet6!$B$5</c:f>
              <c:strCache>
                <c:ptCount val="1"/>
                <c:pt idx="0">
                  <c:v>Male</c:v>
                </c:pt>
              </c:strCache>
            </c:strRef>
          </c:tx>
          <c:spPr>
            <a:ln w="28575" cap="rnd">
              <a:solidFill>
                <a:srgbClr val="0870B8"/>
              </a:solidFill>
              <a:round/>
            </a:ln>
            <a:effectLst/>
          </c:spPr>
          <c:marker>
            <c:symbol val="none"/>
          </c:marker>
          <c:cat>
            <c:multiLvlStrRef>
              <c:f>Sheet6!$G$3:$U$4</c:f>
              <c:multiLvlStrCache>
                <c:ptCount val="15"/>
                <c:lvl>
                  <c:pt idx="0">
                    <c:v>7-14</c:v>
                  </c:pt>
                  <c:pt idx="1">
                    <c:v>15-64</c:v>
                  </c:pt>
                  <c:pt idx="2">
                    <c:v>65+</c:v>
                  </c:pt>
                  <c:pt idx="4">
                    <c:v>7-14</c:v>
                  </c:pt>
                  <c:pt idx="5">
                    <c:v>15-64</c:v>
                  </c:pt>
                  <c:pt idx="6">
                    <c:v>65+</c:v>
                  </c:pt>
                  <c:pt idx="8">
                    <c:v>7-14</c:v>
                  </c:pt>
                  <c:pt idx="9">
                    <c:v>15-64</c:v>
                  </c:pt>
                  <c:pt idx="10">
                    <c:v>65+</c:v>
                  </c:pt>
                  <c:pt idx="12">
                    <c:v>7-14</c:v>
                  </c:pt>
                  <c:pt idx="13">
                    <c:v>15-64</c:v>
                  </c:pt>
                  <c:pt idx="14">
                    <c:v>65+</c:v>
                  </c:pt>
                </c:lvl>
                <c:lvl>
                  <c:pt idx="0">
                    <c:v>Rural</c:v>
                  </c:pt>
                  <c:pt idx="4">
                    <c:v>Urban</c:v>
                  </c:pt>
                  <c:pt idx="8">
                    <c:v>Bottom 40%</c:v>
                  </c:pt>
                  <c:pt idx="12">
                    <c:v>Top 60%</c:v>
                  </c:pt>
                </c:lvl>
              </c:multiLvlStrCache>
            </c:multiLvlStrRef>
          </c:cat>
          <c:val>
            <c:numRef>
              <c:f>Sheet6!$G$5:$U$5</c:f>
              <c:numCache>
                <c:formatCode>0</c:formatCode>
                <c:ptCount val="15"/>
                <c:pt idx="0">
                  <c:v>24.53</c:v>
                </c:pt>
                <c:pt idx="1">
                  <c:v>23.21</c:v>
                </c:pt>
                <c:pt idx="2">
                  <c:v>13.45</c:v>
                </c:pt>
                <c:pt idx="4">
                  <c:v>17.16</c:v>
                </c:pt>
                <c:pt idx="5">
                  <c:v>9.67</c:v>
                </c:pt>
                <c:pt idx="6">
                  <c:v>1.55</c:v>
                </c:pt>
                <c:pt idx="8">
                  <c:v>26.49</c:v>
                </c:pt>
                <c:pt idx="9">
                  <c:v>25.04</c:v>
                </c:pt>
                <c:pt idx="10">
                  <c:v>11.2</c:v>
                </c:pt>
                <c:pt idx="12">
                  <c:v>19.350000000000001</c:v>
                </c:pt>
                <c:pt idx="13">
                  <c:v>15.64</c:v>
                </c:pt>
                <c:pt idx="14">
                  <c:v>11.23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D1-4997-A99E-6F4DC1377EE0}"/>
            </c:ext>
          </c:extLst>
        </c:ser>
        <c:ser>
          <c:idx val="1"/>
          <c:order val="1"/>
          <c:tx>
            <c:strRef>
              <c:f>Sheet6!$B$6</c:f>
              <c:strCache>
                <c:ptCount val="1"/>
                <c:pt idx="0">
                  <c:v>Female</c:v>
                </c:pt>
              </c:strCache>
            </c:strRef>
          </c:tx>
          <c:spPr>
            <a:ln w="28575" cap="rnd">
              <a:solidFill>
                <a:srgbClr val="ECC625"/>
              </a:solidFill>
              <a:round/>
            </a:ln>
            <a:effectLst/>
          </c:spPr>
          <c:marker>
            <c:symbol val="none"/>
          </c:marker>
          <c:cat>
            <c:multiLvlStrRef>
              <c:f>Sheet6!$G$3:$U$4</c:f>
              <c:multiLvlStrCache>
                <c:ptCount val="15"/>
                <c:lvl>
                  <c:pt idx="0">
                    <c:v>7-14</c:v>
                  </c:pt>
                  <c:pt idx="1">
                    <c:v>15-64</c:v>
                  </c:pt>
                  <c:pt idx="2">
                    <c:v>65+</c:v>
                  </c:pt>
                  <c:pt idx="4">
                    <c:v>7-14</c:v>
                  </c:pt>
                  <c:pt idx="5">
                    <c:v>15-64</c:v>
                  </c:pt>
                  <c:pt idx="6">
                    <c:v>65+</c:v>
                  </c:pt>
                  <c:pt idx="8">
                    <c:v>7-14</c:v>
                  </c:pt>
                  <c:pt idx="9">
                    <c:v>15-64</c:v>
                  </c:pt>
                  <c:pt idx="10">
                    <c:v>65+</c:v>
                  </c:pt>
                  <c:pt idx="12">
                    <c:v>7-14</c:v>
                  </c:pt>
                  <c:pt idx="13">
                    <c:v>15-64</c:v>
                  </c:pt>
                  <c:pt idx="14">
                    <c:v>65+</c:v>
                  </c:pt>
                </c:lvl>
                <c:lvl>
                  <c:pt idx="0">
                    <c:v>Rural</c:v>
                  </c:pt>
                  <c:pt idx="4">
                    <c:v>Urban</c:v>
                  </c:pt>
                  <c:pt idx="8">
                    <c:v>Bottom 40%</c:v>
                  </c:pt>
                  <c:pt idx="12">
                    <c:v>Top 60%</c:v>
                  </c:pt>
                </c:lvl>
              </c:multiLvlStrCache>
            </c:multiLvlStrRef>
          </c:cat>
          <c:val>
            <c:numRef>
              <c:f>Sheet6!$G$6:$U$6</c:f>
              <c:numCache>
                <c:formatCode>0</c:formatCode>
                <c:ptCount val="15"/>
                <c:pt idx="0">
                  <c:v>42.03</c:v>
                </c:pt>
                <c:pt idx="1">
                  <c:v>56.43</c:v>
                </c:pt>
                <c:pt idx="2">
                  <c:v>28.55</c:v>
                </c:pt>
                <c:pt idx="4">
                  <c:v>19.43</c:v>
                </c:pt>
                <c:pt idx="5">
                  <c:v>21.59</c:v>
                </c:pt>
                <c:pt idx="6">
                  <c:v>13.29</c:v>
                </c:pt>
                <c:pt idx="8">
                  <c:v>41.5</c:v>
                </c:pt>
                <c:pt idx="9">
                  <c:v>58.38</c:v>
                </c:pt>
                <c:pt idx="10">
                  <c:v>18.329999999999998</c:v>
                </c:pt>
                <c:pt idx="12">
                  <c:v>32.340000000000003</c:v>
                </c:pt>
                <c:pt idx="13">
                  <c:v>39.28</c:v>
                </c:pt>
                <c:pt idx="14">
                  <c:v>28.17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D1-4997-A99E-6F4DC1377E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1246976"/>
        <c:axId val="676740239"/>
      </c:lineChart>
      <c:catAx>
        <c:axId val="331246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76740239"/>
        <c:crosses val="autoZero"/>
        <c:auto val="1"/>
        <c:lblAlgn val="ctr"/>
        <c:lblOffset val="100"/>
        <c:noMultiLvlLbl val="0"/>
      </c:catAx>
      <c:valAx>
        <c:axId val="676740239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3124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Total employmnet: 7 years and older population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Sheet3!$C$4:$C$6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Sheet3!$D$4:$D$6</c:f>
              <c:numCache>
                <c:formatCode>General</c:formatCode>
                <c:ptCount val="3"/>
                <c:pt idx="0">
                  <c:v>58</c:v>
                </c:pt>
                <c:pt idx="1">
                  <c:v>64</c:v>
                </c:pt>
                <c:pt idx="2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0-4070-AA9D-A8522ACB1D75}"/>
            </c:ext>
          </c:extLst>
        </c:ser>
        <c:ser>
          <c:idx val="1"/>
          <c:order val="1"/>
          <c:tx>
            <c:strRef>
              <c:f>Sheet3!$E$3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Sheet3!$C$4:$C$6</c:f>
              <c:strCache>
                <c:ptCount val="3"/>
                <c:pt idx="0">
                  <c:v>National</c:v>
                </c:pt>
                <c:pt idx="1">
                  <c:v>Rural</c:v>
                </c:pt>
                <c:pt idx="2">
                  <c:v>Urban</c:v>
                </c:pt>
              </c:strCache>
            </c:strRef>
          </c:cat>
          <c:val>
            <c:numRef>
              <c:f>Sheet3!$E$4:$E$6</c:f>
              <c:numCache>
                <c:formatCode>General</c:formatCode>
                <c:ptCount val="3"/>
                <c:pt idx="0">
                  <c:v>56</c:v>
                </c:pt>
                <c:pt idx="1">
                  <c:v>59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0-4070-AA9D-A8522ACB1D7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7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21946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Employment by economic</a:t>
            </a:r>
          </a:p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sectors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Sheet3!$L$2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Sheet3!$J$3:$K$8</c:f>
              <c:multiLvlStrCache>
                <c:ptCount val="6"/>
                <c:lvl>
                  <c:pt idx="0">
                    <c:v>National</c:v>
                  </c:pt>
                  <c:pt idx="1">
                    <c:v>Rural</c:v>
                  </c:pt>
                  <c:pt idx="2">
                    <c:v>Urban</c:v>
                  </c:pt>
                  <c:pt idx="3">
                    <c:v>National</c:v>
                  </c:pt>
                  <c:pt idx="4">
                    <c:v>Rural</c:v>
                  </c:pt>
                  <c:pt idx="5">
                    <c:v>Urban</c:v>
                  </c:pt>
                </c:lvl>
                <c:lvl>
                  <c:pt idx="0">
                    <c:v>Agriculture</c:v>
                  </c:pt>
                  <c:pt idx="3">
                    <c:v>Non-agriculture</c:v>
                  </c:pt>
                </c:lvl>
              </c:multiLvlStrCache>
            </c:multiLvlStrRef>
          </c:cat>
          <c:val>
            <c:numRef>
              <c:f>Sheet3!$L$3:$L$8</c:f>
              <c:numCache>
                <c:formatCode>0</c:formatCode>
                <c:ptCount val="6"/>
                <c:pt idx="0">
                  <c:v>76.295092671680607</c:v>
                </c:pt>
                <c:pt idx="1">
                  <c:v>88.928638770183184</c:v>
                </c:pt>
                <c:pt idx="2">
                  <c:v>26.479233006569249</c:v>
                </c:pt>
                <c:pt idx="3">
                  <c:v>23.704907328319202</c:v>
                </c:pt>
                <c:pt idx="4">
                  <c:v>11.071361229816761</c:v>
                </c:pt>
                <c:pt idx="5">
                  <c:v>73.520766993430826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2-4755-A80C-B88E8E37208B}"/>
            </c:ext>
          </c:extLst>
        </c:ser>
        <c:ser>
          <c:idx val="1"/>
          <c:order val="1"/>
          <c:tx>
            <c:strRef>
              <c:f>Sheet3!$M$2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Sheet3!$J$3:$K$8</c:f>
              <c:multiLvlStrCache>
                <c:ptCount val="6"/>
                <c:lvl>
                  <c:pt idx="0">
                    <c:v>National</c:v>
                  </c:pt>
                  <c:pt idx="1">
                    <c:v>Rural</c:v>
                  </c:pt>
                  <c:pt idx="2">
                    <c:v>Urban</c:v>
                  </c:pt>
                  <c:pt idx="3">
                    <c:v>National</c:v>
                  </c:pt>
                  <c:pt idx="4">
                    <c:v>Rural</c:v>
                  </c:pt>
                  <c:pt idx="5">
                    <c:v>Urban</c:v>
                  </c:pt>
                </c:lvl>
                <c:lvl>
                  <c:pt idx="0">
                    <c:v>Agriculture</c:v>
                  </c:pt>
                  <c:pt idx="3">
                    <c:v>Non-agriculture</c:v>
                  </c:pt>
                </c:lvl>
              </c:multiLvlStrCache>
            </c:multiLvlStrRef>
          </c:cat>
          <c:val>
            <c:numRef>
              <c:f>Sheet3!$M$3:$M$8</c:f>
              <c:numCache>
                <c:formatCode>0</c:formatCode>
                <c:ptCount val="6"/>
                <c:pt idx="0">
                  <c:v>70.889684260322966</c:v>
                </c:pt>
                <c:pt idx="1">
                  <c:v>82.508031451394984</c:v>
                </c:pt>
                <c:pt idx="2">
                  <c:v>23.74750373866625</c:v>
                </c:pt>
                <c:pt idx="3">
                  <c:v>29.11031573967723</c:v>
                </c:pt>
                <c:pt idx="4">
                  <c:v>17.491968548605001</c:v>
                </c:pt>
                <c:pt idx="5">
                  <c:v>76.252496261333661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92-4755-A80C-B88E8E37208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14021946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Consumption expenditure per adult equivalent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Sheet4!$E$3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3E5DF9C-5096-445D-B026-C331B07D7CD9}" type="VALUE">
                      <a:rPr lang="en-US">
                        <a:solidFill>
                          <a:sysClr val="windowText" lastClr="000000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8DB6-467A-9509-539BAD1859E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Sheet4!$D$4:$D$6</c:f>
              <c:strCache>
                <c:ptCount val="3"/>
                <c:pt idx="0">
                  <c:v>Rural</c:v>
                </c:pt>
                <c:pt idx="1">
                  <c:v>Urban</c:v>
                </c:pt>
                <c:pt idx="2">
                  <c:v>National</c:v>
                </c:pt>
              </c:strCache>
            </c:strRef>
          </c:cat>
          <c:val>
            <c:numRef>
              <c:f>Sheet4!$E$4:$E$6</c:f>
              <c:numCache>
                <c:formatCode>General</c:formatCode>
                <c:ptCount val="3"/>
                <c:pt idx="0">
                  <c:v>13834</c:v>
                </c:pt>
                <c:pt idx="1">
                  <c:v>24837</c:v>
                </c:pt>
                <c:pt idx="2">
                  <c:v>17323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6-467A-9509-539BAD1859E2}"/>
            </c:ext>
          </c:extLst>
        </c:ser>
        <c:ser>
          <c:idx val="1"/>
          <c:order val="1"/>
          <c:tx>
            <c:strRef>
              <c:f>Sheet4!$F$3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8DB6-467A-9509-539BAD1859E2}"/>
                </c:ext>
              </c:extLst>
            </c:dLbl>
            <c:dLbl>
              <c:idx val="1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8DB6-467A-9509-539BAD1859E2}"/>
                </c:ext>
              </c:extLst>
            </c:dLbl>
            <c:dLbl>
              <c:idx val="2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8DB6-467A-9509-539BAD1859E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Sheet4!$D$4:$D$6</c:f>
              <c:strCache>
                <c:ptCount val="3"/>
                <c:pt idx="0">
                  <c:v>Rural</c:v>
                </c:pt>
                <c:pt idx="1">
                  <c:v>Urban</c:v>
                </c:pt>
                <c:pt idx="2">
                  <c:v>National</c:v>
                </c:pt>
              </c:strCache>
            </c:strRef>
          </c:cat>
          <c:val>
            <c:numRef>
              <c:f>Sheet4!$F$4:$F$6</c:f>
              <c:numCache>
                <c:formatCode>General</c:formatCode>
                <c:ptCount val="3"/>
                <c:pt idx="0">
                  <c:v>13707</c:v>
                </c:pt>
                <c:pt idx="1">
                  <c:v>26474</c:v>
                </c:pt>
                <c:pt idx="2">
                  <c:v>17831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B6-467A-9509-539BAD1859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2700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4672"/>
        <c:crosses val="autoZero"/>
        <c:crossBetween val="between"/>
        <c:majorUnit val="5000"/>
        <c:minorUnit val="2500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Top three shocks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Sheet4!$M$3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Sheet4!$L$4:$L$6</c:f>
              <c:strCache>
                <c:ptCount val="3"/>
                <c:pt idx="0">
                  <c:v>Drought</c:v>
                </c:pt>
                <c:pt idx="1">
                  <c:v>Unusal price rise of inputs</c:v>
                </c:pt>
                <c:pt idx="2">
                  <c:v>Unusal price rise of food items</c:v>
                </c:pt>
              </c:strCache>
            </c:strRef>
          </c:cat>
          <c:val>
            <c:numRef>
              <c:f>Sheet4!$M$4:$M$6</c:f>
              <c:numCache>
                <c:formatCode>General</c:formatCode>
                <c:ptCount val="3"/>
                <c:pt idx="0">
                  <c:v>13</c:v>
                </c:pt>
                <c:pt idx="1">
                  <c:v>22</c:v>
                </c:pt>
                <c:pt idx="2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1-425F-9595-7CA802A6FBE5}"/>
            </c:ext>
          </c:extLst>
        </c:ser>
        <c:ser>
          <c:idx val="1"/>
          <c:order val="1"/>
          <c:tx>
            <c:strRef>
              <c:f>Sheet4!$N$3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Sheet4!$L$4:$L$6</c:f>
              <c:strCache>
                <c:ptCount val="3"/>
                <c:pt idx="0">
                  <c:v>Drought</c:v>
                </c:pt>
                <c:pt idx="1">
                  <c:v>Unusal price rise of inputs</c:v>
                </c:pt>
                <c:pt idx="2">
                  <c:v>Unusal price rise of food items</c:v>
                </c:pt>
              </c:strCache>
            </c:strRef>
          </c:cat>
          <c:val>
            <c:numRef>
              <c:f>Sheet4!$N$4:$N$6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B1-425F-9595-7CA802A6FBE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4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4672"/>
        <c:crosses val="autoZero"/>
        <c:crossBetween val="between"/>
        <c:majorUnit val="10"/>
      </c:valAx>
    </c:plotArea>
    <c:legend>
      <c:legendPos val="b"/>
      <c:layout>
        <c:manualLayout>
          <c:xMode val="edge"/>
          <c:yMode val="edge"/>
          <c:x val="0.58586426696662919"/>
          <c:y val="0.88951224846894117"/>
          <c:w val="0.25684289463817023"/>
          <c:h val="7.3450714494021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Food insecurity experience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Sheet4!$S$3</c:f>
              <c:strCache>
                <c:ptCount val="1"/>
                <c:pt idx="0">
                  <c:v>Severe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Sheet4!$R$4:$R$6</c:f>
              <c:strCache>
                <c:ptCount val="3"/>
                <c:pt idx="0">
                  <c:v>Rural</c:v>
                </c:pt>
                <c:pt idx="1">
                  <c:v>Urban</c:v>
                </c:pt>
                <c:pt idx="2">
                  <c:v>National</c:v>
                </c:pt>
              </c:strCache>
            </c:strRef>
          </c:cat>
          <c:val>
            <c:numRef>
              <c:f>Sheet4!$S$4:$S$6</c:f>
              <c:numCache>
                <c:formatCode>General</c:formatCode>
                <c:ptCount val="3"/>
                <c:pt idx="0">
                  <c:v>10</c:v>
                </c:pt>
                <c:pt idx="1">
                  <c:v>7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A1-41DB-A59E-FADD23F4ED32}"/>
            </c:ext>
          </c:extLst>
        </c:ser>
        <c:ser>
          <c:idx val="1"/>
          <c:order val="1"/>
          <c:tx>
            <c:strRef>
              <c:f>Sheet4!$T$3</c:f>
              <c:strCache>
                <c:ptCount val="1"/>
                <c:pt idx="0">
                  <c:v>Moderate or severe</c:v>
                </c:pt>
              </c:strCache>
            </c:strRef>
          </c:tx>
          <c:spPr>
            <a:solidFill>
              <a:srgbClr val="0870B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Sheet4!$R$4:$R$6</c:f>
              <c:strCache>
                <c:ptCount val="3"/>
                <c:pt idx="0">
                  <c:v>Rural</c:v>
                </c:pt>
                <c:pt idx="1">
                  <c:v>Urban</c:v>
                </c:pt>
                <c:pt idx="2">
                  <c:v>National</c:v>
                </c:pt>
              </c:strCache>
            </c:strRef>
          </c:cat>
          <c:val>
            <c:numRef>
              <c:f>Sheet4!$T$4:$T$6</c:f>
              <c:numCache>
                <c:formatCode>General</c:formatCode>
                <c:ptCount val="3"/>
                <c:pt idx="0">
                  <c:v>44</c:v>
                </c:pt>
                <c:pt idx="1">
                  <c:v>35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A1-41DB-A59E-FADD23F4ED3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4672"/>
        <c:crosses val="autoZero"/>
        <c:crossBetween val="between"/>
        <c:majorUnit val="10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Agriculture activities and land tenure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Sheet5!$D$2</c:f>
              <c:strCache>
                <c:ptCount val="1"/>
                <c:pt idx="0">
                  <c:v>2018/19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0"/>
                  <c:y val="6.95800524934383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E4-4357-BA81-3BDD3D6577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Sheet5!$B$3:$C$7</c:f>
              <c:multiLvlStrCache>
                <c:ptCount val="5"/>
                <c:lvl>
                  <c:pt idx="0">
                    <c:v>Any farming activity</c:v>
                  </c:pt>
                  <c:pt idx="1">
                    <c:v>Owns land</c:v>
                  </c:pt>
                  <c:pt idx="2">
                    <c:v>Rent out land</c:v>
                  </c:pt>
                  <c:pt idx="3">
                    <c:v>Any farming activity</c:v>
                  </c:pt>
                  <c:pt idx="4">
                    <c:v>Owns land</c:v>
                  </c:pt>
                </c:lvl>
                <c:lvl>
                  <c:pt idx="0">
                    <c:v>Rural</c:v>
                  </c:pt>
                  <c:pt idx="3">
                    <c:v>Urban</c:v>
                  </c:pt>
                </c:lvl>
              </c:multiLvlStrCache>
            </c:multiLvlStrRef>
          </c:cat>
          <c:val>
            <c:numRef>
              <c:f>Sheet5!$D$3:$D$7</c:f>
              <c:numCache>
                <c:formatCode>General</c:formatCode>
                <c:ptCount val="5"/>
                <c:pt idx="0">
                  <c:v>96</c:v>
                </c:pt>
                <c:pt idx="1">
                  <c:v>84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E4-4357-BA81-3BDD3D6577CE}"/>
            </c:ext>
          </c:extLst>
        </c:ser>
        <c:ser>
          <c:idx val="1"/>
          <c:order val="1"/>
          <c:tx>
            <c:strRef>
              <c:f>Sheet5!$E$2</c:f>
              <c:strCache>
                <c:ptCount val="1"/>
                <c:pt idx="0">
                  <c:v>2021/22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Sheet5!$B$3:$C$7</c:f>
              <c:multiLvlStrCache>
                <c:ptCount val="5"/>
                <c:lvl>
                  <c:pt idx="0">
                    <c:v>Any farming activity</c:v>
                  </c:pt>
                  <c:pt idx="1">
                    <c:v>Owns land</c:v>
                  </c:pt>
                  <c:pt idx="2">
                    <c:v>Rent out land</c:v>
                  </c:pt>
                  <c:pt idx="3">
                    <c:v>Any farming activity</c:v>
                  </c:pt>
                  <c:pt idx="4">
                    <c:v>Owns land</c:v>
                  </c:pt>
                </c:lvl>
                <c:lvl>
                  <c:pt idx="0">
                    <c:v>Rural</c:v>
                  </c:pt>
                  <c:pt idx="3">
                    <c:v>Urban</c:v>
                  </c:pt>
                </c:lvl>
              </c:multiLvlStrCache>
            </c:multiLvlStrRef>
          </c:cat>
          <c:val>
            <c:numRef>
              <c:f>Sheet5!$E$3:$E$7</c:f>
              <c:numCache>
                <c:formatCode>General</c:formatCode>
                <c:ptCount val="5"/>
                <c:pt idx="0">
                  <c:v>96</c:v>
                </c:pt>
                <c:pt idx="1">
                  <c:v>90</c:v>
                </c:pt>
                <c:pt idx="2">
                  <c:v>5</c:v>
                </c:pt>
                <c:pt idx="3">
                  <c:v>36</c:v>
                </c:pt>
                <c:pt idx="4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3E4-4357-BA81-3BDD3D6577C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021946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Use of agriculture inputs</a:t>
            </a:r>
            <a:endParaRPr lang="en-US" sz="1200" b="1" u="sng"/>
          </a:p>
        </c:rich>
      </c:tx>
      <c:layout>
        <c:manualLayout>
          <c:xMode val="edge"/>
          <c:yMode val="edge"/>
          <c:x val="3.055220574905588E-3"/>
          <c:y val="9.4482237339380201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Sheet5!$N$2</c:f>
              <c:strCache>
                <c:ptCount val="1"/>
                <c:pt idx="0">
                  <c:v>2018/19</c:v>
                </c:pt>
              </c:strCache>
            </c:strRef>
          </c:tx>
          <c:spPr>
            <a:solidFill>
              <a:srgbClr val="0870B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Sheet5!$M$3:$M$5</c:f>
              <c:strCache>
                <c:ptCount val="3"/>
                <c:pt idx="0">
                  <c:v>Use of inorganic fertilizers</c:v>
                </c:pt>
                <c:pt idx="1">
                  <c:v>Use of improved seeds</c:v>
                </c:pt>
                <c:pt idx="2">
                  <c:v>Use of chemicals </c:v>
                </c:pt>
              </c:strCache>
            </c:strRef>
          </c:cat>
          <c:val>
            <c:numRef>
              <c:f>Sheet5!$N$3:$N$5</c:f>
              <c:numCache>
                <c:formatCode>General</c:formatCode>
                <c:ptCount val="3"/>
                <c:pt idx="0">
                  <c:v>66</c:v>
                </c:pt>
                <c:pt idx="1">
                  <c:v>38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69-44AF-805D-22D31539E731}"/>
            </c:ext>
          </c:extLst>
        </c:ser>
        <c:ser>
          <c:idx val="1"/>
          <c:order val="1"/>
          <c:tx>
            <c:strRef>
              <c:f>Sheet5!$O$2</c:f>
              <c:strCache>
                <c:ptCount val="1"/>
                <c:pt idx="0">
                  <c:v>2021/22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Sheet5!$M$3:$M$5</c:f>
              <c:strCache>
                <c:ptCount val="3"/>
                <c:pt idx="0">
                  <c:v>Use of inorganic fertilizers</c:v>
                </c:pt>
                <c:pt idx="1">
                  <c:v>Use of improved seeds</c:v>
                </c:pt>
                <c:pt idx="2">
                  <c:v>Use of chemicals </c:v>
                </c:pt>
              </c:strCache>
            </c:strRef>
          </c:cat>
          <c:val>
            <c:numRef>
              <c:f>Sheet5!$O$3:$O$5</c:f>
              <c:numCache>
                <c:formatCode>General</c:formatCode>
                <c:ptCount val="3"/>
                <c:pt idx="0">
                  <c:v>68</c:v>
                </c:pt>
                <c:pt idx="1">
                  <c:v>43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69-44AF-805D-22D31539E73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1402194672"/>
        <c:axId val="1402195088"/>
      </c:barChart>
      <c:catAx>
        <c:axId val="140219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5088"/>
        <c:crosses val="autoZero"/>
        <c:auto val="1"/>
        <c:lblAlgn val="ctr"/>
        <c:lblOffset val="100"/>
        <c:noMultiLvlLbl val="0"/>
      </c:catAx>
      <c:valAx>
        <c:axId val="1402195088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00206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40219467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200" u="sng"/>
            </a:pPr>
            <a:r>
              <a:rPr lang="en-US" sz="1200" b="1" i="0" u="sng" strike="noStrike" baseline="0"/>
              <a:t>Enrollment: girls aged 7-18 years</a:t>
            </a:r>
            <a:endParaRPr lang="en-US" sz="1200" u="sng"/>
          </a:p>
        </c:rich>
      </c:tx>
      <c:layout>
        <c:manualLayout>
          <c:xMode val="edge"/>
          <c:yMode val="edge"/>
          <c:x val="4.0141847884630081E-3"/>
          <c:y val="1.4189093316937048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'[ESS5report_final_2.xlsx]Tab2.6'!$BK$118</c:f>
              <c:strCache>
                <c:ptCount val="1"/>
                <c:pt idx="0">
                  <c:v>Primary</c:v>
                </c:pt>
              </c:strCache>
            </c:strRef>
          </c:tx>
          <c:spPr>
            <a:solidFill>
              <a:srgbClr val="0870B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'[1]Tab2.6'!$BI$119:$BJ$120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'[1]Tab2.6'!$BK$119:$BK$120</c:f>
              <c:numCache>
                <c:formatCode>0</c:formatCode>
                <c:ptCount val="2"/>
                <c:pt idx="0">
                  <c:v>57.819393662653255</c:v>
                </c:pt>
                <c:pt idx="1">
                  <c:v>58.888936972248693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17-4B5A-B598-2DCC00F424A5}"/>
            </c:ext>
          </c:extLst>
        </c:ser>
        <c:ser>
          <c:idx val="1"/>
          <c:order val="1"/>
          <c:tx>
            <c:strRef>
              <c:f>'[ESS5report_final_2.xlsx]Tab2.6'!$BL$118</c:f>
              <c:strCache>
                <c:ptCount val="1"/>
                <c:pt idx="0">
                  <c:v>Secondary</c:v>
                </c:pt>
              </c:strCache>
            </c:strRef>
          </c:tx>
          <c:spPr>
            <a:solidFill>
              <a:srgbClr val="E28E0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'[1]Tab2.6'!$BI$119:$BJ$120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'[1]Tab2.6'!$BL$119:$BL$120</c:f>
              <c:numCache>
                <c:formatCode>0</c:formatCode>
                <c:ptCount val="2"/>
                <c:pt idx="0">
                  <c:v>6.4882995978169582</c:v>
                </c:pt>
                <c:pt idx="1">
                  <c:v>6.8244082368362786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17-4B5A-B598-2DCC00F424A5}"/>
            </c:ext>
          </c:extLst>
        </c:ser>
        <c:ser>
          <c:idx val="2"/>
          <c:order val="2"/>
          <c:tx>
            <c:strRef>
              <c:f>'[ESS5report_final_2.xlsx]Tab2.6'!$BM$118</c:f>
              <c:strCache>
                <c:ptCount val="1"/>
                <c:pt idx="0">
                  <c:v>Out of school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'[1]Tab2.6'!$BI$119:$BJ$120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'[1]Tab2.6'!$BM$119:$BM$120</c:f>
              <c:numCache>
                <c:formatCode>0</c:formatCode>
                <c:ptCount val="2"/>
                <c:pt idx="0">
                  <c:v>35.692306739529798</c:v>
                </c:pt>
                <c:pt idx="1">
                  <c:v>34.28665479091503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17-4B5A-B598-2DCC00F424A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774401327"/>
        <c:axId val="774404655"/>
      </c:barChart>
      <c:catAx>
        <c:axId val="77440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4404655"/>
        <c:crosses val="autoZero"/>
        <c:auto val="1"/>
        <c:lblAlgn val="ctr"/>
        <c:lblOffset val="100"/>
        <c:noMultiLvlLbl val="0"/>
      </c:catAx>
      <c:valAx>
        <c:axId val="774404655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774401327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u="sng"/>
              <a:t>Utilization of harvest</a:t>
            </a:r>
          </a:p>
        </c:rich>
      </c:tx>
      <c:layout>
        <c:manualLayout>
          <c:xMode val="edge"/>
          <c:yMode val="edge"/>
          <c:x val="9.98000249968755E-3"/>
          <c:y val="1.984126984126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Sheet7!$D$2</c:f>
              <c:strCache>
                <c:ptCount val="1"/>
                <c:pt idx="0">
                  <c:v>Own consumption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Sheet7!$C$3:$C$10</c:f>
              <c:strCache>
                <c:ptCount val="8"/>
                <c:pt idx="0">
                  <c:v>Coffee</c:v>
                </c:pt>
                <c:pt idx="1">
                  <c:v>Barley</c:v>
                </c:pt>
                <c:pt idx="2">
                  <c:v>Wheat</c:v>
                </c:pt>
                <c:pt idx="3">
                  <c:v>Chat</c:v>
                </c:pt>
                <c:pt idx="4">
                  <c:v>Teff</c:v>
                </c:pt>
                <c:pt idx="5">
                  <c:v>Enset</c:v>
                </c:pt>
                <c:pt idx="6">
                  <c:v>Sorghum</c:v>
                </c:pt>
                <c:pt idx="7">
                  <c:v>Maize</c:v>
                </c:pt>
              </c:strCache>
            </c:strRef>
          </c:cat>
          <c:val>
            <c:numRef>
              <c:f>Sheet7!$D$3:$D$10</c:f>
              <c:numCache>
                <c:formatCode>General</c:formatCode>
                <c:ptCount val="8"/>
                <c:pt idx="0">
                  <c:v>6</c:v>
                </c:pt>
                <c:pt idx="1">
                  <c:v>55</c:v>
                </c:pt>
                <c:pt idx="2">
                  <c:v>56</c:v>
                </c:pt>
                <c:pt idx="3">
                  <c:v>56</c:v>
                </c:pt>
                <c:pt idx="4">
                  <c:v>58</c:v>
                </c:pt>
                <c:pt idx="5">
                  <c:v>60</c:v>
                </c:pt>
                <c:pt idx="6">
                  <c:v>79</c:v>
                </c:pt>
                <c:pt idx="7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07-47FE-8241-B8AD0E2D69AA}"/>
            </c:ext>
          </c:extLst>
        </c:ser>
        <c:ser>
          <c:idx val="1"/>
          <c:order val="1"/>
          <c:tx>
            <c:strRef>
              <c:f>Sheet7!$E$2</c:f>
              <c:strCache>
                <c:ptCount val="1"/>
                <c:pt idx="0">
                  <c:v>Sale</c:v>
                </c:pt>
              </c:strCache>
            </c:strRef>
          </c:tx>
          <c:spPr>
            <a:solidFill>
              <a:srgbClr val="76BEE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Sheet7!$C$3:$C$10</c:f>
              <c:strCache>
                <c:ptCount val="8"/>
                <c:pt idx="0">
                  <c:v>Coffee</c:v>
                </c:pt>
                <c:pt idx="1">
                  <c:v>Barley</c:v>
                </c:pt>
                <c:pt idx="2">
                  <c:v>Wheat</c:v>
                </c:pt>
                <c:pt idx="3">
                  <c:v>Chat</c:v>
                </c:pt>
                <c:pt idx="4">
                  <c:v>Teff</c:v>
                </c:pt>
                <c:pt idx="5">
                  <c:v>Enset</c:v>
                </c:pt>
                <c:pt idx="6">
                  <c:v>Sorghum</c:v>
                </c:pt>
                <c:pt idx="7">
                  <c:v>Maize</c:v>
                </c:pt>
              </c:strCache>
            </c:strRef>
          </c:cat>
          <c:val>
            <c:numRef>
              <c:f>Sheet7!$E$3:$E$10</c:f>
              <c:numCache>
                <c:formatCode>General</c:formatCode>
                <c:ptCount val="8"/>
                <c:pt idx="0">
                  <c:v>84</c:v>
                </c:pt>
                <c:pt idx="1">
                  <c:v>10</c:v>
                </c:pt>
                <c:pt idx="2">
                  <c:v>14</c:v>
                </c:pt>
                <c:pt idx="3">
                  <c:v>44</c:v>
                </c:pt>
                <c:pt idx="4">
                  <c:v>15</c:v>
                </c:pt>
                <c:pt idx="5">
                  <c:v>18</c:v>
                </c:pt>
                <c:pt idx="6">
                  <c:v>5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07-47FE-8241-B8AD0E2D69AA}"/>
            </c:ext>
          </c:extLst>
        </c:ser>
        <c:ser>
          <c:idx val="2"/>
          <c:order val="2"/>
          <c:tx>
            <c:strRef>
              <c:f>Sheet7!$F$2</c:f>
              <c:strCache>
                <c:ptCount val="1"/>
                <c:pt idx="0">
                  <c:v>Other use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Sheet7!$C$3:$C$10</c:f>
              <c:strCache>
                <c:ptCount val="8"/>
                <c:pt idx="0">
                  <c:v>Coffee</c:v>
                </c:pt>
                <c:pt idx="1">
                  <c:v>Barley</c:v>
                </c:pt>
                <c:pt idx="2">
                  <c:v>Wheat</c:v>
                </c:pt>
                <c:pt idx="3">
                  <c:v>Chat</c:v>
                </c:pt>
                <c:pt idx="4">
                  <c:v>Teff</c:v>
                </c:pt>
                <c:pt idx="5">
                  <c:v>Enset</c:v>
                </c:pt>
                <c:pt idx="6">
                  <c:v>Sorghum</c:v>
                </c:pt>
                <c:pt idx="7">
                  <c:v>Maize</c:v>
                </c:pt>
              </c:strCache>
            </c:strRef>
          </c:cat>
          <c:val>
            <c:numRef>
              <c:f>Sheet7!$F$3:$F$10</c:f>
              <c:numCache>
                <c:formatCode>General</c:formatCode>
                <c:ptCount val="8"/>
                <c:pt idx="0">
                  <c:v>10</c:v>
                </c:pt>
                <c:pt idx="1">
                  <c:v>35</c:v>
                </c:pt>
                <c:pt idx="2">
                  <c:v>30</c:v>
                </c:pt>
                <c:pt idx="4">
                  <c:v>27</c:v>
                </c:pt>
                <c:pt idx="5">
                  <c:v>22</c:v>
                </c:pt>
                <c:pt idx="6">
                  <c:v>16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07-47FE-8241-B8AD0E2D69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1369659023"/>
        <c:axId val="1342146175"/>
      </c:barChart>
      <c:catAx>
        <c:axId val="13696590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342146175"/>
        <c:crosses val="autoZero"/>
        <c:auto val="1"/>
        <c:lblAlgn val="ctr"/>
        <c:lblOffset val="100"/>
        <c:noMultiLvlLbl val="0"/>
      </c:catAx>
      <c:valAx>
        <c:axId val="134214617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36965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l">
              <a:defRPr sz="1200" u="sng"/>
            </a:pPr>
            <a:r>
              <a:rPr lang="en-US" sz="1200" b="1" i="0" u="sng" strike="noStrike" baseline="0"/>
              <a:t>Enrollment: boys aged 7-18 years</a:t>
            </a:r>
            <a:endParaRPr lang="en-US" sz="1200" u="sng"/>
          </a:p>
        </c:rich>
      </c:tx>
      <c:layout>
        <c:manualLayout>
          <c:xMode val="edge"/>
          <c:yMode val="edge"/>
          <c:x val="4.0141847884630081E-3"/>
          <c:y val="1.4189093316937048E-2"/>
        </c:manualLayout>
      </c:layout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'[ESS5report_final_2.xlsx]Tab2.6'!$BP$118</c:f>
              <c:strCache>
                <c:ptCount val="1"/>
                <c:pt idx="0">
                  <c:v>Primary</c:v>
                </c:pt>
              </c:strCache>
            </c:strRef>
          </c:tx>
          <c:spPr>
            <a:solidFill>
              <a:srgbClr val="0870B8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'[1]Tab2.6'!$BN$119:$BO$120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'[1]Tab2.6'!$BP$119:$BP$120</c:f>
              <c:numCache>
                <c:formatCode>0</c:formatCode>
                <c:ptCount val="2"/>
                <c:pt idx="0">
                  <c:v>59.091231180653494</c:v>
                </c:pt>
                <c:pt idx="1">
                  <c:v>56.585820811698682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37-4B8F-8F25-DA80D02A7D01}"/>
            </c:ext>
          </c:extLst>
        </c:ser>
        <c:ser>
          <c:idx val="1"/>
          <c:order val="1"/>
          <c:tx>
            <c:strRef>
              <c:f>'[ESS5report_final_2.xlsx]Tab2.6'!$BQ$118</c:f>
              <c:strCache>
                <c:ptCount val="1"/>
                <c:pt idx="0">
                  <c:v>Secondary</c:v>
                </c:pt>
              </c:strCache>
            </c:strRef>
          </c:tx>
          <c:spPr>
            <a:solidFill>
              <a:srgbClr val="E28E04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'[1]Tab2.6'!$BN$119:$BO$120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'[1]Tab2.6'!$BQ$119:$BQ$120</c:f>
              <c:numCache>
                <c:formatCode>0</c:formatCode>
                <c:ptCount val="2"/>
                <c:pt idx="0">
                  <c:v>4.999916905897642</c:v>
                </c:pt>
                <c:pt idx="1">
                  <c:v>6.0008074128787499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37-4B8F-8F25-DA80D02A7D01}"/>
            </c:ext>
          </c:extLst>
        </c:ser>
        <c:ser>
          <c:idx val="2"/>
          <c:order val="2"/>
          <c:tx>
            <c:strRef>
              <c:f>'[ESS5report_final_2.xlsx]Tab2.6'!$BR$118</c:f>
              <c:strCache>
                <c:ptCount val="1"/>
                <c:pt idx="0">
                  <c:v>Out of school</c:v>
                </c:pt>
              </c:strCache>
            </c:strRef>
          </c:tx>
          <c:spPr>
            <a:solidFill>
              <a:srgbClr val="ECC62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'[1]Tab2.6'!$BN$119:$BO$120</c:f>
              <c:multiLvlStrCache>
                <c:ptCount val="2"/>
                <c:lvl>
                  <c:pt idx="0">
                    <c:v>2019</c:v>
                  </c:pt>
                  <c:pt idx="1">
                    <c:v>2022</c:v>
                  </c:pt>
                </c:lvl>
                <c:lvl>
                  <c:pt idx="0">
                    <c:v>National</c:v>
                  </c:pt>
                </c:lvl>
              </c:multiLvlStrCache>
            </c:multiLvlStrRef>
          </c:cat>
          <c:val>
            <c:numRef>
              <c:f>'[1]Tab2.6'!$BR$119:$BR$120</c:f>
              <c:numCache>
                <c:formatCode>0</c:formatCode>
                <c:ptCount val="2"/>
                <c:pt idx="0">
                  <c:v>35.908851913448871</c:v>
                </c:pt>
                <c:pt idx="1">
                  <c:v>37.413371775422561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37-4B8F-8F25-DA80D02A7D0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100"/>
        <c:axId val="774401327"/>
        <c:axId val="774404655"/>
      </c:barChart>
      <c:catAx>
        <c:axId val="774401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74404655"/>
        <c:crosses val="autoZero"/>
        <c:auto val="1"/>
        <c:lblAlgn val="ctr"/>
        <c:lblOffset val="100"/>
        <c:noMultiLvlLbl val="0"/>
      </c:catAx>
      <c:valAx>
        <c:axId val="774404655"/>
        <c:scaling>
          <c:orientation val="minMax"/>
          <c:max val="100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crossAx val="774401327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Prevalence of self-reported illness</a:t>
            </a:r>
            <a:endParaRPr lang="en-US" sz="1200" u="sng"/>
          </a:p>
        </c:rich>
      </c:tx>
      <c:layout>
        <c:manualLayout>
          <c:xMode val="edge"/>
          <c:yMode val="edge"/>
          <c:x val="1.2859779129405204E-2"/>
          <c:y val="1.889644746787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Sheet1!$E$18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Sheet1!$D$19:$D$21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All</c:v>
                </c:pt>
              </c:strCache>
            </c:strRef>
          </c:cat>
          <c:val>
            <c:numRef>
              <c:f>Sheet1!$E$19:$E$21</c:f>
              <c:numCache>
                <c:formatCode>0</c:formatCode>
                <c:ptCount val="3"/>
                <c:pt idx="0">
                  <c:v>15.137362908360361</c:v>
                </c:pt>
                <c:pt idx="1">
                  <c:v>12.2585758491786</c:v>
                </c:pt>
                <c:pt idx="2">
                  <c:v>13.695029999999999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80-4CA3-8E83-FF8A4CAFA34E}"/>
            </c:ext>
          </c:extLst>
        </c:ser>
        <c:ser>
          <c:idx val="1"/>
          <c:order val="1"/>
          <c:tx>
            <c:strRef>
              <c:f>Sheet1!$F$18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Sheet1!$D$19:$D$21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All</c:v>
                </c:pt>
              </c:strCache>
            </c:strRef>
          </c:cat>
          <c:val>
            <c:numRef>
              <c:f>Sheet1!$F$19:$F$21</c:f>
              <c:numCache>
                <c:formatCode>0</c:formatCode>
                <c:ptCount val="3"/>
                <c:pt idx="0">
                  <c:v>13.478508781723789</c:v>
                </c:pt>
                <c:pt idx="1">
                  <c:v>12.583263827786149</c:v>
                </c:pt>
                <c:pt idx="2">
                  <c:v>13.04217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80-4CA3-8E83-FF8A4CAFA34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708263040"/>
        <c:axId val="1708247648"/>
      </c:barChart>
      <c:catAx>
        <c:axId val="1708263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247648"/>
        <c:crosses val="autoZero"/>
        <c:auto val="1"/>
        <c:lblAlgn val="ctr"/>
        <c:lblOffset val="100"/>
        <c:noMultiLvlLbl val="0"/>
      </c:catAx>
      <c:valAx>
        <c:axId val="1708247648"/>
        <c:scaling>
          <c:orientation val="minMax"/>
          <c:max val="1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Proportion of individuals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70826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Health facility</a:t>
            </a:r>
            <a:endParaRPr lang="en-US" sz="1200" u="sng"/>
          </a:p>
        </c:rich>
      </c:tx>
      <c:layout>
        <c:manualLayout>
          <c:xMode val="edge"/>
          <c:yMode val="edge"/>
          <c:x val="0"/>
          <c:y val="5.96638961796442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25925925925923E-2"/>
          <c:y val="0.109375"/>
          <c:w val="0.89814814814814814"/>
          <c:h val="0.596498797025372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Sheet1!$J$53</c:f>
              <c:strCache>
                <c:ptCount val="1"/>
                <c:pt idx="0">
                  <c:v>Hospital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Sheet1!$K$53:$N$53</c:f>
              <c:numCache>
                <c:formatCode>0</c:formatCode>
                <c:ptCount val="4"/>
                <c:pt idx="0">
                  <c:v>11.33</c:v>
                </c:pt>
                <c:pt idx="1">
                  <c:v>11.28</c:v>
                </c:pt>
                <c:pt idx="2">
                  <c:v>23.09</c:v>
                </c:pt>
                <c:pt idx="3">
                  <c:v>28.98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6E-4112-A5B7-F1397F46B2DC}"/>
            </c:ext>
          </c:extLst>
        </c:ser>
        <c:ser>
          <c:idx val="1"/>
          <c:order val="1"/>
          <c:tx>
            <c:strRef>
              <c:f>Sheet1!$J$54</c:f>
              <c:strCache>
                <c:ptCount val="1"/>
                <c:pt idx="0">
                  <c:v>Health Center</c:v>
                </c:pt>
              </c:strCache>
            </c:strRef>
          </c:tx>
          <c:spPr>
            <a:solidFill>
              <a:srgbClr val="4A96D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Sheet1!$K$54:$N$54</c:f>
              <c:numCache>
                <c:formatCode>0</c:formatCode>
                <c:ptCount val="4"/>
                <c:pt idx="0">
                  <c:v>44.73</c:v>
                </c:pt>
                <c:pt idx="1">
                  <c:v>49.22</c:v>
                </c:pt>
                <c:pt idx="2">
                  <c:v>43.15</c:v>
                </c:pt>
                <c:pt idx="3">
                  <c:v>37.880000000000003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6E-4112-A5B7-F1397F46B2DC}"/>
            </c:ext>
          </c:extLst>
        </c:ser>
        <c:ser>
          <c:idx val="2"/>
          <c:order val="2"/>
          <c:tx>
            <c:strRef>
              <c:f>Sheet1!$J$55</c:f>
              <c:strCache>
                <c:ptCount val="1"/>
                <c:pt idx="0">
                  <c:v>Health Post</c:v>
                </c:pt>
              </c:strCache>
            </c:strRef>
          </c:tx>
          <c:spPr>
            <a:solidFill>
              <a:srgbClr val="76BEE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Sheet1!$K$55:$N$55</c:f>
              <c:numCache>
                <c:formatCode>0</c:formatCode>
                <c:ptCount val="4"/>
                <c:pt idx="0">
                  <c:v>8.14</c:v>
                </c:pt>
                <c:pt idx="1">
                  <c:v>6.59</c:v>
                </c:pt>
                <c:pt idx="2">
                  <c:v>2.12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6E-4112-A5B7-F1397F46B2DC}"/>
            </c:ext>
          </c:extLst>
        </c:ser>
        <c:ser>
          <c:idx val="3"/>
          <c:order val="3"/>
          <c:tx>
            <c:strRef>
              <c:f>Sheet1!$J$56</c:f>
              <c:strCache>
                <c:ptCount val="1"/>
                <c:pt idx="0">
                  <c:v>Clinic </c:v>
                </c:pt>
              </c:strCache>
            </c:strRef>
          </c:tx>
          <c:spPr>
            <a:solidFill>
              <a:srgbClr val="D4E5F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Sheet1!$K$56:$N$56</c:f>
              <c:numCache>
                <c:formatCode>0</c:formatCode>
                <c:ptCount val="4"/>
                <c:pt idx="0">
                  <c:v>16.829999999999998</c:v>
                </c:pt>
                <c:pt idx="1">
                  <c:v>19.21</c:v>
                </c:pt>
                <c:pt idx="2">
                  <c:v>24.69</c:v>
                </c:pt>
                <c:pt idx="3">
                  <c:v>24.64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6E-4112-A5B7-F1397F46B2DC}"/>
            </c:ext>
          </c:extLst>
        </c:ser>
        <c:ser>
          <c:idx val="4"/>
          <c:order val="4"/>
          <c:tx>
            <c:strRef>
              <c:f>Sheet1!$J$57</c:f>
              <c:strCache>
                <c:ptCount val="1"/>
                <c:pt idx="0">
                  <c:v>Pharmacy </c:v>
                </c:pt>
              </c:strCache>
            </c:strRef>
          </c:tx>
          <c:spPr>
            <a:solidFill>
              <a:srgbClr val="FAE66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Sheet1!$K$57:$N$57</c:f>
              <c:numCache>
                <c:formatCode>0</c:formatCode>
                <c:ptCount val="4"/>
                <c:pt idx="0">
                  <c:v>7.7</c:v>
                </c:pt>
                <c:pt idx="1">
                  <c:v>6.54</c:v>
                </c:pt>
                <c:pt idx="2">
                  <c:v>3.95</c:v>
                </c:pt>
                <c:pt idx="3">
                  <c:v>4.49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6E-4112-A5B7-F1397F46B2DC}"/>
            </c:ext>
          </c:extLst>
        </c:ser>
        <c:ser>
          <c:idx val="5"/>
          <c:order val="5"/>
          <c:tx>
            <c:strRef>
              <c:f>Sheet1!$J$58</c:f>
              <c:strCache>
                <c:ptCount val="1"/>
                <c:pt idx="0">
                  <c:v>Traditional Healer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Sheet1!$K$58:$N$58</c:f>
              <c:numCache>
                <c:formatCode>0</c:formatCode>
                <c:ptCount val="4"/>
                <c:pt idx="0">
                  <c:v>3.43</c:v>
                </c:pt>
                <c:pt idx="1">
                  <c:v>3.45</c:v>
                </c:pt>
                <c:pt idx="2">
                  <c:v>1.87</c:v>
                </c:pt>
                <c:pt idx="3">
                  <c:v>1.91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56E-4112-A5B7-F1397F46B2DC}"/>
            </c:ext>
          </c:extLst>
        </c:ser>
        <c:ser>
          <c:idx val="6"/>
          <c:order val="6"/>
          <c:tx>
            <c:strRef>
              <c:f>Sheet1!$J$59</c:f>
              <c:strCache>
                <c:ptCount val="1"/>
                <c:pt idx="0">
                  <c:v>Patient’s Home</c:v>
                </c:pt>
              </c:strCache>
            </c:strRef>
          </c:tx>
          <c:spPr>
            <a:solidFill>
              <a:srgbClr val="E28E0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Sheet1!$K$59:$N$59</c:f>
              <c:numCache>
                <c:formatCode>0</c:formatCode>
                <c:ptCount val="4"/>
                <c:pt idx="0">
                  <c:v>6.79</c:v>
                </c:pt>
                <c:pt idx="1">
                  <c:v>3.29</c:v>
                </c:pt>
                <c:pt idx="2">
                  <c:v>0.59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56E-4112-A5B7-F1397F46B2DC}"/>
            </c:ext>
          </c:extLst>
        </c:ser>
        <c:ser>
          <c:idx val="7"/>
          <c:order val="7"/>
          <c:tx>
            <c:strRef>
              <c:f>Sheet1!$J$60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B83318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Sheet1!$K$51:$N$52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Sheet1!$K$60:$N$60</c:f>
              <c:numCache>
                <c:formatCode>0</c:formatCode>
                <c:ptCount val="4"/>
                <c:pt idx="0">
                  <c:v>1.06</c:v>
                </c:pt>
                <c:pt idx="1">
                  <c:v>0.42</c:v>
                </c:pt>
                <c:pt idx="2">
                  <c:v>0.53</c:v>
                </c:pt>
                <c:pt idx="3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56E-4112-A5B7-F1397F46B2D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88958191"/>
        <c:axId val="2098496095"/>
      </c:barChart>
      <c:catAx>
        <c:axId val="198895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98496095"/>
        <c:crosses val="autoZero"/>
        <c:auto val="1"/>
        <c:lblAlgn val="ctr"/>
        <c:lblOffset val="100"/>
        <c:noMultiLvlLbl val="0"/>
      </c:catAx>
      <c:valAx>
        <c:axId val="2098496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98895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736512102653894E-3"/>
          <c:y val="0.84171861329833775"/>
          <c:w val="0.99462634878973466"/>
          <c:h val="0.13744805336832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Child stunting</a:t>
            </a:r>
            <a:endParaRPr lang="en-US" sz="1200" u="sng"/>
          </a:p>
        </c:rich>
      </c:tx>
      <c:layout>
        <c:manualLayout>
          <c:xMode val="edge"/>
          <c:yMode val="edge"/>
          <c:x val="1.3946485855934667E-2"/>
          <c:y val="1.6666666666666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'[ESS5report_final_2.xlsx]Tab2.16'!$AH$23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cat>
            <c:strRef>
              <c:f>'[1]Tab2.16'!$AG$25:$AG$26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'[1]Tab2.16'!$AH$25:$AH$26</c:f>
              <c:numCache>
                <c:formatCode>0.0</c:formatCode>
                <c:ptCount val="2"/>
                <c:pt idx="0">
                  <c:v>54.698198941726503</c:v>
                </c:pt>
                <c:pt idx="1">
                  <c:v>42.85978256200309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01-41D9-9DB3-7CB2DACD14D2}"/>
            </c:ext>
          </c:extLst>
        </c:ser>
        <c:ser>
          <c:idx val="1"/>
          <c:order val="1"/>
          <c:tx>
            <c:strRef>
              <c:f>'[ESS5report_final_2.xlsx]Tab2.16'!$AI$23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cat>
            <c:strRef>
              <c:f>'[1]Tab2.16'!$AG$25:$AG$26</c:f>
              <c:strCache>
                <c:ptCount val="2"/>
                <c:pt idx="0">
                  <c:v>Rural</c:v>
                </c:pt>
                <c:pt idx="1">
                  <c:v>Urban</c:v>
                </c:pt>
              </c:strCache>
            </c:strRef>
          </c:cat>
          <c:val>
            <c:numRef>
              <c:f>'[1]Tab2.16'!$AI$25:$AI$26</c:f>
              <c:numCache>
                <c:formatCode>0.0</c:formatCode>
                <c:ptCount val="2"/>
                <c:pt idx="0">
                  <c:v>46.96</c:v>
                </c:pt>
                <c:pt idx="1">
                  <c:v>35.06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01-41D9-9DB3-7CB2DACD14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72531728"/>
        <c:axId val="472552112"/>
      </c:barChart>
      <c:catAx>
        <c:axId val="472531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2552112"/>
        <c:crosses val="autoZero"/>
        <c:auto val="1"/>
        <c:lblAlgn val="ctr"/>
        <c:lblOffset val="100"/>
        <c:noMultiLvlLbl val="0"/>
      </c:catAx>
      <c:valAx>
        <c:axId val="47255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Proportion of individuals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472531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u="sng" dirty="0"/>
              <a:t>Access to drinking water</a:t>
            </a:r>
          </a:p>
        </c:rich>
      </c:tx>
      <c:layout>
        <c:manualLayout>
          <c:xMode val="edge"/>
          <c:yMode val="edge"/>
          <c:x val="4.1666666666668241E-4"/>
          <c:y val="3.96825396825396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096171802054152E-2"/>
          <c:y val="6.3024474881816272E-3"/>
          <c:w val="0.92505877022725103"/>
          <c:h val="0.8241977478634403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'[ESS5report_final_2.xlsx]Tab3.3'!$V$53</c:f>
              <c:strCache>
                <c:ptCount val="1"/>
                <c:pt idx="0">
                  <c:v>Basic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721526537124036"/>
                  <c:y val="-1.197600299962504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45</a:t>
                    </a:r>
                    <a:r>
                      <a:rPr lang="en-US" baseline="0"/>
                      <a:t>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695-4FE8-9A5B-308CEB48CC98}"/>
                </c:ext>
              </c:extLst>
            </c:dLbl>
            <c:dLbl>
              <c:idx val="1"/>
              <c:layout>
                <c:manualLayout>
                  <c:x val="0.17190957747928567"/>
                  <c:y val="-7.984001999750176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53</a:t>
                    </a:r>
                    <a:r>
                      <a:rPr lang="en-US" baseline="0"/>
                      <a:t>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2695-4FE8-9A5B-308CEB48CC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'[1]Tab3.3'!$W$52:$X$52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'[1]Tab3.3'!$W$53:$X$53</c:f>
              <c:numCache>
                <c:formatCode>General</c:formatCode>
                <c:ptCount val="2"/>
                <c:pt idx="0">
                  <c:v>45219803</c:v>
                </c:pt>
                <c:pt idx="1">
                  <c:v>52599843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5-4FE8-9A5B-308CEB48CC98}"/>
            </c:ext>
          </c:extLst>
        </c:ser>
        <c:ser>
          <c:idx val="1"/>
          <c:order val="1"/>
          <c:tx>
            <c:strRef>
              <c:f>'[ESS5report_final_2.xlsx]Tab3.3'!$V$54</c:f>
              <c:strCache>
                <c:ptCount val="1"/>
                <c:pt idx="0">
                  <c:v>Limited</c:v>
                </c:pt>
              </c:strCache>
            </c:strRef>
          </c:tx>
          <c:spPr>
            <a:solidFill>
              <a:srgbClr val="FAE66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6850549880555063"/>
                  <c:y val="-3.9920159680638719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13</a:t>
                    </a:r>
                    <a:r>
                      <a:rPr lang="en-US" baseline="0"/>
                      <a:t>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695-4FE8-9A5B-308CEB48CC98}"/>
                </c:ext>
              </c:extLst>
            </c:dLbl>
            <c:dLbl>
              <c:idx val="1"/>
              <c:layout>
                <c:manualLayout>
                  <c:x val="0.16850549880555055"/>
                  <c:y val="-3.9920159680638719E-3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20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2695-4FE8-9A5B-308CEB48CC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'[1]Tab3.3'!$W$52:$X$52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'[1]Tab3.3'!$W$54:$X$54</c:f>
              <c:numCache>
                <c:formatCode>General</c:formatCode>
                <c:ptCount val="2"/>
                <c:pt idx="0">
                  <c:v>13240904</c:v>
                </c:pt>
                <c:pt idx="1">
                  <c:v>20039103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5-4FE8-9A5B-308CEB48CC98}"/>
            </c:ext>
          </c:extLst>
        </c:ser>
        <c:ser>
          <c:idx val="2"/>
          <c:order val="2"/>
          <c:tx>
            <c:strRef>
              <c:f>'[ESS5report_final_2.xlsx]Tab3.3'!$V$55</c:f>
              <c:strCache>
                <c:ptCount val="1"/>
                <c:pt idx="0">
                  <c:v>Unimproved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9.8592530764694559E-3"/>
                  <c:y val="7.679259820992756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17</a:t>
                    </a:r>
                    <a:r>
                      <a:rPr lang="en-US" baseline="0"/>
                      <a:t>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2695-4FE8-9A5B-308CEB48CC98}"/>
                </c:ext>
              </c:extLst>
            </c:dLbl>
            <c:dLbl>
              <c:idx val="1"/>
              <c:layout>
                <c:manualLayout>
                  <c:x val="4.0251121318512781E-3"/>
                  <c:y val="7.1649761238468173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17</a:t>
                    </a:r>
                    <a:r>
                      <a:rPr lang="en-US" baseline="0"/>
                      <a:t>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2695-4FE8-9A5B-308CEB48CC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'[1]Tab3.3'!$W$52:$X$52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'[1]Tab3.3'!$W$55:$X$55</c:f>
              <c:numCache>
                <c:formatCode>General</c:formatCode>
                <c:ptCount val="2"/>
                <c:pt idx="0">
                  <c:v>17003597</c:v>
                </c:pt>
                <c:pt idx="1">
                  <c:v>16769970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695-4FE8-9A5B-308CEB48CC98}"/>
            </c:ext>
          </c:extLst>
        </c:ser>
        <c:ser>
          <c:idx val="3"/>
          <c:order val="3"/>
          <c:tx>
            <c:strRef>
              <c:f>'[ESS5report_final_2.xlsx]Tab3.3'!$V$56</c:f>
              <c:strCache>
                <c:ptCount val="1"/>
                <c:pt idx="0">
                  <c:v>Surface water</c:v>
                </c:pt>
              </c:strCache>
            </c:strRef>
          </c:tx>
          <c:spPr>
            <a:solidFill>
              <a:srgbClr val="E28E0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8.3805339535951721E-4"/>
                  <c:y val="7.2547475384370267E-4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  <a:r>
                      <a:rPr lang="en-US" baseline="0"/>
                      <a:t> million </a:t>
                    </a:r>
                    <a:endParaRPr lang="en-US" sz="1200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2695-4FE8-9A5B-308CEB48CC98}"/>
                </c:ext>
              </c:extLst>
            </c:dLbl>
            <c:dLbl>
              <c:idx val="1"/>
              <c:layout>
                <c:manualLayout>
                  <c:x val="-7.889367128475969E-3"/>
                  <c:y val="6.8104551136840847E-4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9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A-2695-4FE8-9A5B-308CEB48CC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'[1]Tab3.3'!$W$52:$X$52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'[1]Tab3.3'!$W$56:$X$56</c:f>
              <c:numCache>
                <c:formatCode>General</c:formatCode>
                <c:ptCount val="2"/>
                <c:pt idx="0">
                  <c:v>8935138</c:v>
                </c:pt>
                <c:pt idx="1">
                  <c:v>8876816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695-4FE8-9A5B-308CEB48CC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701471"/>
        <c:axId val="154703967"/>
      </c:barChart>
      <c:catAx>
        <c:axId val="1547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703967"/>
        <c:crosses val="autoZero"/>
        <c:auto val="1"/>
        <c:lblAlgn val="ctr"/>
        <c:lblOffset val="100"/>
        <c:noMultiLvlLbl val="0"/>
      </c:catAx>
      <c:valAx>
        <c:axId val="154703967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701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sng" strike="noStrike" kern="1200" spc="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200" b="1" i="0" u="sng" strike="noStrike" baseline="0"/>
              <a:t>Source of drinking water</a:t>
            </a:r>
            <a:endParaRPr lang="en-US" sz="1200" u="sng"/>
          </a:p>
        </c:rich>
      </c:tx>
      <c:layout>
        <c:manualLayout>
          <c:xMode val="edge"/>
          <c:yMode val="edge"/>
          <c:x val="0"/>
          <c:y val="5.966389617964420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sng" strike="noStrike" kern="1200" spc="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925925925925923E-2"/>
          <c:y val="0.109375"/>
          <c:w val="0.89814814814814814"/>
          <c:h val="0.5964987970253720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Sheet2!$C$31</c:f>
              <c:strCache>
                <c:ptCount val="1"/>
                <c:pt idx="0">
                  <c:v>Piped water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Sheet2!$D$31:$G$31</c:f>
              <c:numCache>
                <c:formatCode>0</c:formatCode>
                <c:ptCount val="4"/>
                <c:pt idx="0">
                  <c:v>35.880000000000003</c:v>
                </c:pt>
                <c:pt idx="1">
                  <c:v>42.76</c:v>
                </c:pt>
                <c:pt idx="2">
                  <c:v>88.48</c:v>
                </c:pt>
                <c:pt idx="3">
                  <c:v>86.77000000000001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E0-49FB-9F09-57C599D77F02}"/>
            </c:ext>
          </c:extLst>
        </c:ser>
        <c:ser>
          <c:idx val="1"/>
          <c:order val="1"/>
          <c:tx>
            <c:strRef>
              <c:f>Sheet2!$C$32</c:f>
              <c:strCache>
                <c:ptCount val="1"/>
                <c:pt idx="0">
                  <c:v>Protected well</c:v>
                </c:pt>
              </c:strCache>
            </c:strRef>
          </c:tx>
          <c:spPr>
            <a:solidFill>
              <a:srgbClr val="4A96D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Sheet2!$D$32:$G$32</c:f>
              <c:numCache>
                <c:formatCode>0</c:formatCode>
                <c:ptCount val="4"/>
                <c:pt idx="0">
                  <c:v>9.85</c:v>
                </c:pt>
                <c:pt idx="1">
                  <c:v>10.97</c:v>
                </c:pt>
                <c:pt idx="2">
                  <c:v>2.2599999999999998</c:v>
                </c:pt>
                <c:pt idx="3">
                  <c:v>1.92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E0-49FB-9F09-57C599D77F02}"/>
            </c:ext>
          </c:extLst>
        </c:ser>
        <c:ser>
          <c:idx val="2"/>
          <c:order val="2"/>
          <c:tx>
            <c:strRef>
              <c:f>Sheet2!$C$33</c:f>
              <c:strCache>
                <c:ptCount val="1"/>
                <c:pt idx="0">
                  <c:v>Protected spring</c:v>
                </c:pt>
              </c:strCache>
            </c:strRef>
          </c:tx>
          <c:spPr>
            <a:solidFill>
              <a:srgbClr val="76BEE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Sheet2!$D$33:$G$33</c:f>
              <c:numCache>
                <c:formatCode>0</c:formatCode>
                <c:ptCount val="4"/>
                <c:pt idx="0">
                  <c:v>12.05</c:v>
                </c:pt>
                <c:pt idx="1">
                  <c:v>11.39</c:v>
                </c:pt>
                <c:pt idx="2">
                  <c:v>3.82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E0-49FB-9F09-57C599D77F02}"/>
            </c:ext>
          </c:extLst>
        </c:ser>
        <c:ser>
          <c:idx val="3"/>
          <c:order val="3"/>
          <c:tx>
            <c:strRef>
              <c:f>Sheet2!$C$34</c:f>
              <c:strCache>
                <c:ptCount val="1"/>
                <c:pt idx="0">
                  <c:v>Other improved</c:v>
                </c:pt>
              </c:strCache>
            </c:strRef>
          </c:tx>
          <c:spPr>
            <a:solidFill>
              <a:srgbClr val="D4E5F7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Sheet2!$D$34:$G$34</c:f>
              <c:numCache>
                <c:formatCode>0</c:formatCode>
                <c:ptCount val="4"/>
                <c:pt idx="0">
                  <c:v>3.04</c:v>
                </c:pt>
                <c:pt idx="1">
                  <c:v>3.67</c:v>
                </c:pt>
                <c:pt idx="2">
                  <c:v>1.87</c:v>
                </c:pt>
                <c:pt idx="3">
                  <c:v>2.9899999999999998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E0-49FB-9F09-57C599D77F02}"/>
            </c:ext>
          </c:extLst>
        </c:ser>
        <c:ser>
          <c:idx val="4"/>
          <c:order val="4"/>
          <c:tx>
            <c:strRef>
              <c:f>Sheet2!$C$35</c:f>
              <c:strCache>
                <c:ptCount val="1"/>
                <c:pt idx="0">
                  <c:v>Unprotected well</c:v>
                </c:pt>
              </c:strCache>
            </c:strRef>
          </c:tx>
          <c:spPr>
            <a:solidFill>
              <a:srgbClr val="FAE66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Sheet2!$D$35:$G$35</c:f>
              <c:numCache>
                <c:formatCode>0</c:formatCode>
                <c:ptCount val="4"/>
                <c:pt idx="0">
                  <c:v>7.54</c:v>
                </c:pt>
                <c:pt idx="1">
                  <c:v>3.57</c:v>
                </c:pt>
                <c:pt idx="2">
                  <c:v>0.97</c:v>
                </c:pt>
                <c:pt idx="3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E0-49FB-9F09-57C599D77F02}"/>
            </c:ext>
          </c:extLst>
        </c:ser>
        <c:ser>
          <c:idx val="5"/>
          <c:order val="5"/>
          <c:tx>
            <c:strRef>
              <c:f>Sheet2!$C$36</c:f>
              <c:strCache>
                <c:ptCount val="1"/>
                <c:pt idx="0">
                  <c:v>Unprotected spring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Sheet2!$D$36:$G$36</c:f>
              <c:numCache>
                <c:formatCode>0</c:formatCode>
                <c:ptCount val="4"/>
                <c:pt idx="0">
                  <c:v>18.149999999999999</c:v>
                </c:pt>
                <c:pt idx="1">
                  <c:v>15.67</c:v>
                </c:pt>
                <c:pt idx="2">
                  <c:v>0.9</c:v>
                </c:pt>
                <c:pt idx="3">
                  <c:v>1.76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E0-49FB-9F09-57C599D77F02}"/>
            </c:ext>
          </c:extLst>
        </c:ser>
        <c:ser>
          <c:idx val="6"/>
          <c:order val="6"/>
          <c:tx>
            <c:strRef>
              <c:f>Sheet2!$C$37</c:f>
              <c:strCache>
                <c:ptCount val="1"/>
                <c:pt idx="0">
                  <c:v>Surface water</c:v>
                </c:pt>
              </c:strCache>
            </c:strRef>
          </c:tx>
          <c:spPr>
            <a:solidFill>
              <a:srgbClr val="E28E0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Sheet2!$D$37:$G$37</c:f>
              <c:numCache>
                <c:formatCode>0</c:formatCode>
                <c:ptCount val="4"/>
                <c:pt idx="0">
                  <c:v>13.11</c:v>
                </c:pt>
                <c:pt idx="1">
                  <c:v>10.79</c:v>
                </c:pt>
                <c:pt idx="2">
                  <c:v>1.03</c:v>
                </c:pt>
                <c:pt idx="3">
                  <c:v>2.12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E0-49FB-9F09-57C599D77F02}"/>
            </c:ext>
          </c:extLst>
        </c:ser>
        <c:ser>
          <c:idx val="7"/>
          <c:order val="7"/>
          <c:tx>
            <c:strRef>
              <c:f>Sheet2!$C$38</c:f>
              <c:strCache>
                <c:ptCount val="1"/>
                <c:pt idx="0">
                  <c:v>Other unimproved</c:v>
                </c:pt>
              </c:strCache>
            </c:strRef>
          </c:tx>
          <c:spPr>
            <a:solidFill>
              <a:srgbClr val="B83318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multiLvlStrRef>
              <c:f>Sheet2!$D$29:$G$30</c:f>
              <c:multiLvlStrCache>
                <c:ptCount val="4"/>
                <c:lvl>
                  <c:pt idx="0">
                    <c:v>2019</c:v>
                  </c:pt>
                  <c:pt idx="1">
                    <c:v>2022</c:v>
                  </c:pt>
                  <c:pt idx="2">
                    <c:v>2019</c:v>
                  </c:pt>
                  <c:pt idx="3">
                    <c:v>2022</c:v>
                  </c:pt>
                </c:lvl>
                <c:lvl>
                  <c:pt idx="0">
                    <c:v>Rural</c:v>
                  </c:pt>
                  <c:pt idx="2">
                    <c:v>Urban</c:v>
                  </c:pt>
                </c:lvl>
              </c:multiLvlStrCache>
            </c:multiLvlStrRef>
          </c:cat>
          <c:val>
            <c:numRef>
              <c:f>Sheet2!$D$38:$G$38</c:f>
              <c:numCache>
                <c:formatCode>0</c:formatCode>
                <c:ptCount val="4"/>
                <c:pt idx="0">
                  <c:v>0.38</c:v>
                </c:pt>
                <c:pt idx="1">
                  <c:v>1.18</c:v>
                </c:pt>
                <c:pt idx="2">
                  <c:v>0.66</c:v>
                </c:pt>
                <c:pt idx="3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E0-49FB-9F09-57C599D77F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88958191"/>
        <c:axId val="2098496095"/>
      </c:barChart>
      <c:catAx>
        <c:axId val="198895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098496095"/>
        <c:crosses val="autoZero"/>
        <c:auto val="1"/>
        <c:lblAlgn val="ctr"/>
        <c:lblOffset val="100"/>
        <c:noMultiLvlLbl val="0"/>
      </c:catAx>
      <c:valAx>
        <c:axId val="2098496095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98895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3736512102653894E-3"/>
          <c:y val="0.84171861329833775"/>
          <c:w val="0.99462634878973466"/>
          <c:h val="0.1374480533683289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u="sng"/>
            </a:pPr>
            <a:r>
              <a:rPr lang="en-US" sz="1200" u="sng" dirty="0"/>
              <a:t>Access</a:t>
            </a:r>
            <a:r>
              <a:rPr lang="en-US" sz="1200" u="sng" baseline="0" dirty="0"/>
              <a:t> to electricity</a:t>
            </a:r>
            <a:endParaRPr lang="en-US" sz="1200" u="sng" dirty="0"/>
          </a:p>
        </c:rich>
      </c:tx>
      <c:layout>
        <c:manualLayout>
          <c:xMode val="edge"/>
          <c:yMode val="edge"/>
          <c:x val="3.4703995333915414E-4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3.7414950535029273E-2"/>
          <c:y val="2.1611728680973686E-3"/>
          <c:w val="0.896920431488617"/>
          <c:h val="0.8254858767654041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'https://worldbankgroup-my.sharepoint.com/personal/myonis_worldbank_org/Documents/ESS 5 Report/Report/Tables/[5.Energy.xlsx]Fig 5.1'!$C$3</c:f>
              <c:strCache>
                <c:ptCount val="1"/>
                <c:pt idx="0">
                  <c:v>Solar lights</c:v>
                </c:pt>
              </c:strCache>
            </c:strRef>
          </c:tx>
          <c:spPr>
            <a:solidFill>
              <a:srgbClr val="0870B8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8464056576261301"/>
                  <c:y val="-5.2456984543598718E-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 baseline="0"/>
                      <a:t>19 million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48133566637504"/>
                      <c:h val="0.1047626859142607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16D8-49B4-8853-56973214035D}"/>
                </c:ext>
              </c:extLst>
            </c:dLbl>
            <c:dLbl>
              <c:idx val="1"/>
              <c:layout>
                <c:manualLayout>
                  <c:x val="0.17986870946221356"/>
                  <c:y val="4.629653282123107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defRPr>
                    </a:pPr>
                    <a:r>
                      <a:rPr lang="en-US"/>
                      <a:t>33 million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578302712160977"/>
                      <c:h val="9.057341790609506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16D8-49B4-8853-569732140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'[3]Fig 5.1'!$D$2:$E$2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'[3]Fig 5.1'!$D$3:$E$3</c:f>
              <c:numCache>
                <c:formatCode>General</c:formatCode>
                <c:ptCount val="2"/>
                <c:pt idx="0">
                  <c:v>19466515.040225901</c:v>
                </c:pt>
                <c:pt idx="1">
                  <c:v>33008883.012285199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D8-49B4-8853-56973214035D}"/>
            </c:ext>
          </c:extLst>
        </c:ser>
        <c:ser>
          <c:idx val="1"/>
          <c:order val="1"/>
          <c:tx>
            <c:strRef>
              <c:f>'https://worldbankgroup-my.sharepoint.com/personal/myonis_worldbank_org/Documents/ESS 5 Report/Report/Tables/[5.Energy.xlsx]Fig 5.1'!$C$4</c:f>
              <c:strCache>
                <c:ptCount val="1"/>
                <c:pt idx="0">
                  <c:v>Grid line</c:v>
                </c:pt>
              </c:strCache>
            </c:strRef>
          </c:tx>
          <c:spPr>
            <a:solidFill>
              <a:srgbClr val="76BEEA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6666662689891978"/>
                  <c:y val="-5.333331733533801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23</a:t>
                    </a:r>
                    <a:r>
                      <a:rPr lang="en-US" baseline="0"/>
                      <a:t>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6D8-49B4-8853-56973214035D}"/>
                </c:ext>
              </c:extLst>
            </c:dLbl>
            <c:dLbl>
              <c:idx val="1"/>
              <c:layout>
                <c:manualLayout>
                  <c:x val="0.17575753382067902"/>
                  <c:y val="-1.5238090667239464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29</a:t>
                    </a:r>
                    <a:r>
                      <a:rPr lang="en-US" baseline="0"/>
                      <a:t>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16D8-49B4-8853-569732140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'[3]Fig 5.1'!$D$2:$E$2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'[3]Fig 5.1'!$D$4:$E$4</c:f>
              <c:numCache>
                <c:formatCode>General</c:formatCode>
                <c:ptCount val="2"/>
                <c:pt idx="0">
                  <c:v>23106840.426399201</c:v>
                </c:pt>
                <c:pt idx="1">
                  <c:v>28958218.0868196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D8-49B4-8853-56973214035D}"/>
            </c:ext>
          </c:extLst>
        </c:ser>
        <c:ser>
          <c:idx val="2"/>
          <c:order val="2"/>
          <c:tx>
            <c:strRef>
              <c:f>'https://worldbankgroup-my.sharepoint.com/personal/myonis_worldbank_org/Documents/ESS 5 Report/Report/Tables/[5.Energy.xlsx]Fig 5.1'!$C$5</c:f>
              <c:strCache>
                <c:ptCount val="1"/>
                <c:pt idx="0">
                  <c:v>Without access to electricity</c:v>
                </c:pt>
              </c:strCache>
            </c:strRef>
          </c:tx>
          <c:spPr>
            <a:solidFill>
              <a:srgbClr val="ECC62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6969692920617288"/>
                  <c:y val="-0.1142856800042954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42</a:t>
                    </a:r>
                    <a:r>
                      <a:rPr lang="en-US" baseline="0"/>
                      <a:t>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16D8-49B4-8853-56973214035D}"/>
                </c:ext>
              </c:extLst>
            </c:dLbl>
            <c:dLbl>
              <c:idx val="1"/>
              <c:layout>
                <c:manualLayout>
                  <c:x val="0.1727272315134259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36</a:t>
                    </a:r>
                    <a:r>
                      <a:rPr lang="en-US" baseline="0"/>
                      <a:t> million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6D8-49B4-8853-569732140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'[3]Fig 5.1'!$D$2:$E$2</c:f>
              <c:numCache>
                <c:formatCode>General</c:formatCode>
                <c:ptCount val="2"/>
                <c:pt idx="0">
                  <c:v>2019</c:v>
                </c:pt>
                <c:pt idx="1">
                  <c:v>2022</c:v>
                </c:pt>
              </c:numCache>
            </c:numRef>
          </c:cat>
          <c:val>
            <c:numRef>
              <c:f>'[3]Fig 5.1'!$D$5:$E$5</c:f>
              <c:numCache>
                <c:formatCode>General</c:formatCode>
                <c:ptCount val="2"/>
                <c:pt idx="0">
                  <c:v>41826088.758961603</c:v>
                </c:pt>
                <c:pt idx="1">
                  <c:v>36324149.823631197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D8-49B4-8853-5697321403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701471"/>
        <c:axId val="154703967"/>
      </c:barChart>
      <c:catAx>
        <c:axId val="154701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54703967"/>
        <c:crosses val="autoZero"/>
        <c:auto val="1"/>
        <c:lblAlgn val="ctr"/>
        <c:lblOffset val="100"/>
        <c:noMultiLvlLbl val="0"/>
      </c:catAx>
      <c:valAx>
        <c:axId val="154703967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701471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1.9236657917760193E-3"/>
          <c:y val="0.90233304170312045"/>
          <c:w val="0.98226341498979297"/>
          <c:h val="6.98891805191017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A302FE2-BDF4-95AF-B1B4-B2A75D67F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109E4-9285-4863-D732-BE3553E69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972B-3366-40B8-858E-471B6345A741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17FBC-1BF9-F5AA-20FA-EF628F6BE4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4188F-41A1-ADBB-D5EE-97CA6C27EC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6641E-B240-49D1-91C7-A7684441E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4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02BCF-25E6-4934-A8AC-F240F03E57AB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92B6C-5471-490A-86BA-87782DD9BF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1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6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37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5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8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0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31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1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92B6C-5471-490A-86BA-87782DD9BFF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6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736286"/>
            <a:ext cx="14706600" cy="718458"/>
          </a:xfrm>
          <a:prstGeom prst="rect">
            <a:avLst/>
          </a:prstGeom>
          <a:solidFill>
            <a:srgbClr val="1B8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41687" y="12720879"/>
            <a:ext cx="402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GEOREFERENCING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8448" y="12244263"/>
            <a:ext cx="2997200" cy="1231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4400" y="12732305"/>
            <a:ext cx="5486400" cy="718458"/>
          </a:xfrm>
          <a:prstGeom prst="rect">
            <a:avLst/>
          </a:prstGeom>
          <a:solidFill>
            <a:srgbClr val="AB3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B3A2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7600" y="12869389"/>
            <a:ext cx="4071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6348" y="6381709"/>
            <a:ext cx="2340513" cy="307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kern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MEASUREMET</a:t>
            </a:r>
          </a:p>
        </p:txBody>
      </p:sp>
    </p:spTree>
    <p:extLst>
      <p:ext uri="{BB962C8B-B14F-4D97-AF65-F5344CB8AC3E}">
        <p14:creationId xmlns:p14="http://schemas.microsoft.com/office/powerpoint/2010/main" val="151422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080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14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79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photo_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36286"/>
            <a:ext cx="14706600" cy="718458"/>
          </a:xfrm>
          <a:prstGeom prst="rect">
            <a:avLst/>
          </a:prstGeom>
          <a:solidFill>
            <a:srgbClr val="1B8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1687" y="12720879"/>
            <a:ext cx="402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GEOREFERENCING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8448" y="12244263"/>
            <a:ext cx="2997200" cy="1231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4400" y="12732305"/>
            <a:ext cx="5486400" cy="718458"/>
          </a:xfrm>
          <a:prstGeom prst="rect">
            <a:avLst/>
          </a:prstGeom>
          <a:solidFill>
            <a:srgbClr val="AB3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B3A2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7600" y="12869389"/>
            <a:ext cx="4071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6348" y="6381709"/>
            <a:ext cx="2340513" cy="307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MEASUREMET</a:t>
            </a:r>
          </a:p>
        </p:txBody>
      </p:sp>
    </p:spTree>
    <p:extLst>
      <p:ext uri="{BB962C8B-B14F-4D97-AF65-F5344CB8AC3E}">
        <p14:creationId xmlns:p14="http://schemas.microsoft.com/office/powerpoint/2010/main" val="2490451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ith photo_background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736286"/>
            <a:ext cx="14706600" cy="718458"/>
          </a:xfrm>
          <a:prstGeom prst="rect">
            <a:avLst/>
          </a:prstGeom>
          <a:solidFill>
            <a:srgbClr val="1B8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41687" y="12720879"/>
            <a:ext cx="402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GEOREFERENCING</a:t>
            </a:r>
            <a:endParaRPr lang="en-US" sz="400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48448" y="12244263"/>
            <a:ext cx="2997200" cy="12319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884400" y="12732305"/>
            <a:ext cx="5486400" cy="718458"/>
          </a:xfrm>
          <a:prstGeom prst="rect">
            <a:avLst/>
          </a:prstGeom>
          <a:solidFill>
            <a:srgbClr val="AB3A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B3A2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087600" y="12869389"/>
            <a:ext cx="4071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26348" y="6381709"/>
            <a:ext cx="2340513" cy="3077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GPS FOR AREA MEASUREMET</a:t>
            </a:r>
          </a:p>
        </p:txBody>
      </p:sp>
    </p:spTree>
    <p:extLst>
      <p:ext uri="{BB962C8B-B14F-4D97-AF65-F5344CB8AC3E}">
        <p14:creationId xmlns:p14="http://schemas.microsoft.com/office/powerpoint/2010/main" val="199832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34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rmal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276D74A8-1E3C-A14B-BE17-9D0D30D22F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461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B8FB08B-53F1-544D-8B69-8E737FFCD4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007100"/>
            <a:ext cx="12192000" cy="8509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7C5D328-769D-2448-A920-097A17426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53" y="728664"/>
            <a:ext cx="6820093" cy="631786"/>
          </a:xfrm>
          <a:prstGeom prst="rect">
            <a:avLst/>
          </a:prstGeom>
        </p:spPr>
        <p:txBody>
          <a:bodyPr>
            <a:normAutofit/>
          </a:bodyPr>
          <a:lstStyle>
            <a:lvl1pPr fontAlgn="t">
              <a:defRPr sz="3800" b="0" i="0" baseline="0">
                <a:solidFill>
                  <a:srgbClr val="1386C6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09FAA5-179B-1347-A74C-A87E604B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653" y="1783871"/>
            <a:ext cx="6820093" cy="35798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53C35A3-ED0A-5F4F-A9EC-0B38F3C2C4CD}"/>
              </a:ext>
            </a:extLst>
          </p:cNvPr>
          <p:cNvSpPr txBox="1"/>
          <p:nvPr userDrawn="1"/>
        </p:nvSpPr>
        <p:spPr>
          <a:xfrm>
            <a:off x="11610753" y="94129"/>
            <a:ext cx="304732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‹#›</a:t>
            </a:fld>
            <a:endParaRPr lang="it-IT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A352A71-575A-8247-A379-8012B7AC21C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6436" y="6403277"/>
            <a:ext cx="6820093" cy="2658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 April 2023		]IAAE Inter-Conference Symposium – </a:t>
            </a:r>
            <a:r>
              <a:rPr lang="en-US" dirty="0" err="1"/>
              <a:t>Congreso</a:t>
            </a:r>
            <a:r>
              <a:rPr lang="en-US" dirty="0"/>
              <a:t> Regional de </a:t>
            </a:r>
            <a:r>
              <a:rPr lang="en-US" dirty="0" err="1"/>
              <a:t>Econom</a:t>
            </a:r>
            <a:r>
              <a:rPr lang="en-US" sz="1000" dirty="0" err="1">
                <a:effectLst/>
                <a:latin typeface="+mn-lt"/>
                <a:ea typeface="Calibri" panose="020F0502020204030204" pitchFamily="34" charset="0"/>
              </a:rPr>
              <a:t>í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Agraria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5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347">
          <p15:clr>
            <a:srgbClr val="FBAE40"/>
          </p15:clr>
        </p15:guide>
        <p15:guide id="3" orient="horz" pos="111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86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3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62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9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68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066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371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860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Calibri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3" userDrawn="1">
          <p15:clr>
            <a:srgbClr val="F26B43"/>
          </p15:clr>
        </p15:guide>
        <p15:guide id="2" pos="7559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hyperlink" Target="mailto:lsms@worldbank.org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3">
            <a:extLst>
              <a:ext uri="{FF2B5EF4-FFF2-40B4-BE49-F238E27FC236}">
                <a16:creationId xmlns:a16="http://schemas.microsoft.com/office/drawing/2014/main" id="{7250D478-EFFF-4B8E-81B7-A4D208F90D61}"/>
              </a:ext>
            </a:extLst>
          </p:cNvPr>
          <p:cNvSpPr txBox="1">
            <a:spLocks/>
          </p:cNvSpPr>
          <p:nvPr/>
        </p:nvSpPr>
        <p:spPr>
          <a:xfrm>
            <a:off x="0" y="222021"/>
            <a:ext cx="12191999" cy="303307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b="1" dirty="0">
                <a:solidFill>
                  <a:srgbClr val="FFFFFF"/>
                </a:solidFill>
              </a:rPr>
              <a:t>Ethiopia Socioeconomic Panel Survey 2021/22</a:t>
            </a:r>
          </a:p>
          <a:p>
            <a:pPr algn="ctr"/>
            <a:endParaRPr lang="en-US" sz="2500" b="1" dirty="0">
              <a:solidFill>
                <a:srgbClr val="FFFFFF"/>
              </a:solidFill>
            </a:endParaRPr>
          </a:p>
          <a:p>
            <a:pPr algn="ctr"/>
            <a:r>
              <a:rPr lang="en-US" sz="5000" b="1" dirty="0">
                <a:solidFill>
                  <a:srgbClr val="FFFFFF"/>
                </a:solidFill>
              </a:rPr>
              <a:t>Key Findings</a:t>
            </a:r>
          </a:p>
          <a:p>
            <a:pPr algn="ctr"/>
            <a:endParaRPr lang="en-US" sz="4200" b="1" dirty="0">
              <a:solidFill>
                <a:srgbClr val="FFFFFF"/>
              </a:solidFill>
            </a:endParaRPr>
          </a:p>
          <a:p>
            <a:pPr algn="ctr"/>
            <a:r>
              <a:rPr lang="en-US" sz="3000" b="1" dirty="0">
                <a:solidFill>
                  <a:srgbClr val="FFFFFF"/>
                </a:solidFill>
              </a:rPr>
              <a:t>January 26, 2024</a:t>
            </a:r>
          </a:p>
          <a:p>
            <a:pPr algn="ctr"/>
            <a:endParaRPr lang="en-US" sz="2500" b="1" dirty="0">
              <a:solidFill>
                <a:srgbClr val="FFFFFF"/>
              </a:solidFill>
            </a:endParaRPr>
          </a:p>
          <a:p>
            <a:r>
              <a:rPr lang="en-US" sz="3000" b="1" dirty="0">
                <a:solidFill>
                  <a:srgbClr val="FFFFFF"/>
                </a:solidFill>
              </a:rPr>
              <a:t> </a:t>
            </a:r>
            <a:endParaRPr lang="en-US" sz="4000" b="1" dirty="0">
              <a:solidFill>
                <a:srgbClr val="FFFFFF"/>
              </a:solidFill>
            </a:endParaRPr>
          </a:p>
          <a:p>
            <a:pPr algn="ctr"/>
            <a:endParaRPr lang="it-IT" sz="4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B7723-151F-1BC3-AA46-093EBDAE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99" y="5796271"/>
            <a:ext cx="3670133" cy="1000945"/>
          </a:xfrm>
          <a:prstGeom prst="rect">
            <a:avLst/>
          </a:prstGeom>
        </p:spPr>
      </p:pic>
      <p:pic>
        <p:nvPicPr>
          <p:cNvPr id="10" name="Picture 9" descr="A circular logo with text&#10;&#10;Description automatically generated">
            <a:extLst>
              <a:ext uri="{FF2B5EF4-FFF2-40B4-BE49-F238E27FC236}">
                <a16:creationId xmlns:a16="http://schemas.microsoft.com/office/drawing/2014/main" id="{A11DCAE9-5B22-02EA-1402-998427045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188" y="5791376"/>
            <a:ext cx="1066037" cy="1005840"/>
          </a:xfrm>
          <a:prstGeom prst="rect">
            <a:avLst/>
          </a:prstGeom>
        </p:spPr>
      </p:pic>
      <p:pic>
        <p:nvPicPr>
          <p:cNvPr id="12" name="Picture 11" descr="A flag with a star in a circle&#10;&#10;Description automatically generated">
            <a:extLst>
              <a:ext uri="{FF2B5EF4-FFF2-40B4-BE49-F238E27FC236}">
                <a16:creationId xmlns:a16="http://schemas.microsoft.com/office/drawing/2014/main" id="{B9A2DF66-2535-2B05-E758-BA729FF8438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7" y="5791376"/>
            <a:ext cx="2011680" cy="1005840"/>
          </a:xfrm>
          <a:prstGeom prst="rect">
            <a:avLst/>
          </a:prstGeom>
        </p:spPr>
      </p:pic>
      <p:pic>
        <p:nvPicPr>
          <p:cNvPr id="15" name="Picture 14" descr="A blue and brown logo&#10;&#10;Description automatically generated">
            <a:extLst>
              <a:ext uri="{FF2B5EF4-FFF2-40B4-BE49-F238E27FC236}">
                <a16:creationId xmlns:a16="http://schemas.microsoft.com/office/drawing/2014/main" id="{A0362309-892C-41E1-F249-BA92C325C0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66" y="5791376"/>
            <a:ext cx="2145792" cy="10058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FCDD3B-CFE5-FC0F-ED57-5D59520CF6A6}"/>
              </a:ext>
            </a:extLst>
          </p:cNvPr>
          <p:cNvSpPr txBox="1"/>
          <p:nvPr/>
        </p:nvSpPr>
        <p:spPr>
          <a:xfrm>
            <a:off x="3298134" y="3429000"/>
            <a:ext cx="5595729" cy="5539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000" b="1" dirty="0">
                <a:solidFill>
                  <a:srgbClr val="FFFFFF"/>
                </a:solidFill>
                <a:latin typeface="+mj-lt"/>
              </a:rPr>
              <a:t>Presented by ESS and LSMS teams</a:t>
            </a:r>
          </a:p>
        </p:txBody>
      </p:sp>
    </p:spTree>
    <p:extLst>
      <p:ext uri="{BB962C8B-B14F-4D97-AF65-F5344CB8AC3E}">
        <p14:creationId xmlns:p14="http://schemas.microsoft.com/office/powerpoint/2010/main" val="302812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485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Background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2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383" y="1025235"/>
            <a:ext cx="8894618" cy="5107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Ethiopia Socioeconomic Panel Survey started in </a:t>
            </a:r>
            <a:r>
              <a:rPr lang="en-US" sz="2400" b="1" dirty="0"/>
              <a:t>2011/12</a:t>
            </a:r>
            <a:r>
              <a:rPr lang="en-US" sz="2400" dirty="0"/>
              <a:t>.</a:t>
            </a:r>
          </a:p>
          <a:p>
            <a:r>
              <a:rPr lang="en-US" sz="2400" dirty="0"/>
              <a:t>Intended to collect </a:t>
            </a:r>
            <a:r>
              <a:rPr lang="en-US" sz="2400" b="1" dirty="0"/>
              <a:t>multitopic and multilevel </a:t>
            </a:r>
            <a:r>
              <a:rPr lang="en-US" sz="2400" dirty="0"/>
              <a:t>information from rural and urban households.</a:t>
            </a:r>
          </a:p>
          <a:p>
            <a:r>
              <a:rPr lang="en-US" sz="2400" dirty="0">
                <a:latin typeface="Calibri"/>
                <a:cs typeface="Calibri"/>
              </a:rPr>
              <a:t>In 2018/19, the panel was </a:t>
            </a:r>
            <a:r>
              <a:rPr lang="en-US" sz="2400" b="1" dirty="0">
                <a:latin typeface="Calibri"/>
                <a:cs typeface="Calibri"/>
              </a:rPr>
              <a:t>refreshed</a:t>
            </a:r>
            <a:r>
              <a:rPr lang="en-US" sz="2400" dirty="0">
                <a:latin typeface="Calibri"/>
                <a:cs typeface="Calibri"/>
              </a:rPr>
              <a:t>, and ESPS-4 is the baseline for the second panel. </a:t>
            </a:r>
          </a:p>
          <a:p>
            <a:r>
              <a:rPr lang="en-US" sz="2400" dirty="0">
                <a:latin typeface="Calibri"/>
                <a:cs typeface="Calibri"/>
              </a:rPr>
              <a:t>The 2021/22 (ESPS-5) is the second round and covered </a:t>
            </a:r>
            <a:r>
              <a:rPr lang="en-US" sz="2400" b="1" dirty="0">
                <a:latin typeface="Calibri"/>
                <a:cs typeface="Calibri"/>
              </a:rPr>
              <a:t>438</a:t>
            </a:r>
            <a:r>
              <a:rPr lang="en-US" sz="2400" dirty="0">
                <a:latin typeface="Calibri"/>
                <a:cs typeface="Calibri"/>
              </a:rPr>
              <a:t> EAs and interviewed </a:t>
            </a:r>
            <a:r>
              <a:rPr lang="en-US" sz="2400" b="1" dirty="0">
                <a:latin typeface="Calibri"/>
                <a:cs typeface="Calibri"/>
              </a:rPr>
              <a:t>4,999</a:t>
            </a:r>
            <a:r>
              <a:rPr lang="en-US" sz="2400" dirty="0">
                <a:latin typeface="Calibri"/>
                <a:cs typeface="Calibri"/>
              </a:rPr>
              <a:t> households.</a:t>
            </a:r>
          </a:p>
          <a:p>
            <a:r>
              <a:rPr lang="en-US" sz="2400" dirty="0">
                <a:latin typeface="Calibri"/>
                <a:cs typeface="Calibri"/>
              </a:rPr>
              <a:t>The survey did not cover Tigray region, and the national figures do represent without Tigray.  </a:t>
            </a:r>
            <a:endParaRPr lang="en-US" sz="24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3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48593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Education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3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1025234"/>
            <a:ext cx="5209309" cy="5832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Literacy rate</a:t>
            </a:r>
            <a:r>
              <a:rPr lang="en-US" sz="2000" dirty="0"/>
              <a:t> increased from 56% in 2019 to 61% in 2022 for males and from 43% to 47% for females.</a:t>
            </a:r>
          </a:p>
          <a:p>
            <a:r>
              <a:rPr lang="en-US" sz="2000" dirty="0">
                <a:latin typeface="Calibri"/>
                <a:cs typeface="Calibri"/>
              </a:rPr>
              <a:t>The gender gap persists. Females in rural areas are less literate. </a:t>
            </a:r>
            <a:endParaRPr lang="en-US" sz="2000" dirty="0">
              <a:cs typeface="Calibri"/>
            </a:endParaRP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1DCB226-71D9-BFC7-6DD2-665B76B621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0521945"/>
              </p:ext>
            </p:extLst>
          </p:nvPr>
        </p:nvGraphicFramePr>
        <p:xfrm>
          <a:off x="1334654" y="3146508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5310908" y="1025236"/>
            <a:ext cx="6779489" cy="58327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The Enrollment rate </a:t>
            </a:r>
            <a:r>
              <a:rPr lang="en-US" sz="2000" dirty="0"/>
              <a:t>in 2019 and 2022 was almost the same.</a:t>
            </a:r>
          </a:p>
          <a:p>
            <a:r>
              <a:rPr lang="en-US" sz="2000" dirty="0"/>
              <a:t>In 2022, 66% of girls and 63% of boys were at school.</a:t>
            </a:r>
          </a:p>
          <a:p>
            <a:r>
              <a:rPr lang="en-US" sz="2000" dirty="0">
                <a:latin typeface="Calibri"/>
                <a:cs typeface="Calibri"/>
              </a:rPr>
              <a:t>Enrollment gender gap is minimal. 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More boys (37%) were out of school in 2022 compared to girls (34%). </a:t>
            </a:r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3D53C4-6417-1C03-613D-96368BE37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21444"/>
              </p:ext>
            </p:extLst>
          </p:nvPr>
        </p:nvGraphicFramePr>
        <p:xfrm>
          <a:off x="5437050" y="3146508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FA41883-D2C5-B948-8EE3-E8F03652E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351629"/>
              </p:ext>
            </p:extLst>
          </p:nvPr>
        </p:nvGraphicFramePr>
        <p:xfrm>
          <a:off x="8918038" y="3146508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0D1352-ED13-FBD8-26D4-1CCE6707A41F}"/>
              </a:ext>
            </a:extLst>
          </p:cNvPr>
          <p:cNvCxnSpPr/>
          <p:nvPr/>
        </p:nvCxnSpPr>
        <p:spPr>
          <a:xfrm>
            <a:off x="5180898" y="856889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69150"/>
            <a:ext cx="6038918" cy="6771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/>
              </a:rPr>
              <a:t>Health Services</a:t>
            </a:r>
            <a:endParaRPr lang="it-IT" sz="3800" dirty="0">
              <a:solidFill>
                <a:srgbClr val="1386C6"/>
              </a:solidFill>
              <a:latin typeface="Andes" panose="02000000000000000000" pitchFamily="2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488201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  <a:p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4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599" y="1025234"/>
            <a:ext cx="6796155" cy="5806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cs typeface="Calibri"/>
              </a:rPr>
              <a:t>Prevalence of </a:t>
            </a:r>
            <a:r>
              <a:rPr lang="en-US" sz="2000" b="1" dirty="0">
                <a:latin typeface="Calibri"/>
                <a:cs typeface="Calibri"/>
              </a:rPr>
              <a:t>self-reported illness </a:t>
            </a:r>
            <a:r>
              <a:rPr lang="en-US" sz="2000" dirty="0">
                <a:latin typeface="Calibri"/>
                <a:cs typeface="Calibri"/>
              </a:rPr>
              <a:t>remained the same over the 2019-22 period: 2019 - 13% and 2022 - 14%. </a:t>
            </a:r>
            <a:endParaRPr lang="en-US" sz="2000" dirty="0"/>
          </a:p>
          <a:p>
            <a:r>
              <a:rPr lang="en-US" sz="2000" dirty="0"/>
              <a:t>The share of rural individuals receiving health services in health centers increased  from 45% to 49%; hospital use rose from 23% to 29% in urban areas. 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6982691" y="1025236"/>
            <a:ext cx="5107706" cy="58327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/>
                <a:cs typeface="Calibri"/>
              </a:rPr>
              <a:t>Between 2019 and 2022, </a:t>
            </a:r>
            <a:r>
              <a:rPr lang="en-US" sz="2000" b="1" dirty="0">
                <a:latin typeface="Calibri"/>
                <a:cs typeface="Calibri"/>
              </a:rPr>
              <a:t>child stunting </a:t>
            </a:r>
            <a:r>
              <a:rPr lang="en-US" sz="2000" dirty="0">
                <a:latin typeface="Calibri"/>
                <a:cs typeface="Calibri"/>
              </a:rPr>
              <a:t>declined by seven percentage points.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A4E351-F41A-F5B9-F868-3588087526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220315"/>
              </p:ext>
            </p:extLst>
          </p:nvPr>
        </p:nvGraphicFramePr>
        <p:xfrm>
          <a:off x="355601" y="2685691"/>
          <a:ext cx="2743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41CD287-E14F-EE68-BB0A-9FAEAA16FF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787942"/>
              </p:ext>
            </p:extLst>
          </p:nvPr>
        </p:nvGraphicFramePr>
        <p:xfrm>
          <a:off x="3608440" y="2685691"/>
          <a:ext cx="2743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A9B4FB-BC6F-9911-F251-FD19FA1D1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709154"/>
              </p:ext>
            </p:extLst>
          </p:nvPr>
        </p:nvGraphicFramePr>
        <p:xfrm>
          <a:off x="8166250" y="2685691"/>
          <a:ext cx="2743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2A6938-A207-7605-54A4-A04B73B5064C}"/>
              </a:ext>
            </a:extLst>
          </p:cNvPr>
          <p:cNvCxnSpPr/>
          <p:nvPr/>
        </p:nvCxnSpPr>
        <p:spPr>
          <a:xfrm>
            <a:off x="6985302" y="856891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0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1015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Water and Energy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488201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  <a:p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5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1" y="1025232"/>
            <a:ext cx="5994400" cy="5806259"/>
          </a:xfrm>
        </p:spPr>
        <p:txBody>
          <a:bodyPr/>
          <a:lstStyle/>
          <a:p>
            <a:r>
              <a:rPr lang="en-US" sz="2000" dirty="0"/>
              <a:t>In 2022, 73 million (74%) of the total population had </a:t>
            </a:r>
            <a:r>
              <a:rPr lang="en-US" sz="2000" b="1" dirty="0"/>
              <a:t>access to drinking water </a:t>
            </a:r>
            <a:r>
              <a:rPr lang="en-US" sz="2000" dirty="0"/>
              <a:t>from improved sources, up from 58 million (70%) in 2019.</a:t>
            </a:r>
          </a:p>
          <a:p>
            <a:r>
              <a:rPr lang="en-US" sz="2000" dirty="0"/>
              <a:t>In rural areas, access to piped water increased from 36% in 2019 to 43% in 2022. 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6105236" y="1025235"/>
            <a:ext cx="5985162" cy="594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Access to electricity </a:t>
            </a:r>
            <a:r>
              <a:rPr lang="en-US" sz="2000" dirty="0"/>
              <a:t>increased from 42 million (50%) in 2019 to 62 million (63%) in 2022. The expansion of solar energy is the driving force for the improvement.</a:t>
            </a:r>
          </a:p>
          <a:p>
            <a:r>
              <a:rPr lang="en-US" sz="2000" dirty="0"/>
              <a:t>Firewood remains the primary source of household energy for cooking. In urban areas, its usage increased from 52% to 59%.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3D8B5F-A2FB-E995-FC01-8C6D2B19B5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34323"/>
              </p:ext>
            </p:extLst>
          </p:nvPr>
        </p:nvGraphicFramePr>
        <p:xfrm>
          <a:off x="274056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79D1212-D044-6EFE-FA98-D437AFD592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286433"/>
              </p:ext>
            </p:extLst>
          </p:nvPr>
        </p:nvGraphicFramePr>
        <p:xfrm>
          <a:off x="3352800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30E3FD-7C91-F9F3-D1ED-EC662677A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665758"/>
              </p:ext>
            </p:extLst>
          </p:nvPr>
        </p:nvGraphicFramePr>
        <p:xfrm>
          <a:off x="6366955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A48C88A-B2E4-8D4B-FE25-241942A26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38823"/>
              </p:ext>
            </p:extLst>
          </p:nvPr>
        </p:nvGraphicFramePr>
        <p:xfrm>
          <a:off x="9224092" y="3142891"/>
          <a:ext cx="29260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726A4-F7C9-FB78-ACCA-2F9982113D17}"/>
              </a:ext>
            </a:extLst>
          </p:cNvPr>
          <p:cNvCxnSpPr/>
          <p:nvPr/>
        </p:nvCxnSpPr>
        <p:spPr>
          <a:xfrm>
            <a:off x="6105237" y="856891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8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1015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Time Use and Employment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488201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  <a:p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6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1" y="1025233"/>
            <a:ext cx="5870448" cy="5832767"/>
          </a:xfrm>
        </p:spPr>
        <p:txBody>
          <a:bodyPr/>
          <a:lstStyle/>
          <a:p>
            <a:r>
              <a:rPr lang="en-US" sz="2000" dirty="0">
                <a:latin typeface="+mn-lt"/>
                <a:cs typeface="Times New Roman" panose="02020603050405020304" pitchFamily="18" charset="0"/>
              </a:rPr>
              <a:t>In 2022, about 67% of rural females participated in </a:t>
            </a:r>
            <a:r>
              <a:rPr lang="en-US" sz="2000" b="1" dirty="0">
                <a:latin typeface="+mn-lt"/>
                <a:cs typeface="Times New Roman" panose="02020603050405020304" pitchFamily="18" charset="0"/>
              </a:rPr>
              <a:t>collecting water and fuelwood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, while only 30% of males were involved.</a:t>
            </a:r>
          </a:p>
          <a:p>
            <a:r>
              <a:rPr lang="en-US" sz="2000" dirty="0">
                <a:latin typeface="+mn-lt"/>
                <a:cs typeface="Times New Roman" panose="02020603050405020304" pitchFamily="18" charset="0"/>
              </a:rPr>
              <a:t>Adult females in rural and from the bottom 40% of the consumption quantile spent more time than others.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6096000" y="1025235"/>
            <a:ext cx="5994398" cy="5943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share of </a:t>
            </a:r>
            <a:r>
              <a:rPr lang="en-US" sz="2000" b="1" dirty="0"/>
              <a:t>employed rural population </a:t>
            </a:r>
            <a:r>
              <a:rPr lang="en-US" sz="2000" dirty="0"/>
              <a:t>decreased from 64% in 2019 to 59% in 2022. </a:t>
            </a:r>
          </a:p>
          <a:p>
            <a:r>
              <a:rPr lang="en-US" sz="2000" dirty="0"/>
              <a:t>Employment in agriculture decreased from 76% to 71%, while in non-agriculture increased by five percentage points.</a:t>
            </a:r>
          </a:p>
          <a:p>
            <a:r>
              <a:rPr lang="en-US" sz="2000" dirty="0"/>
              <a:t>The changes mainly happened in rural areas.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726A4-F7C9-FB78-ACCA-2F9982113D17}"/>
              </a:ext>
            </a:extLst>
          </p:cNvPr>
          <p:cNvCxnSpPr/>
          <p:nvPr/>
        </p:nvCxnSpPr>
        <p:spPr>
          <a:xfrm>
            <a:off x="6096000" y="856891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80F910-D6AD-3718-B64A-BDA835D91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33285"/>
              </p:ext>
            </p:extLst>
          </p:nvPr>
        </p:nvGraphicFramePr>
        <p:xfrm>
          <a:off x="307122" y="3142891"/>
          <a:ext cx="2286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C194672-F575-0F5A-DD50-8DB0F60B8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45216"/>
              </p:ext>
            </p:extLst>
          </p:nvPr>
        </p:nvGraphicFramePr>
        <p:xfrm>
          <a:off x="2798643" y="3142891"/>
          <a:ext cx="3200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601E76-A4B7-5280-0537-725F38DC84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363204"/>
              </p:ext>
            </p:extLst>
          </p:nvPr>
        </p:nvGraphicFramePr>
        <p:xfrm>
          <a:off x="6131515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C72E11A3-B891-473F-5B2F-5EB79A3DA7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24602"/>
              </p:ext>
            </p:extLst>
          </p:nvPr>
        </p:nvGraphicFramePr>
        <p:xfrm>
          <a:off x="9213273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5230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1015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Expenditure, Food Security, and Shocks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488201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  <a:p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7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1" y="1025233"/>
            <a:ext cx="5735782" cy="583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Calibri"/>
                <a:cs typeface="Calibri"/>
              </a:rPr>
              <a:t>The average real annual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consumption expenditure </a:t>
            </a:r>
            <a:r>
              <a:rPr lang="en-US" sz="2000" dirty="0">
                <a:latin typeface="Calibri"/>
                <a:ea typeface="Calibri"/>
                <a:cs typeface="Calibri"/>
              </a:rPr>
              <a:t>per adult equivalent remains about 17 thousand Birr (2019 </a:t>
            </a:r>
            <a:r>
              <a:rPr lang="en-US" sz="2000">
                <a:latin typeface="Calibri"/>
                <a:ea typeface="Calibri"/>
                <a:cs typeface="Calibri"/>
              </a:rPr>
              <a:t>prices</a:t>
            </a:r>
            <a:r>
              <a:rPr lang="en-US" sz="2000" dirty="0">
                <a:latin typeface="Calibri"/>
                <a:ea typeface="Calibri"/>
                <a:cs typeface="Calibri"/>
              </a:rPr>
              <a:t>), though it decreased by 6% in urban areas.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In 2022, four in ten households experienced moderate or severe food insecurity. </a:t>
            </a:r>
            <a:r>
              <a:rPr lang="en-US" sz="2000">
                <a:latin typeface="Calibri"/>
                <a:ea typeface="Calibri"/>
                <a:cs typeface="Calibri"/>
              </a:rPr>
              <a:t>The incidence of food insecurity </a:t>
            </a:r>
            <a:r>
              <a:rPr lang="en-US" sz="2000" dirty="0">
                <a:latin typeface="Calibri"/>
                <a:ea typeface="Calibri"/>
                <a:cs typeface="Calibri"/>
              </a:rPr>
              <a:t>is</a:t>
            </a:r>
            <a:r>
              <a:rPr lang="en-US" sz="200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lower in urban areas.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5929532" y="1025233"/>
            <a:ext cx="6262467" cy="583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2022, more households reported </a:t>
            </a:r>
            <a:r>
              <a:rPr lang="en-US" sz="2000" b="1" dirty="0"/>
              <a:t>experiencing shocks</a:t>
            </a:r>
            <a:r>
              <a:rPr lang="en-US" sz="2000" dirty="0"/>
              <a:t> than in 2019.</a:t>
            </a:r>
          </a:p>
          <a:p>
            <a:r>
              <a:rPr lang="en-US" sz="2000" dirty="0"/>
              <a:t>The top three shocks (in 2022) were the unusual price rise of food items, the unusual price rise of inputs, and drought. </a:t>
            </a:r>
          </a:p>
          <a:p>
            <a:r>
              <a:rPr lang="en-US" sz="2000" dirty="0"/>
              <a:t>About 29% of households experienced unusual price rises of food items; it was 5% only in 2019.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726A4-F7C9-FB78-ACCA-2F9982113D17}"/>
              </a:ext>
            </a:extLst>
          </p:cNvPr>
          <p:cNvCxnSpPr/>
          <p:nvPr/>
        </p:nvCxnSpPr>
        <p:spPr>
          <a:xfrm>
            <a:off x="5883458" y="856891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3EE3EE4-E249-FC6E-1AE8-7F61EFCB2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11020"/>
              </p:ext>
            </p:extLst>
          </p:nvPr>
        </p:nvGraphicFramePr>
        <p:xfrm>
          <a:off x="243688" y="3538954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B57EE6B-45A9-5B97-3B29-CE9405045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575657"/>
              </p:ext>
            </p:extLst>
          </p:nvPr>
        </p:nvGraphicFramePr>
        <p:xfrm>
          <a:off x="7460565" y="3538954"/>
          <a:ext cx="3200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5B9429-EC3F-4C58-9F27-15DCECE58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593464"/>
              </p:ext>
            </p:extLst>
          </p:nvPr>
        </p:nvGraphicFramePr>
        <p:xfrm>
          <a:off x="3128974" y="3429000"/>
          <a:ext cx="2743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0052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EC52A0-9376-6D4C-A4D4-FEF033972BC5}"/>
              </a:ext>
            </a:extLst>
          </p:cNvPr>
          <p:cNvSpPr txBox="1"/>
          <p:nvPr/>
        </p:nvSpPr>
        <p:spPr>
          <a:xfrm>
            <a:off x="431073" y="258712"/>
            <a:ext cx="10153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800" dirty="0">
                <a:solidFill>
                  <a:srgbClr val="1386C6"/>
                </a:solidFill>
                <a:latin typeface="Andes" panose="02000000000000000000" pitchFamily="2" charset="0"/>
              </a:rPr>
              <a:t>Agriculture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C66E00-CB07-3E47-B3E0-5241021DAB79}"/>
              </a:ext>
            </a:extLst>
          </p:cNvPr>
          <p:cNvSpPr txBox="1"/>
          <p:nvPr/>
        </p:nvSpPr>
        <p:spPr>
          <a:xfrm>
            <a:off x="431073" y="6343291"/>
            <a:ext cx="4676504" cy="488201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  <a:latin typeface="Andes" panose="02000000000000000000" pitchFamily="2" charset="0"/>
              </a:rPr>
              <a:t>ESPS-5 Key Findings</a:t>
            </a:r>
          </a:p>
          <a:p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45F499-DFCE-6642-910D-19D5336EA39B}"/>
              </a:ext>
            </a:extLst>
          </p:cNvPr>
          <p:cNvSpPr txBox="1"/>
          <p:nvPr/>
        </p:nvSpPr>
        <p:spPr>
          <a:xfrm>
            <a:off x="11661238" y="127995"/>
            <a:ext cx="237314" cy="303536"/>
          </a:xfrm>
          <a:prstGeom prst="rect">
            <a:avLst/>
          </a:prstGeom>
          <a:noFill/>
        </p:spPr>
        <p:txBody>
          <a:bodyPr wrap="square" lIns="0" tIns="72000" rIns="0" rtlCol="0">
            <a:spAutoFit/>
          </a:bodyPr>
          <a:lstStyle/>
          <a:p>
            <a:pPr algn="ctr"/>
            <a:fld id="{0680718C-DCE8-BF4F-AD34-D79E395C8F82}" type="slidenum">
              <a:rPr lang="it-IT" sz="1200" smtClean="0">
                <a:solidFill>
                  <a:schemeClr val="bg1"/>
                </a:solidFill>
                <a:latin typeface="Andes" panose="02000000000000000000" pitchFamily="2" charset="0"/>
              </a:rPr>
              <a:pPr algn="ctr"/>
              <a:t>8</a:t>
            </a:fld>
            <a:endParaRPr lang="it-IT" sz="1200" dirty="0">
              <a:solidFill>
                <a:schemeClr val="bg1"/>
              </a:solidFill>
              <a:latin typeface="Andes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0119-8D11-E066-B0BA-3EF326D65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1025233"/>
            <a:ext cx="6071334" cy="5832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cs typeface="Calibri"/>
              </a:rPr>
              <a:t>About 96% of the rural households were engaged in farming (</a:t>
            </a:r>
            <a:r>
              <a:rPr lang="en-US" sz="2000" b="1" dirty="0">
                <a:latin typeface="Calibri"/>
                <a:cs typeface="Calibri"/>
              </a:rPr>
              <a:t>crop cultivation and/or livestock)</a:t>
            </a:r>
            <a:r>
              <a:rPr lang="en-US" sz="2000" dirty="0">
                <a:latin typeface="Calibri"/>
                <a:cs typeface="Calibri"/>
              </a:rPr>
              <a:t>. </a:t>
            </a:r>
          </a:p>
          <a:p>
            <a:r>
              <a:rPr lang="en-US" sz="2000" dirty="0">
                <a:latin typeface="Calibri"/>
                <a:cs typeface="Calibri"/>
              </a:rPr>
              <a:t>About 36% of urban households were involved in farming.</a:t>
            </a:r>
          </a:p>
          <a:p>
            <a:r>
              <a:rPr lang="en-US" sz="2000" b="1" dirty="0"/>
              <a:t>Land ownership </a:t>
            </a:r>
            <a:r>
              <a:rPr lang="en-US" sz="2000" dirty="0"/>
              <a:t>among rural farm households increased from 84% in 2019 to 90% in 2022. 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70A9179-8CA8-7C96-1C55-62A80FA501D9}"/>
              </a:ext>
            </a:extLst>
          </p:cNvPr>
          <p:cNvSpPr txBox="1">
            <a:spLocks/>
          </p:cNvSpPr>
          <p:nvPr/>
        </p:nvSpPr>
        <p:spPr>
          <a:xfrm>
            <a:off x="6157979" y="1025235"/>
            <a:ext cx="5932419" cy="583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Among crop farming households, the use of </a:t>
            </a:r>
            <a:r>
              <a:rPr lang="en-US" sz="2000" b="1" dirty="0"/>
              <a:t>improved seed </a:t>
            </a:r>
            <a:r>
              <a:rPr lang="en-US" sz="2000" dirty="0"/>
              <a:t>increased from 38% to 43%, and the use of </a:t>
            </a:r>
            <a:r>
              <a:rPr lang="en-US" sz="2000" b="1" dirty="0"/>
              <a:t>chemicals</a:t>
            </a:r>
            <a:r>
              <a:rPr lang="en-US" sz="2000" dirty="0"/>
              <a:t> increased from 35% to 40%. </a:t>
            </a:r>
          </a:p>
          <a:p>
            <a:r>
              <a:rPr lang="en-US" sz="2000" dirty="0"/>
              <a:t>A widely used modern input is </a:t>
            </a:r>
            <a:r>
              <a:rPr lang="en-US" sz="2000" b="1" dirty="0"/>
              <a:t>inorganic fertilizer</a:t>
            </a:r>
            <a:r>
              <a:rPr lang="en-US" sz="2000" dirty="0"/>
              <a:t>; almost two-thirds of the households used it.</a:t>
            </a:r>
          </a:p>
          <a:p>
            <a:r>
              <a:rPr lang="en-US" sz="2000" dirty="0"/>
              <a:t>Production is mainly for own consumption.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F726A4-F7C9-FB78-ACCA-2F9982113D17}"/>
              </a:ext>
            </a:extLst>
          </p:cNvPr>
          <p:cNvCxnSpPr/>
          <p:nvPr/>
        </p:nvCxnSpPr>
        <p:spPr>
          <a:xfrm>
            <a:off x="6172934" y="856891"/>
            <a:ext cx="0" cy="548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EEBCA1-9AB3-4335-8E30-9368E40EA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697378"/>
              </p:ext>
            </p:extLst>
          </p:nvPr>
        </p:nvGraphicFramePr>
        <p:xfrm>
          <a:off x="240515" y="3142891"/>
          <a:ext cx="3657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F7BD9E-91E6-4D05-B08D-284575CB0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36055"/>
              </p:ext>
            </p:extLst>
          </p:nvPr>
        </p:nvGraphicFramePr>
        <p:xfrm>
          <a:off x="6210757" y="3142891"/>
          <a:ext cx="292608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439E690-11EB-84B0-6D0E-64228859C1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686301"/>
              </p:ext>
            </p:extLst>
          </p:nvPr>
        </p:nvGraphicFramePr>
        <p:xfrm>
          <a:off x="9171595" y="3142891"/>
          <a:ext cx="2743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5010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D300-5237-4F2B-9D1F-544A5645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305" y="1590345"/>
            <a:ext cx="5732617" cy="631786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Stay connected with LSMS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03A7075-9BCC-4715-8AA7-268114BB89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609" y="4434024"/>
            <a:ext cx="539750" cy="5422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DE24B6-D2A7-4C28-9715-21F57E9AC8E9}"/>
              </a:ext>
            </a:extLst>
          </p:cNvPr>
          <p:cNvSpPr txBox="1"/>
          <p:nvPr/>
        </p:nvSpPr>
        <p:spPr>
          <a:xfrm>
            <a:off x="2468023" y="3346686"/>
            <a:ext cx="4935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dirty="0">
                <a:solidFill>
                  <a:srgbClr val="0070C0"/>
                </a:solidFill>
                <a:effectLst/>
              </a:rPr>
              <a:t>Worldbank.org/</a:t>
            </a:r>
            <a:r>
              <a:rPr lang="en-US" sz="4000" b="1" i="0" u="none" strike="noStrike" dirty="0" err="1">
                <a:solidFill>
                  <a:srgbClr val="0070C0"/>
                </a:solidFill>
                <a:effectLst/>
              </a:rPr>
              <a:t>lsms</a:t>
            </a:r>
            <a:endParaRPr lang="en-US" sz="4000" dirty="0">
              <a:solidFill>
                <a:srgbClr val="0070C0"/>
              </a:solidFill>
            </a:endParaRPr>
          </a:p>
        </p:txBody>
      </p:sp>
      <p:pic>
        <p:nvPicPr>
          <p:cNvPr id="14" name="Graphic 13" descr="Internet with solid fill">
            <a:extLst>
              <a:ext uri="{FF2B5EF4-FFF2-40B4-BE49-F238E27FC236}">
                <a16:creationId xmlns:a16="http://schemas.microsoft.com/office/drawing/2014/main" id="{E084B7AF-7A9A-4DF1-9291-DA208FF77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8609" y="3403146"/>
            <a:ext cx="609414" cy="609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99889E-0788-4993-9406-B1A00F4F5825}"/>
              </a:ext>
            </a:extLst>
          </p:cNvPr>
          <p:cNvSpPr txBox="1"/>
          <p:nvPr/>
        </p:nvSpPr>
        <p:spPr>
          <a:xfrm>
            <a:off x="8555422" y="2149606"/>
            <a:ext cx="2373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GET 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9CD9E-CB2D-4098-A879-742F3065C69E}"/>
              </a:ext>
            </a:extLst>
          </p:cNvPr>
          <p:cNvSpPr txBox="1"/>
          <p:nvPr/>
        </p:nvSpPr>
        <p:spPr>
          <a:xfrm>
            <a:off x="2468023" y="5386188"/>
            <a:ext cx="38763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lsms@worldbank.org</a:t>
            </a:r>
            <a:endParaRPr lang="en-US" sz="2500" u="sng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pic>
        <p:nvPicPr>
          <p:cNvPr id="23" name="Graphic 22" descr="Envelope with solid fill">
            <a:extLst>
              <a:ext uri="{FF2B5EF4-FFF2-40B4-BE49-F238E27FC236}">
                <a16:creationId xmlns:a16="http://schemas.microsoft.com/office/drawing/2014/main" id="{889D8D37-6B0F-4CDD-8D43-25B28C83A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8609" y="5236366"/>
            <a:ext cx="542237" cy="5422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138896-3C4B-4EC0-9593-E2D4E61AB314}"/>
              </a:ext>
            </a:extLst>
          </p:cNvPr>
          <p:cNvSpPr txBox="1"/>
          <p:nvPr/>
        </p:nvSpPr>
        <p:spPr>
          <a:xfrm>
            <a:off x="2468023" y="4290899"/>
            <a:ext cx="565134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0" i="0" u="none" strike="noStrike" dirty="0">
                <a:solidFill>
                  <a:srgbClr val="0070C0"/>
                </a:solidFill>
                <a:effectLst/>
              </a:rPr>
              <a:t>World Bank's Living Standards Measurement Study</a:t>
            </a:r>
            <a:endParaRPr lang="en-US" sz="2500" dirty="0">
              <a:solidFill>
                <a:srgbClr val="0070C0"/>
              </a:solidFill>
            </a:endParaRPr>
          </a:p>
        </p:txBody>
      </p:sp>
      <p:pic>
        <p:nvPicPr>
          <p:cNvPr id="27" name="Picture 26" descr="Qr code&#10;&#10;Description automatically generated">
            <a:extLst>
              <a:ext uri="{FF2B5EF4-FFF2-40B4-BE49-F238E27FC236}">
                <a16:creationId xmlns:a16="http://schemas.microsoft.com/office/drawing/2014/main" id="{DDC59B06-A1A2-4DAB-8127-516C19B758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68" y="2616636"/>
            <a:ext cx="3634775" cy="36347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EDB7D81-358D-7FF8-87E4-B6D49F269C66}"/>
              </a:ext>
            </a:extLst>
          </p:cNvPr>
          <p:cNvSpPr txBox="1">
            <a:spLocks/>
          </p:cNvSpPr>
          <p:nvPr/>
        </p:nvSpPr>
        <p:spPr>
          <a:xfrm>
            <a:off x="2685953" y="454502"/>
            <a:ext cx="6820093" cy="707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t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 baseline="0">
                <a:solidFill>
                  <a:srgbClr val="1386C6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5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32312833"/>
      </p:ext>
    </p:extLst>
  </p:cSld>
  <p:clrMapOvr>
    <a:masterClrMapping/>
  </p:clrMapOvr>
</p:sld>
</file>

<file path=ppt/theme/theme1.xml><?xml version="1.0" encoding="utf-8"?>
<a:theme xmlns:a="http://schemas.openxmlformats.org/drawingml/2006/main" name="LSMS blue-green">
  <a:themeElements>
    <a:clrScheme name="LSMS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386C6"/>
      </a:accent1>
      <a:accent2>
        <a:srgbClr val="F5AE42"/>
      </a:accent2>
      <a:accent3>
        <a:srgbClr val="A5A5A5"/>
      </a:accent3>
      <a:accent4>
        <a:srgbClr val="75ADAE"/>
      </a:accent4>
      <a:accent5>
        <a:srgbClr val="199345"/>
      </a:accent5>
      <a:accent6>
        <a:srgbClr val="AB3A2B"/>
      </a:accent6>
      <a:hlink>
        <a:srgbClr val="199345"/>
      </a:hlink>
      <a:folHlink>
        <a:srgbClr val="1386C6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MS blue-green" id="{DA66541A-CF62-41F8-BE10-9ECA9C0628EF}" vid="{2720B9F0-630D-4E6C-8339-F6DDB2C929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0cf802d-203e-492c-8d37-2e23c4f2b6d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508DBDD019184FAD6E472ACDC771E8" ma:contentTypeVersion="18" ma:contentTypeDescription="Create a new document." ma:contentTypeScope="" ma:versionID="22050495090f950f5e02b15914a805ee">
  <xsd:schema xmlns:xsd="http://www.w3.org/2001/XMLSchema" xmlns:xs="http://www.w3.org/2001/XMLSchema" xmlns:p="http://schemas.microsoft.com/office/2006/metadata/properties" xmlns:ns3="5234f5ff-9ae5-40c8-baa3-16237202b123" xmlns:ns4="a0cf802d-203e-492c-8d37-2e23c4f2b6d2" targetNamespace="http://schemas.microsoft.com/office/2006/metadata/properties" ma:root="true" ma:fieldsID="b84ff5c9090b565b3eeef7699e4ed6fd" ns3:_="" ns4:_="">
    <xsd:import namespace="5234f5ff-9ae5-40c8-baa3-16237202b123"/>
    <xsd:import namespace="a0cf802d-203e-492c-8d37-2e23c4f2b6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4f5ff-9ae5-40c8-baa3-16237202b1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cf802d-203e-492c-8d37-2e23c4f2b6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9D430A-D0AA-4926-9036-2D31DC57683A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a0cf802d-203e-492c-8d37-2e23c4f2b6d2"/>
    <ds:schemaRef ds:uri="http://purl.org/dc/elements/1.1/"/>
    <ds:schemaRef ds:uri="5234f5ff-9ae5-40c8-baa3-16237202b12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B5394D7-99CD-4C0A-B3BC-4A2DAE4E0D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449FBA-26A4-451D-A1DF-C80BA4244B27}">
  <ds:schemaRefs>
    <ds:schemaRef ds:uri="5234f5ff-9ae5-40c8-baa3-16237202b123"/>
    <ds:schemaRef ds:uri="a0cf802d-203e-492c-8d37-2e23c4f2b6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LSMS blue-green</Template>
  <TotalTime>10908</TotalTime>
  <Words>855</Words>
  <Application>Microsoft Office PowerPoint</Application>
  <PresentationFormat>Widescreen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Andes</vt:lpstr>
      <vt:lpstr>Arial</vt:lpstr>
      <vt:lpstr>Calibri</vt:lpstr>
      <vt:lpstr>Calibri Light</vt:lpstr>
      <vt:lpstr>Times New Roman</vt:lpstr>
      <vt:lpstr>LSMS blue-green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Stay connected with LSMS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Manex Bule Yonis</cp:lastModifiedBy>
  <cp:revision>178</cp:revision>
  <dcterms:created xsi:type="dcterms:W3CDTF">2015-06-08T03:04:53Z</dcterms:created>
  <dcterms:modified xsi:type="dcterms:W3CDTF">2024-02-06T14:05:58Z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0x01010048508DBDD019184FAD6E472ACDC771E8</vt:lpwstr>
  </property>
</Properties>
</file>