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9"/>
  </p:notesMasterIdLst>
  <p:sldIdLst>
    <p:sldId id="259" r:id="rId4"/>
    <p:sldId id="273" r:id="rId5"/>
    <p:sldId id="270" r:id="rId6"/>
    <p:sldId id="271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924" y="90"/>
      </p:cViewPr>
      <p:guideLst>
        <p:guide orient="horz" pos="2160"/>
        <p:guide pos="4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E260-6440-4804-B65E-C0FDFD91F4D0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55718-353C-43EE-BEC1-920DBE6DA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wfplots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(tdm2,wordcount=5,shortendoc = 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typePlot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5718-353C-43EE-BEC1-920DBE6DAF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3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wfplots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(tdm2,wordcount=5,shortendoc = 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typePlot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5718-353C-43EE-BEC1-920DBE6DAF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83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wfplots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(tdm2,wordcount=5,shortendoc = 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typePlot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5718-353C-43EE-BEC1-920DBE6DAF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5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42045"/>
            <a:ext cx="6972300" cy="264175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 (Encode Sans Normal Black, 50 pt.)</a:t>
            </a:r>
          </a:p>
        </p:txBody>
      </p:sp>
      <p:pic>
        <p:nvPicPr>
          <p:cNvPr id="6" name="Picture 5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4619072"/>
            <a:ext cx="1371600" cy="1245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8" name="Picture 7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6" name="Picture 5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039" y="4613080"/>
            <a:ext cx="1390696" cy="121410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71757" y="1842045"/>
            <a:ext cx="6972300" cy="264175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1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chemeClr val="tx1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1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chemeClr val="tx1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1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1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chemeClr val="tx1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1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chemeClr val="tx1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8506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4587525"/>
            <a:ext cx="1390696" cy="121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80000">
              <a:schemeClr val="accent2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4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accent3"/>
            </a:gs>
            <a:gs pos="72000">
              <a:srgbClr val="4B2E83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6" y="2597263"/>
            <a:ext cx="7253043" cy="2641756"/>
          </a:xfrm>
        </p:spPr>
        <p:txBody>
          <a:bodyPr/>
          <a:lstStyle/>
          <a:p>
            <a:r>
              <a:rPr lang="en-US" dirty="0" smtClean="0"/>
              <a:t>Architecture Overview for the EPAR text tools</a:t>
            </a:r>
            <a:endParaRPr lang="en-US" dirty="0">
              <a:solidFill>
                <a:srgbClr val="33006F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1757" y="4848417"/>
            <a:ext cx="6972300" cy="264175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5000" b="0" i="0" kern="1200" baseline="0">
                <a:solidFill>
                  <a:srgbClr val="4B2E83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August 2017, D. Graham Andrews</a:t>
            </a:r>
            <a:endParaRPr lang="en-US" sz="1800" dirty="0">
              <a:solidFill>
                <a:srgbClr val="33006F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1757" y="4182221"/>
            <a:ext cx="6972300" cy="45945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5000" b="0" i="0" kern="1200" baseline="0">
                <a:solidFill>
                  <a:srgbClr val="4B2E83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33006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Audience and Purpose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This slide deck is aimed at people who want to understand what this toolset does without knowing exactly how to use it.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Audience: Managers and new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2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Important files and functions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757" y="4527868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64271" y="476522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44332" y="1805931"/>
            <a:ext cx="8028887" cy="10368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err="1" smtClean="0">
                <a:solidFill>
                  <a:schemeClr val="bg1"/>
                </a:solidFill>
              </a:rPr>
              <a:t>textFunctions.r</a:t>
            </a:r>
            <a:r>
              <a:rPr lang="en-US" sz="1200" dirty="0" smtClean="0">
                <a:solidFill>
                  <a:schemeClr val="bg1"/>
                </a:solidFill>
              </a:rPr>
              <a:t>: This file contains all important text processing functions for creating a corpus and term-document matrix. All </a:t>
            </a:r>
            <a:r>
              <a:rPr lang="en-US" sz="1200" dirty="0" err="1" smtClean="0">
                <a:solidFill>
                  <a:schemeClr val="bg1"/>
                </a:solidFill>
              </a:rPr>
              <a:t>wordcounting</a:t>
            </a:r>
            <a:r>
              <a:rPr lang="en-US" sz="1200" dirty="0" smtClean="0">
                <a:solidFill>
                  <a:schemeClr val="bg1"/>
                </a:solidFill>
              </a:rPr>
              <a:t> functions are here. These functions are also used by all other files to prepare documents for processing</a:t>
            </a:r>
          </a:p>
          <a:p>
            <a:r>
              <a:rPr lang="en-US" sz="1200" dirty="0" err="1" smtClean="0">
                <a:solidFill>
                  <a:schemeClr val="bg1"/>
                </a:solidFill>
              </a:rPr>
              <a:t>Selecred</a:t>
            </a:r>
            <a:r>
              <a:rPr lang="en-US" sz="1200" dirty="0" smtClean="0">
                <a:solidFill>
                  <a:schemeClr val="bg1"/>
                </a:solidFill>
              </a:rPr>
              <a:t> Functions: </a:t>
            </a:r>
            <a:r>
              <a:rPr lang="en-US" sz="1200" dirty="0" err="1" smtClean="0">
                <a:solidFill>
                  <a:schemeClr val="bg1"/>
                </a:solidFill>
              </a:rPr>
              <a:t>example_documents</a:t>
            </a:r>
            <a:r>
              <a:rPr lang="en-US" sz="1200" dirty="0" smtClean="0">
                <a:solidFill>
                  <a:schemeClr val="bg1"/>
                </a:solidFill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</a:rPr>
              <a:t>getTextR</a:t>
            </a:r>
            <a:r>
              <a:rPr lang="en-US" sz="1200" dirty="0" smtClean="0">
                <a:solidFill>
                  <a:schemeClr val="bg1"/>
                </a:solidFill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</a:rPr>
              <a:t>readMails</a:t>
            </a:r>
            <a:r>
              <a:rPr lang="en-US" sz="1200" dirty="0" smtClean="0">
                <a:solidFill>
                  <a:schemeClr val="bg1"/>
                </a:solidFill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</a:rPr>
              <a:t>makeworking</a:t>
            </a:r>
            <a:r>
              <a:rPr lang="en-US" sz="1200" dirty="0" smtClean="0">
                <a:solidFill>
                  <a:schemeClr val="bg1"/>
                </a:solidFill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</a:rPr>
              <a:t>read_docxtm</a:t>
            </a:r>
            <a:r>
              <a:rPr lang="en-US" sz="1200" dirty="0" smtClean="0">
                <a:solidFill>
                  <a:schemeClr val="bg1"/>
                </a:solidFill>
              </a:rPr>
              <a:t>(), readPDF2(), </a:t>
            </a:r>
            <a:r>
              <a:rPr lang="en-US" sz="1200" dirty="0" err="1" smtClean="0">
                <a:solidFill>
                  <a:schemeClr val="bg1"/>
                </a:solidFill>
              </a:rPr>
              <a:t>allDocs</a:t>
            </a:r>
            <a:r>
              <a:rPr lang="en-US" sz="1200" dirty="0" smtClean="0">
                <a:solidFill>
                  <a:schemeClr val="bg1"/>
                </a:solidFill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</a:rPr>
              <a:t>doc_clean_process</a:t>
            </a:r>
            <a:r>
              <a:rPr lang="en-US" sz="1200" dirty="0" smtClean="0">
                <a:solidFill>
                  <a:schemeClr val="bg1"/>
                </a:solidFill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</a:rPr>
              <a:t>assocPTable</a:t>
            </a:r>
            <a:r>
              <a:rPr lang="en-US" sz="1200" dirty="0" smtClean="0">
                <a:solidFill>
                  <a:schemeClr val="bg1"/>
                </a:solidFill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</a:rPr>
              <a:t>assocPrettyOneStep</a:t>
            </a:r>
            <a:r>
              <a:rPr lang="en-US" sz="1200" dirty="0" smtClean="0">
                <a:solidFill>
                  <a:schemeClr val="bg1"/>
                </a:solidFill>
              </a:rPr>
              <a:t>(), OCR_DOCS()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4332" y="3285211"/>
            <a:ext cx="2524381" cy="28168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chemeClr val="bg1"/>
                </a:solidFill>
              </a:rPr>
              <a:t>s</a:t>
            </a:r>
            <a:r>
              <a:rPr lang="en-US" sz="1200" b="1" dirty="0" err="1" smtClean="0">
                <a:solidFill>
                  <a:schemeClr val="bg1"/>
                </a:solidFill>
              </a:rPr>
              <a:t>pacy_functions.r</a:t>
            </a:r>
            <a:r>
              <a:rPr lang="en-US" sz="1200" dirty="0" smtClean="0">
                <a:solidFill>
                  <a:schemeClr val="bg1"/>
                </a:solidFill>
              </a:rPr>
              <a:t>: contains the grammar parsing portion of the topic model code. </a:t>
            </a:r>
            <a:r>
              <a:rPr lang="en-US" sz="1200" dirty="0">
                <a:solidFill>
                  <a:schemeClr val="bg1"/>
                </a:solidFill>
              </a:rPr>
              <a:t>U</a:t>
            </a:r>
            <a:r>
              <a:rPr lang="en-US" sz="1200" dirty="0" smtClean="0">
                <a:solidFill>
                  <a:schemeClr val="bg1"/>
                </a:solidFill>
              </a:rPr>
              <a:t>ses functions from </a:t>
            </a:r>
            <a:r>
              <a:rPr lang="en-US" sz="1200" dirty="0" err="1" smtClean="0">
                <a:solidFill>
                  <a:schemeClr val="bg1"/>
                </a:solidFill>
              </a:rPr>
              <a:t>textFunctions.r</a:t>
            </a:r>
            <a:r>
              <a:rPr lang="en-US" sz="1200" dirty="0" smtClean="0">
                <a:solidFill>
                  <a:schemeClr val="bg1"/>
                </a:solidFill>
              </a:rPr>
              <a:t> and then its own functions to invoke the “Spacy” package for grammar processing. Important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SPCY_PreTopicFrame</a:t>
            </a:r>
            <a:r>
              <a:rPr lang="en-US" sz="1200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m</a:t>
            </a:r>
            <a:r>
              <a:rPr lang="en-US" sz="1200" dirty="0" err="1" smtClean="0">
                <a:solidFill>
                  <a:schemeClr val="bg1"/>
                </a:solidFill>
              </a:rPr>
              <a:t>aketermkeywords</a:t>
            </a:r>
            <a:r>
              <a:rPr lang="en-US" sz="1200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</a:t>
            </a:r>
            <a:r>
              <a:rPr lang="en-US" sz="1200" dirty="0" err="1" smtClean="0">
                <a:solidFill>
                  <a:schemeClr val="bg1"/>
                </a:solidFill>
              </a:rPr>
              <a:t>entkeeper</a:t>
            </a:r>
            <a:r>
              <a:rPr lang="en-US" sz="1200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conligraph</a:t>
            </a:r>
            <a:r>
              <a:rPr lang="en-US" sz="1200" dirty="0" smtClean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95314" y="3285208"/>
            <a:ext cx="2498493" cy="28168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err="1" smtClean="0">
                <a:solidFill>
                  <a:schemeClr val="bg1"/>
                </a:solidFill>
              </a:rPr>
              <a:t>topicFunctions.r</a:t>
            </a:r>
            <a:r>
              <a:rPr lang="en-US" sz="1200" dirty="0" smtClean="0">
                <a:solidFill>
                  <a:schemeClr val="bg1"/>
                </a:solidFill>
              </a:rPr>
              <a:t>: contains more grammar parsing but uses the </a:t>
            </a:r>
            <a:r>
              <a:rPr lang="en-US" sz="1200" dirty="0" err="1" smtClean="0">
                <a:solidFill>
                  <a:schemeClr val="bg1"/>
                </a:solidFill>
              </a:rPr>
              <a:t>openNLP</a:t>
            </a:r>
            <a:r>
              <a:rPr lang="en-US" sz="1200" dirty="0" smtClean="0">
                <a:solidFill>
                  <a:schemeClr val="bg1"/>
                </a:solidFill>
              </a:rPr>
              <a:t> and IBM </a:t>
            </a:r>
            <a:r>
              <a:rPr lang="en-US" sz="1200" dirty="0" err="1" smtClean="0">
                <a:solidFill>
                  <a:schemeClr val="bg1"/>
                </a:solidFill>
              </a:rPr>
              <a:t>watson</a:t>
            </a:r>
            <a:r>
              <a:rPr lang="en-US" sz="1200" dirty="0" smtClean="0">
                <a:solidFill>
                  <a:schemeClr val="bg1"/>
                </a:solidFill>
              </a:rPr>
              <a:t> packages instead of the Spacy package for grammar parsing and sentiment analysis Important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PreTopicFrame2()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AnnotateVerbsTopicJoin</a:t>
            </a:r>
            <a:r>
              <a:rPr lang="en-US" sz="1200" dirty="0">
                <a:solidFill>
                  <a:schemeClr val="bg1"/>
                </a:solidFill>
              </a:rPr>
              <a:t>()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idtopics</a:t>
            </a:r>
            <a:r>
              <a:rPr lang="en-US" sz="1200" dirty="0">
                <a:solidFill>
                  <a:schemeClr val="bg1"/>
                </a:solidFill>
              </a:rPr>
              <a:t>()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data_mapper</a:t>
            </a:r>
            <a:r>
              <a:rPr lang="en-US" sz="1200" dirty="0">
                <a:solidFill>
                  <a:schemeClr val="bg1"/>
                </a:solidFill>
              </a:rPr>
              <a:t>()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83929" y="3285209"/>
            <a:ext cx="2589290" cy="28168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err="1" smtClean="0">
                <a:solidFill>
                  <a:schemeClr val="bg1"/>
                </a:solidFill>
              </a:rPr>
              <a:t>formFunctions.r</a:t>
            </a:r>
            <a:r>
              <a:rPr lang="en-US" sz="1200" dirty="0" smtClean="0">
                <a:solidFill>
                  <a:schemeClr val="bg1"/>
                </a:solidFill>
              </a:rPr>
              <a:t>: contains functions for extracting data specifically from Gates Foundation proposals like Outcomes tables and   from structured </a:t>
            </a:r>
            <a:r>
              <a:rPr lang="en-US" sz="1200" dirty="0" err="1" smtClean="0">
                <a:solidFill>
                  <a:schemeClr val="bg1"/>
                </a:solidFill>
              </a:rPr>
              <a:t>docx</a:t>
            </a:r>
            <a:r>
              <a:rPr lang="en-US" sz="1200" dirty="0" smtClean="0">
                <a:solidFill>
                  <a:schemeClr val="bg1"/>
                </a:solidFill>
              </a:rPr>
              <a:t> files as provided by the Gates foundation. Important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docx_table_view</a:t>
            </a:r>
            <a:r>
              <a:rPr lang="en-US" sz="1200" dirty="0">
                <a:solidFill>
                  <a:schemeClr val="bg1"/>
                </a:solidFill>
              </a:rPr>
              <a:t>()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outcome_extractor</a:t>
            </a:r>
            <a:r>
              <a:rPr lang="en-US" sz="1200" dirty="0">
                <a:solidFill>
                  <a:schemeClr val="bg1"/>
                </a:solidFill>
              </a:rPr>
              <a:t>()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cell_extractor</a:t>
            </a:r>
            <a:r>
              <a:rPr lang="en-US" sz="1200" dirty="0">
                <a:solidFill>
                  <a:schemeClr val="bg1"/>
                </a:solidFill>
              </a:rPr>
              <a:t>()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docx_man_ex</a:t>
            </a:r>
            <a:r>
              <a:rPr lang="en-US" sz="1200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Formcluster</a:t>
            </a:r>
            <a:r>
              <a:rPr lang="en-US" sz="1200" dirty="0" smtClean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" name="Down Arrow 3"/>
          <p:cNvSpPr/>
          <p:nvPr/>
        </p:nvSpPr>
        <p:spPr>
          <a:xfrm>
            <a:off x="1747319" y="2942376"/>
            <a:ext cx="316871" cy="27160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486124" y="2928196"/>
            <a:ext cx="316871" cy="27160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220138" y="2958974"/>
            <a:ext cx="316871" cy="27160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0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Minor Files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757" y="4527868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64271" y="476522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44333" y="1805931"/>
            <a:ext cx="2886518" cy="22862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chemeClr val="bg1"/>
                </a:solidFill>
              </a:rPr>
              <a:t>Appflow.r</a:t>
            </a:r>
            <a:r>
              <a:rPr lang="en-US" dirty="0" smtClean="0">
                <a:solidFill>
                  <a:schemeClr val="bg1"/>
                </a:solidFill>
              </a:rPr>
              <a:t> – used to generate an interactive app with the “shiny” package. The foundation for a more user friendly interface if we wanted one.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75323" y="1783886"/>
            <a:ext cx="2886518" cy="22862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chemeClr val="bg1"/>
                </a:solidFill>
              </a:rPr>
              <a:t>wordtable-data.r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dirty="0" err="1" smtClean="0">
                <a:solidFill>
                  <a:schemeClr val="bg1"/>
                </a:solidFill>
              </a:rPr>
              <a:t>epar.example-data.r</a:t>
            </a:r>
            <a:r>
              <a:rPr lang="en-US" dirty="0" smtClean="0">
                <a:solidFill>
                  <a:schemeClr val="bg1"/>
                </a:solidFill>
              </a:rPr>
              <a:t> – very short configuration files used when demonstrating topic modeling on </a:t>
            </a:r>
            <a:r>
              <a:rPr lang="en-US" dirty="0" err="1" smtClean="0">
                <a:solidFill>
                  <a:schemeClr val="bg1"/>
                </a:solidFill>
              </a:rPr>
              <a:t>epar</a:t>
            </a:r>
            <a:r>
              <a:rPr lang="en-US" dirty="0" smtClean="0">
                <a:solidFill>
                  <a:schemeClr val="bg1"/>
                </a:solidFill>
              </a:rPr>
              <a:t> files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1757" y="4244566"/>
            <a:ext cx="2886518" cy="22862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chemeClr val="bg1"/>
                </a:solidFill>
              </a:rPr>
              <a:t>PubMedviaRISmed.r</a:t>
            </a:r>
            <a:r>
              <a:rPr lang="en-US" dirty="0" smtClean="0">
                <a:solidFill>
                  <a:schemeClr val="bg1"/>
                </a:solidFill>
              </a:rPr>
              <a:t> – Two functions for searching the </a:t>
            </a:r>
            <a:r>
              <a:rPr lang="en-US" dirty="0" err="1" smtClean="0">
                <a:solidFill>
                  <a:schemeClr val="bg1"/>
                </a:solidFill>
              </a:rPr>
              <a:t>pubmed</a:t>
            </a:r>
            <a:r>
              <a:rPr lang="en-US" dirty="0" smtClean="0">
                <a:solidFill>
                  <a:schemeClr val="bg1"/>
                </a:solidFill>
              </a:rPr>
              <a:t> database API using document IDs or keywords</a:t>
            </a:r>
          </a:p>
        </p:txBody>
      </p:sp>
    </p:spTree>
    <p:extLst>
      <p:ext uri="{BB962C8B-B14F-4D97-AF65-F5344CB8AC3E}">
        <p14:creationId xmlns:p14="http://schemas.microsoft.com/office/powerpoint/2010/main" val="376415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Folder Structure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757" y="4527868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64271" y="476522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44333" y="1805931"/>
            <a:ext cx="2886518" cy="1915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Folder Name: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Contents: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 “finished” code is in this folder. Every function not either temporary or unfinished is here.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78" y="1467388"/>
            <a:ext cx="523279" cy="52327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711949" y="1805931"/>
            <a:ext cx="2886518" cy="24401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Folder Name: </a:t>
            </a:r>
            <a:r>
              <a:rPr lang="en-US" b="1" dirty="0" smtClean="0">
                <a:solidFill>
                  <a:schemeClr val="bg1"/>
                </a:solidFill>
              </a:rPr>
              <a:t>vignettes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Contents: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Step-by-step vignettes written as .</a:t>
            </a:r>
            <a:r>
              <a:rPr lang="en-US" dirty="0" err="1" smtClean="0">
                <a:solidFill>
                  <a:schemeClr val="bg1"/>
                </a:solidFill>
              </a:rPr>
              <a:t>rmd</a:t>
            </a:r>
            <a:r>
              <a:rPr lang="en-US" dirty="0" smtClean="0">
                <a:solidFill>
                  <a:schemeClr val="bg1"/>
                </a:solidFill>
              </a:rPr>
              <a:t> files in the “</a:t>
            </a:r>
            <a:r>
              <a:rPr lang="en-US" dirty="0" err="1" smtClean="0">
                <a:solidFill>
                  <a:schemeClr val="bg1"/>
                </a:solidFill>
              </a:rPr>
              <a:t>rmarkdown</a:t>
            </a:r>
            <a:r>
              <a:rPr lang="en-US" dirty="0" smtClean="0">
                <a:solidFill>
                  <a:schemeClr val="bg1"/>
                </a:solidFill>
              </a:rPr>
              <a:t>” markup language. The package “</a:t>
            </a:r>
            <a:r>
              <a:rPr lang="en-US" dirty="0" err="1" smtClean="0">
                <a:solidFill>
                  <a:schemeClr val="bg1"/>
                </a:solidFill>
              </a:rPr>
              <a:t>knitr</a:t>
            </a:r>
            <a:r>
              <a:rPr lang="en-US" dirty="0" smtClean="0">
                <a:solidFill>
                  <a:schemeClr val="bg1"/>
                </a:solidFill>
              </a:rPr>
              <a:t>” then generates the .r and .html files.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48" y="1467388"/>
            <a:ext cx="523279" cy="52327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44333" y="4218869"/>
            <a:ext cx="2886518" cy="1915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Folder Name: </a:t>
            </a:r>
            <a:r>
              <a:rPr lang="en-US" b="1" dirty="0" smtClean="0">
                <a:solidFill>
                  <a:schemeClr val="bg1"/>
                </a:solidFill>
              </a:rPr>
              <a:t>working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Contents: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“In progress” functions and code are stored here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78" y="3880326"/>
            <a:ext cx="523279" cy="523279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683251" y="4688499"/>
            <a:ext cx="2886518" cy="134111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Folder Name: </a:t>
            </a:r>
            <a:r>
              <a:rPr lang="en-US" b="1" dirty="0" smtClean="0">
                <a:solidFill>
                  <a:schemeClr val="bg1"/>
                </a:solidFill>
              </a:rPr>
              <a:t>man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Contents: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Manual files generated by the “roxygen2” package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296" y="4349955"/>
            <a:ext cx="523279" cy="51175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779565" y="1759607"/>
            <a:ext cx="2069368" cy="427000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</a:rPr>
              <a:t>Minor Folders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1200" u="sng" dirty="0" smtClean="0">
                <a:solidFill>
                  <a:schemeClr val="bg1"/>
                </a:solidFill>
              </a:rPr>
              <a:t>Contents: test data: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Research.grants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Shinyapp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Figures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Presentation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u="sng" dirty="0" smtClean="0">
                <a:solidFill>
                  <a:schemeClr val="bg1"/>
                </a:solidFill>
              </a:rPr>
              <a:t>Contents: Unfinished code: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Ag.nut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CODE_CHUNKS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Javascripts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Junk_files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Stylesheets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Ryansworkingfun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29" y="1435836"/>
            <a:ext cx="555994" cy="52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9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9407</TotalTime>
  <Words>435</Words>
  <Application>Microsoft Office PowerPoint</Application>
  <PresentationFormat>On-screen Show (4:3)</PresentationFormat>
  <Paragraphs>63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Encode Sans Normal Black</vt:lpstr>
      <vt:lpstr>Lucida Grande</vt:lpstr>
      <vt:lpstr>Open Sans</vt:lpstr>
      <vt:lpstr>Open Sans Light</vt:lpstr>
      <vt:lpstr>Trebuchet MS</vt:lpstr>
      <vt:lpstr>Uni Sans Regular</vt:lpstr>
      <vt:lpstr>Office Theme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</dc:creator>
  <cp:lastModifiedBy>Graham A</cp:lastModifiedBy>
  <cp:revision>56</cp:revision>
  <dcterms:created xsi:type="dcterms:W3CDTF">2014-10-14T00:51:43Z</dcterms:created>
  <dcterms:modified xsi:type="dcterms:W3CDTF">2017-08-28T16:19:52Z</dcterms:modified>
</cp:coreProperties>
</file>