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8"/>
  </p:notesMasterIdLst>
  <p:sldIdLst>
    <p:sldId id="259" r:id="rId4"/>
    <p:sldId id="270" r:id="rId5"/>
    <p:sldId id="271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5" d="100"/>
          <a:sy n="75" d="100"/>
        </p:scale>
        <p:origin x="984" y="-234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E260-6440-4804-B65E-C0FDFD91F4D0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55718-353C-43EE-BEC1-920DBE6DA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8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wfplots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(tdm2,wordcount=5,shortendoc = 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typePlot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55718-353C-43EE-BEC1-920DBE6DA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 (Encode Sans Normal Black, 50 pt.)</a:t>
            </a:r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1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1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1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1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1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8506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63" y="6112016"/>
            <a:ext cx="4400306" cy="5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597263"/>
            <a:ext cx="7253043" cy="2641756"/>
          </a:xfrm>
        </p:spPr>
        <p:txBody>
          <a:bodyPr/>
          <a:lstStyle/>
          <a:p>
            <a:r>
              <a:rPr lang="en-US" dirty="0" smtClean="0"/>
              <a:t>Architecture Overview for the EPAR text tools</a:t>
            </a:r>
            <a:endParaRPr lang="en-US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4848417"/>
            <a:ext cx="69723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August</a:t>
            </a:r>
            <a:r>
              <a:rPr lang="en-US" sz="1800" dirty="0" smtClean="0"/>
              <a:t> </a:t>
            </a:r>
            <a:r>
              <a:rPr lang="en-US" sz="1800" dirty="0" smtClean="0"/>
              <a:t>2017, D. Graham Andrews</a:t>
            </a:r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671757" y="4182221"/>
            <a:ext cx="6972300" cy="4594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5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33006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Important files and functions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332" y="1805931"/>
            <a:ext cx="8028887" cy="10368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textFunctions.r</a:t>
            </a:r>
            <a:r>
              <a:rPr lang="en-US" sz="1200" dirty="0" smtClean="0">
                <a:solidFill>
                  <a:schemeClr val="bg1"/>
                </a:solidFill>
              </a:rPr>
              <a:t>: This file contains all important text processing functions for creating a corpus and term-document matrix. All </a:t>
            </a:r>
            <a:r>
              <a:rPr lang="en-US" sz="1200" dirty="0" err="1" smtClean="0">
                <a:solidFill>
                  <a:schemeClr val="bg1"/>
                </a:solidFill>
              </a:rPr>
              <a:t>wordcounting</a:t>
            </a:r>
            <a:r>
              <a:rPr lang="en-US" sz="1200" dirty="0" smtClean="0">
                <a:solidFill>
                  <a:schemeClr val="bg1"/>
                </a:solidFill>
              </a:rPr>
              <a:t> functions are here. These functions are also used by all other files to prepare documents for processing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Selecred</a:t>
            </a:r>
            <a:r>
              <a:rPr lang="en-US" sz="1200" dirty="0" smtClean="0">
                <a:solidFill>
                  <a:schemeClr val="bg1"/>
                </a:solidFill>
              </a:rPr>
              <a:t> Functions: </a:t>
            </a:r>
            <a:r>
              <a:rPr lang="en-US" sz="1200" dirty="0" err="1" smtClean="0">
                <a:solidFill>
                  <a:schemeClr val="bg1"/>
                </a:solidFill>
              </a:rPr>
              <a:t>example_documents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getTextR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readMails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makeworking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read_docxtm</a:t>
            </a:r>
            <a:r>
              <a:rPr lang="en-US" sz="1200" dirty="0" smtClean="0">
                <a:solidFill>
                  <a:schemeClr val="bg1"/>
                </a:solidFill>
              </a:rPr>
              <a:t>(), readPDF2(), </a:t>
            </a:r>
            <a:r>
              <a:rPr lang="en-US" sz="1200" dirty="0" err="1" smtClean="0">
                <a:solidFill>
                  <a:schemeClr val="bg1"/>
                </a:solidFill>
              </a:rPr>
              <a:t>allDocs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doc_clean_process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assocPTable</a:t>
            </a:r>
            <a:r>
              <a:rPr lang="en-US" sz="1200" dirty="0" smtClean="0">
                <a:solidFill>
                  <a:schemeClr val="bg1"/>
                </a:solidFill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</a:rPr>
              <a:t>assocPrettyOneStep</a:t>
            </a:r>
            <a:r>
              <a:rPr lang="en-US" sz="1200" dirty="0" smtClean="0">
                <a:solidFill>
                  <a:schemeClr val="bg1"/>
                </a:solidFill>
              </a:rPr>
              <a:t>(), OCR_DOCS()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4332" y="3285211"/>
            <a:ext cx="2524381" cy="28168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chemeClr val="bg1"/>
                </a:solidFill>
              </a:rPr>
              <a:t>s</a:t>
            </a:r>
            <a:r>
              <a:rPr lang="en-US" sz="1200" b="1" dirty="0" err="1" smtClean="0">
                <a:solidFill>
                  <a:schemeClr val="bg1"/>
                </a:solidFill>
              </a:rPr>
              <a:t>pacy_functions.r</a:t>
            </a:r>
            <a:r>
              <a:rPr lang="en-US" sz="1200" dirty="0" smtClean="0">
                <a:solidFill>
                  <a:schemeClr val="bg1"/>
                </a:solidFill>
              </a:rPr>
              <a:t>: contains the grammar parsing portion of the topic model code. </a:t>
            </a:r>
            <a:r>
              <a:rPr lang="en-US" sz="1200" dirty="0">
                <a:solidFill>
                  <a:schemeClr val="bg1"/>
                </a:solidFill>
              </a:rPr>
              <a:t>U</a:t>
            </a:r>
            <a:r>
              <a:rPr lang="en-US" sz="1200" dirty="0" smtClean="0">
                <a:solidFill>
                  <a:schemeClr val="bg1"/>
                </a:solidFill>
              </a:rPr>
              <a:t>ses functions from </a:t>
            </a:r>
            <a:r>
              <a:rPr lang="en-US" sz="1200" dirty="0" err="1" smtClean="0">
                <a:solidFill>
                  <a:schemeClr val="bg1"/>
                </a:solidFill>
              </a:rPr>
              <a:t>textFunctions.r</a:t>
            </a:r>
            <a:r>
              <a:rPr lang="en-US" sz="1200" dirty="0" smtClean="0">
                <a:solidFill>
                  <a:schemeClr val="bg1"/>
                </a:solidFill>
              </a:rPr>
              <a:t> and then its own functions to invoke the “Spacy” package for grammar processing. Important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SPCY_PreTopicFrame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m</a:t>
            </a:r>
            <a:r>
              <a:rPr lang="en-US" sz="1200" dirty="0" err="1" smtClean="0">
                <a:solidFill>
                  <a:schemeClr val="bg1"/>
                </a:solidFill>
              </a:rPr>
              <a:t>aketermkeywords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entkeeper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conligraph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5314" y="3285208"/>
            <a:ext cx="2498493" cy="28168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topicFunctions.r</a:t>
            </a:r>
            <a:r>
              <a:rPr lang="en-US" sz="1200" dirty="0" smtClean="0">
                <a:solidFill>
                  <a:schemeClr val="bg1"/>
                </a:solidFill>
              </a:rPr>
              <a:t>: contains more grammar parsing but uses the </a:t>
            </a:r>
            <a:r>
              <a:rPr lang="en-US" sz="1200" dirty="0" err="1" smtClean="0">
                <a:solidFill>
                  <a:schemeClr val="bg1"/>
                </a:solidFill>
              </a:rPr>
              <a:t>openNLP</a:t>
            </a:r>
            <a:r>
              <a:rPr lang="en-US" sz="1200" dirty="0" smtClean="0">
                <a:solidFill>
                  <a:schemeClr val="bg1"/>
                </a:solidFill>
              </a:rPr>
              <a:t> and IBM </a:t>
            </a:r>
            <a:r>
              <a:rPr lang="en-US" sz="1200" dirty="0" err="1" smtClean="0">
                <a:solidFill>
                  <a:schemeClr val="bg1"/>
                </a:solidFill>
              </a:rPr>
              <a:t>watson</a:t>
            </a:r>
            <a:r>
              <a:rPr lang="en-US" sz="1200" dirty="0" smtClean="0">
                <a:solidFill>
                  <a:schemeClr val="bg1"/>
                </a:solidFill>
              </a:rPr>
              <a:t> packages instead of the Spacy package for grammar parsing and sentiment analysis Important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PreTopicFrame2()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AnnotateVerbsTopicJoin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idtopics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data_mapper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83929" y="3285209"/>
            <a:ext cx="2589290" cy="28168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formFunctions.r</a:t>
            </a:r>
            <a:r>
              <a:rPr lang="en-US" sz="1200" dirty="0" smtClean="0">
                <a:solidFill>
                  <a:schemeClr val="bg1"/>
                </a:solidFill>
              </a:rPr>
              <a:t>: contains functions for extracting data specifically from Gates Foundation proposals like Outcomes tables and   from structured </a:t>
            </a:r>
            <a:r>
              <a:rPr lang="en-US" sz="1200" dirty="0" err="1" smtClean="0">
                <a:solidFill>
                  <a:schemeClr val="bg1"/>
                </a:solidFill>
              </a:rPr>
              <a:t>docx</a:t>
            </a:r>
            <a:r>
              <a:rPr lang="en-US" sz="1200" dirty="0" smtClean="0">
                <a:solidFill>
                  <a:schemeClr val="bg1"/>
                </a:solidFill>
              </a:rPr>
              <a:t> files as provided by the Gates foundation. Important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docx_table_view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outcome_extractor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cell_extractor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docx_man_ex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Formcluster</a:t>
            </a:r>
            <a:r>
              <a:rPr lang="en-US" sz="12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747319" y="2942376"/>
            <a:ext cx="316871" cy="2716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86124" y="2928196"/>
            <a:ext cx="316871" cy="2716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220138" y="2958974"/>
            <a:ext cx="316871" cy="2716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Minor Files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333" y="1805931"/>
            <a:ext cx="2886518" cy="228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bg1"/>
                </a:solidFill>
              </a:rPr>
              <a:t>Appflow.r</a:t>
            </a:r>
            <a:r>
              <a:rPr lang="en-US" dirty="0" smtClean="0">
                <a:solidFill>
                  <a:schemeClr val="bg1"/>
                </a:solidFill>
              </a:rPr>
              <a:t> – used to generate an interactive app with the “shiny” package. The foundation for a more user friendly interface if we wanted one.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75323" y="1783886"/>
            <a:ext cx="2886518" cy="228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bg1"/>
                </a:solidFill>
              </a:rPr>
              <a:t>wordtable-data.r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epar.example-data.r</a:t>
            </a:r>
            <a:r>
              <a:rPr lang="en-US" dirty="0" smtClean="0">
                <a:solidFill>
                  <a:schemeClr val="bg1"/>
                </a:solidFill>
              </a:rPr>
              <a:t> – very short configuration files used when demonstrating topic modeling on </a:t>
            </a:r>
            <a:r>
              <a:rPr lang="en-US" dirty="0" err="1" smtClean="0">
                <a:solidFill>
                  <a:schemeClr val="bg1"/>
                </a:solidFill>
              </a:rPr>
              <a:t>epar</a:t>
            </a:r>
            <a:r>
              <a:rPr lang="en-US" dirty="0" smtClean="0">
                <a:solidFill>
                  <a:schemeClr val="bg1"/>
                </a:solidFill>
              </a:rPr>
              <a:t> files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1757" y="4244566"/>
            <a:ext cx="2886518" cy="228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 smtClean="0">
                <a:solidFill>
                  <a:schemeClr val="bg1"/>
                </a:solidFill>
              </a:rPr>
              <a:t>PubMedviaRISmed.r</a:t>
            </a:r>
            <a:r>
              <a:rPr lang="en-US" dirty="0" smtClean="0">
                <a:solidFill>
                  <a:schemeClr val="bg1"/>
                </a:solidFill>
              </a:rPr>
              <a:t> – Two functions for searching the </a:t>
            </a:r>
            <a:r>
              <a:rPr lang="en-US" dirty="0" err="1" smtClean="0">
                <a:solidFill>
                  <a:schemeClr val="bg1"/>
                </a:solidFill>
              </a:rPr>
              <a:t>pubmed</a:t>
            </a:r>
            <a:r>
              <a:rPr lang="en-US" dirty="0" smtClean="0">
                <a:solidFill>
                  <a:schemeClr val="bg1"/>
                </a:solidFill>
              </a:rPr>
              <a:t> database API using document IDs or keywords</a:t>
            </a:r>
          </a:p>
        </p:txBody>
      </p:sp>
    </p:spTree>
    <p:extLst>
      <p:ext uri="{BB962C8B-B14F-4D97-AF65-F5344CB8AC3E}">
        <p14:creationId xmlns:p14="http://schemas.microsoft.com/office/powerpoint/2010/main" val="37641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rebuchet MS" panose="020B0603020202020204" pitchFamily="34" charset="0"/>
              </a:rPr>
              <a:t>Folder Structure</a:t>
            </a:r>
            <a:endParaRPr lang="en-US" dirty="0">
              <a:solidFill>
                <a:schemeClr val="accent3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1757" y="4527868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Trebuchet MS" panose="020B0603020202020204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64271" y="4765220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Uni Sans Regular"/>
                <a:ea typeface="+mn-ea"/>
                <a:cs typeface="Uni Sans Regular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333" y="1805931"/>
            <a:ext cx="2886518" cy="1915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“finished” code is in this folder. Every function not either temporary or unfinished is here.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8" y="1467388"/>
            <a:ext cx="523279" cy="52327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11949" y="1805931"/>
            <a:ext cx="2886518" cy="2440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vignettes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Step-by-step vignettes written as .</a:t>
            </a:r>
            <a:r>
              <a:rPr lang="en-US" dirty="0" err="1" smtClean="0">
                <a:solidFill>
                  <a:schemeClr val="bg1"/>
                </a:solidFill>
              </a:rPr>
              <a:t>rmd</a:t>
            </a:r>
            <a:r>
              <a:rPr lang="en-US" dirty="0" smtClean="0">
                <a:solidFill>
                  <a:schemeClr val="bg1"/>
                </a:solidFill>
              </a:rPr>
              <a:t> files in the “</a:t>
            </a:r>
            <a:r>
              <a:rPr lang="en-US" dirty="0" err="1" smtClean="0">
                <a:solidFill>
                  <a:schemeClr val="bg1"/>
                </a:solidFill>
              </a:rPr>
              <a:t>rmarkdown</a:t>
            </a:r>
            <a:r>
              <a:rPr lang="en-US" dirty="0" smtClean="0">
                <a:solidFill>
                  <a:schemeClr val="bg1"/>
                </a:solidFill>
              </a:rPr>
              <a:t>” markup language. The package “</a:t>
            </a:r>
            <a:r>
              <a:rPr lang="en-US" dirty="0" err="1" smtClean="0">
                <a:solidFill>
                  <a:schemeClr val="bg1"/>
                </a:solidFill>
              </a:rPr>
              <a:t>knitr</a:t>
            </a:r>
            <a:r>
              <a:rPr lang="en-US" dirty="0" smtClean="0">
                <a:solidFill>
                  <a:schemeClr val="bg1"/>
                </a:solidFill>
              </a:rPr>
              <a:t>” then generates the .r and .html files.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48" y="1467388"/>
            <a:ext cx="523279" cy="52327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44333" y="4218869"/>
            <a:ext cx="2886518" cy="19150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working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“In progress” functions and code are stored here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78" y="3880326"/>
            <a:ext cx="523279" cy="523279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683251" y="4688499"/>
            <a:ext cx="2886518" cy="13411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Folder Name: </a:t>
            </a:r>
            <a:r>
              <a:rPr lang="en-US" b="1" dirty="0" smtClean="0">
                <a:solidFill>
                  <a:schemeClr val="bg1"/>
                </a:solidFill>
              </a:rPr>
              <a:t>man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Contents: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Manual files generated by the “roxygen2” package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96" y="4349955"/>
            <a:ext cx="523279" cy="51175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779565" y="1759607"/>
            <a:ext cx="2069368" cy="427000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Minor Folders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200" u="sng" dirty="0" smtClean="0">
                <a:solidFill>
                  <a:schemeClr val="bg1"/>
                </a:solidFill>
              </a:rPr>
              <a:t>Contents: test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Research.grants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Shinyapp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Presentation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u="sng" dirty="0" smtClean="0">
                <a:solidFill>
                  <a:schemeClr val="bg1"/>
                </a:solidFill>
              </a:rPr>
              <a:t>Contents: Unfinished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Ag.nut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CODE_CHUNKS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Javascripts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Junk_files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Stylesheets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Ryansworkingfun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429" y="1435836"/>
            <a:ext cx="555994" cy="5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9407</TotalTime>
  <Words>403</Words>
  <Application>Microsoft Office PowerPoint</Application>
  <PresentationFormat>On-screen Show (4:3)</PresentationFormat>
  <Paragraphs>60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Encode Sans Normal Black</vt:lpstr>
      <vt:lpstr>Lucida Grande</vt:lpstr>
      <vt:lpstr>Open Sans</vt:lpstr>
      <vt:lpstr>Open Sans Light</vt:lpstr>
      <vt:lpstr>Trebuchet MS</vt:lpstr>
      <vt:lpstr>Uni Sans Regular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 A</cp:lastModifiedBy>
  <cp:revision>55</cp:revision>
  <dcterms:created xsi:type="dcterms:W3CDTF">2014-10-14T00:51:43Z</dcterms:created>
  <dcterms:modified xsi:type="dcterms:W3CDTF">2017-08-14T14:27:43Z</dcterms:modified>
</cp:coreProperties>
</file>