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 id="2147483652" r:id="rId3"/>
  </p:sldMasterIdLst>
  <p:notesMasterIdLst>
    <p:notesMasterId r:id="rId29"/>
  </p:notesMasterIdLst>
  <p:sldIdLst>
    <p:sldId id="259" r:id="rId4"/>
    <p:sldId id="257" r:id="rId5"/>
    <p:sldId id="260" r:id="rId6"/>
    <p:sldId id="263" r:id="rId7"/>
    <p:sldId id="267" r:id="rId8"/>
    <p:sldId id="262" r:id="rId9"/>
    <p:sldId id="264" r:id="rId10"/>
    <p:sldId id="265" r:id="rId11"/>
    <p:sldId id="268" r:id="rId12"/>
    <p:sldId id="266" r:id="rId13"/>
    <p:sldId id="261" r:id="rId14"/>
    <p:sldId id="269" r:id="rId15"/>
    <p:sldId id="270" r:id="rId16"/>
    <p:sldId id="271" r:id="rId17"/>
    <p:sldId id="272" r:id="rId18"/>
    <p:sldId id="273" r:id="rId19"/>
    <p:sldId id="277" r:id="rId20"/>
    <p:sldId id="279" r:id="rId21"/>
    <p:sldId id="280" r:id="rId22"/>
    <p:sldId id="282" r:id="rId23"/>
    <p:sldId id="291" r:id="rId24"/>
    <p:sldId id="283" r:id="rId25"/>
    <p:sldId id="284" r:id="rId26"/>
    <p:sldId id="288" r:id="rId27"/>
    <p:sldId id="27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9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E8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75" d="100"/>
          <a:sy n="75" d="100"/>
        </p:scale>
        <p:origin x="984" y="54"/>
      </p:cViewPr>
      <p:guideLst>
        <p:guide orient="horz" pos="2160"/>
        <p:guide pos="49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7E260-6440-4804-B65E-C0FDFD91F4D0}" type="datetimeFigureOut">
              <a:rPr lang="en-US" smtClean="0"/>
              <a:t>8/14/2017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55718-353C-43EE-BEC1-920DBE6DAFBA}" type="slidenum">
              <a:rPr lang="en-US" smtClean="0"/>
              <a:t>‹#›</a:t>
            </a:fld>
            <a:endParaRPr lang="en-US"/>
          </a:p>
        </p:txBody>
      </p:sp>
    </p:spTree>
    <p:extLst>
      <p:ext uri="{BB962C8B-B14F-4D97-AF65-F5344CB8AC3E}">
        <p14:creationId xmlns:p14="http://schemas.microsoft.com/office/powerpoint/2010/main" val="115518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5"/>
          <p:cNvSpPr>
            <a:spLocks noGrp="1"/>
          </p:cNvSpPr>
          <p:nvPr>
            <p:ph type="body" sz="quarter" idx="10" hasCustomPrompt="1"/>
          </p:nvPr>
        </p:nvSpPr>
        <p:spPr>
          <a:xfrm>
            <a:off x="671757" y="1842045"/>
            <a:ext cx="6972300" cy="2641756"/>
          </a:xfrm>
          <a:prstGeom prst="rect">
            <a:avLst/>
          </a:prstGeom>
          <a:ln>
            <a:noFill/>
          </a:ln>
        </p:spPr>
        <p:txBody>
          <a:bodyPr>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 (Encode Sans Normal Black, 50 pt.)</a:t>
            </a:r>
          </a:p>
        </p:txBody>
      </p:sp>
      <p:pic>
        <p:nvPicPr>
          <p:cNvPr id="6" name="Picture 5" descr="Bar_RtAng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2039" y="4619072"/>
            <a:ext cx="1371600" cy="124509"/>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239025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10" name="Picture 9"/>
          <p:cNvPicPr>
            <a:picLocks noChangeAspect="1"/>
          </p:cNvPicPr>
          <p:nvPr userDrawn="1"/>
        </p:nvPicPr>
        <p:blipFill>
          <a:blip r:embed="rId2"/>
          <a:stretch>
            <a:fillRect/>
          </a:stretch>
        </p:blipFill>
        <p:spPr>
          <a:xfrm>
            <a:off x="779462" y="1426989"/>
            <a:ext cx="862711" cy="6893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Bulleted 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10" name="Picture 9"/>
          <p:cNvPicPr>
            <a:picLocks noChangeAspect="1"/>
          </p:cNvPicPr>
          <p:nvPr userDrawn="1"/>
        </p:nvPicPr>
        <p:blipFill>
          <a:blip r:embed="rId2"/>
          <a:stretch>
            <a:fillRect/>
          </a:stretch>
        </p:blipFill>
        <p:spPr>
          <a:xfrm>
            <a:off x="779462" y="1426989"/>
            <a:ext cx="862711" cy="68930"/>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8" name="Picture 7"/>
          <p:cNvPicPr>
            <a:picLocks noChangeAspect="1"/>
          </p:cNvPicPr>
          <p:nvPr userDrawn="1"/>
        </p:nvPicPr>
        <p:blipFill>
          <a:blip r:embed="rId2"/>
          <a:stretch>
            <a:fillRect/>
          </a:stretch>
        </p:blipFill>
        <p:spPr>
          <a:xfrm>
            <a:off x="779462" y="1426989"/>
            <a:ext cx="862711" cy="6893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9" name="Picture 8" descr="Bar_RtAng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81814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Bulleted 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8" name="Picture 7" descr="Bar_RtAng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178592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6" name="Picture 5" descr="Bar_RtAng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402894"/>
            <a:ext cx="1371201" cy="69644"/>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328654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92039" y="4613080"/>
            <a:ext cx="1390696" cy="121410"/>
          </a:xfrm>
          <a:prstGeom prst="rect">
            <a:avLst/>
          </a:prstGeom>
        </p:spPr>
      </p:pic>
      <p:sp>
        <p:nvSpPr>
          <p:cNvPr id="8" name="Text Placeholder 5"/>
          <p:cNvSpPr>
            <a:spLocks noGrp="1"/>
          </p:cNvSpPr>
          <p:nvPr>
            <p:ph type="body" sz="quarter" idx="11" hasCustomPrompt="1"/>
          </p:nvPr>
        </p:nvSpPr>
        <p:spPr>
          <a:xfrm>
            <a:off x="671757" y="1842045"/>
            <a:ext cx="6972300" cy="2641756"/>
          </a:xfrm>
          <a:prstGeom prst="rect">
            <a:avLst/>
          </a:prstGeom>
          <a:ln>
            <a:noFill/>
          </a:ln>
        </p:spPr>
        <p:txBody>
          <a:bodyPr>
            <a:normAutofit/>
          </a:bodyPr>
          <a:lstStyle>
            <a:lvl1pPr marL="0" indent="0">
              <a:lnSpc>
                <a:spcPct val="100000"/>
              </a:lnSpc>
              <a:buNone/>
              <a:defRPr sz="5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8"/>
          </a:xfrm>
          <a:prstGeom prst="rect">
            <a:avLst/>
          </a:prstGeom>
        </p:spPr>
      </p:pic>
    </p:spTree>
    <p:extLst>
      <p:ext uri="{BB962C8B-B14F-4D97-AF65-F5344CB8AC3E}">
        <p14:creationId xmlns:p14="http://schemas.microsoft.com/office/powerpoint/2010/main" val="237349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chemeClr val="tx1"/>
                </a:solidFill>
                <a:latin typeface="Open Sans"/>
                <a:cs typeface="Open Sans"/>
              </a:defRPr>
            </a:lvl1pPr>
            <a:lvl2pPr>
              <a:defRPr sz="2000" b="1" i="0" baseline="0">
                <a:solidFill>
                  <a:schemeClr val="tx1"/>
                </a:solidFill>
                <a:latin typeface="Open Sans"/>
                <a:cs typeface="Open Sans"/>
              </a:defRPr>
            </a:lvl2pPr>
            <a:lvl3pPr marL="1143000" indent="-228600">
              <a:buSzPct val="100000"/>
              <a:buFont typeface="Lucida Grande"/>
              <a:buChar char="&gt;"/>
              <a:defRPr sz="1800" b="1" i="0" baseline="0">
                <a:solidFill>
                  <a:schemeClr val="tx1"/>
                </a:solidFill>
                <a:latin typeface="Open Sans"/>
                <a:cs typeface="Open Sans"/>
              </a:defRPr>
            </a:lvl3pPr>
            <a:lvl4pPr>
              <a:defRPr sz="1600" b="1" i="0" baseline="0">
                <a:solidFill>
                  <a:schemeClr val="tx1"/>
                </a:solidFill>
                <a:latin typeface="Open Sans"/>
                <a:cs typeface="Open Sans"/>
              </a:defRPr>
            </a:lvl4pPr>
            <a:lvl5pPr marL="2057400" indent="-228600">
              <a:buFont typeface="Lucida Grande"/>
              <a:buChar char="&gt;"/>
              <a:defRPr sz="1400" b="1" i="0" baseline="0">
                <a:solidFill>
                  <a:schemeClr val="tx1"/>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chemeClr val="tx1"/>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REGULAR, 24 PT.)</a:t>
            </a:r>
            <a:endParaRPr lang="en-US" dirty="0"/>
          </a:p>
        </p:txBody>
      </p:sp>
      <p:pic>
        <p:nvPicPr>
          <p:cNvPr id="9" name="Picture 8"/>
          <p:cNvPicPr>
            <a:picLocks noChangeAspect="1"/>
          </p:cNvPicPr>
          <p:nvPr userDrawn="1"/>
        </p:nvPicPr>
        <p:blipFill>
          <a:blip r:embed="rId2"/>
          <a:stretch>
            <a:fillRect/>
          </a:stretch>
        </p:blipFill>
        <p:spPr>
          <a:xfrm>
            <a:off x="783095" y="1425024"/>
            <a:ext cx="862709" cy="689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8"/>
          </a:xfrm>
          <a:prstGeom prst="rect">
            <a:avLst/>
          </a:prstGeom>
        </p:spPr>
      </p:pic>
    </p:spTree>
    <p:extLst>
      <p:ext uri="{BB962C8B-B14F-4D97-AF65-F5344CB8AC3E}">
        <p14:creationId xmlns:p14="http://schemas.microsoft.com/office/powerpoint/2010/main" val="276924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chemeClr val="tx1"/>
                </a:solidFill>
                <a:latin typeface="Open Sans"/>
                <a:cs typeface="Open Sans"/>
              </a:defRPr>
            </a:lvl1pPr>
            <a:lvl2pPr>
              <a:defRPr sz="2000" b="1" i="0" baseline="0">
                <a:solidFill>
                  <a:schemeClr val="tx1"/>
                </a:solidFill>
                <a:latin typeface="Open Sans"/>
                <a:cs typeface="Open Sans"/>
              </a:defRPr>
            </a:lvl2pPr>
            <a:lvl3pPr marL="1143000" indent="-228600">
              <a:buSzPct val="100000"/>
              <a:buFont typeface="Lucida Grande"/>
              <a:buChar char="&gt;"/>
              <a:defRPr sz="1800" b="1" i="0" baseline="0">
                <a:solidFill>
                  <a:schemeClr val="tx1"/>
                </a:solidFill>
                <a:latin typeface="Open Sans"/>
                <a:cs typeface="Open Sans"/>
              </a:defRPr>
            </a:lvl3pPr>
            <a:lvl4pPr>
              <a:defRPr sz="1600" b="1" i="0" baseline="0">
                <a:solidFill>
                  <a:schemeClr val="tx1"/>
                </a:solidFill>
                <a:latin typeface="Open Sans"/>
                <a:cs typeface="Open Sans"/>
              </a:defRPr>
            </a:lvl4pPr>
            <a:lvl5pPr marL="2057400" indent="-228600">
              <a:buFont typeface="Lucida Grande"/>
              <a:buChar char="&gt;"/>
              <a:defRPr sz="1400" b="1" i="0" baseline="0">
                <a:solidFill>
                  <a:schemeClr val="tx1"/>
                </a:solidFill>
                <a:latin typeface="Open Sans"/>
                <a:cs typeface="Open Sans"/>
              </a:defRPr>
            </a:lvl5pPr>
          </a:lstStyle>
          <a:p>
            <a:pPr lvl="0"/>
            <a:r>
              <a:rPr lang="en-US" dirty="0" smtClean="0"/>
              <a:t>Bulleted 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10" name="Picture 9"/>
          <p:cNvPicPr>
            <a:picLocks noChangeAspect="1"/>
          </p:cNvPicPr>
          <p:nvPr userDrawn="1"/>
        </p:nvPicPr>
        <p:blipFill>
          <a:blip r:embed="rId2"/>
          <a:stretch>
            <a:fillRect/>
          </a:stretch>
        </p:blipFill>
        <p:spPr>
          <a:xfrm>
            <a:off x="783095" y="1425024"/>
            <a:ext cx="862709" cy="689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8"/>
          </a:xfrm>
          <a:prstGeom prst="rect">
            <a:avLst/>
          </a:prstGeom>
        </p:spPr>
      </p:pic>
    </p:spTree>
    <p:extLst>
      <p:ext uri="{BB962C8B-B14F-4D97-AF65-F5344CB8AC3E}">
        <p14:creationId xmlns:p14="http://schemas.microsoft.com/office/powerpoint/2010/main" val="323633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chemeClr val="tx1"/>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71510"/>
            <a:ext cx="8184662" cy="991998"/>
          </a:xfrm>
          <a:prstGeom prst="rect">
            <a:avLst/>
          </a:prstGeom>
        </p:spPr>
        <p:txBody>
          <a:bodyPr anchor="b">
            <a:normAutofit/>
          </a:bodyPr>
          <a:lstStyle>
            <a:lvl1pPr marL="0" indent="0">
              <a:lnSpc>
                <a:spcPct val="90000"/>
              </a:lnSpc>
              <a:buNone/>
              <a:defRPr sz="3000" b="0" i="0" baseline="0">
                <a:solidFill>
                  <a:schemeClr val="tx1"/>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9" name="Picture 8"/>
          <p:cNvPicPr>
            <a:picLocks noChangeAspect="1"/>
          </p:cNvPicPr>
          <p:nvPr userDrawn="1"/>
        </p:nvPicPr>
        <p:blipFill>
          <a:blip r:embed="rId2"/>
          <a:stretch>
            <a:fillRect/>
          </a:stretch>
        </p:blipFill>
        <p:spPr>
          <a:xfrm>
            <a:off x="783095" y="1425024"/>
            <a:ext cx="862709" cy="68929"/>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8"/>
          </a:xfrm>
          <a:prstGeom prst="rect">
            <a:avLst/>
          </a:prstGeom>
        </p:spPr>
      </p:pic>
    </p:spTree>
    <p:extLst>
      <p:ext uri="{BB962C8B-B14F-4D97-AF65-F5344CB8AC3E}">
        <p14:creationId xmlns:p14="http://schemas.microsoft.com/office/powerpoint/2010/main" val="382856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885064"/>
            <a:ext cx="6972300" cy="2641756"/>
          </a:xfrm>
          <a:prstGeom prst="rect">
            <a:avLst/>
          </a:prstGeom>
        </p:spPr>
        <p:txBody>
          <a:bodyPr anchor="b">
            <a:normAutofit/>
          </a:bodyPr>
          <a:lstStyle>
            <a:lvl1pPr marL="0" indent="0">
              <a:lnSpc>
                <a:spcPct val="100000"/>
              </a:lnSpc>
              <a:buNone/>
              <a:defRPr sz="5000" b="0" i="0" baseline="0">
                <a:solidFill>
                  <a:srgbClr val="4B2E83"/>
                </a:solidFill>
                <a:latin typeface="Encode Sans Normal Black"/>
                <a:cs typeface="Encode Sans Normal Black"/>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9" name="Picture 8"/>
          <p:cNvPicPr>
            <a:picLocks noChangeAspect="1"/>
          </p:cNvPicPr>
          <p:nvPr userDrawn="1"/>
        </p:nvPicPr>
        <p:blipFill>
          <a:blip r:embed="rId2"/>
          <a:stretch>
            <a:fillRect/>
          </a:stretch>
        </p:blipFill>
        <p:spPr>
          <a:xfrm>
            <a:off x="779463" y="4587525"/>
            <a:ext cx="1390696" cy="12141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9363" y="6112016"/>
            <a:ext cx="4400306" cy="552959"/>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80000">
              <a:schemeClr val="accent2"/>
            </a:gs>
          </a:gsLst>
          <a:path path="circle">
            <a:fillToRect l="50000" t="-80000" r="50000" b="18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49630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chemeClr val="accent3"/>
            </a:gs>
            <a:gs pos="72000">
              <a:srgbClr val="4B2E83"/>
            </a:gs>
          </a:gsLst>
          <a:path path="circle">
            <a:fillToRect l="50000" t="-80000" r="50000" b="18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yscott5/eparTextTools/issues"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ryscott5/eparTextTools/issues" TargetMode="Externa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yscott5/eparTextTools/issu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3/d3/wiki/Gallery"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671757" y="2597263"/>
            <a:ext cx="6972300" cy="2641756"/>
          </a:xfrm>
        </p:spPr>
        <p:txBody>
          <a:bodyPr/>
          <a:lstStyle/>
          <a:p>
            <a:r>
              <a:rPr lang="en-US" dirty="0"/>
              <a:t>Functions of the Text </a:t>
            </a:r>
            <a:r>
              <a:rPr lang="en-US" dirty="0" smtClean="0"/>
              <a:t>Analysis Tools</a:t>
            </a:r>
            <a:endParaRPr lang="en-US" dirty="0">
              <a:solidFill>
                <a:srgbClr val="33006F"/>
              </a:solidFill>
              <a:latin typeface="Trebuchet MS" panose="020B0603020202020204" pitchFamily="34" charset="0"/>
            </a:endParaRPr>
          </a:p>
        </p:txBody>
      </p:sp>
      <p:sp>
        <p:nvSpPr>
          <p:cNvPr id="4" name="Text Placeholder 1"/>
          <p:cNvSpPr txBox="1">
            <a:spLocks/>
          </p:cNvSpPr>
          <p:nvPr/>
        </p:nvSpPr>
        <p:spPr>
          <a:xfrm>
            <a:off x="671757" y="4848417"/>
            <a:ext cx="6972300" cy="2641756"/>
          </a:xfrm>
          <a:prstGeom prst="rect">
            <a:avLst/>
          </a:prstGeom>
          <a:ln>
            <a:noFill/>
          </a:ln>
        </p:spPr>
        <p:txBody>
          <a:bodyPr>
            <a:normAutofit/>
          </a:bodyPr>
          <a:lstStyle>
            <a:lvl1pPr marL="0" indent="0" algn="l" defTabSz="457200" rtl="0" eaLnBrk="1" latinLnBrk="0" hangingPunct="1">
              <a:lnSpc>
                <a:spcPct val="100000"/>
              </a:lnSpc>
              <a:spcBef>
                <a:spcPct val="20000"/>
              </a:spcBef>
              <a:buFont typeface="Arial"/>
              <a:buNone/>
              <a:defRPr sz="5000" b="0" i="0" kern="1200" baseline="0">
                <a:solidFill>
                  <a:srgbClr val="4B2E83"/>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May 2017, D. Graham Andrews</a:t>
            </a:r>
            <a:endParaRPr lang="en-US" sz="1800" dirty="0">
              <a:solidFill>
                <a:srgbClr val="33006F"/>
              </a:solidFill>
              <a:latin typeface="Trebuchet MS" panose="020B0603020202020204" pitchFamily="34" charset="0"/>
            </a:endParaRPr>
          </a:p>
        </p:txBody>
      </p:sp>
      <p:sp>
        <p:nvSpPr>
          <p:cNvPr id="5" name="Text Placeholder 1"/>
          <p:cNvSpPr txBox="1">
            <a:spLocks/>
          </p:cNvSpPr>
          <p:nvPr/>
        </p:nvSpPr>
        <p:spPr>
          <a:xfrm>
            <a:off x="671757" y="4182221"/>
            <a:ext cx="6972300" cy="459454"/>
          </a:xfrm>
          <a:prstGeom prst="rect">
            <a:avLst/>
          </a:prstGeom>
          <a:ln>
            <a:noFill/>
          </a:ln>
        </p:spPr>
        <p:txBody>
          <a:bodyPr>
            <a:normAutofit/>
          </a:bodyPr>
          <a:lstStyle>
            <a:lvl1pPr marL="0" indent="0" algn="l" defTabSz="457200" rtl="0" eaLnBrk="1" latinLnBrk="0" hangingPunct="1">
              <a:lnSpc>
                <a:spcPct val="100000"/>
              </a:lnSpc>
              <a:spcBef>
                <a:spcPct val="20000"/>
              </a:spcBef>
              <a:buFont typeface="Arial"/>
              <a:buNone/>
              <a:defRPr sz="5000" b="0" i="0" kern="1200" baseline="0">
                <a:solidFill>
                  <a:srgbClr val="4B2E83"/>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Part </a:t>
            </a:r>
            <a:r>
              <a:rPr lang="en-US" sz="1800" dirty="0" smtClean="0"/>
              <a:t>3 </a:t>
            </a:r>
            <a:r>
              <a:rPr lang="en-US" sz="1800" dirty="0" smtClean="0"/>
              <a:t>of 3: </a:t>
            </a:r>
            <a:r>
              <a:rPr lang="en-US" sz="1800" dirty="0" smtClean="0"/>
              <a:t>General Tools</a:t>
            </a:r>
            <a:endParaRPr lang="en-US" sz="1800" dirty="0">
              <a:solidFill>
                <a:srgbClr val="33006F"/>
              </a:solidFill>
              <a:latin typeface="Trebuchet MS" panose="020B0603020202020204" pitchFamily="34" charset="0"/>
            </a:endParaRPr>
          </a:p>
        </p:txBody>
      </p:sp>
    </p:spTree>
    <p:extLst>
      <p:ext uri="{BB962C8B-B14F-4D97-AF65-F5344CB8AC3E}">
        <p14:creationId xmlns:p14="http://schemas.microsoft.com/office/powerpoint/2010/main" val="191347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BUGS AND FEATURES STILL NEEDED</a:t>
            </a:r>
            <a:endParaRPr lang="en-US" dirty="0"/>
          </a:p>
        </p:txBody>
      </p:sp>
      <p:sp>
        <p:nvSpPr>
          <p:cNvPr id="3" name="Text Placeholder 2"/>
          <p:cNvSpPr>
            <a:spLocks noGrp="1"/>
          </p:cNvSpPr>
          <p:nvPr>
            <p:ph type="body" sz="quarter" idx="11"/>
          </p:nvPr>
        </p:nvSpPr>
        <p:spPr>
          <a:xfrm>
            <a:off x="659305" y="2508997"/>
            <a:ext cx="8197114" cy="3810086"/>
          </a:xfrm>
        </p:spPr>
        <p:txBody>
          <a:bodyPr/>
          <a:lstStyle/>
          <a:p>
            <a:r>
              <a:rPr lang="en-US" sz="2000" dirty="0"/>
              <a:t>(</a:t>
            </a:r>
            <a:r>
              <a:rPr lang="en-US" sz="2000" dirty="0">
                <a:solidFill>
                  <a:srgbClr val="FF0000"/>
                </a:solidFill>
              </a:rPr>
              <a:t>Priority: High</a:t>
            </a:r>
            <a:r>
              <a:rPr lang="en-US" sz="2000" dirty="0"/>
              <a:t>) Synonym grouping – User ability to list several words (such as “tuberculosis” and  “TB”) as identical for </a:t>
            </a:r>
            <a:r>
              <a:rPr lang="en-US" sz="2000" dirty="0" err="1"/>
              <a:t>wordcounting</a:t>
            </a:r>
            <a:r>
              <a:rPr lang="en-US" sz="2000" dirty="0"/>
              <a:t> purposes</a:t>
            </a:r>
          </a:p>
          <a:p>
            <a:r>
              <a:rPr lang="en-US" sz="2000" dirty="0"/>
              <a:t>(</a:t>
            </a:r>
            <a:r>
              <a:rPr lang="en-US" sz="2000" dirty="0" smtClean="0">
                <a:solidFill>
                  <a:srgbClr val="FFC000"/>
                </a:solidFill>
              </a:rPr>
              <a:t>Priority: Medium</a:t>
            </a:r>
            <a:r>
              <a:rPr lang="en-US" sz="2000" dirty="0"/>
              <a:t>) Bug in reading .doc files on windows (expected to function on mac/</a:t>
            </a:r>
            <a:r>
              <a:rPr lang="en-US" sz="2000" dirty="0" err="1"/>
              <a:t>linux</a:t>
            </a:r>
            <a:r>
              <a:rPr lang="en-US" sz="2000" dirty="0"/>
              <a:t> today)</a:t>
            </a:r>
          </a:p>
          <a:p>
            <a:r>
              <a:rPr lang="en-US" sz="2000" dirty="0"/>
              <a:t>(</a:t>
            </a:r>
            <a:r>
              <a:rPr lang="en-US" sz="2000" dirty="0" smtClean="0">
                <a:solidFill>
                  <a:srgbClr val="FFC000"/>
                </a:solidFill>
              </a:rPr>
              <a:t>Priority: </a:t>
            </a:r>
            <a:r>
              <a:rPr lang="en-US" sz="2000" dirty="0">
                <a:solidFill>
                  <a:srgbClr val="FFC000"/>
                </a:solidFill>
              </a:rPr>
              <a:t>Medium</a:t>
            </a:r>
            <a:r>
              <a:rPr lang="en-US" sz="2000" dirty="0"/>
              <a:t>) Ability to filter out words from the word list </a:t>
            </a:r>
            <a:endParaRPr lang="en-US" sz="2000" dirty="0" smtClean="0"/>
          </a:p>
          <a:p>
            <a:r>
              <a:rPr lang="en-US" sz="2000" dirty="0" smtClean="0"/>
              <a:t>(</a:t>
            </a:r>
            <a:r>
              <a:rPr lang="en-US" sz="2000" dirty="0" smtClean="0">
                <a:solidFill>
                  <a:srgbClr val="FFFF00"/>
                </a:solidFill>
              </a:rPr>
              <a:t>Priority: Low</a:t>
            </a:r>
            <a:r>
              <a:rPr lang="en-US" sz="2000" dirty="0" smtClean="0"/>
              <a:t>) Document the different tables and charts available for users</a:t>
            </a:r>
          </a:p>
          <a:p>
            <a:endParaRPr lang="en-US" sz="1400" dirty="0"/>
          </a:p>
          <a:p>
            <a:pPr marL="0" indent="0">
              <a:buNone/>
            </a:pPr>
            <a:r>
              <a:rPr lang="en-US" sz="1400" dirty="0" smtClean="0"/>
              <a:t>(A full list of known work items can </a:t>
            </a:r>
            <a:r>
              <a:rPr lang="en-US" sz="1400" dirty="0"/>
              <a:t>be found here: </a:t>
            </a:r>
            <a:r>
              <a:rPr lang="en-US" sz="1400" dirty="0">
                <a:hlinkClick r:id="rId2"/>
              </a:rPr>
              <a:t>https://</a:t>
            </a:r>
            <a:r>
              <a:rPr lang="en-US" sz="1400" dirty="0" smtClean="0">
                <a:hlinkClick r:id="rId2"/>
              </a:rPr>
              <a:t>github.com/ryscott5/eparTextTools/issues</a:t>
            </a:r>
            <a:r>
              <a:rPr lang="en-US" sz="1400" dirty="0" smtClean="0"/>
              <a:t> )</a:t>
            </a:r>
            <a:endParaRPr lang="en-US" sz="1400" dirty="0"/>
          </a:p>
        </p:txBody>
      </p:sp>
      <p:sp>
        <p:nvSpPr>
          <p:cNvPr id="4" name="Text Placeholder 3"/>
          <p:cNvSpPr>
            <a:spLocks noGrp="1"/>
          </p:cNvSpPr>
          <p:nvPr>
            <p:ph type="body" sz="quarter" idx="12"/>
          </p:nvPr>
        </p:nvSpPr>
        <p:spPr/>
        <p:txBody>
          <a:bodyPr/>
          <a:lstStyle/>
          <a:p>
            <a:r>
              <a:rPr lang="en-US" dirty="0" smtClean="0"/>
              <a:t>At the time of writing, these block us from using the tools for word counting</a:t>
            </a:r>
            <a:endParaRPr lang="en-US" dirty="0"/>
          </a:p>
        </p:txBody>
      </p:sp>
    </p:spTree>
    <p:extLst>
      <p:ext uri="{BB962C8B-B14F-4D97-AF65-F5344CB8AC3E}">
        <p14:creationId xmlns:p14="http://schemas.microsoft.com/office/powerpoint/2010/main" val="3950365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tx1"/>
                </a:solidFill>
              </a:rPr>
              <a:t>Evans School Policy Analysis &amp; Research Group (EPAR) </a:t>
            </a:r>
          </a:p>
        </p:txBody>
      </p:sp>
      <p:sp>
        <p:nvSpPr>
          <p:cNvPr id="3" name="Text Placeholder 2"/>
          <p:cNvSpPr>
            <a:spLocks noGrp="1"/>
          </p:cNvSpPr>
          <p:nvPr>
            <p:ph type="body" sz="quarter" idx="11"/>
          </p:nvPr>
        </p:nvSpPr>
        <p:spPr>
          <a:xfrm>
            <a:off x="659305" y="2508997"/>
            <a:ext cx="8197114" cy="3810086"/>
          </a:xfrm>
        </p:spPr>
        <p:txBody>
          <a:bodyPr/>
          <a:lstStyle/>
          <a:p>
            <a:pPr marL="0" indent="0" algn="ctr">
              <a:lnSpc>
                <a:spcPct val="120000"/>
              </a:lnSpc>
              <a:buNone/>
            </a:pPr>
            <a:r>
              <a:rPr lang="en-US" sz="1800" dirty="0"/>
              <a:t>EPAR uses an innovative student-faculty team model to provide rigorous, applied research and analysis to international development stakeholders. Established in 2008, the EPAR model has since been emulated by other UW schools and programs to further enrich the international development community and enhance student learning.</a:t>
            </a:r>
          </a:p>
          <a:p>
            <a:pPr marL="0" indent="0">
              <a:lnSpc>
                <a:spcPct val="120000"/>
              </a:lnSpc>
              <a:buNone/>
            </a:pPr>
            <a:endParaRPr lang="en-US" sz="1800" dirty="0"/>
          </a:p>
          <a:p>
            <a:pPr marL="0" indent="0" algn="ctr">
              <a:buNone/>
            </a:pPr>
            <a:r>
              <a:rPr lang="en-US" sz="1800" i="1" dirty="0"/>
              <a:t>Please direct comments or questions about this research to Principal Investigators C. Leigh Anderson and Travis Reynolds </a:t>
            </a:r>
            <a:r>
              <a:rPr lang="en-US" sz="1800" i="1"/>
              <a:t>at </a:t>
            </a:r>
            <a:endParaRPr lang="en-US" sz="1800" i="1" smtClean="0"/>
          </a:p>
          <a:p>
            <a:pPr marL="0" indent="0" algn="ctr">
              <a:buNone/>
            </a:pPr>
            <a:r>
              <a:rPr lang="en-US" sz="1800" i="1" smtClean="0"/>
              <a:t>eparinfo@uw.edu.</a:t>
            </a:r>
            <a:endParaRPr lang="en-US" sz="1800" dirty="0"/>
          </a:p>
          <a:p>
            <a:endParaRPr lang="en-US" sz="1800" dirty="0"/>
          </a:p>
        </p:txBody>
      </p:sp>
      <p:sp>
        <p:nvSpPr>
          <p:cNvPr id="4" name="Text Placeholder 3"/>
          <p:cNvSpPr>
            <a:spLocks noGrp="1"/>
          </p:cNvSpPr>
          <p:nvPr>
            <p:ph type="body" sz="quarter" idx="12"/>
          </p:nvPr>
        </p:nvSpPr>
        <p:spPr/>
        <p:txBody>
          <a:bodyPr/>
          <a:lstStyle/>
          <a:p>
            <a:r>
              <a:rPr lang="en-US" sz="1600" dirty="0"/>
              <a:t>Professor C. Leigh Anderson, Principal Investigator </a:t>
            </a:r>
          </a:p>
          <a:p>
            <a:r>
              <a:rPr lang="en-US" sz="1600" dirty="0"/>
              <a:t>Professor Travis Reynolds, co-Principal Investigator</a:t>
            </a:r>
          </a:p>
        </p:txBody>
      </p:sp>
    </p:spTree>
    <p:extLst>
      <p:ext uri="{BB962C8B-B14F-4D97-AF65-F5344CB8AC3E}">
        <p14:creationId xmlns:p14="http://schemas.microsoft.com/office/powerpoint/2010/main" val="4071069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671757" y="2597263"/>
            <a:ext cx="6972300" cy="2641756"/>
          </a:xfrm>
        </p:spPr>
        <p:txBody>
          <a:bodyPr/>
          <a:lstStyle/>
          <a:p>
            <a:r>
              <a:rPr lang="en-US" dirty="0"/>
              <a:t>Functions of the Text </a:t>
            </a:r>
            <a:r>
              <a:rPr lang="en-US" dirty="0" smtClean="0"/>
              <a:t>Analysis Tools</a:t>
            </a:r>
            <a:endParaRPr lang="en-US" dirty="0">
              <a:solidFill>
                <a:srgbClr val="33006F"/>
              </a:solidFill>
              <a:latin typeface="Trebuchet MS" panose="020B0603020202020204" pitchFamily="34" charset="0"/>
            </a:endParaRPr>
          </a:p>
        </p:txBody>
      </p:sp>
      <p:sp>
        <p:nvSpPr>
          <p:cNvPr id="4" name="Text Placeholder 1"/>
          <p:cNvSpPr txBox="1">
            <a:spLocks/>
          </p:cNvSpPr>
          <p:nvPr/>
        </p:nvSpPr>
        <p:spPr>
          <a:xfrm>
            <a:off x="671757" y="4848417"/>
            <a:ext cx="6972300" cy="2641756"/>
          </a:xfrm>
          <a:prstGeom prst="rect">
            <a:avLst/>
          </a:prstGeom>
          <a:ln>
            <a:noFill/>
          </a:ln>
        </p:spPr>
        <p:txBody>
          <a:bodyPr>
            <a:normAutofit/>
          </a:bodyPr>
          <a:lstStyle>
            <a:lvl1pPr marL="0" indent="0" algn="l" defTabSz="457200" rtl="0" eaLnBrk="1" latinLnBrk="0" hangingPunct="1">
              <a:lnSpc>
                <a:spcPct val="100000"/>
              </a:lnSpc>
              <a:spcBef>
                <a:spcPct val="20000"/>
              </a:spcBef>
              <a:buFont typeface="Arial"/>
              <a:buNone/>
              <a:defRPr sz="5000" b="0" i="0" kern="1200" baseline="0">
                <a:solidFill>
                  <a:srgbClr val="4B2E83"/>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August 2017, D. Graham Andrews</a:t>
            </a:r>
            <a:endParaRPr lang="en-US" sz="1800" dirty="0">
              <a:solidFill>
                <a:srgbClr val="33006F"/>
              </a:solidFill>
              <a:latin typeface="Trebuchet MS" panose="020B0603020202020204" pitchFamily="34" charset="0"/>
            </a:endParaRPr>
          </a:p>
        </p:txBody>
      </p:sp>
      <p:sp>
        <p:nvSpPr>
          <p:cNvPr id="5" name="Text Placeholder 1"/>
          <p:cNvSpPr txBox="1">
            <a:spLocks/>
          </p:cNvSpPr>
          <p:nvPr/>
        </p:nvSpPr>
        <p:spPr>
          <a:xfrm>
            <a:off x="671757" y="4182221"/>
            <a:ext cx="6972300" cy="459454"/>
          </a:xfrm>
          <a:prstGeom prst="rect">
            <a:avLst/>
          </a:prstGeom>
          <a:ln>
            <a:noFill/>
          </a:ln>
        </p:spPr>
        <p:txBody>
          <a:bodyPr>
            <a:normAutofit/>
          </a:bodyPr>
          <a:lstStyle>
            <a:lvl1pPr marL="0" indent="0" algn="l" defTabSz="457200" rtl="0" eaLnBrk="1" latinLnBrk="0" hangingPunct="1">
              <a:lnSpc>
                <a:spcPct val="100000"/>
              </a:lnSpc>
              <a:spcBef>
                <a:spcPct val="20000"/>
              </a:spcBef>
              <a:buFont typeface="Arial"/>
              <a:buNone/>
              <a:defRPr sz="5000" b="0" i="0" kern="1200" baseline="0">
                <a:solidFill>
                  <a:srgbClr val="4B2E83"/>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Part 2 of 3: Word Counting Tools</a:t>
            </a:r>
            <a:endParaRPr lang="en-US" sz="1800" dirty="0">
              <a:solidFill>
                <a:srgbClr val="33006F"/>
              </a:solidFill>
              <a:latin typeface="Trebuchet MS" panose="020B0603020202020204" pitchFamily="34" charset="0"/>
            </a:endParaRPr>
          </a:p>
        </p:txBody>
      </p:sp>
    </p:spTree>
    <p:extLst>
      <p:ext uri="{BB962C8B-B14F-4D97-AF65-F5344CB8AC3E}">
        <p14:creationId xmlns:p14="http://schemas.microsoft.com/office/powerpoint/2010/main" val="1536780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9305" y="281386"/>
            <a:ext cx="8184662" cy="991998"/>
          </a:xfrm>
        </p:spPr>
        <p:txBody>
          <a:bodyPr/>
          <a:lstStyle/>
          <a:p>
            <a:r>
              <a:rPr lang="en-US" dirty="0" smtClean="0">
                <a:solidFill>
                  <a:schemeClr val="tx1"/>
                </a:solidFill>
                <a:latin typeface="Trebuchet MS" panose="020B0603020202020204" pitchFamily="34" charset="0"/>
              </a:rPr>
              <a:t>Topic Modeling</a:t>
            </a:r>
            <a:endParaRPr lang="en-US" dirty="0">
              <a:solidFill>
                <a:schemeClr val="tx1"/>
              </a:solidFill>
              <a:latin typeface="Trebuchet MS" panose="020B0603020202020204" pitchFamily="34" charset="0"/>
            </a:endParaRPr>
          </a:p>
        </p:txBody>
      </p:sp>
      <p:sp>
        <p:nvSpPr>
          <p:cNvPr id="3" name="Text Placeholder 2"/>
          <p:cNvSpPr>
            <a:spLocks noGrp="1"/>
          </p:cNvSpPr>
          <p:nvPr>
            <p:ph type="body" sz="quarter" idx="11"/>
          </p:nvPr>
        </p:nvSpPr>
        <p:spPr>
          <a:xfrm>
            <a:off x="659305" y="2447625"/>
            <a:ext cx="8076956" cy="4015497"/>
          </a:xfrm>
        </p:spPr>
        <p:txBody>
          <a:bodyPr/>
          <a:lstStyle/>
          <a:p>
            <a:r>
              <a:rPr lang="en-US" sz="1800" dirty="0" smtClean="0">
                <a:latin typeface="Trebuchet MS" panose="020B0603020202020204" pitchFamily="34" charset="0"/>
              </a:rPr>
              <a:t>Building on the same functionality as word counting, topic modeling can be done on large sets of documents, bigger and more diverse than humans can reasonably view.</a:t>
            </a:r>
            <a:endParaRPr lang="en-US" sz="1800" dirty="0">
              <a:latin typeface="Trebuchet MS" panose="020B0603020202020204" pitchFamily="34" charset="0"/>
            </a:endParaRPr>
          </a:p>
          <a:p>
            <a:r>
              <a:rPr lang="en-US" sz="1800" dirty="0" smtClean="0">
                <a:latin typeface="Trebuchet MS" panose="020B0603020202020204" pitchFamily="34" charset="0"/>
              </a:rPr>
              <a:t>Unlike word counting, topic modeling makes use of the entire grammar of the sentences in a document.</a:t>
            </a:r>
          </a:p>
          <a:p>
            <a:r>
              <a:rPr lang="en-US" sz="1800" dirty="0" smtClean="0">
                <a:latin typeface="Trebuchet MS" panose="020B0603020202020204" pitchFamily="34" charset="0"/>
              </a:rPr>
              <a:t>Of course, what constitutes a topic is not clearly defined. Broad topics can be broken down into smaller topics. There is no programmatic solution for this issue. </a:t>
            </a:r>
          </a:p>
          <a:p>
            <a:r>
              <a:rPr lang="en-US" sz="1800" dirty="0" smtClean="0">
                <a:latin typeface="Trebuchet MS" panose="020B0603020202020204" pitchFamily="34" charset="0"/>
              </a:rPr>
              <a:t>Instead, we must provide the software with a number of topics to search for. This can require some trial and error.</a:t>
            </a:r>
          </a:p>
        </p:txBody>
      </p:sp>
      <p:sp>
        <p:nvSpPr>
          <p:cNvPr id="4" name="Text Placeholder 2"/>
          <p:cNvSpPr txBox="1">
            <a:spLocks/>
          </p:cNvSpPr>
          <p:nvPr/>
        </p:nvSpPr>
        <p:spPr>
          <a:xfrm>
            <a:off x="659305" y="1645285"/>
            <a:ext cx="8076956"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pPr>
            <a:r>
              <a:rPr lang="en-US" dirty="0" smtClean="0">
                <a:solidFill>
                  <a:schemeClr val="accent5">
                    <a:lumMod val="50000"/>
                  </a:schemeClr>
                </a:solidFill>
                <a:latin typeface="Trebuchet MS" panose="020B0603020202020204" pitchFamily="34" charset="0"/>
              </a:rPr>
              <a:t>Topic Modeling tries to determine what a group of documents is about</a:t>
            </a:r>
            <a:endParaRPr lang="en-US" dirty="0">
              <a:solidFill>
                <a:schemeClr val="accent5">
                  <a:lumMod val="50000"/>
                </a:schemeClr>
              </a:solidFill>
              <a:latin typeface="Trebuchet MS" panose="020B0603020202020204" pitchFamily="34" charset="0"/>
            </a:endParaRPr>
          </a:p>
        </p:txBody>
      </p:sp>
    </p:spTree>
    <p:extLst>
      <p:ext uri="{BB962C8B-B14F-4D97-AF65-F5344CB8AC3E}">
        <p14:creationId xmlns:p14="http://schemas.microsoft.com/office/powerpoint/2010/main" val="418302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9305" y="281386"/>
            <a:ext cx="8184662" cy="991998"/>
          </a:xfrm>
        </p:spPr>
        <p:txBody>
          <a:bodyPr/>
          <a:lstStyle/>
          <a:p>
            <a:r>
              <a:rPr lang="en-US" dirty="0" smtClean="0">
                <a:solidFill>
                  <a:schemeClr val="tx1"/>
                </a:solidFill>
                <a:latin typeface="Trebuchet MS" panose="020B0603020202020204" pitchFamily="34" charset="0"/>
              </a:rPr>
              <a:t>What does the process look like in code?</a:t>
            </a:r>
            <a:endParaRPr lang="en-US" dirty="0">
              <a:solidFill>
                <a:schemeClr val="tx1"/>
              </a:solidFill>
              <a:latin typeface="Trebuchet MS" panose="020B0603020202020204" pitchFamily="34" charset="0"/>
            </a:endParaRPr>
          </a:p>
        </p:txBody>
      </p:sp>
      <p:sp>
        <p:nvSpPr>
          <p:cNvPr id="4" name="Text Placeholder 2"/>
          <p:cNvSpPr txBox="1">
            <a:spLocks/>
          </p:cNvSpPr>
          <p:nvPr/>
        </p:nvSpPr>
        <p:spPr>
          <a:xfrm>
            <a:off x="659305" y="1645285"/>
            <a:ext cx="8076956"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pPr>
            <a:endParaRPr lang="en-US" dirty="0">
              <a:solidFill>
                <a:schemeClr val="accent5">
                  <a:lumMod val="50000"/>
                </a:schemeClr>
              </a:solidFill>
              <a:latin typeface="Trebuchet MS" panose="020B0603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848852170"/>
              </p:ext>
            </p:extLst>
          </p:nvPr>
        </p:nvGraphicFramePr>
        <p:xfrm>
          <a:off x="357052" y="1558833"/>
          <a:ext cx="8379208" cy="4241800"/>
        </p:xfrm>
        <a:graphic>
          <a:graphicData uri="http://schemas.openxmlformats.org/drawingml/2006/table">
            <a:tbl>
              <a:tblPr firstRow="1" bandRow="1">
                <a:tableStyleId>{5C22544A-7EE6-4342-B048-85BDC9FD1C3A}</a:tableStyleId>
              </a:tblPr>
              <a:tblGrid>
                <a:gridCol w="879565"/>
                <a:gridCol w="4706574"/>
                <a:gridCol w="2793069"/>
              </a:tblGrid>
              <a:tr h="321123">
                <a:tc>
                  <a:txBody>
                    <a:bodyPr/>
                    <a:lstStyle/>
                    <a:p>
                      <a:r>
                        <a:rPr lang="en-US" dirty="0" smtClean="0">
                          <a:latin typeface="Trebuchet MS" panose="020B0603020202020204" pitchFamily="34" charset="0"/>
                        </a:rPr>
                        <a:t>Step #</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rPr>
                        <a:t>Task</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cs typeface="Consolas" panose="020B0609020204030204" pitchFamily="49" charset="0"/>
                        </a:rPr>
                        <a:t>Software calls to do it</a:t>
                      </a:r>
                      <a:endParaRPr lang="en-US" dirty="0">
                        <a:latin typeface="Trebuchet MS" panose="020B0603020202020204" pitchFamily="34"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1</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Load the software, expand memory</a:t>
                      </a:r>
                    </a:p>
                  </a:txBody>
                  <a:tcPr/>
                </a:tc>
                <a:tc>
                  <a:txBody>
                    <a:bodyPr/>
                    <a:lstStyle/>
                    <a:p>
                      <a:r>
                        <a:rPr lang="en-US" sz="1000" dirty="0" smtClean="0">
                          <a:latin typeface="Consolas" panose="020B0609020204030204" pitchFamily="49" charset="0"/>
                          <a:cs typeface="Consolas" panose="020B0609020204030204" pitchFamily="49" charset="0"/>
                        </a:rPr>
                        <a:t>library(</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a:t>
                      </a:r>
                    </a:p>
                    <a:p>
                      <a:r>
                        <a:rPr lang="en-US" sz="1000" dirty="0" smtClean="0">
                          <a:latin typeface="Consolas" panose="020B0609020204030204" pitchFamily="49" charset="0"/>
                          <a:cs typeface="Consolas" panose="020B0609020204030204" pitchFamily="49" charset="0"/>
                        </a:rPr>
                        <a:t>options(</a:t>
                      </a:r>
                      <a:r>
                        <a:rPr lang="en-US" sz="1000" dirty="0" err="1" smtClean="0">
                          <a:latin typeface="Consolas" panose="020B0609020204030204" pitchFamily="49" charset="0"/>
                          <a:cs typeface="Consolas" panose="020B0609020204030204" pitchFamily="49" charset="0"/>
                        </a:rPr>
                        <a:t>java.parameters</a:t>
                      </a:r>
                      <a:r>
                        <a:rPr lang="en-US" sz="1000" dirty="0" smtClean="0">
                          <a:latin typeface="Consolas" panose="020B0609020204030204" pitchFamily="49" charset="0"/>
                          <a:cs typeface="Consolas" panose="020B0609020204030204" pitchFamily="49" charset="0"/>
                        </a:rPr>
                        <a:t> = "-Xmx4g")</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2</a:t>
                      </a:r>
                      <a:endParaRPr lang="en-US" dirty="0">
                        <a:latin typeface="Trebuchet MS" panose="020B0603020202020204" pitchFamily="34" charset="0"/>
                      </a:endParaRPr>
                    </a:p>
                  </a:txBody>
                  <a:tcPr/>
                </a:tc>
                <a:tc>
                  <a:txBody>
                    <a:bodyPr/>
                    <a:lstStyle/>
                    <a:p>
                      <a:pPr algn="l"/>
                      <a:r>
                        <a:rPr lang="en-US" dirty="0" smtClean="0">
                          <a:latin typeface="Trebuchet MS" panose="020B0603020202020204" pitchFamily="34" charset="0"/>
                        </a:rPr>
                        <a:t>Download all documents to a folder</a:t>
                      </a:r>
                      <a:endParaRPr lang="en-US" dirty="0">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setwd</a:t>
                      </a:r>
                      <a:r>
                        <a:rPr lang="en-US" sz="1000" dirty="0" smtClean="0">
                          <a:latin typeface="Consolas" panose="020B0609020204030204" pitchFamily="49" charset="0"/>
                          <a:cs typeface="Consolas" panose="020B0609020204030204" pitchFamily="49" charset="0"/>
                        </a:rPr>
                        <a:t>(“c:\</a:t>
                      </a:r>
                      <a:r>
                        <a:rPr lang="en-US" sz="1000" dirty="0" err="1" smtClean="0">
                          <a:latin typeface="Consolas" panose="020B0609020204030204" pitchFamily="49" charset="0"/>
                          <a:cs typeface="Consolas" panose="020B0609020204030204" pitchFamily="49" charset="0"/>
                        </a:rPr>
                        <a:t>research_grants</a:t>
                      </a:r>
                      <a:r>
                        <a:rPr lang="en-US" sz="1000" dirty="0" smtClean="0">
                          <a:latin typeface="Consolas" panose="020B0609020204030204" pitchFamily="49" charset="0"/>
                          <a:cs typeface="Consolas" panose="020B0609020204030204" pitchFamily="49" charset="0"/>
                        </a:rPr>
                        <a:t>")</a:t>
                      </a:r>
                    </a:p>
                  </a:txBody>
                  <a:tcPr/>
                </a:tc>
              </a:tr>
              <a:tr h="370840">
                <a:tc>
                  <a:txBody>
                    <a:bodyPr/>
                    <a:lstStyle/>
                    <a:p>
                      <a:r>
                        <a:rPr lang="en-US" dirty="0" smtClean="0">
                          <a:latin typeface="Trebuchet MS" panose="020B0603020202020204" pitchFamily="34" charset="0"/>
                        </a:rPr>
                        <a:t>3</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Take pictures of each page, infer text from the images</a:t>
                      </a:r>
                    </a:p>
                  </a:txBody>
                  <a:tcPr/>
                </a:tc>
                <a:tc>
                  <a:txBody>
                    <a:bodyPr/>
                    <a:lstStyle/>
                    <a:p>
                      <a:r>
                        <a:rPr lang="en-US" sz="1000" dirty="0" err="1" smtClean="0">
                          <a:latin typeface="Consolas" panose="020B0609020204030204" pitchFamily="49" charset="0"/>
                          <a:cs typeface="Consolas" panose="020B0609020204030204" pitchFamily="49" charset="0"/>
                        </a:rPr>
                        <a:t>setwd</a:t>
                      </a:r>
                      <a:r>
                        <a:rPr lang="en-US" sz="1000" dirty="0" smtClean="0">
                          <a:latin typeface="Consolas" panose="020B0609020204030204" pitchFamily="49" charset="0"/>
                          <a:cs typeface="Consolas" panose="020B0609020204030204" pitchFamily="49" charset="0"/>
                        </a:rPr>
                        <a:t>(OCR_DOCS(</a:t>
                      </a:r>
                      <a:r>
                        <a:rPr lang="en-US" sz="1000" dirty="0" err="1" smtClean="0">
                          <a:latin typeface="Consolas" panose="020B0609020204030204" pitchFamily="49" charset="0"/>
                          <a:cs typeface="Consolas" panose="020B0609020204030204" pitchFamily="49" charset="0"/>
                        </a:rPr>
                        <a:t>research_grants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4</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Load all documents into a “corpus”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err="1" smtClean="0">
                          <a:latin typeface="Consolas" panose="020B0609020204030204" pitchFamily="49" charset="0"/>
                          <a:cs typeface="Consolas" panose="020B0609020204030204" pitchFamily="49" charset="0"/>
                        </a:rPr>
                        <a:t>wellcome_corpus</a:t>
                      </a:r>
                      <a:r>
                        <a:rPr lang="en-US" sz="1000" dirty="0" smtClean="0">
                          <a:latin typeface="Consolas" panose="020B0609020204030204" pitchFamily="49" charset="0"/>
                          <a:cs typeface="Consolas" panose="020B0609020204030204" pitchFamily="49" charset="0"/>
                        </a:rPr>
                        <a:t>&lt;-</a:t>
                      </a:r>
                      <a:r>
                        <a:rPr lang="en-US" sz="1000" dirty="0" err="1" smtClean="0">
                          <a:latin typeface="Consolas" panose="020B0609020204030204" pitchFamily="49" charset="0"/>
                          <a:cs typeface="Consolas" panose="020B0609020204030204" pitchFamily="49" charset="0"/>
                        </a:rPr>
                        <a:t>allDocs</a:t>
                      </a:r>
                      <a:r>
                        <a:rPr lang="en-US" sz="1000" dirty="0" smtClean="0">
                          <a:latin typeface="Consolas" panose="020B0609020204030204" pitchFamily="49" charset="0"/>
                          <a:cs typeface="Consolas" panose="020B0609020204030204" pitchFamily="49" charset="0"/>
                        </a:rPr>
                        <a:t>(directory="OCR_Results",</a:t>
                      </a:r>
                      <a:r>
                        <a:rPr lang="en-US" sz="1000" dirty="0" err="1" smtClean="0">
                          <a:latin typeface="Consolas" panose="020B0609020204030204" pitchFamily="49" charset="0"/>
                          <a:cs typeface="Consolas" panose="020B0609020204030204" pitchFamily="49" charset="0"/>
                        </a:rPr>
                        <a:t>SkiponError</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FALSE,gen_pdf_tools</a:t>
                      </a:r>
                      <a:r>
                        <a:rPr lang="en-US" sz="1000" dirty="0" smtClean="0">
                          <a:latin typeface="Consolas" panose="020B0609020204030204" pitchFamily="49" charset="0"/>
                          <a:cs typeface="Consolas" panose="020B0609020204030204" pitchFamily="49" charset="0"/>
                        </a:rPr>
                        <a:t>=TRUE)</a:t>
                      </a:r>
                    </a:p>
                  </a:txBody>
                  <a:tcPr/>
                </a:tc>
              </a:tr>
              <a:tr h="370840">
                <a:tc>
                  <a:txBody>
                    <a:bodyPr/>
                    <a:lstStyle/>
                    <a:p>
                      <a:r>
                        <a:rPr lang="en-US" dirty="0" smtClean="0">
                          <a:latin typeface="Trebuchet MS" panose="020B0603020202020204" pitchFamily="34" charset="0"/>
                        </a:rPr>
                        <a:t>5</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Build</a:t>
                      </a:r>
                      <a:r>
                        <a:rPr lang="en-US" baseline="0" dirty="0" smtClean="0">
                          <a:latin typeface="Trebuchet MS" panose="020B0603020202020204" pitchFamily="34" charset="0"/>
                        </a:rPr>
                        <a:t> a “frame” which marks grammatical structure</a:t>
                      </a:r>
                      <a:endParaRPr lang="en-US" dirty="0" smtClean="0">
                        <a:latin typeface="Trebuchet MS" panose="020B0603020202020204" pitchFamily="34" charset="0"/>
                      </a:endParaRPr>
                    </a:p>
                  </a:txBody>
                  <a:tcPr/>
                </a:tc>
                <a:tc>
                  <a:txBody>
                    <a:bodyPr/>
                    <a:lstStyle/>
                    <a:p>
                      <a:r>
                        <a:rPr lang="en-US" sz="1000" dirty="0" err="1" smtClean="0"/>
                        <a:t>topic_frame</a:t>
                      </a:r>
                      <a:r>
                        <a:rPr lang="en-US" sz="1000" baseline="0" dirty="0" smtClean="0"/>
                        <a:t> &lt;- </a:t>
                      </a:r>
                      <a:r>
                        <a:rPr lang="en-US" sz="1000" dirty="0" smtClean="0"/>
                        <a:t>PreTopicFrame2(</a:t>
                      </a:r>
                      <a:r>
                        <a:rPr lang="en-US" sz="1000" dirty="0" err="1" smtClean="0"/>
                        <a:t>welcome_corpus</a:t>
                      </a:r>
                      <a:r>
                        <a:rPr lang="en-US" sz="1000" dirty="0" smtClean="0"/>
                        <a:t>,</a:t>
                      </a:r>
                      <a:r>
                        <a:rPr lang="en-US" sz="1000" baseline="0" dirty="0" smtClean="0"/>
                        <a:t>  </a:t>
                      </a:r>
                      <a:r>
                        <a:rPr lang="en-US" sz="1000" baseline="0" dirty="0" err="1" smtClean="0"/>
                        <a:t>working_folder</a:t>
                      </a:r>
                      <a:r>
                        <a:rPr lang="en-US" sz="1000" baseline="0" dirty="0" smtClean="0"/>
                        <a:t>, </a:t>
                      </a:r>
                      <a:r>
                        <a:rPr lang="en-US" sz="1000" baseline="0" dirty="0" err="1" smtClean="0"/>
                        <a:t>dbexists</a:t>
                      </a:r>
                      <a:r>
                        <a:rPr lang="en-US" sz="1000" baseline="0" dirty="0" smtClean="0"/>
                        <a:t> = FALSE, </a:t>
                      </a:r>
                      <a:r>
                        <a:rPr lang="en-US" sz="1000" baseline="0" dirty="0" err="1" smtClean="0"/>
                        <a:t>spcy</a:t>
                      </a:r>
                      <a:r>
                        <a:rPr lang="en-US" sz="1000" baseline="0" dirty="0" smtClean="0"/>
                        <a:t> = TRUE)</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6</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Build</a:t>
                      </a:r>
                      <a:r>
                        <a:rPr lang="en-US" baseline="0" dirty="0" smtClean="0">
                          <a:latin typeface="Trebuchet MS" panose="020B0603020202020204" pitchFamily="34" charset="0"/>
                        </a:rPr>
                        <a:t> a formula which allows covariates to be added to the topic model</a:t>
                      </a:r>
                      <a:endParaRPr lang="en-US" dirty="0" smtClean="0">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writeFormulaforSTM</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topic_frame</a:t>
                      </a:r>
                      <a:r>
                        <a:rPr lang="en-US" sz="1000" dirty="0" smtClean="0">
                          <a:latin typeface="Consolas" panose="020B0609020204030204" pitchFamily="49" charset="0"/>
                          <a:cs typeface="Consolas" panose="020B0609020204030204" pitchFamily="49" charset="0"/>
                        </a:rPr>
                        <a:t>, </a:t>
                      </a:r>
                      <a:r>
                        <a:rPr lang="en-US" sz="1000" dirty="0" err="1" smtClean="0">
                          <a:latin typeface="Consolas" panose="020B0609020204030204" pitchFamily="49" charset="0"/>
                          <a:cs typeface="Consolas" panose="020B0609020204030204" pitchFamily="49" charset="0"/>
                        </a:rPr>
                        <a:t>research_grants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7</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Build</a:t>
                      </a:r>
                      <a:r>
                        <a:rPr lang="en-US" baseline="0" dirty="0" smtClean="0">
                          <a:latin typeface="Trebuchet MS" panose="020B0603020202020204" pitchFamily="34" charset="0"/>
                        </a:rPr>
                        <a:t> a topic model (long background process) based on the grammar</a:t>
                      </a:r>
                      <a:endParaRPr lang="en-US" dirty="0" smtClean="0">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runSTM</a:t>
                      </a:r>
                      <a:r>
                        <a:rPr lang="en-US" sz="1000" dirty="0" smtClean="0">
                          <a:latin typeface="Consolas" panose="020B0609020204030204" pitchFamily="49" charset="0"/>
                          <a:cs typeface="Consolas" panose="020B0609020204030204" pitchFamily="49" charset="0"/>
                        </a:rPr>
                        <a:t>()</a:t>
                      </a:r>
                      <a:r>
                        <a:rPr lang="en-US" sz="1000" baseline="0" dirty="0" smtClean="0">
                          <a:latin typeface="Consolas" panose="020B0609020204030204" pitchFamily="49" charset="0"/>
                          <a:cs typeface="Consolas" panose="020B0609020204030204" pitchFamily="49" charset="0"/>
                        </a:rPr>
                        <a:t> and status visible with </a:t>
                      </a:r>
                      <a:r>
                        <a:rPr lang="en-US" sz="1000" baseline="0" dirty="0" err="1" smtClean="0">
                          <a:latin typeface="Consolas" panose="020B0609020204030204" pitchFamily="49" charset="0"/>
                          <a:cs typeface="Consolas" panose="020B0609020204030204" pitchFamily="49" charset="0"/>
                        </a:rPr>
                        <a:t>callstm.rout</a:t>
                      </a:r>
                      <a:endParaRPr lang="en-US" sz="1000"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3165720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Terminology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08352436"/>
              </p:ext>
            </p:extLst>
          </p:nvPr>
        </p:nvGraphicFramePr>
        <p:xfrm>
          <a:off x="671757" y="1740355"/>
          <a:ext cx="6096000" cy="3832821"/>
        </p:xfrm>
        <a:graphic>
          <a:graphicData uri="http://schemas.openxmlformats.org/drawingml/2006/table">
            <a:tbl>
              <a:tblPr firstRow="1" bandRow="1">
                <a:tableStyleId>{5C22544A-7EE6-4342-B048-85BDC9FD1C3A}</a:tableStyleId>
              </a:tblPr>
              <a:tblGrid>
                <a:gridCol w="1139626"/>
                <a:gridCol w="4956374"/>
              </a:tblGrid>
              <a:tr h="341208">
                <a:tc>
                  <a:txBody>
                    <a:bodyPr/>
                    <a:lstStyle/>
                    <a:p>
                      <a:r>
                        <a:rPr lang="en-US" dirty="0" smtClean="0"/>
                        <a:t>Term</a:t>
                      </a:r>
                      <a:endParaRPr lang="en-US" dirty="0"/>
                    </a:p>
                  </a:txBody>
                  <a:tcPr/>
                </a:tc>
                <a:tc>
                  <a:txBody>
                    <a:bodyPr/>
                    <a:lstStyle/>
                    <a:p>
                      <a:r>
                        <a:rPr lang="en-US" dirty="0" smtClean="0"/>
                        <a:t>Definition</a:t>
                      </a:r>
                      <a:endParaRPr lang="en-US" dirty="0"/>
                    </a:p>
                  </a:txBody>
                  <a:tcPr/>
                </a:tc>
              </a:tr>
              <a:tr h="1108925">
                <a:tc>
                  <a:txBody>
                    <a:bodyPr/>
                    <a:lstStyle/>
                    <a:p>
                      <a:r>
                        <a:rPr lang="en-US" dirty="0" smtClean="0"/>
                        <a:t>Corpus</a:t>
                      </a:r>
                      <a:endParaRPr lang="en-US" dirty="0"/>
                    </a:p>
                  </a:txBody>
                  <a:tcPr/>
                </a:tc>
                <a:tc>
                  <a:txBody>
                    <a:bodyPr/>
                    <a:lstStyle/>
                    <a:p>
                      <a:r>
                        <a:rPr lang="en-US" dirty="0" smtClean="0"/>
                        <a:t>A whole set of documents grouped around a concept, for example a grant, or grants on a topic.  Any non-random</a:t>
                      </a:r>
                      <a:r>
                        <a:rPr lang="en-US" baseline="0" dirty="0" smtClean="0"/>
                        <a:t> collection of documents can be a corpus</a:t>
                      </a:r>
                      <a:endParaRPr lang="en-US" dirty="0"/>
                    </a:p>
                  </a:txBody>
                  <a:tcPr/>
                </a:tc>
              </a:tr>
              <a:tr h="853019">
                <a:tc>
                  <a:txBody>
                    <a:bodyPr/>
                    <a:lstStyle/>
                    <a:p>
                      <a:r>
                        <a:rPr lang="en-US" dirty="0" smtClean="0"/>
                        <a:t>Frame</a:t>
                      </a:r>
                      <a:endParaRPr lang="en-US" dirty="0"/>
                    </a:p>
                  </a:txBody>
                  <a:tcPr/>
                </a:tc>
                <a:tc>
                  <a:txBody>
                    <a:bodyPr/>
                    <a:lstStyle/>
                    <a:p>
                      <a:r>
                        <a:rPr lang="en-US" dirty="0" smtClean="0"/>
                        <a:t>A computed</a:t>
                      </a:r>
                      <a:r>
                        <a:rPr lang="en-US" baseline="0" dirty="0" smtClean="0"/>
                        <a:t> variant of a corpus with proper nouns, verb phrases, and other grammatical metadata pulled out into a companion database</a:t>
                      </a:r>
                      <a:endParaRPr lang="en-US" dirty="0"/>
                    </a:p>
                  </a:txBody>
                  <a:tcPr/>
                </a:tc>
              </a:tr>
              <a:tr h="597113">
                <a:tc>
                  <a:txBody>
                    <a:bodyPr/>
                    <a:lstStyle/>
                    <a:p>
                      <a:r>
                        <a:rPr lang="en-US" dirty="0" smtClean="0"/>
                        <a:t>Entities</a:t>
                      </a:r>
                      <a:endParaRPr lang="en-US" dirty="0"/>
                    </a:p>
                  </a:txBody>
                  <a:tcPr/>
                </a:tc>
                <a:tc>
                  <a:txBody>
                    <a:bodyPr/>
                    <a:lstStyle/>
                    <a:p>
                      <a:r>
                        <a:rPr lang="en-US" dirty="0" smtClean="0"/>
                        <a:t>Term used for proper</a:t>
                      </a:r>
                      <a:r>
                        <a:rPr lang="en-US" baseline="0" dirty="0" smtClean="0"/>
                        <a:t> nouns in grammatical structure</a:t>
                      </a:r>
                      <a:endParaRPr lang="en-US" dirty="0"/>
                    </a:p>
                  </a:txBody>
                  <a:tcPr/>
                </a:tc>
              </a:tr>
              <a:tr h="723861">
                <a:tc>
                  <a:txBody>
                    <a:bodyPr/>
                    <a:lstStyle/>
                    <a:p>
                      <a:r>
                        <a:rPr lang="en-US" dirty="0" smtClean="0"/>
                        <a:t>Verb-phrase</a:t>
                      </a:r>
                      <a:endParaRPr lang="en-US" dirty="0"/>
                    </a:p>
                  </a:txBody>
                  <a:tcPr/>
                </a:tc>
                <a:tc>
                  <a:txBody>
                    <a:bodyPr/>
                    <a:lstStyle/>
                    <a:p>
                      <a:r>
                        <a:rPr lang="en-US" dirty="0" smtClean="0"/>
                        <a:t>The</a:t>
                      </a:r>
                      <a:r>
                        <a:rPr lang="en-US" baseline="0" dirty="0" smtClean="0"/>
                        <a:t> part of a sentence containing both the verb and any direct or indirect object</a:t>
                      </a:r>
                      <a:endParaRPr lang="en-US" dirty="0"/>
                    </a:p>
                  </a:txBody>
                  <a:tcPr/>
                </a:tc>
              </a:tr>
            </a:tbl>
          </a:graphicData>
        </a:graphic>
      </p:graphicFrame>
    </p:spTree>
    <p:extLst>
      <p:ext uri="{BB962C8B-B14F-4D97-AF65-F5344CB8AC3E}">
        <p14:creationId xmlns:p14="http://schemas.microsoft.com/office/powerpoint/2010/main" val="392002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OUTPUT</a:t>
            </a:r>
            <a:endParaRPr lang="en-US" dirty="0"/>
          </a:p>
        </p:txBody>
      </p:sp>
      <p:sp>
        <p:nvSpPr>
          <p:cNvPr id="3" name="Text Placeholder 2"/>
          <p:cNvSpPr>
            <a:spLocks noGrp="1"/>
          </p:cNvSpPr>
          <p:nvPr>
            <p:ph type="body" sz="quarter" idx="11"/>
          </p:nvPr>
        </p:nvSpPr>
        <p:spPr>
          <a:xfrm>
            <a:off x="659305" y="2259276"/>
            <a:ext cx="8197114" cy="3810086"/>
          </a:xfrm>
        </p:spPr>
        <p:txBody>
          <a:bodyPr/>
          <a:lstStyle/>
          <a:p>
            <a:r>
              <a:rPr lang="en-US" dirty="0" smtClean="0"/>
              <a:t>(a bug is currently blocking us from generating example output)</a:t>
            </a:r>
          </a:p>
          <a:p>
            <a:pPr marL="0" indent="0">
              <a:buNone/>
            </a:pPr>
            <a:endParaRPr lang="en-US" dirty="0"/>
          </a:p>
        </p:txBody>
      </p:sp>
      <p:sp>
        <p:nvSpPr>
          <p:cNvPr id="4" name="Text Placeholder 3"/>
          <p:cNvSpPr>
            <a:spLocks noGrp="1"/>
          </p:cNvSpPr>
          <p:nvPr>
            <p:ph type="body" sz="quarter" idx="12"/>
          </p:nvPr>
        </p:nvSpPr>
        <p:spPr/>
        <p:txBody>
          <a:bodyPr/>
          <a:lstStyle/>
          <a:p>
            <a:r>
              <a:rPr lang="en-US" dirty="0" smtClean="0"/>
              <a:t>A few examples of the kinds of output available…</a:t>
            </a:r>
            <a:endParaRPr lang="en-US" dirty="0"/>
          </a:p>
        </p:txBody>
      </p:sp>
    </p:spTree>
    <p:extLst>
      <p:ext uri="{BB962C8B-B14F-4D97-AF65-F5344CB8AC3E}">
        <p14:creationId xmlns:p14="http://schemas.microsoft.com/office/powerpoint/2010/main" val="413496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BUGS AND FEATURES STILL NEEDED</a:t>
            </a:r>
            <a:endParaRPr lang="en-US" dirty="0"/>
          </a:p>
        </p:txBody>
      </p:sp>
      <p:sp>
        <p:nvSpPr>
          <p:cNvPr id="3" name="Text Placeholder 2"/>
          <p:cNvSpPr>
            <a:spLocks noGrp="1"/>
          </p:cNvSpPr>
          <p:nvPr>
            <p:ph type="body" sz="quarter" idx="11"/>
          </p:nvPr>
        </p:nvSpPr>
        <p:spPr>
          <a:xfrm>
            <a:off x="659305" y="2508997"/>
            <a:ext cx="8197114" cy="3810086"/>
          </a:xfrm>
        </p:spPr>
        <p:txBody>
          <a:bodyPr/>
          <a:lstStyle/>
          <a:p>
            <a:r>
              <a:rPr lang="en-US" sz="2000" dirty="0" smtClean="0"/>
              <a:t>(</a:t>
            </a:r>
            <a:r>
              <a:rPr lang="en-US" sz="2000" dirty="0" smtClean="0">
                <a:solidFill>
                  <a:srgbClr val="FF0000"/>
                </a:solidFill>
              </a:rPr>
              <a:t>Priority: High</a:t>
            </a:r>
            <a:r>
              <a:rPr lang="en-US" sz="2000" dirty="0" smtClean="0"/>
              <a:t>) </a:t>
            </a:r>
            <a:r>
              <a:rPr lang="en-US" sz="2000" dirty="0" err="1" smtClean="0"/>
              <a:t>rsqLite</a:t>
            </a:r>
            <a:r>
              <a:rPr lang="en-US" sz="2000" dirty="0" smtClean="0"/>
              <a:t> database does not start on windows</a:t>
            </a:r>
          </a:p>
          <a:p>
            <a:r>
              <a:rPr lang="en-US" sz="2000" dirty="0" smtClean="0"/>
              <a:t>(</a:t>
            </a:r>
            <a:r>
              <a:rPr lang="en-US" sz="2000" dirty="0" smtClean="0">
                <a:solidFill>
                  <a:srgbClr val="FF0000"/>
                </a:solidFill>
              </a:rPr>
              <a:t>Priority: High</a:t>
            </a:r>
            <a:r>
              <a:rPr lang="en-US" sz="2000" dirty="0" smtClean="0"/>
              <a:t>) Documentation required to show people how to use topic modeling</a:t>
            </a:r>
          </a:p>
          <a:p>
            <a:endParaRPr lang="en-US" sz="2000" dirty="0" smtClean="0"/>
          </a:p>
          <a:p>
            <a:endParaRPr lang="en-US" sz="1400" dirty="0"/>
          </a:p>
          <a:p>
            <a:pPr marL="0" indent="0">
              <a:buNone/>
            </a:pPr>
            <a:r>
              <a:rPr lang="en-US" sz="1400" dirty="0" smtClean="0"/>
              <a:t>(A full list of known work items can </a:t>
            </a:r>
            <a:r>
              <a:rPr lang="en-US" sz="1400" dirty="0"/>
              <a:t>be found here: </a:t>
            </a:r>
            <a:r>
              <a:rPr lang="en-US" sz="1400" dirty="0">
                <a:hlinkClick r:id="rId2"/>
              </a:rPr>
              <a:t>https://</a:t>
            </a:r>
            <a:r>
              <a:rPr lang="en-US" sz="1400" dirty="0" smtClean="0">
                <a:hlinkClick r:id="rId2"/>
              </a:rPr>
              <a:t>github.com/ryscott5/eparTextTools/issues</a:t>
            </a:r>
            <a:r>
              <a:rPr lang="en-US" sz="1400" dirty="0" smtClean="0"/>
              <a:t> )</a:t>
            </a:r>
            <a:endParaRPr lang="en-US" sz="1400" dirty="0"/>
          </a:p>
        </p:txBody>
      </p:sp>
      <p:sp>
        <p:nvSpPr>
          <p:cNvPr id="4" name="Text Placeholder 3"/>
          <p:cNvSpPr>
            <a:spLocks noGrp="1"/>
          </p:cNvSpPr>
          <p:nvPr>
            <p:ph type="body" sz="quarter" idx="12"/>
          </p:nvPr>
        </p:nvSpPr>
        <p:spPr/>
        <p:txBody>
          <a:bodyPr/>
          <a:lstStyle/>
          <a:p>
            <a:r>
              <a:rPr lang="en-US" dirty="0" smtClean="0"/>
              <a:t>At the time of writing, these block us from using the tools for topic modeling</a:t>
            </a:r>
            <a:endParaRPr lang="en-US" dirty="0"/>
          </a:p>
        </p:txBody>
      </p:sp>
    </p:spTree>
    <p:extLst>
      <p:ext uri="{BB962C8B-B14F-4D97-AF65-F5344CB8AC3E}">
        <p14:creationId xmlns:p14="http://schemas.microsoft.com/office/powerpoint/2010/main" val="218649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671757" y="2597263"/>
            <a:ext cx="6972300" cy="2641756"/>
          </a:xfrm>
        </p:spPr>
        <p:txBody>
          <a:bodyPr/>
          <a:lstStyle/>
          <a:p>
            <a:r>
              <a:rPr lang="en-US" dirty="0"/>
              <a:t>Functions of the Text </a:t>
            </a:r>
            <a:r>
              <a:rPr lang="en-US" dirty="0" smtClean="0"/>
              <a:t>Analysis Tools</a:t>
            </a:r>
            <a:endParaRPr lang="en-US" dirty="0">
              <a:solidFill>
                <a:srgbClr val="33006F"/>
              </a:solidFill>
              <a:latin typeface="Trebuchet MS" panose="020B0603020202020204" pitchFamily="34" charset="0"/>
            </a:endParaRPr>
          </a:p>
        </p:txBody>
      </p:sp>
      <p:sp>
        <p:nvSpPr>
          <p:cNvPr id="4" name="Text Placeholder 1"/>
          <p:cNvSpPr txBox="1">
            <a:spLocks/>
          </p:cNvSpPr>
          <p:nvPr/>
        </p:nvSpPr>
        <p:spPr>
          <a:xfrm>
            <a:off x="671757" y="4848417"/>
            <a:ext cx="6972300" cy="2641756"/>
          </a:xfrm>
          <a:prstGeom prst="rect">
            <a:avLst/>
          </a:prstGeom>
          <a:ln>
            <a:noFill/>
          </a:ln>
        </p:spPr>
        <p:txBody>
          <a:bodyPr>
            <a:normAutofit/>
          </a:bodyPr>
          <a:lstStyle>
            <a:lvl1pPr marL="0" indent="0" algn="l" defTabSz="457200" rtl="0" eaLnBrk="1" latinLnBrk="0" hangingPunct="1">
              <a:lnSpc>
                <a:spcPct val="100000"/>
              </a:lnSpc>
              <a:spcBef>
                <a:spcPct val="20000"/>
              </a:spcBef>
              <a:buFont typeface="Arial"/>
              <a:buNone/>
              <a:defRPr sz="5000" b="0" i="0" kern="1200" baseline="0">
                <a:solidFill>
                  <a:srgbClr val="4B2E83"/>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August 2017, D. Graham Andrews</a:t>
            </a:r>
            <a:endParaRPr lang="en-US" sz="1800" dirty="0">
              <a:solidFill>
                <a:srgbClr val="33006F"/>
              </a:solidFill>
              <a:latin typeface="Trebuchet MS" panose="020B0603020202020204" pitchFamily="34" charset="0"/>
            </a:endParaRPr>
          </a:p>
        </p:txBody>
      </p:sp>
      <p:sp>
        <p:nvSpPr>
          <p:cNvPr id="5" name="Text Placeholder 1"/>
          <p:cNvSpPr txBox="1">
            <a:spLocks/>
          </p:cNvSpPr>
          <p:nvPr/>
        </p:nvSpPr>
        <p:spPr>
          <a:xfrm>
            <a:off x="671757" y="4182221"/>
            <a:ext cx="6972300" cy="459454"/>
          </a:xfrm>
          <a:prstGeom prst="rect">
            <a:avLst/>
          </a:prstGeom>
          <a:ln>
            <a:noFill/>
          </a:ln>
        </p:spPr>
        <p:txBody>
          <a:bodyPr>
            <a:normAutofit/>
          </a:bodyPr>
          <a:lstStyle>
            <a:lvl1pPr marL="0" indent="0" algn="l" defTabSz="457200" rtl="0" eaLnBrk="1" latinLnBrk="0" hangingPunct="1">
              <a:lnSpc>
                <a:spcPct val="100000"/>
              </a:lnSpc>
              <a:spcBef>
                <a:spcPct val="20000"/>
              </a:spcBef>
              <a:buFont typeface="Arial"/>
              <a:buNone/>
              <a:defRPr sz="5000" b="0" i="0" kern="1200" baseline="0">
                <a:solidFill>
                  <a:srgbClr val="4B2E83"/>
                </a:solidFill>
                <a:latin typeface="Encode Sans Normal Black"/>
                <a:ea typeface="+mn-ea"/>
                <a:cs typeface="Encode Sans Normal Black"/>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Part 2 of 3: Word Counting Tools</a:t>
            </a:r>
            <a:endParaRPr lang="en-US" sz="1800" dirty="0">
              <a:solidFill>
                <a:srgbClr val="33006F"/>
              </a:solidFill>
              <a:latin typeface="Trebuchet MS" panose="020B0603020202020204" pitchFamily="34" charset="0"/>
            </a:endParaRPr>
          </a:p>
        </p:txBody>
      </p:sp>
    </p:spTree>
    <p:extLst>
      <p:ext uri="{BB962C8B-B14F-4D97-AF65-F5344CB8AC3E}">
        <p14:creationId xmlns:p14="http://schemas.microsoft.com/office/powerpoint/2010/main" val="4211329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chemeClr val="accent3"/>
                </a:solidFill>
                <a:latin typeface="Trebuchet MS" panose="020B0603020202020204" pitchFamily="34" charset="0"/>
              </a:rPr>
              <a:t>General Toolset</a:t>
            </a:r>
            <a:endParaRPr lang="en-US" dirty="0">
              <a:solidFill>
                <a:schemeClr val="accent3"/>
              </a:solidFill>
              <a:latin typeface="Trebuchet MS" panose="020B0603020202020204" pitchFamily="34" charset="0"/>
            </a:endParaRPr>
          </a:p>
        </p:txBody>
      </p:sp>
      <p:sp>
        <p:nvSpPr>
          <p:cNvPr id="3" name="Text Placeholder 2"/>
          <p:cNvSpPr>
            <a:spLocks noGrp="1"/>
          </p:cNvSpPr>
          <p:nvPr>
            <p:ph type="body" sz="quarter" idx="11"/>
          </p:nvPr>
        </p:nvSpPr>
        <p:spPr>
          <a:xfrm>
            <a:off x="659305" y="2857499"/>
            <a:ext cx="8197114" cy="3272825"/>
          </a:xfrm>
        </p:spPr>
        <p:txBody>
          <a:bodyPr/>
          <a:lstStyle/>
          <a:p>
            <a:r>
              <a:rPr lang="en-US" sz="1800" dirty="0" smtClean="0">
                <a:solidFill>
                  <a:schemeClr val="tx2"/>
                </a:solidFill>
                <a:latin typeface="Trebuchet MS" panose="020B0603020202020204" pitchFamily="34" charset="0"/>
              </a:rPr>
              <a:t>Search th</a:t>
            </a:r>
            <a:r>
              <a:rPr lang="en-US" sz="1800" dirty="0" smtClean="0">
                <a:solidFill>
                  <a:schemeClr val="tx2"/>
                </a:solidFill>
                <a:latin typeface="Trebuchet MS" panose="020B0603020202020204" pitchFamily="34" charset="0"/>
              </a:rPr>
              <a:t>e </a:t>
            </a:r>
            <a:r>
              <a:rPr lang="en-US" sz="1800" dirty="0" err="1" smtClean="0">
                <a:solidFill>
                  <a:schemeClr val="tx2"/>
                </a:solidFill>
                <a:latin typeface="Trebuchet MS" panose="020B0603020202020204" pitchFamily="34" charset="0"/>
              </a:rPr>
              <a:t>Pubmed</a:t>
            </a:r>
            <a:r>
              <a:rPr lang="en-US" sz="1800" dirty="0" smtClean="0">
                <a:solidFill>
                  <a:schemeClr val="tx2"/>
                </a:solidFill>
                <a:latin typeface="Trebuchet MS" panose="020B0603020202020204" pitchFamily="34" charset="0"/>
              </a:rPr>
              <a:t> Database with a search term, and return a table of metadata about any results</a:t>
            </a:r>
          </a:p>
          <a:p>
            <a:r>
              <a:rPr lang="en-US" sz="1800" dirty="0" smtClean="0">
                <a:solidFill>
                  <a:schemeClr val="tx2"/>
                </a:solidFill>
                <a:latin typeface="Trebuchet MS" panose="020B0603020202020204" pitchFamily="34" charset="0"/>
              </a:rPr>
              <a:t>Find a document ID in </a:t>
            </a:r>
            <a:r>
              <a:rPr lang="en-US" sz="1800" dirty="0" err="1" smtClean="0">
                <a:solidFill>
                  <a:schemeClr val="tx2"/>
                </a:solidFill>
                <a:latin typeface="Trebuchet MS" panose="020B0603020202020204" pitchFamily="34" charset="0"/>
              </a:rPr>
              <a:t>pubmed</a:t>
            </a:r>
            <a:r>
              <a:rPr lang="en-US" sz="1800" dirty="0" smtClean="0">
                <a:solidFill>
                  <a:schemeClr val="tx2"/>
                </a:solidFill>
                <a:latin typeface="Trebuchet MS" panose="020B0603020202020204" pitchFamily="34" charset="0"/>
              </a:rPr>
              <a:t>, and return a table of metadata about it.</a:t>
            </a:r>
          </a:p>
          <a:p>
            <a:r>
              <a:rPr lang="en-US" sz="1800" dirty="0" smtClean="0">
                <a:solidFill>
                  <a:schemeClr val="tx2"/>
                </a:solidFill>
                <a:latin typeface="Trebuchet MS" panose="020B0603020202020204" pitchFamily="34" charset="0"/>
              </a:rPr>
              <a:t>Search the PubMed database with an ID, and return a list of all PubMed publications which cite that ID.</a:t>
            </a:r>
          </a:p>
          <a:p>
            <a:r>
              <a:rPr lang="en-US" sz="1800" dirty="0" smtClean="0">
                <a:solidFill>
                  <a:schemeClr val="tx2"/>
                </a:solidFill>
                <a:latin typeface="Trebuchet MS" panose="020B0603020202020204" pitchFamily="34" charset="0"/>
              </a:rPr>
              <a:t>Create a demonstration user interface for the tools</a:t>
            </a:r>
          </a:p>
          <a:p>
            <a:r>
              <a:rPr lang="en-US" sz="1800" dirty="0" smtClean="0">
                <a:solidFill>
                  <a:schemeClr val="tx2"/>
                </a:solidFill>
                <a:latin typeface="Trebuchet MS" panose="020B0603020202020204" pitchFamily="34" charset="0"/>
              </a:rPr>
              <a:t>Download example document files to use with a demo</a:t>
            </a:r>
          </a:p>
          <a:p>
            <a:r>
              <a:rPr lang="en-US" sz="1800" dirty="0" smtClean="0">
                <a:solidFill>
                  <a:schemeClr val="tx2"/>
                </a:solidFill>
                <a:latin typeface="Trebuchet MS" panose="020B0603020202020204" pitchFamily="34" charset="0"/>
              </a:rPr>
              <a:t>Transform documents containing html into true raw text files</a:t>
            </a:r>
            <a:endParaRPr lang="en-US" sz="1800" dirty="0">
              <a:solidFill>
                <a:schemeClr val="tx2"/>
              </a:solidFill>
              <a:latin typeface="Trebuchet MS" panose="020B0603020202020204" pitchFamily="34" charset="0"/>
            </a:endParaRPr>
          </a:p>
        </p:txBody>
      </p:sp>
      <p:sp>
        <p:nvSpPr>
          <p:cNvPr id="4" name="Text Placeholder 3"/>
          <p:cNvSpPr>
            <a:spLocks noGrp="1"/>
          </p:cNvSpPr>
          <p:nvPr>
            <p:ph type="body" sz="quarter" idx="12"/>
          </p:nvPr>
        </p:nvSpPr>
        <p:spPr/>
        <p:txBody>
          <a:bodyPr/>
          <a:lstStyle/>
          <a:p>
            <a:r>
              <a:rPr lang="en-US" dirty="0" smtClean="0">
                <a:latin typeface="Trebuchet MS" panose="020B0603020202020204" pitchFamily="34" charset="0"/>
              </a:rPr>
              <a:t>As part of development, we sometimes end up building smaller tools for specific requests, for testing </a:t>
            </a:r>
            <a:r>
              <a:rPr lang="en-US" dirty="0" err="1" smtClean="0">
                <a:latin typeface="Trebuchet MS" panose="020B0603020202020204" pitchFamily="34" charset="0"/>
              </a:rPr>
              <a:t>feasability</a:t>
            </a:r>
            <a:r>
              <a:rPr lang="en-US" dirty="0" smtClean="0">
                <a:latin typeface="Trebuchet MS" panose="020B0603020202020204" pitchFamily="34" charset="0"/>
              </a:rPr>
              <a:t>, and for automating tasks. </a:t>
            </a:r>
            <a:r>
              <a:rPr lang="en-US" dirty="0" smtClean="0">
                <a:latin typeface="Trebuchet MS" panose="020B0603020202020204" pitchFamily="34" charset="0"/>
              </a:rPr>
              <a:t>Our package includes tools to:</a:t>
            </a:r>
            <a:endParaRPr lang="en-US" dirty="0">
              <a:latin typeface="Trebuchet MS" panose="020B0603020202020204" pitchFamily="34" charset="0"/>
            </a:endParaRPr>
          </a:p>
        </p:txBody>
      </p:sp>
      <p:sp>
        <p:nvSpPr>
          <p:cNvPr id="5" name="Text Placeholder 2"/>
          <p:cNvSpPr txBox="1">
            <a:spLocks/>
          </p:cNvSpPr>
          <p:nvPr/>
        </p:nvSpPr>
        <p:spPr>
          <a:xfrm>
            <a:off x="671757" y="4527868"/>
            <a:ext cx="8197114" cy="3810086"/>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chemeClr val="tx1"/>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chemeClr val="tx1"/>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chemeClr val="tx1"/>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chemeClr val="tx1"/>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chemeClr val="tx1"/>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latin typeface="Trebuchet MS" panose="020B0603020202020204" pitchFamily="34" charset="0"/>
            </a:endParaRPr>
          </a:p>
        </p:txBody>
      </p:sp>
    </p:spTree>
    <p:extLst>
      <p:ext uri="{BB962C8B-B14F-4D97-AF65-F5344CB8AC3E}">
        <p14:creationId xmlns:p14="http://schemas.microsoft.com/office/powerpoint/2010/main" val="2064396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chemeClr val="accent3"/>
                </a:solidFill>
                <a:latin typeface="Trebuchet MS" panose="020B0603020202020204" pitchFamily="34" charset="0"/>
              </a:rPr>
              <a:t>WORD COUNTING TOOLS</a:t>
            </a:r>
            <a:endParaRPr lang="en-US" dirty="0">
              <a:solidFill>
                <a:schemeClr val="accent3"/>
              </a:solidFill>
              <a:latin typeface="Trebuchet MS" panose="020B0603020202020204" pitchFamily="34" charset="0"/>
            </a:endParaRPr>
          </a:p>
        </p:txBody>
      </p:sp>
      <p:sp>
        <p:nvSpPr>
          <p:cNvPr id="3" name="Text Placeholder 2"/>
          <p:cNvSpPr>
            <a:spLocks noGrp="1"/>
          </p:cNvSpPr>
          <p:nvPr>
            <p:ph type="body" sz="quarter" idx="11"/>
          </p:nvPr>
        </p:nvSpPr>
        <p:spPr>
          <a:xfrm>
            <a:off x="668014" y="2860177"/>
            <a:ext cx="8197114" cy="3810086"/>
          </a:xfrm>
        </p:spPr>
        <p:txBody>
          <a:bodyPr/>
          <a:lstStyle/>
          <a:p>
            <a:r>
              <a:rPr lang="en-US" dirty="0" smtClean="0">
                <a:solidFill>
                  <a:schemeClr val="tx2"/>
                </a:solidFill>
                <a:latin typeface="Trebuchet MS" panose="020B0603020202020204" pitchFamily="34" charset="0"/>
              </a:rPr>
              <a:t>In how many of the sections does an author discuss gender?</a:t>
            </a:r>
          </a:p>
          <a:p>
            <a:r>
              <a:rPr lang="en-US" dirty="0" smtClean="0">
                <a:solidFill>
                  <a:schemeClr val="tx2"/>
                </a:solidFill>
                <a:latin typeface="Trebuchet MS" panose="020B0603020202020204" pitchFamily="34" charset="0"/>
              </a:rPr>
              <a:t>Which of these articles mentions vaccination?</a:t>
            </a:r>
          </a:p>
          <a:p>
            <a:pPr marL="0" indent="0">
              <a:buNone/>
            </a:pPr>
            <a:endParaRPr lang="en-US" dirty="0">
              <a:solidFill>
                <a:schemeClr val="tx2"/>
              </a:solidFill>
              <a:latin typeface="Trebuchet MS" panose="020B0603020202020204" pitchFamily="34" charset="0"/>
            </a:endParaRPr>
          </a:p>
        </p:txBody>
      </p:sp>
      <p:sp>
        <p:nvSpPr>
          <p:cNvPr id="4" name="Text Placeholder 3"/>
          <p:cNvSpPr>
            <a:spLocks noGrp="1"/>
          </p:cNvSpPr>
          <p:nvPr>
            <p:ph type="body" sz="quarter" idx="12"/>
          </p:nvPr>
        </p:nvSpPr>
        <p:spPr>
          <a:xfrm>
            <a:off x="671757" y="1700671"/>
            <a:ext cx="8184662" cy="411171"/>
          </a:xfrm>
        </p:spPr>
        <p:txBody>
          <a:bodyPr/>
          <a:lstStyle/>
          <a:p>
            <a:r>
              <a:rPr lang="en-US" dirty="0" smtClean="0">
                <a:latin typeface="Trebuchet MS" panose="020B0603020202020204" pitchFamily="34" charset="0"/>
              </a:rPr>
              <a:t>Word counting analyzes the frequency of terms to draw conclusions about the underlying documents</a:t>
            </a:r>
          </a:p>
          <a:p>
            <a:r>
              <a:rPr lang="en-US" dirty="0" smtClean="0">
                <a:latin typeface="Trebuchet MS" panose="020B0603020202020204" pitchFamily="34" charset="0"/>
              </a:rPr>
              <a:t>Simple word counting addresses questions like these:</a:t>
            </a:r>
            <a:endParaRPr lang="en-US" dirty="0">
              <a:latin typeface="Trebuchet MS" panose="020B0603020202020204" pitchFamily="34" charset="0"/>
            </a:endParaRPr>
          </a:p>
        </p:txBody>
      </p:sp>
      <p:sp>
        <p:nvSpPr>
          <p:cNvPr id="5" name="Text Placeholder 2"/>
          <p:cNvSpPr txBox="1">
            <a:spLocks/>
          </p:cNvSpPr>
          <p:nvPr/>
        </p:nvSpPr>
        <p:spPr>
          <a:xfrm>
            <a:off x="671757" y="4527868"/>
            <a:ext cx="8197114" cy="3810086"/>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chemeClr val="tx1"/>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chemeClr val="tx1"/>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chemeClr val="tx1"/>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chemeClr val="tx1"/>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chemeClr val="tx1"/>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latin typeface="Trebuchet MS" panose="020B0603020202020204" pitchFamily="34" charset="0"/>
            </a:endParaRPr>
          </a:p>
        </p:txBody>
      </p:sp>
      <p:sp>
        <p:nvSpPr>
          <p:cNvPr id="6" name="Text Placeholder 3"/>
          <p:cNvSpPr txBox="1">
            <a:spLocks/>
          </p:cNvSpPr>
          <p:nvPr/>
        </p:nvSpPr>
        <p:spPr>
          <a:xfrm>
            <a:off x="664271" y="4765220"/>
            <a:ext cx="8184662" cy="411171"/>
          </a:xfrm>
          <a:prstGeom prst="rect">
            <a:avLst/>
          </a:prstGeom>
        </p:spPr>
        <p:txBody>
          <a:bodyPr>
            <a:noAutofit/>
          </a:bodyPr>
          <a:lstStyle>
            <a:lvl1pPr marL="0" indent="0" algn="l" defTabSz="457200" rtl="0" eaLnBrk="1" latinLnBrk="0" hangingPunct="1">
              <a:lnSpc>
                <a:spcPct val="90000"/>
              </a:lnSpc>
              <a:spcBef>
                <a:spcPct val="20000"/>
              </a:spcBef>
              <a:buFont typeface="Arial"/>
              <a:buNone/>
              <a:defRPr sz="2400" b="0" i="0" kern="1200" baseline="0">
                <a:solidFill>
                  <a:schemeClr val="tx1"/>
                </a:solidFill>
                <a:latin typeface="Uni Sans Regular"/>
                <a:ea typeface="+mn-ea"/>
                <a:cs typeface="Uni Sans Regular"/>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latin typeface="Trebuchet MS" panose="020B0603020202020204" pitchFamily="34" charset="0"/>
              </a:rPr>
              <a:t>Complex word counting with a computer can do more…</a:t>
            </a:r>
          </a:p>
          <a:p>
            <a:r>
              <a:rPr lang="en-US" dirty="0" smtClean="0">
                <a:latin typeface="Trebuchet MS" panose="020B0603020202020204" pitchFamily="34" charset="0"/>
              </a:rPr>
              <a:t>The difference between basic and complex is whether humans can reasonably do it.</a:t>
            </a:r>
            <a:endParaRPr lang="en-US" dirty="0">
              <a:latin typeface="Trebuchet MS" panose="020B0603020202020204" pitchFamily="34" charset="0"/>
            </a:endParaRPr>
          </a:p>
        </p:txBody>
      </p:sp>
    </p:spTree>
    <p:extLst>
      <p:ext uri="{BB962C8B-B14F-4D97-AF65-F5344CB8AC3E}">
        <p14:creationId xmlns:p14="http://schemas.microsoft.com/office/powerpoint/2010/main" val="1399137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9305" y="281386"/>
            <a:ext cx="8184662" cy="991998"/>
          </a:xfrm>
        </p:spPr>
        <p:txBody>
          <a:bodyPr/>
          <a:lstStyle/>
          <a:p>
            <a:r>
              <a:rPr lang="en-US" dirty="0" smtClean="0">
                <a:solidFill>
                  <a:schemeClr val="tx1"/>
                </a:solidFill>
                <a:latin typeface="Trebuchet MS" panose="020B0603020202020204" pitchFamily="34" charset="0"/>
              </a:rPr>
              <a:t>Location of Each Tool</a:t>
            </a:r>
            <a:endParaRPr lang="en-US" dirty="0">
              <a:solidFill>
                <a:schemeClr val="tx1"/>
              </a:solidFill>
              <a:latin typeface="Trebuchet MS" panose="020B0603020202020204" pitchFamily="34" charset="0"/>
            </a:endParaRPr>
          </a:p>
        </p:txBody>
      </p:sp>
      <p:sp>
        <p:nvSpPr>
          <p:cNvPr id="4" name="Text Placeholder 2"/>
          <p:cNvSpPr txBox="1">
            <a:spLocks/>
          </p:cNvSpPr>
          <p:nvPr/>
        </p:nvSpPr>
        <p:spPr>
          <a:xfrm>
            <a:off x="659305" y="1645285"/>
            <a:ext cx="8076956"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pPr>
            <a:endParaRPr lang="en-US" dirty="0">
              <a:solidFill>
                <a:schemeClr val="accent5">
                  <a:lumMod val="50000"/>
                </a:schemeClr>
              </a:solidFill>
              <a:latin typeface="Trebuchet MS" panose="020B0603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405202497"/>
              </p:ext>
            </p:extLst>
          </p:nvPr>
        </p:nvGraphicFramePr>
        <p:xfrm>
          <a:off x="357052" y="1558833"/>
          <a:ext cx="8379208" cy="3398520"/>
        </p:xfrm>
        <a:graphic>
          <a:graphicData uri="http://schemas.openxmlformats.org/drawingml/2006/table">
            <a:tbl>
              <a:tblPr firstRow="1" bandRow="1">
                <a:tableStyleId>{5C22544A-7EE6-4342-B048-85BDC9FD1C3A}</a:tableStyleId>
              </a:tblPr>
              <a:tblGrid>
                <a:gridCol w="879565"/>
                <a:gridCol w="4706574"/>
                <a:gridCol w="2793069"/>
              </a:tblGrid>
              <a:tr h="321123">
                <a:tc>
                  <a:txBody>
                    <a:bodyPr/>
                    <a:lstStyle/>
                    <a:p>
                      <a:r>
                        <a:rPr lang="en-US" dirty="0" smtClean="0">
                          <a:latin typeface="Trebuchet MS" panose="020B0603020202020204" pitchFamily="34" charset="0"/>
                        </a:rPr>
                        <a:t>Step #</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rPr>
                        <a:t>Task</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cs typeface="Consolas" panose="020B0609020204030204" pitchFamily="49" charset="0"/>
                        </a:rPr>
                        <a:t>Location</a:t>
                      </a:r>
                      <a:endParaRPr lang="en-US" dirty="0">
                        <a:latin typeface="Trebuchet MS" panose="020B0603020202020204" pitchFamily="34"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1</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PubMed</a:t>
                      </a:r>
                      <a:r>
                        <a:rPr lang="en-US" baseline="0" dirty="0" smtClean="0">
                          <a:latin typeface="Trebuchet MS" panose="020B0603020202020204" pitchFamily="34" charset="0"/>
                        </a:rPr>
                        <a:t> search by ID</a:t>
                      </a:r>
                      <a:endParaRPr lang="en-US" dirty="0" smtClean="0">
                        <a:latin typeface="Trebuchet MS" panose="020B0603020202020204" pitchFamily="34" charset="0"/>
                      </a:endParaRPr>
                    </a:p>
                  </a:txBody>
                  <a:tcPr/>
                </a:tc>
                <a:tc>
                  <a:txBody>
                    <a:bodyPr/>
                    <a:lstStyle/>
                    <a:p>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/r/</a:t>
                      </a:r>
                      <a:r>
                        <a:rPr lang="en-US" sz="1000" dirty="0" err="1" smtClean="0">
                          <a:latin typeface="Consolas" panose="020B0609020204030204" pitchFamily="49" charset="0"/>
                          <a:cs typeface="Consolas" panose="020B0609020204030204" pitchFamily="49" charset="0"/>
                        </a:rPr>
                        <a:t>pubmedviaRISmed.r</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2</a:t>
                      </a:r>
                      <a:endParaRPr lang="en-US" dirty="0">
                        <a:latin typeface="Trebuchet MS" panose="020B0603020202020204" pitchFamily="34" charset="0"/>
                      </a:endParaRPr>
                    </a:p>
                  </a:txBody>
                  <a:tcPr/>
                </a:tc>
                <a:tc>
                  <a:txBody>
                    <a:bodyPr/>
                    <a:lstStyle/>
                    <a:p>
                      <a:pPr algn="l"/>
                      <a:r>
                        <a:rPr lang="en-US" dirty="0" smtClean="0">
                          <a:latin typeface="Trebuchet MS" panose="020B0603020202020204" pitchFamily="34" charset="0"/>
                        </a:rPr>
                        <a:t>PubMed search by term</a:t>
                      </a:r>
                      <a:endParaRPr lang="en-US" dirty="0">
                        <a:latin typeface="Trebuchet MS" panose="020B0603020202020204" pitchFamily="34" charset="0"/>
                      </a:endParaRPr>
                    </a:p>
                  </a:txBody>
                  <a:tcPr/>
                </a:tc>
                <a:tc>
                  <a:txBody>
                    <a:bodyPr/>
                    <a:lstStyle/>
                    <a:p>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/r/</a:t>
                      </a:r>
                      <a:r>
                        <a:rPr lang="en-US" sz="1000" dirty="0" err="1" smtClean="0">
                          <a:latin typeface="Consolas" panose="020B0609020204030204" pitchFamily="49" charset="0"/>
                          <a:cs typeface="Consolas" panose="020B0609020204030204" pitchFamily="49" charset="0"/>
                        </a:rPr>
                        <a:t>pubmedviaRISmed.r</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3</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PubMed citations</a:t>
                      </a:r>
                      <a:r>
                        <a:rPr lang="en-US" baseline="0" dirty="0" smtClean="0">
                          <a:latin typeface="Trebuchet MS" panose="020B0603020202020204" pitchFamily="34" charset="0"/>
                        </a:rPr>
                        <a:t> by ID</a:t>
                      </a:r>
                      <a:endParaRPr lang="en-US" dirty="0" smtClean="0">
                        <a:latin typeface="Trebuchet MS" panose="020B0603020202020204" pitchFamily="34" charset="0"/>
                      </a:endParaRPr>
                    </a:p>
                  </a:txBody>
                  <a:tcPr/>
                </a:tc>
                <a:tc>
                  <a:txBody>
                    <a:bodyPr/>
                    <a:lstStyle/>
                    <a:p>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/r/</a:t>
                      </a:r>
                      <a:r>
                        <a:rPr lang="en-US" sz="1000" dirty="0" err="1" smtClean="0">
                          <a:latin typeface="Consolas" panose="020B0609020204030204" pitchFamily="49" charset="0"/>
                          <a:cs typeface="Consolas" panose="020B0609020204030204" pitchFamily="49" charset="0"/>
                        </a:rPr>
                        <a:t>pubmedviaRISmed.r</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4</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Create a user interface for the tools with Shiny</a:t>
                      </a:r>
                      <a:endParaRPr lang="en-US" dirty="0" smtClean="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/r/</a:t>
                      </a:r>
                      <a:r>
                        <a:rPr lang="en-US" sz="1000" dirty="0" err="1" smtClean="0">
                          <a:latin typeface="Consolas" panose="020B0609020204030204" pitchFamily="49" charset="0"/>
                          <a:cs typeface="Consolas" panose="020B0609020204030204" pitchFamily="49" charset="0"/>
                        </a:rPr>
                        <a:t>shinyapp</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appflow.r</a:t>
                      </a:r>
                      <a:endParaRPr lang="en-US" sz="1000" dirty="0" smtClean="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5</a:t>
                      </a:r>
                      <a:endParaRPr lang="en-US" dirty="0">
                        <a:latin typeface="Trebuchet MS" panose="020B0603020202020204" pitchFamily="34" charset="0"/>
                      </a:endParaRPr>
                    </a:p>
                  </a:txBody>
                  <a:tcPr/>
                </a:tc>
                <a:tc>
                  <a:txBody>
                    <a:bodyPr/>
                    <a:lstStyle/>
                    <a:p>
                      <a:r>
                        <a:rPr lang="en-US" sz="1800" dirty="0" smtClean="0">
                          <a:solidFill>
                            <a:schemeClr val="tx2"/>
                          </a:solidFill>
                          <a:latin typeface="Trebuchet MS" panose="020B0603020202020204" pitchFamily="34" charset="0"/>
                        </a:rPr>
                        <a:t>Download example document files to use with a demo</a:t>
                      </a:r>
                      <a:endParaRPr lang="en-US" sz="1800" dirty="0" smtClean="0">
                        <a:solidFill>
                          <a:schemeClr val="tx2"/>
                        </a:solidFill>
                        <a:latin typeface="Trebuchet MS" panose="020B0603020202020204" pitchFamily="34" charset="0"/>
                      </a:endParaRPr>
                    </a:p>
                  </a:txBody>
                  <a:tcPr/>
                </a:tc>
                <a:tc>
                  <a:txBody>
                    <a:bodyPr/>
                    <a:lstStyle/>
                    <a:p>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/r/</a:t>
                      </a:r>
                      <a:r>
                        <a:rPr lang="en-US" sz="1000" dirty="0" err="1" smtClean="0">
                          <a:latin typeface="Consolas" panose="020B0609020204030204" pitchFamily="49" charset="0"/>
                          <a:cs typeface="Consolas" panose="020B0609020204030204" pitchFamily="49" charset="0"/>
                        </a:rPr>
                        <a:t>textfunctions.r</a:t>
                      </a:r>
                      <a:endParaRPr lang="en-US" sz="1000" dirty="0">
                        <a:latin typeface="Consolas" panose="020B0609020204030204" pitchFamily="49" charset="0"/>
                        <a:cs typeface="Consolas" panose="020B0609020204030204" pitchFamily="49" charset="0"/>
                      </a:endParaRPr>
                    </a:p>
                  </a:txBody>
                  <a:tcPr/>
                </a:tc>
              </a:tr>
              <a:tr h="0">
                <a:tc>
                  <a:txBody>
                    <a:bodyPr/>
                    <a:lstStyle/>
                    <a:p>
                      <a:r>
                        <a:rPr lang="en-US" dirty="0" smtClean="0">
                          <a:latin typeface="Trebuchet MS" panose="020B0603020202020204" pitchFamily="34" charset="0"/>
                        </a:rPr>
                        <a:t>7</a:t>
                      </a:r>
                      <a:endParaRPr lang="en-US" dirty="0">
                        <a:latin typeface="Trebuchet MS" panose="020B0603020202020204" pitchFamily="34" charset="0"/>
                      </a:endParaRPr>
                    </a:p>
                  </a:txBody>
                  <a:tcPr/>
                </a:tc>
                <a:tc>
                  <a:txBody>
                    <a:bodyPr/>
                    <a:lstStyle/>
                    <a:p>
                      <a:r>
                        <a:rPr lang="en-US" sz="1800" dirty="0" smtClean="0">
                          <a:solidFill>
                            <a:schemeClr val="tx2"/>
                          </a:solidFill>
                          <a:latin typeface="Trebuchet MS" panose="020B0603020202020204" pitchFamily="34" charset="0"/>
                        </a:rPr>
                        <a:t>Transform documents containing html into true raw text files</a:t>
                      </a:r>
                      <a:endParaRPr lang="en-US" sz="1800" dirty="0">
                        <a:solidFill>
                          <a:schemeClr val="tx2"/>
                        </a:solidFill>
                        <a:latin typeface="Trebuchet MS" panose="020B0603020202020204" pitchFamily="34" charset="0"/>
                      </a:endParaRPr>
                    </a:p>
                  </a:txBody>
                  <a:tcPr/>
                </a:tc>
                <a:tc>
                  <a:txBody>
                    <a:bodyPr/>
                    <a:lstStyle/>
                    <a:p>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/r/tools/</a:t>
                      </a:r>
                      <a:r>
                        <a:rPr lang="en-US" sz="1000" dirty="0" err="1" smtClean="0">
                          <a:latin typeface="Consolas" panose="020B0609020204030204" pitchFamily="49" charset="0"/>
                          <a:cs typeface="Consolas" panose="020B0609020204030204" pitchFamily="49" charset="0"/>
                        </a:rPr>
                        <a:t>tools.r</a:t>
                      </a:r>
                      <a:endParaRPr lang="en-US" sz="1000"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33426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9305" y="281386"/>
            <a:ext cx="8184662" cy="991998"/>
          </a:xfrm>
        </p:spPr>
        <p:txBody>
          <a:bodyPr/>
          <a:lstStyle/>
          <a:p>
            <a:r>
              <a:rPr lang="en-US" dirty="0">
                <a:solidFill>
                  <a:schemeClr val="tx1"/>
                </a:solidFill>
                <a:latin typeface="Trebuchet MS" panose="020B0603020202020204" pitchFamily="34" charset="0"/>
              </a:rPr>
              <a:t>Example Usage Code for Each Tool</a:t>
            </a:r>
            <a:endParaRPr lang="en-US" dirty="0">
              <a:solidFill>
                <a:schemeClr val="tx1"/>
              </a:solidFill>
              <a:latin typeface="Trebuchet MS" panose="020B0603020202020204" pitchFamily="34" charset="0"/>
            </a:endParaRPr>
          </a:p>
        </p:txBody>
      </p:sp>
      <p:sp>
        <p:nvSpPr>
          <p:cNvPr id="4" name="Text Placeholder 2"/>
          <p:cNvSpPr txBox="1">
            <a:spLocks/>
          </p:cNvSpPr>
          <p:nvPr/>
        </p:nvSpPr>
        <p:spPr>
          <a:xfrm>
            <a:off x="659305" y="1645285"/>
            <a:ext cx="8076956"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pPr>
            <a:endParaRPr lang="en-US" dirty="0">
              <a:solidFill>
                <a:schemeClr val="accent5">
                  <a:lumMod val="50000"/>
                </a:schemeClr>
              </a:solidFill>
              <a:latin typeface="Trebuchet MS" panose="020B0603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764571238"/>
              </p:ext>
            </p:extLst>
          </p:nvPr>
        </p:nvGraphicFramePr>
        <p:xfrm>
          <a:off x="357052" y="1558833"/>
          <a:ext cx="8379208" cy="3449320"/>
        </p:xfrm>
        <a:graphic>
          <a:graphicData uri="http://schemas.openxmlformats.org/drawingml/2006/table">
            <a:tbl>
              <a:tblPr firstRow="1" bandRow="1">
                <a:tableStyleId>{5C22544A-7EE6-4342-B048-85BDC9FD1C3A}</a:tableStyleId>
              </a:tblPr>
              <a:tblGrid>
                <a:gridCol w="879565"/>
                <a:gridCol w="4110083"/>
                <a:gridCol w="3389560"/>
              </a:tblGrid>
              <a:tr h="321123">
                <a:tc>
                  <a:txBody>
                    <a:bodyPr/>
                    <a:lstStyle/>
                    <a:p>
                      <a:r>
                        <a:rPr lang="en-US" dirty="0" smtClean="0">
                          <a:latin typeface="Trebuchet MS" panose="020B0603020202020204" pitchFamily="34" charset="0"/>
                        </a:rPr>
                        <a:t>Step #</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rPr>
                        <a:t>Task</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cs typeface="Consolas" panose="020B0609020204030204" pitchFamily="49" charset="0"/>
                        </a:rPr>
                        <a:t>Software Calls to do it</a:t>
                      </a:r>
                      <a:endParaRPr lang="en-US" dirty="0">
                        <a:latin typeface="Trebuchet MS" panose="020B0603020202020204" pitchFamily="34"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1</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PubMed</a:t>
                      </a:r>
                      <a:r>
                        <a:rPr lang="en-US" baseline="0" dirty="0" smtClean="0">
                          <a:latin typeface="Trebuchet MS" panose="020B0603020202020204" pitchFamily="34" charset="0"/>
                        </a:rPr>
                        <a:t> search by ID</a:t>
                      </a:r>
                      <a:endParaRPr lang="en-US" dirty="0" smtClean="0">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searchPMIDs</a:t>
                      </a:r>
                      <a:r>
                        <a:rPr lang="en-US" sz="1000" dirty="0" smtClean="0">
                          <a:latin typeface="Consolas" panose="020B0609020204030204" pitchFamily="49" charset="0"/>
                          <a:cs typeface="Consolas" panose="020B0609020204030204" pitchFamily="49" charset="0"/>
                        </a:rPr>
                        <a:t>(“468397”)</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2</a:t>
                      </a:r>
                      <a:endParaRPr lang="en-US" dirty="0">
                        <a:latin typeface="Trebuchet MS" panose="020B0603020202020204" pitchFamily="34" charset="0"/>
                      </a:endParaRPr>
                    </a:p>
                  </a:txBody>
                  <a:tcPr/>
                </a:tc>
                <a:tc>
                  <a:txBody>
                    <a:bodyPr/>
                    <a:lstStyle/>
                    <a:p>
                      <a:pPr algn="l"/>
                      <a:r>
                        <a:rPr lang="en-US" dirty="0" smtClean="0">
                          <a:latin typeface="Trebuchet MS" panose="020B0603020202020204" pitchFamily="34" charset="0"/>
                        </a:rPr>
                        <a:t>PubMed search by term</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err="1" smtClean="0">
                          <a:latin typeface="Consolas" panose="020B0609020204030204" pitchFamily="49" charset="0"/>
                          <a:cs typeface="Consolas" panose="020B0609020204030204" pitchFamily="49" charset="0"/>
                        </a:rPr>
                        <a:t>searchWordsPubMED</a:t>
                      </a:r>
                      <a:r>
                        <a:rPr lang="en-US" sz="1000" dirty="0" smtClean="0">
                          <a:latin typeface="Consolas" panose="020B0609020204030204" pitchFamily="49" charset="0"/>
                          <a:cs typeface="Consolas" panose="020B0609020204030204" pitchFamily="49" charset="0"/>
                        </a:rPr>
                        <a:t>(“076438[Grant Number],””)</a:t>
                      </a:r>
                    </a:p>
                    <a:p>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3</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PubMed citations</a:t>
                      </a:r>
                      <a:r>
                        <a:rPr lang="en-US" baseline="0" dirty="0" smtClean="0">
                          <a:latin typeface="Trebuchet MS" panose="020B0603020202020204" pitchFamily="34" charset="0"/>
                        </a:rPr>
                        <a:t> by ID</a:t>
                      </a:r>
                      <a:endParaRPr lang="en-US" dirty="0" smtClean="0">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getCitations</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searchWordsPubMED</a:t>
                      </a:r>
                      <a:r>
                        <a:rPr lang="en-US" sz="1000" dirty="0" smtClean="0">
                          <a:latin typeface="Consolas" panose="020B0609020204030204" pitchFamily="49" charset="0"/>
                          <a:cs typeface="Consolas" panose="020B0609020204030204" pitchFamily="49" charset="0"/>
                        </a:rPr>
                        <a:t>(“076438[Grant Number]”,””))</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4</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Create a user interface for the tools with Shiny</a:t>
                      </a:r>
                      <a:endParaRPr lang="en-US" dirty="0" smtClean="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err="1" smtClean="0">
                          <a:latin typeface="Consolas" panose="020B0609020204030204" pitchFamily="49" charset="0"/>
                          <a:cs typeface="Consolas" panose="020B0609020204030204" pitchFamily="49" charset="0"/>
                        </a:rPr>
                        <a:t>writeShinyFlow</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getWD</a:t>
                      </a:r>
                      <a:r>
                        <a:rPr lang="en-US" sz="1000" dirty="0" smtClean="0">
                          <a:latin typeface="Consolas" panose="020B0609020204030204" pitchFamily="49" charset="0"/>
                          <a:cs typeface="Consolas" panose="020B0609020204030204" pitchFamily="49" charset="0"/>
                        </a:rPr>
                        <a:t>(),</a:t>
                      </a:r>
                      <a:r>
                        <a:rPr lang="en-US" sz="1000" baseline="0" dirty="0" smtClean="0">
                          <a:latin typeface="Consolas" panose="020B0609020204030204" pitchFamily="49" charset="0"/>
                          <a:cs typeface="Consolas" panose="020B0609020204030204" pitchFamily="49" charset="0"/>
                        </a:rPr>
                        <a:t> “</a:t>
                      </a:r>
                      <a:r>
                        <a:rPr lang="en-US" sz="1000" baseline="0" dirty="0" err="1" smtClean="0">
                          <a:latin typeface="Consolas" panose="020B0609020204030204" pitchFamily="49" charset="0"/>
                          <a:cs typeface="Consolas" panose="020B0609020204030204" pitchFamily="49" charset="0"/>
                        </a:rPr>
                        <a:t>shiny_app_name</a:t>
                      </a:r>
                      <a:r>
                        <a:rPr lang="en-US" sz="1000" baseline="0" dirty="0" smtClean="0">
                          <a:latin typeface="Consolas" panose="020B0609020204030204" pitchFamily="49" charset="0"/>
                          <a:cs typeface="Consolas" panose="020B0609020204030204" pitchFamily="49" charset="0"/>
                        </a:rPr>
                        <a:t>”</a:t>
                      </a:r>
                      <a:r>
                        <a:rPr lang="en-US" sz="1000" dirty="0" smtClean="0">
                          <a:latin typeface="Consolas" panose="020B0609020204030204" pitchFamily="49" charset="0"/>
                          <a:cs typeface="Consolas" panose="020B0609020204030204" pitchFamily="49" charset="0"/>
                        </a:rPr>
                        <a:t>)</a:t>
                      </a:r>
                      <a:endParaRPr lang="en-US" sz="1000" dirty="0" smtClean="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5</a:t>
                      </a:r>
                      <a:endParaRPr lang="en-US" dirty="0">
                        <a:latin typeface="Trebuchet MS" panose="020B0603020202020204" pitchFamily="34" charset="0"/>
                      </a:endParaRPr>
                    </a:p>
                  </a:txBody>
                  <a:tcPr/>
                </a:tc>
                <a:tc>
                  <a:txBody>
                    <a:bodyPr/>
                    <a:lstStyle/>
                    <a:p>
                      <a:r>
                        <a:rPr lang="en-US" sz="1800" dirty="0" smtClean="0">
                          <a:solidFill>
                            <a:schemeClr val="tx2"/>
                          </a:solidFill>
                          <a:latin typeface="Trebuchet MS" panose="020B0603020202020204" pitchFamily="34" charset="0"/>
                        </a:rPr>
                        <a:t>Download example document files to use with a demo</a:t>
                      </a:r>
                      <a:endParaRPr lang="en-US" sz="1800" dirty="0" smtClean="0">
                        <a:solidFill>
                          <a:schemeClr val="tx2"/>
                        </a:solidFill>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example_documents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r h="0">
                <a:tc>
                  <a:txBody>
                    <a:bodyPr/>
                    <a:lstStyle/>
                    <a:p>
                      <a:r>
                        <a:rPr lang="en-US" dirty="0" smtClean="0">
                          <a:latin typeface="Trebuchet MS" panose="020B0603020202020204" pitchFamily="34" charset="0"/>
                        </a:rPr>
                        <a:t>7</a:t>
                      </a:r>
                      <a:endParaRPr lang="en-US" dirty="0">
                        <a:latin typeface="Trebuchet MS" panose="020B0603020202020204" pitchFamily="34" charset="0"/>
                      </a:endParaRPr>
                    </a:p>
                  </a:txBody>
                  <a:tcPr/>
                </a:tc>
                <a:tc>
                  <a:txBody>
                    <a:bodyPr/>
                    <a:lstStyle/>
                    <a:p>
                      <a:r>
                        <a:rPr lang="en-US" sz="1800" dirty="0" smtClean="0">
                          <a:solidFill>
                            <a:schemeClr val="tx2"/>
                          </a:solidFill>
                          <a:latin typeface="Trebuchet MS" panose="020B0603020202020204" pitchFamily="34" charset="0"/>
                        </a:rPr>
                        <a:t>Transform documents containing html into true raw text files</a:t>
                      </a:r>
                      <a:endParaRPr lang="en-US" sz="1800" dirty="0">
                        <a:solidFill>
                          <a:schemeClr val="tx2"/>
                        </a:solidFill>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findHiddenHTML</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folder_name</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608977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Terminology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56802459"/>
              </p:ext>
            </p:extLst>
          </p:nvPr>
        </p:nvGraphicFramePr>
        <p:xfrm>
          <a:off x="671757" y="1740355"/>
          <a:ext cx="6096000" cy="3344686"/>
        </p:xfrm>
        <a:graphic>
          <a:graphicData uri="http://schemas.openxmlformats.org/drawingml/2006/table">
            <a:tbl>
              <a:tblPr firstRow="1" bandRow="1">
                <a:tableStyleId>{5C22544A-7EE6-4342-B048-85BDC9FD1C3A}</a:tableStyleId>
              </a:tblPr>
              <a:tblGrid>
                <a:gridCol w="1139626"/>
                <a:gridCol w="4956374"/>
              </a:tblGrid>
              <a:tr h="341208">
                <a:tc>
                  <a:txBody>
                    <a:bodyPr/>
                    <a:lstStyle/>
                    <a:p>
                      <a:r>
                        <a:rPr lang="en-US" dirty="0" smtClean="0"/>
                        <a:t>Term</a:t>
                      </a:r>
                      <a:endParaRPr lang="en-US" dirty="0"/>
                    </a:p>
                  </a:txBody>
                  <a:tcPr/>
                </a:tc>
                <a:tc>
                  <a:txBody>
                    <a:bodyPr/>
                    <a:lstStyle/>
                    <a:p>
                      <a:r>
                        <a:rPr lang="en-US" dirty="0" smtClean="0"/>
                        <a:t>Definition</a:t>
                      </a:r>
                      <a:endParaRPr lang="en-US" dirty="0"/>
                    </a:p>
                  </a:txBody>
                  <a:tcPr/>
                </a:tc>
              </a:tr>
              <a:tr h="700585">
                <a:tc>
                  <a:txBody>
                    <a:bodyPr/>
                    <a:lstStyle/>
                    <a:p>
                      <a:r>
                        <a:rPr lang="en-US" dirty="0" smtClean="0"/>
                        <a:t>PubMed</a:t>
                      </a:r>
                      <a:endParaRPr lang="en-US" dirty="0"/>
                    </a:p>
                  </a:txBody>
                  <a:tcPr/>
                </a:tc>
                <a:tc>
                  <a:txBody>
                    <a:bodyPr/>
                    <a:lstStyle/>
                    <a:p>
                      <a:r>
                        <a:rPr lang="en-US" dirty="0" smtClean="0"/>
                        <a:t>A centralized database containing</a:t>
                      </a:r>
                      <a:r>
                        <a:rPr lang="en-US" baseline="0" dirty="0" smtClean="0"/>
                        <a:t> most of the published medical research in the United States</a:t>
                      </a:r>
                      <a:endParaRPr lang="en-US" dirty="0"/>
                    </a:p>
                  </a:txBody>
                  <a:tcPr/>
                </a:tc>
              </a:tr>
              <a:tr h="853019">
                <a:tc>
                  <a:txBody>
                    <a:bodyPr/>
                    <a:lstStyle/>
                    <a:p>
                      <a:r>
                        <a:rPr lang="en-US" dirty="0" smtClean="0"/>
                        <a:t>Term document matrix</a:t>
                      </a:r>
                      <a:endParaRPr lang="en-US" dirty="0"/>
                    </a:p>
                  </a:txBody>
                  <a:tcPr/>
                </a:tc>
                <a:tc>
                  <a:txBody>
                    <a:bodyPr/>
                    <a:lstStyle/>
                    <a:p>
                      <a:r>
                        <a:rPr lang="en-US" dirty="0" smtClean="0"/>
                        <a:t>The result of splitting all the words in a corpus into a matrix</a:t>
                      </a:r>
                      <a:r>
                        <a:rPr lang="en-US" baseline="0" dirty="0" smtClean="0"/>
                        <a:t> of (at minimum) document names along one axis and terms in those docs on the other axis</a:t>
                      </a:r>
                      <a:endParaRPr lang="en-US" dirty="0"/>
                    </a:p>
                  </a:txBody>
                  <a:tcPr/>
                </a:tc>
              </a:tr>
              <a:tr h="597113">
                <a:tc>
                  <a:txBody>
                    <a:bodyPr/>
                    <a:lstStyle/>
                    <a:p>
                      <a:r>
                        <a:rPr lang="en-US" dirty="0" smtClean="0"/>
                        <a:t>Sparse Term</a:t>
                      </a:r>
                      <a:endParaRPr lang="en-US" dirty="0"/>
                    </a:p>
                  </a:txBody>
                  <a:tcPr/>
                </a:tc>
                <a:tc>
                  <a:txBody>
                    <a:bodyPr/>
                    <a:lstStyle/>
                    <a:p>
                      <a:r>
                        <a:rPr lang="en-US" dirty="0" smtClean="0"/>
                        <a:t>A term that exists in only one</a:t>
                      </a:r>
                      <a:r>
                        <a:rPr lang="en-US" baseline="0" dirty="0" smtClean="0"/>
                        <a:t> document in the matrix, most of it’s column is empty cells</a:t>
                      </a:r>
                      <a:endParaRPr lang="en-US" dirty="0"/>
                    </a:p>
                  </a:txBody>
                  <a:tcPr/>
                </a:tc>
              </a:tr>
              <a:tr h="723861">
                <a:tc>
                  <a:txBody>
                    <a:bodyPr/>
                    <a:lstStyle/>
                    <a:p>
                      <a:r>
                        <a:rPr lang="en-US" dirty="0" smtClean="0"/>
                        <a:t>Stop words</a:t>
                      </a:r>
                      <a:endParaRPr lang="en-US" dirty="0"/>
                    </a:p>
                  </a:txBody>
                  <a:tcPr/>
                </a:tc>
                <a:tc>
                  <a:txBody>
                    <a:bodyPr/>
                    <a:lstStyle/>
                    <a:p>
                      <a:r>
                        <a:rPr lang="en-US" dirty="0" smtClean="0"/>
                        <a:t>Small words with grammatical but not technical meaning-</a:t>
                      </a:r>
                      <a:r>
                        <a:rPr lang="en-US" baseline="0" dirty="0" smtClean="0"/>
                        <a:t> “and, if, who, a, then, </a:t>
                      </a:r>
                      <a:r>
                        <a:rPr lang="en-US" baseline="0" dirty="0" err="1" smtClean="0"/>
                        <a:t>etc</a:t>
                      </a:r>
                      <a:r>
                        <a:rPr lang="en-US" baseline="0" dirty="0" smtClean="0"/>
                        <a:t>”</a:t>
                      </a:r>
                      <a:endParaRPr lang="en-US" dirty="0"/>
                    </a:p>
                  </a:txBody>
                  <a:tcPr/>
                </a:tc>
              </a:tr>
            </a:tbl>
          </a:graphicData>
        </a:graphic>
      </p:graphicFrame>
    </p:spTree>
    <p:extLst>
      <p:ext uri="{BB962C8B-B14F-4D97-AF65-F5344CB8AC3E}">
        <p14:creationId xmlns:p14="http://schemas.microsoft.com/office/powerpoint/2010/main" val="3120166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a:t>
            </a:r>
            <a:r>
              <a:rPr lang="en-US" dirty="0" smtClean="0"/>
              <a:t>OUTPUT</a:t>
            </a:r>
            <a:endParaRPr lang="en-US" dirty="0"/>
          </a:p>
        </p:txBody>
      </p:sp>
      <p:sp>
        <p:nvSpPr>
          <p:cNvPr id="3" name="Text Placeholder 2"/>
          <p:cNvSpPr>
            <a:spLocks noGrp="1"/>
          </p:cNvSpPr>
          <p:nvPr>
            <p:ph type="body" sz="quarter" idx="11"/>
          </p:nvPr>
        </p:nvSpPr>
        <p:spPr>
          <a:xfrm>
            <a:off x="659305" y="2259276"/>
            <a:ext cx="8197114" cy="3810086"/>
          </a:xfrm>
        </p:spPr>
        <p:txBody>
          <a:bodyPr/>
          <a:lstStyle/>
          <a:p>
            <a:r>
              <a:rPr lang="en-US" dirty="0" smtClean="0"/>
              <a:t>How many citations did the grant number 076438 create?</a:t>
            </a:r>
            <a:endParaRPr lang="en-US" dirty="0"/>
          </a:p>
          <a:p>
            <a:pPr marL="0" indent="0">
              <a:buNone/>
            </a:pPr>
            <a:endParaRPr lang="en-US" dirty="0"/>
          </a:p>
        </p:txBody>
      </p:sp>
      <p:sp>
        <p:nvSpPr>
          <p:cNvPr id="4" name="Text Placeholder 3"/>
          <p:cNvSpPr>
            <a:spLocks noGrp="1"/>
          </p:cNvSpPr>
          <p:nvPr>
            <p:ph type="body" sz="quarter" idx="12"/>
          </p:nvPr>
        </p:nvSpPr>
        <p:spPr/>
        <p:txBody>
          <a:bodyPr/>
          <a:lstStyle/>
          <a:p>
            <a:r>
              <a:rPr lang="en-US" dirty="0" smtClean="0"/>
              <a:t>An example of th</a:t>
            </a:r>
            <a:r>
              <a:rPr lang="en-US" dirty="0" smtClean="0"/>
              <a:t>e PubMed search output</a:t>
            </a:r>
            <a:endParaRPr lang="en-US" dirty="0"/>
          </a:p>
        </p:txBody>
      </p:sp>
      <p:pic>
        <p:nvPicPr>
          <p:cNvPr id="6" name="Picture 5"/>
          <p:cNvPicPr>
            <a:picLocks noChangeAspect="1"/>
          </p:cNvPicPr>
          <p:nvPr/>
        </p:nvPicPr>
        <p:blipFill>
          <a:blip r:embed="rId2"/>
          <a:stretch>
            <a:fillRect/>
          </a:stretch>
        </p:blipFill>
        <p:spPr>
          <a:xfrm>
            <a:off x="947737" y="3037606"/>
            <a:ext cx="7248525" cy="2847975"/>
          </a:xfrm>
          <a:prstGeom prst="rect">
            <a:avLst/>
          </a:prstGeom>
        </p:spPr>
      </p:pic>
    </p:spTree>
    <p:extLst>
      <p:ext uri="{BB962C8B-B14F-4D97-AF65-F5344CB8AC3E}">
        <p14:creationId xmlns:p14="http://schemas.microsoft.com/office/powerpoint/2010/main" val="1866389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BUGS AND FEATURES STILL NEEDED</a:t>
            </a:r>
            <a:endParaRPr lang="en-US" dirty="0"/>
          </a:p>
        </p:txBody>
      </p:sp>
      <p:sp>
        <p:nvSpPr>
          <p:cNvPr id="3" name="Text Placeholder 2"/>
          <p:cNvSpPr>
            <a:spLocks noGrp="1"/>
          </p:cNvSpPr>
          <p:nvPr>
            <p:ph type="body" sz="quarter" idx="11"/>
          </p:nvPr>
        </p:nvSpPr>
        <p:spPr>
          <a:xfrm>
            <a:off x="659305" y="2508997"/>
            <a:ext cx="8197114" cy="3810086"/>
          </a:xfrm>
        </p:spPr>
        <p:txBody>
          <a:bodyPr/>
          <a:lstStyle/>
          <a:p>
            <a:r>
              <a:rPr lang="en-US" sz="2000" dirty="0"/>
              <a:t>(</a:t>
            </a:r>
            <a:r>
              <a:rPr lang="en-US" sz="2000" dirty="0">
                <a:solidFill>
                  <a:srgbClr val="FFC000"/>
                </a:solidFill>
              </a:rPr>
              <a:t>Priority: </a:t>
            </a:r>
            <a:r>
              <a:rPr lang="en-US" sz="2000" dirty="0" smtClean="0">
                <a:solidFill>
                  <a:srgbClr val="FFC000"/>
                </a:solidFill>
              </a:rPr>
              <a:t>Medium</a:t>
            </a:r>
            <a:r>
              <a:rPr lang="en-US" sz="2000" dirty="0" smtClean="0"/>
              <a:t>) Test the new </a:t>
            </a:r>
            <a:r>
              <a:rPr lang="en-US" sz="2000" dirty="0" err="1" smtClean="0"/>
              <a:t>findHiddenHTML</a:t>
            </a:r>
            <a:r>
              <a:rPr lang="en-US" sz="2000" dirty="0" smtClean="0"/>
              <a:t> function on documents from the 10ks</a:t>
            </a:r>
            <a:endParaRPr lang="en-US" sz="2000" dirty="0" smtClean="0"/>
          </a:p>
          <a:p>
            <a:r>
              <a:rPr lang="en-US" sz="2000" dirty="0" smtClean="0"/>
              <a:t>(</a:t>
            </a:r>
            <a:r>
              <a:rPr lang="en-US" sz="2000" dirty="0" smtClean="0">
                <a:solidFill>
                  <a:srgbClr val="FFFF00"/>
                </a:solidFill>
              </a:rPr>
              <a:t>Priority: Low</a:t>
            </a:r>
            <a:r>
              <a:rPr lang="en-US" sz="2000" dirty="0" smtClean="0"/>
              <a:t>) </a:t>
            </a:r>
            <a:r>
              <a:rPr lang="en-US" sz="2000" dirty="0" smtClean="0"/>
              <a:t>Move other tools into the new /tools/folder</a:t>
            </a:r>
            <a:endParaRPr lang="en-US" sz="2000" dirty="0" smtClean="0"/>
          </a:p>
          <a:p>
            <a:endParaRPr lang="en-US" sz="1400" dirty="0"/>
          </a:p>
          <a:p>
            <a:pPr marL="0" indent="0">
              <a:buNone/>
            </a:pPr>
            <a:r>
              <a:rPr lang="en-US" sz="1400" dirty="0" smtClean="0"/>
              <a:t>(A full list of known work items can </a:t>
            </a:r>
            <a:r>
              <a:rPr lang="en-US" sz="1400" dirty="0"/>
              <a:t>be found here: </a:t>
            </a:r>
            <a:r>
              <a:rPr lang="en-US" sz="1400" dirty="0">
                <a:hlinkClick r:id="rId2"/>
              </a:rPr>
              <a:t>https://</a:t>
            </a:r>
            <a:r>
              <a:rPr lang="en-US" sz="1400" dirty="0" smtClean="0">
                <a:hlinkClick r:id="rId2"/>
              </a:rPr>
              <a:t>github.com/ryscott5/eparTextTools/issues</a:t>
            </a:r>
            <a:r>
              <a:rPr lang="en-US" sz="1400" dirty="0" smtClean="0"/>
              <a:t> )</a:t>
            </a:r>
            <a:endParaRPr lang="en-US" sz="1400" dirty="0"/>
          </a:p>
        </p:txBody>
      </p:sp>
      <p:sp>
        <p:nvSpPr>
          <p:cNvPr id="4" name="Text Placeholder 3"/>
          <p:cNvSpPr>
            <a:spLocks noGrp="1"/>
          </p:cNvSpPr>
          <p:nvPr>
            <p:ph type="body" sz="quarter" idx="12"/>
          </p:nvPr>
        </p:nvSpPr>
        <p:spPr/>
        <p:txBody>
          <a:bodyPr/>
          <a:lstStyle/>
          <a:p>
            <a:r>
              <a:rPr lang="en-US" dirty="0" smtClean="0"/>
              <a:t>These are known items still to be worked on for the tools</a:t>
            </a:r>
            <a:endParaRPr lang="en-US" dirty="0"/>
          </a:p>
        </p:txBody>
      </p:sp>
    </p:spTree>
    <p:extLst>
      <p:ext uri="{BB962C8B-B14F-4D97-AF65-F5344CB8AC3E}">
        <p14:creationId xmlns:p14="http://schemas.microsoft.com/office/powerpoint/2010/main" val="3832386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chemeClr val="tx1"/>
                </a:solidFill>
              </a:rPr>
              <a:t>Evans School Policy Analysis &amp; Research Group (EPAR) </a:t>
            </a:r>
          </a:p>
        </p:txBody>
      </p:sp>
      <p:sp>
        <p:nvSpPr>
          <p:cNvPr id="3" name="Text Placeholder 2"/>
          <p:cNvSpPr>
            <a:spLocks noGrp="1"/>
          </p:cNvSpPr>
          <p:nvPr>
            <p:ph type="body" sz="quarter" idx="11"/>
          </p:nvPr>
        </p:nvSpPr>
        <p:spPr>
          <a:xfrm>
            <a:off x="659305" y="2508997"/>
            <a:ext cx="8197114" cy="3810086"/>
          </a:xfrm>
        </p:spPr>
        <p:txBody>
          <a:bodyPr/>
          <a:lstStyle/>
          <a:p>
            <a:pPr marL="0" indent="0" algn="ctr">
              <a:lnSpc>
                <a:spcPct val="120000"/>
              </a:lnSpc>
              <a:buNone/>
            </a:pPr>
            <a:r>
              <a:rPr lang="en-US" sz="1800" dirty="0"/>
              <a:t>EPAR uses an innovative student-faculty team model to provide rigorous, applied research and analysis to international development stakeholders. Established in 2008, the EPAR model has since been emulated by other UW schools and programs to further enrich the international development community and enhance student learning.</a:t>
            </a:r>
          </a:p>
          <a:p>
            <a:pPr marL="0" indent="0">
              <a:lnSpc>
                <a:spcPct val="120000"/>
              </a:lnSpc>
              <a:buNone/>
            </a:pPr>
            <a:endParaRPr lang="en-US" sz="1800" dirty="0"/>
          </a:p>
          <a:p>
            <a:pPr marL="0" indent="0" algn="ctr">
              <a:buNone/>
            </a:pPr>
            <a:r>
              <a:rPr lang="en-US" sz="1800" i="1" dirty="0"/>
              <a:t>Please direct comments or questions about this research to Principal Investigators C. Leigh Anderson and Travis Reynolds </a:t>
            </a:r>
            <a:r>
              <a:rPr lang="en-US" sz="1800" i="1"/>
              <a:t>at </a:t>
            </a:r>
            <a:endParaRPr lang="en-US" sz="1800" i="1" smtClean="0"/>
          </a:p>
          <a:p>
            <a:pPr marL="0" indent="0" algn="ctr">
              <a:buNone/>
            </a:pPr>
            <a:r>
              <a:rPr lang="en-US" sz="1800" i="1" smtClean="0"/>
              <a:t>eparinfo@uw.edu.</a:t>
            </a:r>
            <a:endParaRPr lang="en-US" sz="1800" dirty="0"/>
          </a:p>
          <a:p>
            <a:endParaRPr lang="en-US" sz="1800" dirty="0"/>
          </a:p>
        </p:txBody>
      </p:sp>
      <p:sp>
        <p:nvSpPr>
          <p:cNvPr id="4" name="Text Placeholder 3"/>
          <p:cNvSpPr>
            <a:spLocks noGrp="1"/>
          </p:cNvSpPr>
          <p:nvPr>
            <p:ph type="body" sz="quarter" idx="12"/>
          </p:nvPr>
        </p:nvSpPr>
        <p:spPr/>
        <p:txBody>
          <a:bodyPr/>
          <a:lstStyle/>
          <a:p>
            <a:r>
              <a:rPr lang="en-US" sz="1600" dirty="0"/>
              <a:t>Professor C. Leigh Anderson, Principal Investigator </a:t>
            </a:r>
          </a:p>
          <a:p>
            <a:r>
              <a:rPr lang="en-US" sz="1600" dirty="0"/>
              <a:t>Professor Travis Reynolds, co-Principal Investigator</a:t>
            </a:r>
          </a:p>
        </p:txBody>
      </p:sp>
    </p:spTree>
    <p:extLst>
      <p:ext uri="{BB962C8B-B14F-4D97-AF65-F5344CB8AC3E}">
        <p14:creationId xmlns:p14="http://schemas.microsoft.com/office/powerpoint/2010/main" val="407710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9305" y="281386"/>
            <a:ext cx="8184662" cy="991998"/>
          </a:xfrm>
        </p:spPr>
        <p:txBody>
          <a:bodyPr/>
          <a:lstStyle/>
          <a:p>
            <a:r>
              <a:rPr lang="en-US" dirty="0" smtClean="0">
                <a:solidFill>
                  <a:schemeClr val="tx1"/>
                </a:solidFill>
                <a:latin typeface="Trebuchet MS" panose="020B0603020202020204" pitchFamily="34" charset="0"/>
              </a:rPr>
              <a:t>COMPLEX WORDCOUNTING</a:t>
            </a:r>
            <a:endParaRPr lang="en-US" dirty="0">
              <a:solidFill>
                <a:schemeClr val="tx1"/>
              </a:solidFill>
              <a:latin typeface="Trebuchet MS" panose="020B0603020202020204" pitchFamily="34" charset="0"/>
            </a:endParaRPr>
          </a:p>
        </p:txBody>
      </p:sp>
      <p:sp>
        <p:nvSpPr>
          <p:cNvPr id="3" name="Text Placeholder 2"/>
          <p:cNvSpPr>
            <a:spLocks noGrp="1"/>
          </p:cNvSpPr>
          <p:nvPr>
            <p:ph type="body" sz="quarter" idx="11"/>
          </p:nvPr>
        </p:nvSpPr>
        <p:spPr>
          <a:xfrm>
            <a:off x="659305" y="2447625"/>
            <a:ext cx="8076956" cy="4015497"/>
          </a:xfrm>
        </p:spPr>
        <p:txBody>
          <a:bodyPr/>
          <a:lstStyle/>
          <a:p>
            <a:r>
              <a:rPr lang="en-US" sz="1800" dirty="0" smtClean="0">
                <a:latin typeface="Trebuchet MS" panose="020B0603020202020204" pitchFamily="34" charset="0"/>
              </a:rPr>
              <a:t>Often </a:t>
            </a:r>
            <a:r>
              <a:rPr lang="en-US" sz="1800" dirty="0">
                <a:latin typeface="Trebuchet MS" panose="020B0603020202020204" pitchFamily="34" charset="0"/>
              </a:rPr>
              <a:t>multiple documents are talking about the same thing. We can look at the entire </a:t>
            </a:r>
            <a:r>
              <a:rPr lang="en-US" sz="1800" dirty="0" smtClean="0">
                <a:latin typeface="Trebuchet MS" panose="020B0603020202020204" pitchFamily="34" charset="0"/>
              </a:rPr>
              <a:t>project </a:t>
            </a:r>
            <a:r>
              <a:rPr lang="en-US" sz="1800" dirty="0">
                <a:latin typeface="Trebuchet MS" panose="020B0603020202020204" pitchFamily="34" charset="0"/>
              </a:rPr>
              <a:t>as a coherent whole, not as separate documents.</a:t>
            </a:r>
          </a:p>
          <a:p>
            <a:pPr lvl="1"/>
            <a:r>
              <a:rPr lang="en-US" sz="1800" dirty="0">
                <a:latin typeface="Trebuchet MS" panose="020B0603020202020204" pitchFamily="34" charset="0"/>
              </a:rPr>
              <a:t>Applications</a:t>
            </a:r>
          </a:p>
          <a:p>
            <a:pPr lvl="1"/>
            <a:r>
              <a:rPr lang="en-US" sz="1800" dirty="0">
                <a:latin typeface="Trebuchet MS" panose="020B0603020202020204" pitchFamily="34" charset="0"/>
              </a:rPr>
              <a:t>Completion reports</a:t>
            </a:r>
          </a:p>
          <a:p>
            <a:pPr lvl="1"/>
            <a:r>
              <a:rPr lang="en-US" sz="1800" dirty="0">
                <a:latin typeface="Trebuchet MS" panose="020B0603020202020204" pitchFamily="34" charset="0"/>
              </a:rPr>
              <a:t>Status reports</a:t>
            </a:r>
          </a:p>
          <a:p>
            <a:pPr lvl="1"/>
            <a:r>
              <a:rPr lang="en-US" sz="1800" dirty="0" smtClean="0">
                <a:latin typeface="Trebuchet MS" panose="020B0603020202020204" pitchFamily="34" charset="0"/>
              </a:rPr>
              <a:t>Emails</a:t>
            </a:r>
          </a:p>
          <a:p>
            <a:r>
              <a:rPr lang="en-US" sz="1800" dirty="0">
                <a:latin typeface="Trebuchet MS" panose="020B0603020202020204" pitchFamily="34" charset="0"/>
              </a:rPr>
              <a:t>Word proximity is challenging for </a:t>
            </a:r>
            <a:r>
              <a:rPr lang="en-US" sz="1800" dirty="0" smtClean="0">
                <a:latin typeface="Trebuchet MS" panose="020B0603020202020204" pitchFamily="34" charset="0"/>
              </a:rPr>
              <a:t>humans: </a:t>
            </a:r>
            <a:r>
              <a:rPr lang="en-US" sz="1800" dirty="0">
                <a:latin typeface="Trebuchet MS" panose="020B0603020202020204" pitchFamily="34" charset="0"/>
              </a:rPr>
              <a:t>“What words are most commonly mentioned with the one I care about?”</a:t>
            </a:r>
          </a:p>
          <a:p>
            <a:r>
              <a:rPr lang="en-US" sz="1800" dirty="0" smtClean="0">
                <a:latin typeface="Trebuchet MS" panose="020B0603020202020204" pitchFamily="34" charset="0"/>
              </a:rPr>
              <a:t>We may want to know which words are the most common ones after “stop words” (the, a, to, of) are dropped</a:t>
            </a:r>
            <a:r>
              <a:rPr lang="en-US" sz="1600" dirty="0" smtClean="0">
                <a:latin typeface="Trebuchet MS" panose="020B0603020202020204" pitchFamily="34" charset="0"/>
              </a:rPr>
              <a:t> </a:t>
            </a:r>
          </a:p>
        </p:txBody>
      </p:sp>
      <p:sp>
        <p:nvSpPr>
          <p:cNvPr id="4" name="Text Placeholder 2"/>
          <p:cNvSpPr txBox="1">
            <a:spLocks/>
          </p:cNvSpPr>
          <p:nvPr/>
        </p:nvSpPr>
        <p:spPr>
          <a:xfrm>
            <a:off x="659305" y="1645285"/>
            <a:ext cx="8076956"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pPr>
            <a:r>
              <a:rPr lang="en-US" dirty="0" smtClean="0">
                <a:solidFill>
                  <a:schemeClr val="accent5">
                    <a:lumMod val="50000"/>
                  </a:schemeClr>
                </a:solidFill>
                <a:latin typeface="Trebuchet MS" panose="020B0603020202020204" pitchFamily="34" charset="0"/>
              </a:rPr>
              <a:t>Complex word counting can deal with huge numbers of documents, and relative word proximity</a:t>
            </a:r>
            <a:endParaRPr lang="en-US" dirty="0">
              <a:solidFill>
                <a:schemeClr val="accent5">
                  <a:lumMod val="50000"/>
                </a:schemeClr>
              </a:solidFill>
              <a:latin typeface="Trebuchet MS" panose="020B0603020202020204" pitchFamily="34" charset="0"/>
            </a:endParaRPr>
          </a:p>
        </p:txBody>
      </p:sp>
    </p:spTree>
    <p:extLst>
      <p:ext uri="{BB962C8B-B14F-4D97-AF65-F5344CB8AC3E}">
        <p14:creationId xmlns:p14="http://schemas.microsoft.com/office/powerpoint/2010/main" val="28909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59305" y="281386"/>
            <a:ext cx="8184662" cy="991998"/>
          </a:xfrm>
        </p:spPr>
        <p:txBody>
          <a:bodyPr/>
          <a:lstStyle/>
          <a:p>
            <a:r>
              <a:rPr lang="en-US" dirty="0" smtClean="0">
                <a:solidFill>
                  <a:schemeClr val="tx1"/>
                </a:solidFill>
                <a:latin typeface="Trebuchet MS" panose="020B0603020202020204" pitchFamily="34" charset="0"/>
              </a:rPr>
              <a:t>WHAT DOES THE PROCESS LOOK LIKE IN CODE?</a:t>
            </a:r>
            <a:endParaRPr lang="en-US" dirty="0">
              <a:solidFill>
                <a:schemeClr val="tx1"/>
              </a:solidFill>
              <a:latin typeface="Trebuchet MS" panose="020B0603020202020204" pitchFamily="34" charset="0"/>
            </a:endParaRPr>
          </a:p>
        </p:txBody>
      </p:sp>
      <p:sp>
        <p:nvSpPr>
          <p:cNvPr id="4" name="Text Placeholder 2"/>
          <p:cNvSpPr txBox="1">
            <a:spLocks/>
          </p:cNvSpPr>
          <p:nvPr/>
        </p:nvSpPr>
        <p:spPr>
          <a:xfrm>
            <a:off x="659305" y="1645285"/>
            <a:ext cx="8076956" cy="4015497"/>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Lucida Grande"/>
              <a:buNone/>
            </a:pPr>
            <a:endParaRPr lang="en-US" dirty="0">
              <a:solidFill>
                <a:schemeClr val="accent5">
                  <a:lumMod val="50000"/>
                </a:schemeClr>
              </a:solidFill>
              <a:latin typeface="Trebuchet MS" panose="020B0603020202020204"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67303773"/>
              </p:ext>
            </p:extLst>
          </p:nvPr>
        </p:nvGraphicFramePr>
        <p:xfrm>
          <a:off x="357052" y="1558833"/>
          <a:ext cx="8379208" cy="3906520"/>
        </p:xfrm>
        <a:graphic>
          <a:graphicData uri="http://schemas.openxmlformats.org/drawingml/2006/table">
            <a:tbl>
              <a:tblPr firstRow="1" bandRow="1">
                <a:tableStyleId>{5C22544A-7EE6-4342-B048-85BDC9FD1C3A}</a:tableStyleId>
              </a:tblPr>
              <a:tblGrid>
                <a:gridCol w="879565"/>
                <a:gridCol w="4706574"/>
                <a:gridCol w="2793069"/>
              </a:tblGrid>
              <a:tr h="321123">
                <a:tc>
                  <a:txBody>
                    <a:bodyPr/>
                    <a:lstStyle/>
                    <a:p>
                      <a:r>
                        <a:rPr lang="en-US" dirty="0" smtClean="0">
                          <a:latin typeface="Trebuchet MS" panose="020B0603020202020204" pitchFamily="34" charset="0"/>
                        </a:rPr>
                        <a:t>Step #</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rPr>
                        <a:t>Task</a:t>
                      </a:r>
                      <a:endParaRPr lang="en-US" dirty="0">
                        <a:latin typeface="Trebuchet MS" panose="020B0603020202020204" pitchFamily="34" charset="0"/>
                      </a:endParaRPr>
                    </a:p>
                  </a:txBody>
                  <a:tcPr/>
                </a:tc>
                <a:tc>
                  <a:txBody>
                    <a:bodyPr/>
                    <a:lstStyle/>
                    <a:p>
                      <a:r>
                        <a:rPr lang="en-US" dirty="0" smtClean="0">
                          <a:latin typeface="Trebuchet MS" panose="020B0603020202020204" pitchFamily="34" charset="0"/>
                          <a:cs typeface="Consolas" panose="020B0609020204030204" pitchFamily="49" charset="0"/>
                        </a:rPr>
                        <a:t>Software calls to do it</a:t>
                      </a:r>
                      <a:endParaRPr lang="en-US" dirty="0">
                        <a:latin typeface="Trebuchet MS" panose="020B0603020202020204" pitchFamily="34"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1</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Load the software, expand memory</a:t>
                      </a:r>
                    </a:p>
                  </a:txBody>
                  <a:tcPr/>
                </a:tc>
                <a:tc>
                  <a:txBody>
                    <a:bodyPr/>
                    <a:lstStyle/>
                    <a:p>
                      <a:r>
                        <a:rPr lang="en-US" sz="1000" dirty="0" smtClean="0">
                          <a:latin typeface="Consolas" panose="020B0609020204030204" pitchFamily="49" charset="0"/>
                          <a:cs typeface="Consolas" panose="020B0609020204030204" pitchFamily="49" charset="0"/>
                        </a:rPr>
                        <a:t>library(</a:t>
                      </a:r>
                      <a:r>
                        <a:rPr lang="en-US" sz="1000" dirty="0" err="1" smtClean="0">
                          <a:latin typeface="Consolas" panose="020B0609020204030204" pitchFamily="49" charset="0"/>
                          <a:cs typeface="Consolas" panose="020B0609020204030204" pitchFamily="49" charset="0"/>
                        </a:rPr>
                        <a:t>epartexttools</a:t>
                      </a:r>
                      <a:r>
                        <a:rPr lang="en-US" sz="1000" dirty="0" smtClean="0">
                          <a:latin typeface="Consolas" panose="020B0609020204030204" pitchFamily="49" charset="0"/>
                          <a:cs typeface="Consolas" panose="020B0609020204030204" pitchFamily="49" charset="0"/>
                        </a:rPr>
                        <a:t>)</a:t>
                      </a:r>
                    </a:p>
                    <a:p>
                      <a:r>
                        <a:rPr lang="en-US" sz="1000" dirty="0" smtClean="0">
                          <a:latin typeface="Consolas" panose="020B0609020204030204" pitchFamily="49" charset="0"/>
                          <a:cs typeface="Consolas" panose="020B0609020204030204" pitchFamily="49" charset="0"/>
                        </a:rPr>
                        <a:t>options(</a:t>
                      </a:r>
                      <a:r>
                        <a:rPr lang="en-US" sz="1000" dirty="0" err="1" smtClean="0">
                          <a:latin typeface="Consolas" panose="020B0609020204030204" pitchFamily="49" charset="0"/>
                          <a:cs typeface="Consolas" panose="020B0609020204030204" pitchFamily="49" charset="0"/>
                        </a:rPr>
                        <a:t>java.parameters</a:t>
                      </a:r>
                      <a:r>
                        <a:rPr lang="en-US" sz="1000" dirty="0" smtClean="0">
                          <a:latin typeface="Consolas" panose="020B0609020204030204" pitchFamily="49" charset="0"/>
                          <a:cs typeface="Consolas" panose="020B0609020204030204" pitchFamily="49" charset="0"/>
                        </a:rPr>
                        <a:t> = "-Xmx4g")</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2</a:t>
                      </a:r>
                      <a:endParaRPr lang="en-US" dirty="0">
                        <a:latin typeface="Trebuchet MS" panose="020B0603020202020204" pitchFamily="34" charset="0"/>
                      </a:endParaRPr>
                    </a:p>
                  </a:txBody>
                  <a:tcPr/>
                </a:tc>
                <a:tc>
                  <a:txBody>
                    <a:bodyPr/>
                    <a:lstStyle/>
                    <a:p>
                      <a:pPr algn="l"/>
                      <a:r>
                        <a:rPr lang="en-US" dirty="0" smtClean="0">
                          <a:latin typeface="Trebuchet MS" panose="020B0603020202020204" pitchFamily="34" charset="0"/>
                        </a:rPr>
                        <a:t>Download all documents to a folder</a:t>
                      </a:r>
                      <a:endParaRPr lang="en-US" dirty="0">
                        <a:latin typeface="Trebuchet MS" panose="020B0603020202020204" pitchFamily="34" charset="0"/>
                      </a:endParaRPr>
                    </a:p>
                  </a:txBody>
                  <a:tcPr/>
                </a:tc>
                <a:tc>
                  <a:txBody>
                    <a:bodyPr/>
                    <a:lstStyle/>
                    <a:p>
                      <a:r>
                        <a:rPr lang="en-US" sz="1000" dirty="0" err="1" smtClean="0">
                          <a:latin typeface="Consolas" panose="020B0609020204030204" pitchFamily="49" charset="0"/>
                          <a:cs typeface="Consolas" panose="020B0609020204030204" pitchFamily="49" charset="0"/>
                        </a:rPr>
                        <a:t>setwd</a:t>
                      </a:r>
                      <a:r>
                        <a:rPr lang="en-US" sz="1000" dirty="0" smtClean="0">
                          <a:latin typeface="Consolas" panose="020B0609020204030204" pitchFamily="49" charset="0"/>
                          <a:cs typeface="Consolas" panose="020B0609020204030204" pitchFamily="49" charset="0"/>
                        </a:rPr>
                        <a:t>(“c:\</a:t>
                      </a:r>
                      <a:r>
                        <a:rPr lang="en-US" sz="1000" dirty="0" err="1" smtClean="0">
                          <a:latin typeface="Consolas" panose="020B0609020204030204" pitchFamily="49" charset="0"/>
                          <a:cs typeface="Consolas" panose="020B0609020204030204" pitchFamily="49" charset="0"/>
                        </a:rPr>
                        <a:t>research_grants</a:t>
                      </a:r>
                      <a:r>
                        <a:rPr lang="en-US" sz="1000" dirty="0" smtClean="0">
                          <a:latin typeface="Consolas" panose="020B0609020204030204" pitchFamily="49" charset="0"/>
                          <a:cs typeface="Consolas" panose="020B0609020204030204" pitchFamily="49" charset="0"/>
                        </a:rPr>
                        <a:t>")</a:t>
                      </a:r>
                    </a:p>
                  </a:txBody>
                  <a:tcPr/>
                </a:tc>
              </a:tr>
              <a:tr h="370840">
                <a:tc>
                  <a:txBody>
                    <a:bodyPr/>
                    <a:lstStyle/>
                    <a:p>
                      <a:r>
                        <a:rPr lang="en-US" dirty="0" smtClean="0">
                          <a:latin typeface="Trebuchet MS" panose="020B0603020202020204" pitchFamily="34" charset="0"/>
                        </a:rPr>
                        <a:t>3</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Take pictures of each page, infer text from the images</a:t>
                      </a:r>
                    </a:p>
                  </a:txBody>
                  <a:tcPr/>
                </a:tc>
                <a:tc>
                  <a:txBody>
                    <a:bodyPr/>
                    <a:lstStyle/>
                    <a:p>
                      <a:r>
                        <a:rPr lang="en-US" sz="1000" dirty="0" err="1" smtClean="0">
                          <a:latin typeface="Consolas" panose="020B0609020204030204" pitchFamily="49" charset="0"/>
                          <a:cs typeface="Consolas" panose="020B0609020204030204" pitchFamily="49" charset="0"/>
                        </a:rPr>
                        <a:t>setwd</a:t>
                      </a:r>
                      <a:r>
                        <a:rPr lang="en-US" sz="1000" dirty="0" smtClean="0">
                          <a:latin typeface="Consolas" panose="020B0609020204030204" pitchFamily="49" charset="0"/>
                          <a:cs typeface="Consolas" panose="020B0609020204030204" pitchFamily="49" charset="0"/>
                        </a:rPr>
                        <a:t>(OCR_DOCS(</a:t>
                      </a:r>
                      <a:r>
                        <a:rPr lang="en-US" sz="1000" dirty="0" err="1" smtClean="0">
                          <a:latin typeface="Consolas" panose="020B0609020204030204" pitchFamily="49" charset="0"/>
                          <a:cs typeface="Consolas" panose="020B0609020204030204" pitchFamily="49" charset="0"/>
                        </a:rPr>
                        <a:t>research_grants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4</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Load all documents into a “corpus”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err="1" smtClean="0">
                          <a:latin typeface="Consolas" panose="020B0609020204030204" pitchFamily="49" charset="0"/>
                          <a:cs typeface="Consolas" panose="020B0609020204030204" pitchFamily="49" charset="0"/>
                        </a:rPr>
                        <a:t>wellcome_corpus</a:t>
                      </a:r>
                      <a:r>
                        <a:rPr lang="en-US" sz="1000" dirty="0" smtClean="0">
                          <a:latin typeface="Consolas" panose="020B0609020204030204" pitchFamily="49" charset="0"/>
                          <a:cs typeface="Consolas" panose="020B0609020204030204" pitchFamily="49" charset="0"/>
                        </a:rPr>
                        <a:t>&lt;-</a:t>
                      </a:r>
                      <a:r>
                        <a:rPr lang="en-US" sz="1000" dirty="0" err="1" smtClean="0">
                          <a:latin typeface="Consolas" panose="020B0609020204030204" pitchFamily="49" charset="0"/>
                          <a:cs typeface="Consolas" panose="020B0609020204030204" pitchFamily="49" charset="0"/>
                        </a:rPr>
                        <a:t>allDocs</a:t>
                      </a:r>
                      <a:r>
                        <a:rPr lang="en-US" sz="1000" dirty="0" smtClean="0">
                          <a:latin typeface="Consolas" panose="020B0609020204030204" pitchFamily="49" charset="0"/>
                          <a:cs typeface="Consolas" panose="020B0609020204030204" pitchFamily="49" charset="0"/>
                        </a:rPr>
                        <a:t>(directory="OCR_Results",</a:t>
                      </a:r>
                      <a:r>
                        <a:rPr lang="en-US" sz="1000" dirty="0" err="1" smtClean="0">
                          <a:latin typeface="Consolas" panose="020B0609020204030204" pitchFamily="49" charset="0"/>
                          <a:cs typeface="Consolas" panose="020B0609020204030204" pitchFamily="49" charset="0"/>
                        </a:rPr>
                        <a:t>SkiponError</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FALSE,gen_pdf_tools</a:t>
                      </a:r>
                      <a:r>
                        <a:rPr lang="en-US" sz="1000" dirty="0" smtClean="0">
                          <a:latin typeface="Consolas" panose="020B0609020204030204" pitchFamily="49" charset="0"/>
                          <a:cs typeface="Consolas" panose="020B0609020204030204" pitchFamily="49" charset="0"/>
                        </a:rPr>
                        <a:t>=TRUE)</a:t>
                      </a:r>
                    </a:p>
                  </a:txBody>
                  <a:tcPr/>
                </a:tc>
              </a:tr>
              <a:tr h="370840">
                <a:tc>
                  <a:txBody>
                    <a:bodyPr/>
                    <a:lstStyle/>
                    <a:p>
                      <a:r>
                        <a:rPr lang="en-US" dirty="0" smtClean="0">
                          <a:latin typeface="Trebuchet MS" panose="020B0603020202020204" pitchFamily="34" charset="0"/>
                        </a:rPr>
                        <a:t>5</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Cut punctuation/whitespace/stop words</a:t>
                      </a:r>
                    </a:p>
                  </a:txBody>
                  <a:tcPr/>
                </a:tc>
                <a:tc>
                  <a:txBody>
                    <a:bodyPr/>
                    <a:lstStyle/>
                    <a:p>
                      <a:r>
                        <a:rPr lang="en-US" sz="1000" dirty="0" err="1" smtClean="0">
                          <a:latin typeface="Consolas" panose="020B0609020204030204" pitchFamily="49" charset="0"/>
                          <a:cs typeface="Consolas" panose="020B0609020204030204" pitchFamily="49" charset="0"/>
                        </a:rPr>
                        <a:t>wellcome_corpus_clean</a:t>
                      </a:r>
                      <a:r>
                        <a:rPr lang="en-US" sz="1000" dirty="0" smtClean="0">
                          <a:latin typeface="Consolas" panose="020B0609020204030204" pitchFamily="49" charset="0"/>
                          <a:cs typeface="Consolas" panose="020B0609020204030204" pitchFamily="49" charset="0"/>
                        </a:rPr>
                        <a:t>&lt;-</a:t>
                      </a:r>
                      <a:r>
                        <a:rPr lang="en-US" sz="1000" dirty="0" err="1" smtClean="0">
                          <a:latin typeface="Consolas" panose="020B0609020204030204" pitchFamily="49" charset="0"/>
                          <a:cs typeface="Consolas" panose="020B0609020204030204" pitchFamily="49" charset="0"/>
                        </a:rPr>
                        <a:t>doc_clean_process</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wellcome_corpus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6</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Build matrix of word frequencies</a:t>
                      </a:r>
                    </a:p>
                  </a:txBody>
                  <a:tcPr/>
                </a:tc>
                <a:tc>
                  <a:txBody>
                    <a:bodyPr/>
                    <a:lstStyle/>
                    <a:p>
                      <a:r>
                        <a:rPr lang="en-US" sz="1000" dirty="0" err="1" smtClean="0">
                          <a:latin typeface="Consolas" panose="020B0609020204030204" pitchFamily="49" charset="0"/>
                          <a:cs typeface="Consolas" panose="020B0609020204030204" pitchFamily="49" charset="0"/>
                        </a:rPr>
                        <a:t>tdm</a:t>
                      </a:r>
                      <a:r>
                        <a:rPr lang="en-US" sz="1000" dirty="0" smtClean="0">
                          <a:latin typeface="Consolas" panose="020B0609020204030204" pitchFamily="49" charset="0"/>
                          <a:cs typeface="Consolas" panose="020B0609020204030204" pitchFamily="49" charset="0"/>
                        </a:rPr>
                        <a:t>&lt;-</a:t>
                      </a:r>
                      <a:r>
                        <a:rPr lang="en-US" sz="1000" dirty="0" err="1" smtClean="0">
                          <a:latin typeface="Consolas" panose="020B0609020204030204" pitchFamily="49" charset="0"/>
                          <a:cs typeface="Consolas" panose="020B0609020204030204" pitchFamily="49" charset="0"/>
                        </a:rPr>
                        <a:t>TermDocumentMatrix</a:t>
                      </a:r>
                      <a:r>
                        <a:rPr lang="en-US" sz="1000" dirty="0" smtClean="0">
                          <a:latin typeface="Consolas" panose="020B0609020204030204" pitchFamily="49" charset="0"/>
                          <a:cs typeface="Consolas" panose="020B0609020204030204" pitchFamily="49" charset="0"/>
                        </a:rPr>
                        <a:t>(</a:t>
                      </a:r>
                      <a:r>
                        <a:rPr lang="en-US" sz="1000" dirty="0" err="1" smtClean="0">
                          <a:latin typeface="Consolas" panose="020B0609020204030204" pitchFamily="49" charset="0"/>
                          <a:cs typeface="Consolas" panose="020B0609020204030204" pitchFamily="49" charset="0"/>
                        </a:rPr>
                        <a:t>wellcome_corpus_clean</a:t>
                      </a:r>
                      <a:r>
                        <a:rPr lang="en-US" sz="1000" dirty="0" smtClean="0">
                          <a:latin typeface="Consolas" panose="020B0609020204030204" pitchFamily="49" charset="0"/>
                          <a:cs typeface="Consolas" panose="020B0609020204030204" pitchFamily="49" charset="0"/>
                        </a:rPr>
                        <a:t>) %&gt;% </a:t>
                      </a:r>
                      <a:r>
                        <a:rPr lang="en-US" sz="1000" dirty="0" err="1" smtClean="0">
                          <a:latin typeface="Consolas" panose="020B0609020204030204" pitchFamily="49" charset="0"/>
                          <a:cs typeface="Consolas" panose="020B0609020204030204" pitchFamily="49" charset="0"/>
                        </a:rPr>
                        <a:t>removeSparseTerms</a:t>
                      </a:r>
                      <a:r>
                        <a:rPr lang="en-US" sz="1000" dirty="0" smtClean="0">
                          <a:latin typeface="Consolas" panose="020B0609020204030204" pitchFamily="49" charset="0"/>
                          <a:cs typeface="Consolas" panose="020B0609020204030204" pitchFamily="49" charset="0"/>
                        </a:rPr>
                        <a:t>(.,.8)</a:t>
                      </a:r>
                      <a:endParaRPr lang="en-US" sz="1000" dirty="0">
                        <a:latin typeface="Consolas" panose="020B0609020204030204" pitchFamily="49" charset="0"/>
                        <a:cs typeface="Consolas" panose="020B0609020204030204" pitchFamily="49" charset="0"/>
                      </a:endParaRPr>
                    </a:p>
                  </a:txBody>
                  <a:tcPr/>
                </a:tc>
              </a:tr>
              <a:tr h="370840">
                <a:tc>
                  <a:txBody>
                    <a:bodyPr/>
                    <a:lstStyle/>
                    <a:p>
                      <a:r>
                        <a:rPr lang="en-US" dirty="0" smtClean="0">
                          <a:latin typeface="Trebuchet MS" panose="020B0603020202020204" pitchFamily="34" charset="0"/>
                        </a:rPr>
                        <a:t>7</a:t>
                      </a:r>
                      <a:endParaRPr lang="en-US"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rebuchet MS" panose="020B0603020202020204" pitchFamily="34" charset="0"/>
                        </a:rPr>
                        <a:t>From here we can generate results</a:t>
                      </a:r>
                      <a:r>
                        <a:rPr lang="en-US" baseline="0" dirty="0" smtClean="0">
                          <a:latin typeface="Trebuchet MS" panose="020B0603020202020204" pitchFamily="34" charset="0"/>
                        </a:rPr>
                        <a:t> like a chart or a table as needed</a:t>
                      </a:r>
                      <a:endParaRPr lang="en-US" dirty="0" smtClean="0">
                        <a:latin typeface="Trebuchet MS" panose="020B0603020202020204" pitchFamily="34" charset="0"/>
                      </a:endParaRPr>
                    </a:p>
                  </a:txBody>
                  <a:tcPr/>
                </a:tc>
                <a:tc>
                  <a:txBody>
                    <a:bodyPr/>
                    <a:lstStyle/>
                    <a:p>
                      <a:r>
                        <a:rPr lang="en-US" sz="1000" dirty="0" smtClean="0">
                          <a:latin typeface="Consolas" panose="020B0609020204030204" pitchFamily="49" charset="0"/>
                          <a:cs typeface="Consolas" panose="020B0609020204030204" pitchFamily="49" charset="0"/>
                        </a:rPr>
                        <a:t>EXAMPLE:</a:t>
                      </a:r>
                      <a:r>
                        <a:rPr lang="en-US" sz="1000" baseline="0" dirty="0" smtClean="0">
                          <a:latin typeface="Consolas" panose="020B0609020204030204" pitchFamily="49" charset="0"/>
                          <a:cs typeface="Consolas" panose="020B0609020204030204" pitchFamily="49" charset="0"/>
                        </a:rPr>
                        <a:t> </a:t>
                      </a:r>
                      <a:r>
                        <a:rPr lang="en-US" sz="1000" dirty="0" err="1" smtClean="0">
                          <a:latin typeface="Consolas" panose="020B0609020204030204" pitchFamily="49" charset="0"/>
                          <a:cs typeface="Consolas" panose="020B0609020204030204" pitchFamily="49" charset="0"/>
                        </a:rPr>
                        <a:t>wordcount_table</a:t>
                      </a:r>
                      <a:r>
                        <a:rPr lang="en-US" sz="1000" dirty="0" smtClean="0">
                          <a:latin typeface="Consolas" panose="020B0609020204030204" pitchFamily="49" charset="0"/>
                          <a:cs typeface="Consolas" panose="020B0609020204030204" pitchFamily="49" charset="0"/>
                        </a:rPr>
                        <a:t>(c(term1, term2), </a:t>
                      </a:r>
                      <a:r>
                        <a:rPr lang="en-US" sz="1000" dirty="0" err="1" smtClean="0">
                          <a:latin typeface="Consolas" panose="020B0609020204030204" pitchFamily="49" charset="0"/>
                          <a:cs typeface="Consolas" panose="020B0609020204030204" pitchFamily="49" charset="0"/>
                        </a:rPr>
                        <a:t>tdm,wellcome_corpus</a:t>
                      </a: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903540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Terminology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80003203"/>
              </p:ext>
            </p:extLst>
          </p:nvPr>
        </p:nvGraphicFramePr>
        <p:xfrm>
          <a:off x="671757" y="1740355"/>
          <a:ext cx="6096000" cy="3832821"/>
        </p:xfrm>
        <a:graphic>
          <a:graphicData uri="http://schemas.openxmlformats.org/drawingml/2006/table">
            <a:tbl>
              <a:tblPr firstRow="1" bandRow="1">
                <a:tableStyleId>{5C22544A-7EE6-4342-B048-85BDC9FD1C3A}</a:tableStyleId>
              </a:tblPr>
              <a:tblGrid>
                <a:gridCol w="1139626"/>
                <a:gridCol w="4956374"/>
              </a:tblGrid>
              <a:tr h="341208">
                <a:tc>
                  <a:txBody>
                    <a:bodyPr/>
                    <a:lstStyle/>
                    <a:p>
                      <a:r>
                        <a:rPr lang="en-US" dirty="0" smtClean="0"/>
                        <a:t>Term</a:t>
                      </a:r>
                      <a:endParaRPr lang="en-US" dirty="0"/>
                    </a:p>
                  </a:txBody>
                  <a:tcPr/>
                </a:tc>
                <a:tc>
                  <a:txBody>
                    <a:bodyPr/>
                    <a:lstStyle/>
                    <a:p>
                      <a:r>
                        <a:rPr lang="en-US" dirty="0" smtClean="0"/>
                        <a:t>Definition</a:t>
                      </a:r>
                      <a:endParaRPr lang="en-US" dirty="0"/>
                    </a:p>
                  </a:txBody>
                  <a:tcPr/>
                </a:tc>
              </a:tr>
              <a:tr h="1108925">
                <a:tc>
                  <a:txBody>
                    <a:bodyPr/>
                    <a:lstStyle/>
                    <a:p>
                      <a:r>
                        <a:rPr lang="en-US" dirty="0" smtClean="0"/>
                        <a:t>Corpus</a:t>
                      </a:r>
                      <a:endParaRPr lang="en-US" dirty="0"/>
                    </a:p>
                  </a:txBody>
                  <a:tcPr/>
                </a:tc>
                <a:tc>
                  <a:txBody>
                    <a:bodyPr/>
                    <a:lstStyle/>
                    <a:p>
                      <a:r>
                        <a:rPr lang="en-US" dirty="0" smtClean="0"/>
                        <a:t>A whole set of documents grouped around a concept, for example a grant, or grants on a topic.  Any non-random</a:t>
                      </a:r>
                      <a:r>
                        <a:rPr lang="en-US" baseline="0" dirty="0" smtClean="0"/>
                        <a:t> collection of documents can be a corpus</a:t>
                      </a:r>
                      <a:endParaRPr lang="en-US" dirty="0"/>
                    </a:p>
                  </a:txBody>
                  <a:tcPr/>
                </a:tc>
              </a:tr>
              <a:tr h="853019">
                <a:tc>
                  <a:txBody>
                    <a:bodyPr/>
                    <a:lstStyle/>
                    <a:p>
                      <a:r>
                        <a:rPr lang="en-US" dirty="0" smtClean="0"/>
                        <a:t>Term document matrix</a:t>
                      </a:r>
                      <a:endParaRPr lang="en-US" dirty="0"/>
                    </a:p>
                  </a:txBody>
                  <a:tcPr/>
                </a:tc>
                <a:tc>
                  <a:txBody>
                    <a:bodyPr/>
                    <a:lstStyle/>
                    <a:p>
                      <a:r>
                        <a:rPr lang="en-US" dirty="0" smtClean="0"/>
                        <a:t>The result of splitting all the words in a corpus into a matrix</a:t>
                      </a:r>
                      <a:r>
                        <a:rPr lang="en-US" baseline="0" dirty="0" smtClean="0"/>
                        <a:t> of (at minimum) document names along one axis and terms in those docs on the other axis</a:t>
                      </a:r>
                      <a:endParaRPr lang="en-US" dirty="0"/>
                    </a:p>
                  </a:txBody>
                  <a:tcPr/>
                </a:tc>
              </a:tr>
              <a:tr h="597113">
                <a:tc>
                  <a:txBody>
                    <a:bodyPr/>
                    <a:lstStyle/>
                    <a:p>
                      <a:r>
                        <a:rPr lang="en-US" dirty="0" smtClean="0"/>
                        <a:t>Sparse Term</a:t>
                      </a:r>
                      <a:endParaRPr lang="en-US" dirty="0"/>
                    </a:p>
                  </a:txBody>
                  <a:tcPr/>
                </a:tc>
                <a:tc>
                  <a:txBody>
                    <a:bodyPr/>
                    <a:lstStyle/>
                    <a:p>
                      <a:r>
                        <a:rPr lang="en-US" dirty="0" smtClean="0"/>
                        <a:t>A term that exists in only one</a:t>
                      </a:r>
                      <a:r>
                        <a:rPr lang="en-US" baseline="0" dirty="0" smtClean="0"/>
                        <a:t> document in the matrix, most of it’s column is empty cells</a:t>
                      </a:r>
                      <a:endParaRPr lang="en-US" dirty="0"/>
                    </a:p>
                  </a:txBody>
                  <a:tcPr/>
                </a:tc>
              </a:tr>
              <a:tr h="723861">
                <a:tc>
                  <a:txBody>
                    <a:bodyPr/>
                    <a:lstStyle/>
                    <a:p>
                      <a:r>
                        <a:rPr lang="en-US" dirty="0" smtClean="0"/>
                        <a:t>Stop words</a:t>
                      </a:r>
                      <a:endParaRPr lang="en-US" dirty="0"/>
                    </a:p>
                  </a:txBody>
                  <a:tcPr/>
                </a:tc>
                <a:tc>
                  <a:txBody>
                    <a:bodyPr/>
                    <a:lstStyle/>
                    <a:p>
                      <a:r>
                        <a:rPr lang="en-US" dirty="0" smtClean="0"/>
                        <a:t>Small words with grammatical but not technical meaning-</a:t>
                      </a:r>
                      <a:r>
                        <a:rPr lang="en-US" baseline="0" dirty="0" smtClean="0"/>
                        <a:t> “and, if, who, a, then, </a:t>
                      </a:r>
                      <a:r>
                        <a:rPr lang="en-US" baseline="0" dirty="0" err="1" smtClean="0"/>
                        <a:t>etc</a:t>
                      </a:r>
                      <a:r>
                        <a:rPr lang="en-US" baseline="0" dirty="0" smtClean="0"/>
                        <a:t>”</a:t>
                      </a:r>
                      <a:endParaRPr lang="en-US" dirty="0"/>
                    </a:p>
                  </a:txBody>
                  <a:tcPr/>
                </a:tc>
              </a:tr>
            </a:tbl>
          </a:graphicData>
        </a:graphic>
      </p:graphicFrame>
    </p:spTree>
    <p:extLst>
      <p:ext uri="{BB962C8B-B14F-4D97-AF65-F5344CB8AC3E}">
        <p14:creationId xmlns:p14="http://schemas.microsoft.com/office/powerpoint/2010/main" val="81076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OUTPUT 1 of 3</a:t>
            </a:r>
            <a:endParaRPr lang="en-US" dirty="0"/>
          </a:p>
        </p:txBody>
      </p:sp>
      <p:sp>
        <p:nvSpPr>
          <p:cNvPr id="3" name="Text Placeholder 2"/>
          <p:cNvSpPr>
            <a:spLocks noGrp="1"/>
          </p:cNvSpPr>
          <p:nvPr>
            <p:ph type="body" sz="quarter" idx="11"/>
          </p:nvPr>
        </p:nvSpPr>
        <p:spPr>
          <a:xfrm>
            <a:off x="659305" y="2259276"/>
            <a:ext cx="8197114" cy="3810086"/>
          </a:xfrm>
        </p:spPr>
        <p:txBody>
          <a:bodyPr/>
          <a:lstStyle/>
          <a:p>
            <a:r>
              <a:rPr lang="en-US" dirty="0" smtClean="0"/>
              <a:t>Which words are strongly associated with “clinic”?</a:t>
            </a:r>
            <a:endParaRPr lang="en-US" dirty="0"/>
          </a:p>
          <a:p>
            <a:pPr marL="0" indent="0">
              <a:buNone/>
            </a:pPr>
            <a:endParaRPr lang="en-US" dirty="0"/>
          </a:p>
        </p:txBody>
      </p:sp>
      <p:sp>
        <p:nvSpPr>
          <p:cNvPr id="4" name="Text Placeholder 3"/>
          <p:cNvSpPr>
            <a:spLocks noGrp="1"/>
          </p:cNvSpPr>
          <p:nvPr>
            <p:ph type="body" sz="quarter" idx="12"/>
          </p:nvPr>
        </p:nvSpPr>
        <p:spPr/>
        <p:txBody>
          <a:bodyPr/>
          <a:lstStyle/>
          <a:p>
            <a:r>
              <a:rPr lang="en-US" dirty="0" smtClean="0"/>
              <a:t>A few examples of the kinds of output available…</a:t>
            </a:r>
            <a:endParaRPr lang="en-US" dirty="0"/>
          </a:p>
        </p:txBody>
      </p:sp>
      <p:pic>
        <p:nvPicPr>
          <p:cNvPr id="5" name="Picture 4"/>
          <p:cNvPicPr>
            <a:picLocks noChangeAspect="1"/>
          </p:cNvPicPr>
          <p:nvPr/>
        </p:nvPicPr>
        <p:blipFill>
          <a:blip r:embed="rId2"/>
          <a:stretch>
            <a:fillRect/>
          </a:stretch>
        </p:blipFill>
        <p:spPr>
          <a:xfrm>
            <a:off x="1526484" y="2743200"/>
            <a:ext cx="5840968" cy="3188121"/>
          </a:xfrm>
          <a:prstGeom prst="rect">
            <a:avLst/>
          </a:prstGeom>
        </p:spPr>
      </p:pic>
    </p:spTree>
    <p:extLst>
      <p:ext uri="{BB962C8B-B14F-4D97-AF65-F5344CB8AC3E}">
        <p14:creationId xmlns:p14="http://schemas.microsoft.com/office/powerpoint/2010/main" val="826879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OUTPUT 2 of 3</a:t>
            </a:r>
            <a:endParaRPr lang="en-US" dirty="0"/>
          </a:p>
        </p:txBody>
      </p:sp>
      <p:sp>
        <p:nvSpPr>
          <p:cNvPr id="3" name="Text Placeholder 2"/>
          <p:cNvSpPr>
            <a:spLocks noGrp="1"/>
          </p:cNvSpPr>
          <p:nvPr>
            <p:ph type="body" sz="quarter" idx="11"/>
          </p:nvPr>
        </p:nvSpPr>
        <p:spPr>
          <a:xfrm>
            <a:off x="659305" y="2250567"/>
            <a:ext cx="8197114" cy="3810086"/>
          </a:xfrm>
        </p:spPr>
        <p:txBody>
          <a:bodyPr/>
          <a:lstStyle/>
          <a:p>
            <a:r>
              <a:rPr lang="en-US" dirty="0" smtClean="0"/>
              <a:t>Which documents mention “access,” in what context, and how often?</a:t>
            </a:r>
            <a:endParaRPr lang="en-US" dirty="0"/>
          </a:p>
        </p:txBody>
      </p:sp>
      <p:sp>
        <p:nvSpPr>
          <p:cNvPr id="4" name="Text Placeholder 3"/>
          <p:cNvSpPr>
            <a:spLocks noGrp="1"/>
          </p:cNvSpPr>
          <p:nvPr>
            <p:ph type="body" sz="quarter" idx="12"/>
          </p:nvPr>
        </p:nvSpPr>
        <p:spPr/>
        <p:txBody>
          <a:bodyPr/>
          <a:lstStyle/>
          <a:p>
            <a:r>
              <a:rPr lang="en-US" dirty="0" smtClean="0"/>
              <a:t>A few examples of the kinds of output available…</a:t>
            </a:r>
            <a:endParaRPr lang="en-US" dirty="0"/>
          </a:p>
        </p:txBody>
      </p:sp>
      <p:pic>
        <p:nvPicPr>
          <p:cNvPr id="6" name="Picture 5"/>
          <p:cNvPicPr>
            <a:picLocks noChangeAspect="1"/>
          </p:cNvPicPr>
          <p:nvPr/>
        </p:nvPicPr>
        <p:blipFill>
          <a:blip r:embed="rId2"/>
          <a:stretch>
            <a:fillRect/>
          </a:stretch>
        </p:blipFill>
        <p:spPr>
          <a:xfrm>
            <a:off x="1384663" y="3162731"/>
            <a:ext cx="5320937" cy="2962243"/>
          </a:xfrm>
          <a:prstGeom prst="rect">
            <a:avLst/>
          </a:prstGeom>
        </p:spPr>
      </p:pic>
    </p:spTree>
    <p:extLst>
      <p:ext uri="{BB962C8B-B14F-4D97-AF65-F5344CB8AC3E}">
        <p14:creationId xmlns:p14="http://schemas.microsoft.com/office/powerpoint/2010/main" val="172015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OUTPUT 3 of 3</a:t>
            </a:r>
            <a:endParaRPr lang="en-US" dirty="0"/>
          </a:p>
        </p:txBody>
      </p:sp>
      <p:sp>
        <p:nvSpPr>
          <p:cNvPr id="3" name="Text Placeholder 2"/>
          <p:cNvSpPr>
            <a:spLocks noGrp="1"/>
          </p:cNvSpPr>
          <p:nvPr>
            <p:ph type="body" sz="quarter" idx="11"/>
          </p:nvPr>
        </p:nvSpPr>
        <p:spPr>
          <a:xfrm>
            <a:off x="659305" y="2259276"/>
            <a:ext cx="8197114" cy="3810086"/>
          </a:xfrm>
        </p:spPr>
        <p:txBody>
          <a:bodyPr/>
          <a:lstStyle/>
          <a:p>
            <a:r>
              <a:rPr lang="en-US" dirty="0" smtClean="0"/>
              <a:t>Of the N most common words in the corpus, how are they distributed across the documents?</a:t>
            </a:r>
          </a:p>
          <a:p>
            <a:endParaRPr lang="en-US" dirty="0"/>
          </a:p>
        </p:txBody>
      </p:sp>
      <p:sp>
        <p:nvSpPr>
          <p:cNvPr id="4" name="Text Placeholder 3"/>
          <p:cNvSpPr>
            <a:spLocks noGrp="1"/>
          </p:cNvSpPr>
          <p:nvPr>
            <p:ph type="body" sz="quarter" idx="12"/>
          </p:nvPr>
        </p:nvSpPr>
        <p:spPr/>
        <p:txBody>
          <a:bodyPr/>
          <a:lstStyle/>
          <a:p>
            <a:r>
              <a:rPr lang="en-US" dirty="0" smtClean="0"/>
              <a:t>A few examples of the kinds of output available…</a:t>
            </a:r>
            <a:endParaRPr lang="en-US" dirty="0"/>
          </a:p>
        </p:txBody>
      </p:sp>
      <p:pic>
        <p:nvPicPr>
          <p:cNvPr id="5" name="Picture 4"/>
          <p:cNvPicPr>
            <a:picLocks noChangeAspect="1"/>
          </p:cNvPicPr>
          <p:nvPr/>
        </p:nvPicPr>
        <p:blipFill>
          <a:blip r:embed="rId2"/>
          <a:stretch>
            <a:fillRect/>
          </a:stretch>
        </p:blipFill>
        <p:spPr>
          <a:xfrm>
            <a:off x="1046879" y="3098568"/>
            <a:ext cx="6381531" cy="2978951"/>
          </a:xfrm>
          <a:prstGeom prst="rect">
            <a:avLst/>
          </a:prstGeom>
        </p:spPr>
      </p:pic>
      <p:sp>
        <p:nvSpPr>
          <p:cNvPr id="6" name="Text Placeholder 3"/>
          <p:cNvSpPr txBox="1">
            <a:spLocks/>
          </p:cNvSpPr>
          <p:nvPr/>
        </p:nvSpPr>
        <p:spPr>
          <a:xfrm>
            <a:off x="2313323" y="3127261"/>
            <a:ext cx="8184662" cy="411171"/>
          </a:xfrm>
          <a:prstGeom prst="rect">
            <a:avLst/>
          </a:prstGeom>
        </p:spPr>
        <p:txBody>
          <a:bodyPr>
            <a:noAutofit/>
          </a:bodyPr>
          <a:lstStyle>
            <a:lvl1pPr marL="0" indent="0" algn="l" defTabSz="457200" rtl="0" eaLnBrk="1" latinLnBrk="0" hangingPunct="1">
              <a:lnSpc>
                <a:spcPct val="90000"/>
              </a:lnSpc>
              <a:spcBef>
                <a:spcPct val="20000"/>
              </a:spcBef>
              <a:buFont typeface="Arial"/>
              <a:buNone/>
              <a:defRPr sz="2400" b="0" i="0" kern="1200" baseline="0">
                <a:solidFill>
                  <a:srgbClr val="4B2E83"/>
                </a:solidFill>
                <a:latin typeface="Uni Sans Regular"/>
                <a:ea typeface="+mn-ea"/>
                <a:cs typeface="Uni Sans Regular"/>
              </a:defRPr>
            </a:lvl1pPr>
            <a:lvl2pPr marL="457200" indent="0" algn="l" defTabSz="457200" rtl="0" eaLnBrk="1" latinLnBrk="0" hangingPunct="1">
              <a:spcBef>
                <a:spcPct val="20000"/>
              </a:spcBef>
              <a:buFont typeface="Arial"/>
              <a:buNone/>
              <a:defRPr sz="2800" b="0" i="0" kern="1200">
                <a:solidFill>
                  <a:srgbClr val="E8D3A2"/>
                </a:solidFill>
                <a:latin typeface="Encode Sans Normal Black"/>
                <a:ea typeface="+mn-ea"/>
                <a:cs typeface="Encode Sans Normal Black"/>
              </a:defRPr>
            </a:lvl2pPr>
            <a:lvl3pPr marL="914400" indent="0" algn="l" defTabSz="457200" rtl="0" eaLnBrk="1" latinLnBrk="0" hangingPunct="1">
              <a:spcBef>
                <a:spcPct val="20000"/>
              </a:spcBef>
              <a:buFont typeface="Arial"/>
              <a:buNone/>
              <a:defRPr sz="2400" b="0" i="0" kern="1200">
                <a:solidFill>
                  <a:srgbClr val="E8D3A2"/>
                </a:solidFill>
                <a:latin typeface="Encode Sans Normal Black"/>
                <a:ea typeface="+mn-ea"/>
                <a:cs typeface="Encode Sans Normal Black"/>
              </a:defRPr>
            </a:lvl3pPr>
            <a:lvl4pPr marL="13716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4pPr>
            <a:lvl5pPr marL="1828800" indent="0" algn="l" defTabSz="457200" rtl="0" eaLnBrk="1" latinLnBrk="0" hangingPunct="1">
              <a:spcBef>
                <a:spcPct val="20000"/>
              </a:spcBef>
              <a:buFont typeface="Arial"/>
              <a:buNone/>
              <a:defRPr sz="2000" b="0" i="0" kern="1200">
                <a:solidFill>
                  <a:srgbClr val="E8D3A2"/>
                </a:solidFill>
                <a:latin typeface="Encode Sans Normal Black"/>
                <a:ea typeface="+mn-ea"/>
                <a:cs typeface="Encode Sans Normal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smtClean="0"/>
              <a:t>(Document names on the X axis, common words on the Y axis)</a:t>
            </a:r>
            <a:endParaRPr lang="en-US" sz="1200" dirty="0"/>
          </a:p>
        </p:txBody>
      </p:sp>
    </p:spTree>
    <p:extLst>
      <p:ext uri="{BB962C8B-B14F-4D97-AF65-F5344CB8AC3E}">
        <p14:creationId xmlns:p14="http://schemas.microsoft.com/office/powerpoint/2010/main" val="138353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other visualizations are available?	</a:t>
            </a:r>
            <a:endParaRPr lang="en-US" dirty="0"/>
          </a:p>
        </p:txBody>
      </p:sp>
      <p:sp>
        <p:nvSpPr>
          <p:cNvPr id="3" name="Text Placeholder 2"/>
          <p:cNvSpPr>
            <a:spLocks noGrp="1"/>
          </p:cNvSpPr>
          <p:nvPr>
            <p:ph type="body" sz="quarter" idx="11"/>
          </p:nvPr>
        </p:nvSpPr>
        <p:spPr>
          <a:xfrm>
            <a:off x="659305" y="2508997"/>
            <a:ext cx="8197114" cy="3621328"/>
          </a:xfrm>
        </p:spPr>
        <p:txBody>
          <a:bodyPr/>
          <a:lstStyle/>
          <a:p>
            <a:r>
              <a:rPr lang="en-US" dirty="0" smtClean="0"/>
              <a:t>Have a look a the D3 gallery here – literally hundreds of options</a:t>
            </a:r>
          </a:p>
          <a:p>
            <a:r>
              <a:rPr lang="en-US" dirty="0">
                <a:hlinkClick r:id="rId2"/>
              </a:rPr>
              <a:t>https://</a:t>
            </a:r>
            <a:r>
              <a:rPr lang="en-US" dirty="0" smtClean="0">
                <a:hlinkClick r:id="rId2"/>
              </a:rPr>
              <a:t>github.com/d3/d3/wiki/Gallery</a:t>
            </a:r>
            <a:endParaRPr lang="en-US" dirty="0" smtClean="0"/>
          </a:p>
          <a:p>
            <a:endParaRPr lang="en-US" dirty="0"/>
          </a:p>
        </p:txBody>
      </p:sp>
      <p:sp>
        <p:nvSpPr>
          <p:cNvPr id="4" name="Text Placeholder 3"/>
          <p:cNvSpPr>
            <a:spLocks noGrp="1"/>
          </p:cNvSpPr>
          <p:nvPr>
            <p:ph type="body" sz="quarter" idx="12"/>
          </p:nvPr>
        </p:nvSpPr>
        <p:spPr/>
        <p:txBody>
          <a:bodyPr/>
          <a:lstStyle/>
          <a:p>
            <a:r>
              <a:rPr lang="en-US" dirty="0" smtClean="0"/>
              <a:t>We use the D3 library, which can do incredible amounts of things</a:t>
            </a:r>
            <a:endParaRPr lang="en-US" dirty="0"/>
          </a:p>
        </p:txBody>
      </p:sp>
    </p:spTree>
    <p:extLst>
      <p:ext uri="{BB962C8B-B14F-4D97-AF65-F5344CB8AC3E}">
        <p14:creationId xmlns:p14="http://schemas.microsoft.com/office/powerpoint/2010/main" val="3861334736"/>
      </p:ext>
    </p:extLst>
  </p:cSld>
  <p:clrMapOvr>
    <a:masterClrMapping/>
  </p:clrMapOvr>
</p:sld>
</file>

<file path=ppt/theme/theme1.xml><?xml version="1.0" encoding="utf-8"?>
<a:theme xmlns:a="http://schemas.openxmlformats.org/drawingml/2006/main" name="Office Them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2925</TotalTime>
  <Words>1772</Words>
  <Application>Microsoft Office PowerPoint</Application>
  <PresentationFormat>On-screen Show (4:3)</PresentationFormat>
  <Paragraphs>223</Paragraphs>
  <Slides>25</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25</vt:i4>
      </vt:variant>
    </vt:vector>
  </HeadingPairs>
  <TitlesOfParts>
    <vt:vector size="37" baseType="lpstr">
      <vt:lpstr>Arial</vt:lpstr>
      <vt:lpstr>Calibri</vt:lpstr>
      <vt:lpstr>Consolas</vt:lpstr>
      <vt:lpstr>Encode Sans Normal Black</vt:lpstr>
      <vt:lpstr>Lucida Grande</vt:lpstr>
      <vt:lpstr>Open Sans</vt:lpstr>
      <vt:lpstr>Open Sans Light</vt:lpstr>
      <vt:lpstr>Trebuchet MS</vt:lpstr>
      <vt:lpstr>Uni Sans Regular</vt:lpstr>
      <vt:lpstr>Office Theme</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Graham</dc:creator>
  <cp:lastModifiedBy>Graham A</cp:lastModifiedBy>
  <cp:revision>65</cp:revision>
  <dcterms:created xsi:type="dcterms:W3CDTF">2014-10-14T00:51:43Z</dcterms:created>
  <dcterms:modified xsi:type="dcterms:W3CDTF">2017-08-14T16:42:58Z</dcterms:modified>
</cp:coreProperties>
</file>