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  <p:sldMasterId id="2147483652" r:id="rId3"/>
  </p:sldMasterIdLst>
  <p:notesMasterIdLst>
    <p:notesMasterId r:id="rId12"/>
  </p:notesMasterIdLst>
  <p:sldIdLst>
    <p:sldId id="259" r:id="rId4"/>
    <p:sldId id="269" r:id="rId5"/>
    <p:sldId id="270" r:id="rId6"/>
    <p:sldId id="272" r:id="rId7"/>
    <p:sldId id="271" r:id="rId8"/>
    <p:sldId id="273" r:id="rId9"/>
    <p:sldId id="263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2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10" d="100"/>
          <a:sy n="110" d="100"/>
        </p:scale>
        <p:origin x="1644" y="78"/>
      </p:cViewPr>
      <p:guideLst>
        <p:guide orient="horz" pos="2160"/>
        <p:guide pos="49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7E260-6440-4804-B65E-C0FDFD91F4D0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55718-353C-43EE-BEC1-920DBE6DA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82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wfplots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(tdm2,wordcount=5,shortendoc = T,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typePlot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55718-353C-43EE-BEC1-920DBE6DAF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55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word_heatmap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(tdm2,10,minfreq=2,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dendrows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T,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dendcolumns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F,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pickwords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c("tuberculosis","vaccine","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africa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","oxford","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mvaa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","study","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hiv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55718-353C-43EE-BEC1-920DBE6DAF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13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tornadoCompare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(tdm2,"bcg",frequency=5,nwords=10)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55718-353C-43EE-BEC1-920DBE6DAF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17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interest_plot_bydoc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("bcg",tdm2)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55718-353C-43EE-BEC1-920DBE6DAF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47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interest_plot</a:t>
            </a:r>
            <a:r>
              <a:rPr lang="en-US" dirty="0" smtClean="0"/>
              <a:t>(“</a:t>
            </a:r>
            <a:r>
              <a:rPr lang="en-US" dirty="0" err="1" smtClean="0"/>
              <a:t>bcg</a:t>
            </a:r>
            <a:r>
              <a:rPr lang="en-US" dirty="0" smtClean="0"/>
              <a:t>",</a:t>
            </a:r>
            <a:r>
              <a:rPr lang="en-US" dirty="0" err="1" smtClean="0"/>
              <a:t>TermDocumentMatrix</a:t>
            </a:r>
            <a:r>
              <a:rPr lang="en-US" dirty="0" smtClean="0"/>
              <a:t>(corpus1),</a:t>
            </a:r>
            <a:r>
              <a:rPr lang="en-US" dirty="0" err="1" smtClean="0"/>
              <a:t>by.var</a:t>
            </a:r>
            <a:r>
              <a:rPr lang="en-US" dirty="0" smtClean="0"/>
              <a:t>=</a:t>
            </a:r>
            <a:r>
              <a:rPr lang="en-US" dirty="0" err="1" smtClean="0"/>
              <a:t>variable,“year</a:t>
            </a:r>
            <a:r>
              <a:rPr lang="en-US" dirty="0" smtClean="0"/>
              <a:t>")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55718-353C-43EE-BEC1-920DBE6DAF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8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assocPrettyOneStep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("vaccine",tdm2, wellcome_corpus_clean2,.7)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55718-353C-43EE-BEC1-920DBE6DAF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72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842045"/>
            <a:ext cx="6972300" cy="264175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 (Encode Sans Normal Black, 50 pt.)</a:t>
            </a:r>
          </a:p>
        </p:txBody>
      </p:sp>
      <p:pic>
        <p:nvPicPr>
          <p:cNvPr id="6" name="Picture 5" descr="Bar_RtAng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4619072"/>
            <a:ext cx="1371600" cy="1245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5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462" y="1426989"/>
            <a:ext cx="862711" cy="689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Bulleted 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462" y="1426989"/>
            <a:ext cx="862711" cy="689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4B2E83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462" y="1426989"/>
            <a:ext cx="862711" cy="689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9" name="Picture 8" descr="Bar_RtAng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402894"/>
            <a:ext cx="1371201" cy="696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4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Bulleted 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pic>
        <p:nvPicPr>
          <p:cNvPr id="8" name="Picture 7" descr="Bar_RtAng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402894"/>
            <a:ext cx="1371201" cy="696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2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4B2E83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6" name="Picture 5" descr="Bar_RtAng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402894"/>
            <a:ext cx="1371201" cy="696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4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2039" y="4613080"/>
            <a:ext cx="1390696" cy="121410"/>
          </a:xfrm>
          <a:prstGeom prst="rect">
            <a:avLst/>
          </a:prstGeom>
        </p:spPr>
      </p:pic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71757" y="1842045"/>
            <a:ext cx="6972300" cy="264175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9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1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chemeClr val="tx1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1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chemeClr val="tx1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1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chemeClr val="tx1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REGULAR, 24 PT.)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3095" y="1425024"/>
            <a:ext cx="862709" cy="689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1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chemeClr val="tx1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1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chemeClr val="tx1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1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Bulleted 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3095" y="1425024"/>
            <a:ext cx="862709" cy="689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3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chemeClr val="tx1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3095" y="1425024"/>
            <a:ext cx="862709" cy="689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88506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463" y="4587525"/>
            <a:ext cx="1390696" cy="1214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80000">
              <a:schemeClr val="accent2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49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accent3"/>
            </a:gs>
            <a:gs pos="72000">
              <a:srgbClr val="4B2E83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1756" y="2597263"/>
            <a:ext cx="7253043" cy="2641756"/>
          </a:xfrm>
        </p:spPr>
        <p:txBody>
          <a:bodyPr/>
          <a:lstStyle/>
          <a:p>
            <a:r>
              <a:rPr lang="en-US" dirty="0" smtClean="0"/>
              <a:t>Current Graphics Outputs for Text Analysis</a:t>
            </a:r>
            <a:endParaRPr lang="en-US" dirty="0">
              <a:solidFill>
                <a:srgbClr val="33006F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671757" y="4848417"/>
            <a:ext cx="6972300" cy="264175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5000" b="0" i="0" kern="1200" baseline="0">
                <a:solidFill>
                  <a:srgbClr val="4B2E83"/>
                </a:solidFill>
                <a:latin typeface="Encode Sans Normal Black"/>
                <a:ea typeface="+mn-ea"/>
                <a:cs typeface="Encode Sans Normal Black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June 2017, D. Graham Andrews</a:t>
            </a:r>
            <a:endParaRPr lang="en-US" sz="1800" dirty="0">
              <a:solidFill>
                <a:srgbClr val="33006F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671757" y="4182221"/>
            <a:ext cx="6972300" cy="459454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5000" b="0" i="0" kern="1200" baseline="0">
                <a:solidFill>
                  <a:srgbClr val="4B2E83"/>
                </a:solidFill>
                <a:latin typeface="Encode Sans Normal Black"/>
                <a:ea typeface="+mn-ea"/>
                <a:cs typeface="Encode Sans Normal Black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Word Counting Tools Specifically</a:t>
            </a:r>
            <a:endParaRPr lang="en-US" sz="1800" dirty="0">
              <a:solidFill>
                <a:srgbClr val="33006F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Plotting the five most common words across many documents:</a:t>
            </a:r>
            <a:endParaRPr lang="en-US" dirty="0">
              <a:solidFill>
                <a:schemeClr val="accent3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1757" y="4527868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Trebuchet MS" panose="020B0603020202020204" pitchFamily="34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64271" y="4765220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400" b="0" i="0" kern="1200" baseline="0">
                <a:solidFill>
                  <a:schemeClr val="tx1"/>
                </a:solidFill>
                <a:latin typeface="Uni Sans Regular"/>
                <a:ea typeface="+mn-ea"/>
                <a:cs typeface="Uni Sans Regular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54" y="1521013"/>
            <a:ext cx="5590902" cy="453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9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Plotting the density of chosen words across </a:t>
            </a:r>
            <a:r>
              <a:rPr lang="en-US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many documents:</a:t>
            </a:r>
            <a:endParaRPr lang="en-US" dirty="0">
              <a:solidFill>
                <a:schemeClr val="accent3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1757" y="4527868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Trebuchet MS" panose="020B0603020202020204" pitchFamily="34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64271" y="4765220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400" b="0" i="0" kern="1200" baseline="0">
                <a:solidFill>
                  <a:schemeClr val="tx1"/>
                </a:solidFill>
                <a:latin typeface="Uni Sans Regular"/>
                <a:ea typeface="+mn-ea"/>
                <a:cs typeface="Uni Sans Regular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9" y="1531280"/>
            <a:ext cx="5552130" cy="449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5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Relative frequency of other words given the presence of “BCG”</a:t>
            </a:r>
            <a:endParaRPr lang="en-US" dirty="0">
              <a:solidFill>
                <a:schemeClr val="accent3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1757" y="4527868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Trebuchet MS" panose="020B0603020202020204" pitchFamily="34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64271" y="4765220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400" b="0" i="0" kern="1200" baseline="0">
                <a:solidFill>
                  <a:schemeClr val="tx1"/>
                </a:solidFill>
                <a:latin typeface="Uni Sans Regular"/>
                <a:ea typeface="+mn-ea"/>
                <a:cs typeface="Uni Sans Regular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" y="1551143"/>
            <a:ext cx="5536379" cy="448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9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Single word frequency charts, ex: “BCG”</a:t>
            </a:r>
            <a:endParaRPr lang="en-US" dirty="0">
              <a:solidFill>
                <a:schemeClr val="accent3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1757" y="4527868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Trebuchet MS" panose="020B0603020202020204" pitchFamily="34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64271" y="4765220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400" b="0" i="0" kern="1200" baseline="0">
                <a:solidFill>
                  <a:schemeClr val="tx1"/>
                </a:solidFill>
                <a:latin typeface="Uni Sans Regular"/>
                <a:ea typeface="+mn-ea"/>
                <a:cs typeface="Uni Sans Regular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1" y="1532702"/>
            <a:ext cx="5386496" cy="448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0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Multiple word frequency </a:t>
            </a:r>
            <a:r>
              <a:rPr lang="en-US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charts across all documents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1757" y="4527868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Trebuchet MS" panose="020B0603020202020204" pitchFamily="34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64271" y="4765220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400" b="0" i="0" kern="1200" baseline="0">
                <a:solidFill>
                  <a:schemeClr val="tx1"/>
                </a:solidFill>
                <a:latin typeface="Uni Sans Regular"/>
                <a:ea typeface="+mn-ea"/>
                <a:cs typeface="Uni Sans Regular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" y="1522905"/>
            <a:ext cx="5571213" cy="451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09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59305" y="281386"/>
            <a:ext cx="8184662" cy="99199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Some Visualizations are more for Research than display…</a:t>
            </a:r>
            <a:endParaRPr lang="en-US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59305" y="164528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540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Associating words with other words</a:t>
            </a:r>
            <a:endParaRPr lang="en-US" dirty="0">
              <a:solidFill>
                <a:schemeClr val="accent3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1757" y="4527868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Trebuchet MS" panose="020B0603020202020204" pitchFamily="34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64271" y="4765220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400" b="0" i="0" kern="1200" baseline="0">
                <a:solidFill>
                  <a:schemeClr val="tx1"/>
                </a:solidFill>
                <a:latin typeface="Uni Sans Regular"/>
                <a:ea typeface="+mn-ea"/>
                <a:cs typeface="Uni Sans Regular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54" y="1640337"/>
            <a:ext cx="4916048" cy="427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37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9266</TotalTime>
  <Words>152</Words>
  <Application>Microsoft Office PowerPoint</Application>
  <PresentationFormat>On-screen Show (4:3)</PresentationFormat>
  <Paragraphs>22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Calibri</vt:lpstr>
      <vt:lpstr>Encode Sans Normal Black</vt:lpstr>
      <vt:lpstr>Lucida Grande</vt:lpstr>
      <vt:lpstr>Open Sans</vt:lpstr>
      <vt:lpstr>Open Sans Light</vt:lpstr>
      <vt:lpstr>Trebuchet MS</vt:lpstr>
      <vt:lpstr>Uni Sans Regular</vt:lpstr>
      <vt:lpstr>Office Theme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</dc:creator>
  <cp:lastModifiedBy>Graham A</cp:lastModifiedBy>
  <cp:revision>45</cp:revision>
  <dcterms:created xsi:type="dcterms:W3CDTF">2014-10-14T00:51:43Z</dcterms:created>
  <dcterms:modified xsi:type="dcterms:W3CDTF">2017-06-20T00:09:56Z</dcterms:modified>
</cp:coreProperties>
</file>