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  <p:sldMasterId id="2147483652" r:id="rId3"/>
  </p:sldMasterIdLst>
  <p:notesMasterIdLst>
    <p:notesMasterId r:id="rId9"/>
  </p:notesMasterIdLst>
  <p:sldIdLst>
    <p:sldId id="259" r:id="rId4"/>
    <p:sldId id="279" r:id="rId5"/>
    <p:sldId id="260" r:id="rId6"/>
    <p:sldId id="283" r:id="rId7"/>
    <p:sldId id="28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1" autoAdjust="0"/>
    <p:restoredTop sz="94660"/>
  </p:normalViewPr>
  <p:slideViewPr>
    <p:cSldViewPr snapToGrid="0" snapToObjects="1" showGuides="1">
      <p:cViewPr varScale="1">
        <p:scale>
          <a:sx n="78" d="100"/>
          <a:sy n="78" d="100"/>
        </p:scale>
        <p:origin x="960" y="90"/>
      </p:cViewPr>
      <p:guideLst>
        <p:guide orient="horz" pos="2160"/>
        <p:guide pos="49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7E260-6440-4804-B65E-C0FDFD91F4D0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55718-353C-43EE-BEC1-920DBE6DA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8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842045"/>
            <a:ext cx="6972300" cy="264175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 (Encode Sans Normal Black, 50 pt.)</a:t>
            </a:r>
          </a:p>
        </p:txBody>
      </p:sp>
      <p:pic>
        <p:nvPicPr>
          <p:cNvPr id="6" name="Picture 5" descr="Bar_RtAng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4619072"/>
            <a:ext cx="1371600" cy="1245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5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462" y="1426989"/>
            <a:ext cx="862711" cy="689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Bulleted 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462" y="1426989"/>
            <a:ext cx="862711" cy="689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4B2E83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462" y="1426989"/>
            <a:ext cx="862711" cy="689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9" name="Picture 8" descr="Bar_RtAng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402894"/>
            <a:ext cx="1371201" cy="696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4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Bulleted 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pic>
        <p:nvPicPr>
          <p:cNvPr id="8" name="Picture 7" descr="Bar_RtAng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402894"/>
            <a:ext cx="1371201" cy="696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2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4B2E83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6" name="Picture 5" descr="Bar_RtAng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402894"/>
            <a:ext cx="1371201" cy="696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4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2039" y="4613080"/>
            <a:ext cx="1390696" cy="121410"/>
          </a:xfrm>
          <a:prstGeom prst="rect">
            <a:avLst/>
          </a:prstGeom>
        </p:spPr>
      </p:pic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71757" y="1842045"/>
            <a:ext cx="6972300" cy="264175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9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1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chemeClr val="tx1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1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chemeClr val="tx1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1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chemeClr val="tx1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REGULAR, 24 PT.)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3095" y="1425024"/>
            <a:ext cx="862709" cy="689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1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chemeClr val="tx1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1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chemeClr val="tx1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1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Bulleted 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3095" y="1425024"/>
            <a:ext cx="862709" cy="689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3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chemeClr val="tx1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3095" y="1425024"/>
            <a:ext cx="862709" cy="689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88506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463" y="4587525"/>
            <a:ext cx="1390696" cy="1214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80000">
              <a:schemeClr val="accent2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49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accent3"/>
            </a:gs>
            <a:gs pos="72000">
              <a:srgbClr val="4B2E83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1757" y="2597263"/>
            <a:ext cx="6972300" cy="2641756"/>
          </a:xfrm>
        </p:spPr>
        <p:txBody>
          <a:bodyPr/>
          <a:lstStyle/>
          <a:p>
            <a:r>
              <a:rPr lang="en-US" dirty="0" smtClean="0"/>
              <a:t>Overview of EPAR Text Tools documentation</a:t>
            </a:r>
            <a:endParaRPr lang="en-US" dirty="0">
              <a:solidFill>
                <a:srgbClr val="33006F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671757" y="4848417"/>
            <a:ext cx="6972300" cy="264175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5000" b="0" i="0" kern="1200" baseline="0">
                <a:solidFill>
                  <a:srgbClr val="4B2E83"/>
                </a:solidFill>
                <a:latin typeface="Encode Sans Normal Black"/>
                <a:ea typeface="+mn-ea"/>
                <a:cs typeface="Encode Sans Normal Black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August 2017, D. Graham Andrews</a:t>
            </a:r>
            <a:endParaRPr lang="en-US" sz="1800" dirty="0">
              <a:solidFill>
                <a:srgbClr val="33006F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671757" y="4182221"/>
            <a:ext cx="6972300" cy="459454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5000" b="0" i="0" kern="1200" baseline="0">
                <a:solidFill>
                  <a:srgbClr val="4B2E83"/>
                </a:solidFill>
                <a:latin typeface="Encode Sans Normal Black"/>
                <a:ea typeface="+mn-ea"/>
                <a:cs typeface="Encode Sans Normal Black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Part 1: Types of documentation available</a:t>
            </a:r>
            <a:endParaRPr lang="en-US" sz="1800" dirty="0">
              <a:solidFill>
                <a:srgbClr val="33006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Documentation Available:</a:t>
            </a:r>
            <a:endParaRPr lang="en-US" dirty="0">
              <a:solidFill>
                <a:schemeClr val="accent3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71757" y="1700671"/>
            <a:ext cx="8184662" cy="411171"/>
          </a:xfrm>
        </p:spPr>
        <p:txBody>
          <a:bodyPr/>
          <a:lstStyle/>
          <a:p>
            <a:r>
              <a:rPr lang="en-US" dirty="0" smtClean="0">
                <a:latin typeface="Trebuchet MS" panose="020B0603020202020204" pitchFamily="34" charset="0"/>
              </a:rPr>
              <a:t>There are 3 kinds of documentation to help you.  Vignettes, Slide Decks, and Manual </a:t>
            </a:r>
            <a:r>
              <a:rPr lang="en-US" dirty="0" smtClean="0">
                <a:latin typeface="Trebuchet MS" panose="020B0603020202020204" pitchFamily="34" charset="0"/>
              </a:rPr>
              <a:t>Files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r>
              <a:rPr lang="en-US" dirty="0" smtClean="0">
                <a:latin typeface="Trebuchet MS" panose="020B0603020202020204" pitchFamily="34" charset="0"/>
              </a:rPr>
              <a:t>Each kind is meant for a different person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1757" y="4527868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Trebuchet MS" panose="020B0603020202020204" pitchFamily="34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64271" y="4765220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400" b="0" i="0" kern="1200" baseline="0">
                <a:solidFill>
                  <a:schemeClr val="tx1"/>
                </a:solidFill>
                <a:latin typeface="Uni Sans Regular"/>
                <a:ea typeface="+mn-ea"/>
                <a:cs typeface="Uni Sans Regular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63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59305" y="281386"/>
            <a:ext cx="8184662" cy="991998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Trebuchet MS" panose="020B0603020202020204" pitchFamily="34" charset="0"/>
              </a:rPr>
              <a:t>Documentation Available:</a:t>
            </a:r>
            <a:endParaRPr lang="en-US" dirty="0">
              <a:solidFill>
                <a:schemeClr val="accent3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2188133"/>
            <a:ext cx="8076956" cy="4015497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Vignettes: Vignettes are intended for end users to know how to do what they need to do. They cover step by step how to analyze documents with the tools. </a:t>
            </a:r>
          </a:p>
          <a:p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Intended audience: Active and new users as a regular reference and “how to”</a:t>
            </a:r>
          </a:p>
          <a:p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Vignettes are located in the vignette folder on </a:t>
            </a:r>
            <a:r>
              <a:rPr lang="en-US" dirty="0" err="1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github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 They are the .html files.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59305" y="164528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en-US" b="0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Vignettes</a:t>
            </a:r>
            <a:endParaRPr lang="en-US" b="0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9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59305" y="281386"/>
            <a:ext cx="8184662" cy="991998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Documentation </a:t>
            </a:r>
            <a:r>
              <a:rPr lang="en-US" dirty="0">
                <a:solidFill>
                  <a:schemeClr val="accent3"/>
                </a:solidFill>
                <a:latin typeface="Trebuchet MS" panose="020B0603020202020204" pitchFamily="34" charset="0"/>
              </a:rPr>
              <a:t>Available</a:t>
            </a:r>
            <a:r>
              <a:rPr lang="en-US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:</a:t>
            </a:r>
            <a:endParaRPr lang="en-US" dirty="0">
              <a:solidFill>
                <a:schemeClr val="accent3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2187147"/>
            <a:ext cx="8076956" cy="4275976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Manual Files are documentation for programmers looking to extend the tools, or for power users who want to understand what each function does, better.</a:t>
            </a:r>
          </a:p>
          <a:p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Manual files are intended for programmers and end users comfortable with programming.</a:t>
            </a:r>
          </a:p>
          <a:p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Manual files are accessed by typing ??FUNCTION_NAME or ??</a:t>
            </a:r>
            <a:r>
              <a:rPr lang="en-US" dirty="0" err="1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eparTextTools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::FUNCTION_NAME at the </a:t>
            </a:r>
            <a:r>
              <a:rPr lang="en-US" dirty="0" err="1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rstudio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console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59305" y="164528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en-US" b="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Manual Files</a:t>
            </a:r>
            <a:endParaRPr lang="en-US" b="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23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Documentation Available:</a:t>
            </a:r>
            <a:endParaRPr lang="en-US" dirty="0">
              <a:solidFill>
                <a:schemeClr val="accent3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1819" y="2111842"/>
            <a:ext cx="8197114" cy="4558421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Slide Decks: Intended for high level understanding of what the tools do without knowing exactly how they work.  </a:t>
            </a:r>
          </a:p>
          <a:p>
            <a:r>
              <a:rPr lang="en-US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Intended audience: managers, new people to the tools. </a:t>
            </a:r>
          </a:p>
          <a:p>
            <a:r>
              <a:rPr lang="en-US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Slide decks are located in the Documentation folder on </a:t>
            </a:r>
            <a:r>
              <a:rPr lang="en-US" dirty="0" err="1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github</a:t>
            </a:r>
            <a:r>
              <a:rPr lang="en-US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71757" y="1700671"/>
            <a:ext cx="8184662" cy="411171"/>
          </a:xfrm>
        </p:spPr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Slide Decks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1757" y="4527868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Trebuchet MS" panose="020B0603020202020204" pitchFamily="34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64271" y="4765220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400" b="0" i="0" kern="1200" baseline="0">
                <a:solidFill>
                  <a:schemeClr val="tx1"/>
                </a:solidFill>
                <a:latin typeface="Uni Sans Regular"/>
                <a:ea typeface="+mn-ea"/>
                <a:cs typeface="Uni Sans Regular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14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2970</TotalTime>
  <Words>227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Arial</vt:lpstr>
      <vt:lpstr>Calibri</vt:lpstr>
      <vt:lpstr>Encode Sans Normal Black</vt:lpstr>
      <vt:lpstr>Lucida Grande</vt:lpstr>
      <vt:lpstr>Open Sans</vt:lpstr>
      <vt:lpstr>Open Sans Light</vt:lpstr>
      <vt:lpstr>Segoe UI</vt:lpstr>
      <vt:lpstr>Trebuchet MS</vt:lpstr>
      <vt:lpstr>Uni Sans Regular</vt:lpstr>
      <vt:lpstr>Office Theme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</dc:creator>
  <cp:lastModifiedBy>Graham A</cp:lastModifiedBy>
  <cp:revision>69</cp:revision>
  <dcterms:created xsi:type="dcterms:W3CDTF">2014-10-14T00:51:43Z</dcterms:created>
  <dcterms:modified xsi:type="dcterms:W3CDTF">2017-08-28T16:23:50Z</dcterms:modified>
</cp:coreProperties>
</file>