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6" r:id="rId13"/>
    <p:sldId id="267" r:id="rId14"/>
    <p:sldId id="269" r:id="rId15"/>
    <p:sldId id="270" r:id="rId16"/>
    <p:sldId id="271" r:id="rId17"/>
    <p:sldId id="273" r:id="rId18"/>
  </p:sldIdLst>
  <p:sldSz cx="9144000" cy="5143500"/>
  <p:notesSz cx="6858000" cy="9144000"/>
  <p:embeddedFontLst>
    <p:embeddedFont>
      <p:font typeface="Oswald"/>
      <p:regular r:id="rId23"/>
    </p:embeddedFont>
    <p:embeddedFont>
      <p:font typeface="Source Code Pro" panose="020B0309030403020204"/>
      <p:regular r:id="rId24"/>
      <p:bold r:id="rId25"/>
      <p:italic r:id="rId26"/>
      <p:boldItalic r:id="rId27"/>
    </p:embeddedFont>
    <p:embeddedFont>
      <p:font typeface="Oswald Medium"/>
      <p:regular r:id="rId28"/>
      <p:bold r:id="rId29"/>
    </p:embeddedFont>
    <p:embeddedFont>
      <p:font typeface="Oswald SemiBold"/>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ojan Stojković" initials="" lastIdx="5" clrIdx="0"/>
  <p:cmAuthor id="1" name="Nesrine Chemkhi"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9.fntdata"/><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11-22T10:57:06.757" idx="1">
    <p:pos x="6000" y="0"/>
    <p:text>maybe satisfaction from the customers can be deleted since we are saying the same on the right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4-11-22T10:59:28.301" idx="2">
    <p:pos x="6000" y="0"/>
    <p:text>there is revenue 3 times on the slide, I suggest only putting it once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4-11-22T11:01:05.289" idx="3">
    <p:pos x="6000" y="0"/>
    <p:text>maybe we can delete certain stuff</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58"/>
        <p:cNvGrpSpPr/>
        <p:nvPr/>
      </p:nvGrpSpPr>
      <p:grpSpPr>
        <a:xfrm>
          <a:off x="0" y="0"/>
          <a:ext cx="0" cy="0"/>
          <a:chOff x="0" y="0"/>
          <a:chExt cx="0" cy="0"/>
        </a:xfrm>
      </p:grpSpPr>
      <p:sp>
        <p:nvSpPr>
          <p:cNvPr id="59" name="Google Shape;59;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g31705abf710_11_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1705abf710_11_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Hard to follow what we’re looking at and why, start with its relation to the decision to be relevant</a:t>
            </a:r>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g31853e4b812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1853e4b812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Text too small and not labeled</a:t>
            </a:r>
            <a:endParaRPr lang="en-GB"/>
          </a:p>
          <a:p>
            <a:pPr marL="0" lvl="0" indent="0" algn="l" rtl="0">
              <a:spcBef>
                <a:spcPts val="0"/>
              </a:spcBef>
              <a:spcAft>
                <a:spcPts val="0"/>
              </a:spcAft>
              <a:buNone/>
            </a:pPr>
            <a:r>
              <a:rPr lang="en-GB"/>
              <a:t>Growth would be better with line chart or bar chart</a:t>
            </a:r>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31705abf710_11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1705abf710_11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decided to dig deeper into sales months of </a:t>
            </a:r>
            <a:r>
              <a:rPr lang="en-GB">
                <a:solidFill>
                  <a:schemeClr val="dk1"/>
                </a:solidFill>
              </a:rPr>
              <a:t>our top 6 performing tech products</a:t>
            </a:r>
            <a:r>
              <a:rPr lang="en-GB"/>
              <a:t>. There is no question that revenues in 2018 are much higher than in 2017. However, looking at the pattern and the trends, we see a positive performance for the year 2017, with a noticeable decline for revenues in 2018. </a:t>
            </a:r>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31705abf710_1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1705abf710_1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Delivery time is </a:t>
            </a:r>
            <a:r>
              <a:rPr lang="en-GB"/>
              <a:t>important for our company as it can cost us customers. This is why we looked into figures related to the average delivery delay over the years. Magist is not showing much promise here with a total average of 14 days delay, but it is obvious that they are performing much better throughout the years.</a:t>
            </a:r>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g31705abf710_8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1705abf710_8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MAGIST is a rapidly growing company in Brazil with a strong market presence in TECH sector </a:t>
            </a:r>
            <a:endParaRPr lang="en-GB"/>
          </a:p>
          <a:p>
            <a:pPr marL="0" lvl="0" indent="0" algn="l" rtl="0">
              <a:spcBef>
                <a:spcPts val="0"/>
              </a:spcBef>
              <a:spcAft>
                <a:spcPts val="0"/>
              </a:spcAft>
              <a:buClr>
                <a:schemeClr val="dk1"/>
              </a:buClr>
              <a:buSzPts val="1100"/>
              <a:buFont typeface="Arial" panose="020B0604020202020204"/>
              <a:buNone/>
            </a:pPr>
            <a:r>
              <a:rPr lang="en-GB"/>
              <a:t>The company’s revenue from TECH is growing over years but recent patterns tell us to be careful.</a:t>
            </a:r>
            <a:endParaRPr lang="en-GB"/>
          </a:p>
          <a:p>
            <a:pPr marL="0" lvl="0" indent="0" algn="l" rtl="0">
              <a:spcBef>
                <a:spcPts val="0"/>
              </a:spcBef>
              <a:spcAft>
                <a:spcPts val="0"/>
              </a:spcAft>
              <a:buClr>
                <a:schemeClr val="dk1"/>
              </a:buClr>
              <a:buSzPts val="1100"/>
              <a:buFont typeface="Arial" panose="020B0604020202020204"/>
              <a:buNone/>
            </a:pPr>
            <a:r>
              <a:rPr lang="en-GB"/>
              <a:t>MAGIST is improving its delivery services</a:t>
            </a:r>
            <a:endParaRPr lang="en-GB"/>
          </a:p>
          <a:p>
            <a:pPr marL="0" lvl="0" indent="0" algn="l" rtl="0">
              <a:spcBef>
                <a:spcPts val="0"/>
              </a:spcBef>
              <a:spcAft>
                <a:spcPts val="0"/>
              </a:spcAft>
              <a:buNone/>
            </a:pPr>
            <a:r>
              <a:rPr lang="en-GB"/>
              <a:t>More than 75% of customers are SATISFIED</a:t>
            </a:r>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g31705abf710_4_10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1705abf710_4_10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31705abf710_4_10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1705abf710_4_10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g31705abf710_8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1705abf710_8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Set expectations and meet them during the presentation (outline)</a:t>
            </a:r>
            <a:endParaRPr lang="en-GB"/>
          </a:p>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g31705abf710_11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1705abf710_11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Tight dense text, hard to read.</a:t>
            </a:r>
            <a:endParaRPr lang="en-GB"/>
          </a:p>
          <a:p>
            <a:pPr marL="0" lvl="0" indent="0" algn="l" rtl="0">
              <a:spcBef>
                <a:spcPts val="0"/>
              </a:spcBef>
              <a:spcAft>
                <a:spcPts val="0"/>
              </a:spcAft>
              <a:buNone/>
            </a:pPr>
            <a:r>
              <a:rPr lang="en-GB"/>
              <a:t>Reorganize the slide.</a:t>
            </a:r>
            <a:endParaRPr lang="en-GB"/>
          </a:p>
          <a:p>
            <a:pPr marL="0" lvl="0" indent="0" algn="l" rtl="0">
              <a:spcBef>
                <a:spcPts val="0"/>
              </a:spcBef>
              <a:spcAft>
                <a:spcPts val="0"/>
              </a:spcAft>
              <a:buNone/>
            </a:pPr>
            <a:r>
              <a:rPr lang="en-GB"/>
              <a:t>Key words and bullet points.</a:t>
            </a:r>
            <a:endParaRPr lang="en-GB"/>
          </a:p>
          <a:p>
            <a:pPr marL="0" lvl="0" indent="0" algn="l" rtl="0">
              <a:spcBef>
                <a:spcPts val="0"/>
              </a:spcBef>
              <a:spcAft>
                <a:spcPts val="0"/>
              </a:spcAft>
              <a:buNone/>
            </a:pPr>
            <a:r>
              <a:rPr lang="en-GB"/>
              <a:t>Figures related to revenues are looking positive, and there is improvement through the years.</a:t>
            </a:r>
            <a:endParaRPr lang="en-GB"/>
          </a:p>
          <a:p>
            <a:pPr marL="0" lvl="0" indent="0" algn="l" rtl="0">
              <a:spcBef>
                <a:spcPts val="0"/>
              </a:spcBef>
              <a:spcAft>
                <a:spcPts val="0"/>
              </a:spcAft>
              <a:buNone/>
            </a:pPr>
            <a:r>
              <a:rPr lang="en-GB"/>
              <a:t>However, there is a problem with delivery time. The difference between estimated delivery time and actual delivery time is on average 11 days. This delay can cost the company some customers and therefore profit. It is important to note that delivery delay has decreased significantly throughout the years.</a:t>
            </a:r>
            <a:endParaRPr lang="en-GB"/>
          </a:p>
          <a:p>
            <a:pPr marL="0" lvl="0" indent="0" algn="l" rtl="0">
              <a:spcBef>
                <a:spcPts val="0"/>
              </a:spcBef>
              <a:spcAft>
                <a:spcPts val="0"/>
              </a:spcAft>
              <a:buNone/>
            </a:pPr>
            <a:r>
              <a:rPr lang="en-GB"/>
              <a:t>Our recommendation is to give Magist a one-year trial to see if they will do better on delivery time, and revisit the deal by the end of the trial.</a:t>
            </a:r>
            <a:endParaRPr lang="en-GB"/>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g31705abf710_4_6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1705abf710_4_6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Too simple, break it down monthly</a:t>
            </a:r>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31705abf710_8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1705abf710_8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g31705abf710_7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1705abf710_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were curious about whether magist has experience with tech companies, so we looked into it and it shows ..</a:t>
            </a:r>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31705abf710_11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1705abf710_11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Text too small</a:t>
            </a:r>
            <a:endParaRPr lang="en-GB"/>
          </a:p>
          <a:p>
            <a:pPr marL="0" lvl="0" indent="0" algn="l" rtl="0">
              <a:spcBef>
                <a:spcPts val="0"/>
              </a:spcBef>
              <a:spcAft>
                <a:spcPts val="0"/>
              </a:spcAft>
              <a:buNone/>
            </a:pPr>
            <a:r>
              <a:rPr lang="en-GB"/>
              <a:t>Same method as the slide before</a:t>
            </a:r>
            <a:endParaRPr lang="en-GB"/>
          </a:p>
          <a:p>
            <a:pPr marL="0" lvl="0" indent="0" algn="l" rtl="0">
              <a:spcBef>
                <a:spcPts val="0"/>
              </a:spcBef>
              <a:spcAft>
                <a:spcPts val="0"/>
              </a:spcAft>
              <a:buNone/>
            </a:pPr>
            <a:r>
              <a:rPr lang="en-GB"/>
              <a:t>It might be irrelevant</a:t>
            </a:r>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31705abf710_8_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1705abf710_8_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55" name="Google Shape;55;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6" name="Shape 56"/>
        <p:cNvGrpSpPr/>
        <p:nvPr/>
      </p:nvGrpSpPr>
      <p:grpSpPr>
        <a:xfrm>
          <a:off x="0" y="0"/>
          <a:ext cx="0" cy="0"/>
          <a:chOff x="0" y="0"/>
          <a:chExt cx="0" cy="0"/>
        </a:xfrm>
      </p:grpSpPr>
      <p:sp>
        <p:nvSpPr>
          <p:cNvPr id="57" name="Google Shape;57;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3"/>
          <p:cNvSpPr txBox="1"/>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3" name="Google Shape;23;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type="body" idx="1"/>
          </p:nvPr>
        </p:nvSpPr>
        <p:spPr>
          <a:xfrm>
            <a:off x="3117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8" name="Google Shape;28;p5"/>
          <p:cNvSpPr txBox="1"/>
          <p:nvPr>
            <p:ph type="body" idx="2"/>
          </p:nvPr>
        </p:nvSpPr>
        <p:spPr>
          <a:xfrm>
            <a:off x="48324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9" name="Google Shape;29;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type="body" idx="1"/>
          </p:nvPr>
        </p:nvSpPr>
        <p:spPr>
          <a:xfrm>
            <a:off x="311700" y="1618204"/>
            <a:ext cx="2808000" cy="2950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7" name="Google Shape;37;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p:nvPr>
            <p:ph type="title"/>
          </p:nvPr>
        </p:nvSpPr>
        <p:spPr>
          <a:xfrm>
            <a:off x="265500" y="1078750"/>
            <a:ext cx="4045200" cy="1789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7" name="Google Shape;47;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8" name="Shape 48"/>
        <p:cNvGrpSpPr/>
        <p:nvPr/>
      </p:nvGrpSpPr>
      <p:grpSpPr>
        <a:xfrm>
          <a:off x="0" y="0"/>
          <a:ext cx="0" cy="0"/>
          <a:chOff x="0" y="0"/>
          <a:chExt cx="0" cy="0"/>
        </a:xfrm>
      </p:grpSpPr>
      <p:sp>
        <p:nvSpPr>
          <p:cNvPr id="49" name="Google Shape;49;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type="body" idx="1"/>
          </p:nvPr>
        </p:nvSpPr>
        <p:spPr>
          <a:xfrm>
            <a:off x="311700" y="1468825"/>
            <a:ext cx="8520600" cy="3099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panose="020B0309030403020204"/>
              <a:buChar char="●"/>
              <a:defRPr sz="1800">
                <a:solidFill>
                  <a:schemeClr val="dk2"/>
                </a:solidFill>
                <a:latin typeface="Source Code Pro" panose="020B0309030403020204"/>
                <a:ea typeface="Source Code Pro" panose="020B0309030403020204"/>
                <a:cs typeface="Source Code Pro" panose="020B0309030403020204"/>
                <a:sym typeface="Source Code Pro" panose="020B0309030403020204"/>
              </a:defRPr>
            </a:lvl1pPr>
            <a:lvl2pPr marL="914400" lvl="1" indent="-317500">
              <a:lnSpc>
                <a:spcPct val="115000"/>
              </a:lnSpc>
              <a:spcBef>
                <a:spcPts val="0"/>
              </a:spcBef>
              <a:spcAft>
                <a:spcPts val="0"/>
              </a:spcAft>
              <a:buClr>
                <a:schemeClr val="dk2"/>
              </a:buClr>
              <a:buSzPts val="1400"/>
              <a:buFont typeface="Source Code Pro" panose="020B0309030403020204"/>
              <a:buChar char="○"/>
              <a:defRPr>
                <a:solidFill>
                  <a:schemeClr val="dk2"/>
                </a:solidFill>
                <a:latin typeface="Source Code Pro" panose="020B0309030403020204"/>
                <a:ea typeface="Source Code Pro" panose="020B0309030403020204"/>
                <a:cs typeface="Source Code Pro" panose="020B0309030403020204"/>
                <a:sym typeface="Source Code Pro" panose="020B0309030403020204"/>
              </a:defRPr>
            </a:lvl2pPr>
            <a:lvl3pPr marL="1371600" lvl="2" indent="-317500">
              <a:lnSpc>
                <a:spcPct val="115000"/>
              </a:lnSpc>
              <a:spcBef>
                <a:spcPts val="0"/>
              </a:spcBef>
              <a:spcAft>
                <a:spcPts val="0"/>
              </a:spcAft>
              <a:buClr>
                <a:schemeClr val="dk2"/>
              </a:buClr>
              <a:buSzPts val="1400"/>
              <a:buFont typeface="Source Code Pro" panose="020B0309030403020204"/>
              <a:buChar char="■"/>
              <a:defRPr>
                <a:solidFill>
                  <a:schemeClr val="dk2"/>
                </a:solidFill>
                <a:latin typeface="Source Code Pro" panose="020B0309030403020204"/>
                <a:ea typeface="Source Code Pro" panose="020B0309030403020204"/>
                <a:cs typeface="Source Code Pro" panose="020B0309030403020204"/>
                <a:sym typeface="Source Code Pro" panose="020B0309030403020204"/>
              </a:defRPr>
            </a:lvl3pPr>
            <a:lvl4pPr marL="1828800" lvl="3" indent="-317500">
              <a:lnSpc>
                <a:spcPct val="115000"/>
              </a:lnSpc>
              <a:spcBef>
                <a:spcPts val="0"/>
              </a:spcBef>
              <a:spcAft>
                <a:spcPts val="0"/>
              </a:spcAft>
              <a:buClr>
                <a:schemeClr val="dk2"/>
              </a:buClr>
              <a:buSzPts val="1400"/>
              <a:buFont typeface="Source Code Pro" panose="020B0309030403020204"/>
              <a:buChar char="●"/>
              <a:defRPr>
                <a:solidFill>
                  <a:schemeClr val="dk2"/>
                </a:solidFill>
                <a:latin typeface="Source Code Pro" panose="020B0309030403020204"/>
                <a:ea typeface="Source Code Pro" panose="020B0309030403020204"/>
                <a:cs typeface="Source Code Pro" panose="020B0309030403020204"/>
                <a:sym typeface="Source Code Pro" panose="020B0309030403020204"/>
              </a:defRPr>
            </a:lvl4pPr>
            <a:lvl5pPr marL="2286000" lvl="4" indent="-317500">
              <a:lnSpc>
                <a:spcPct val="115000"/>
              </a:lnSpc>
              <a:spcBef>
                <a:spcPts val="0"/>
              </a:spcBef>
              <a:spcAft>
                <a:spcPts val="0"/>
              </a:spcAft>
              <a:buClr>
                <a:schemeClr val="dk2"/>
              </a:buClr>
              <a:buSzPts val="1400"/>
              <a:buFont typeface="Source Code Pro" panose="020B0309030403020204"/>
              <a:buChar char="○"/>
              <a:defRPr>
                <a:solidFill>
                  <a:schemeClr val="dk2"/>
                </a:solidFill>
                <a:latin typeface="Source Code Pro" panose="020B0309030403020204"/>
                <a:ea typeface="Source Code Pro" panose="020B0309030403020204"/>
                <a:cs typeface="Source Code Pro" panose="020B0309030403020204"/>
                <a:sym typeface="Source Code Pro" panose="020B0309030403020204"/>
              </a:defRPr>
            </a:lvl5pPr>
            <a:lvl6pPr marL="2743200" lvl="5" indent="-317500">
              <a:lnSpc>
                <a:spcPct val="115000"/>
              </a:lnSpc>
              <a:spcBef>
                <a:spcPts val="0"/>
              </a:spcBef>
              <a:spcAft>
                <a:spcPts val="0"/>
              </a:spcAft>
              <a:buClr>
                <a:schemeClr val="dk2"/>
              </a:buClr>
              <a:buSzPts val="1400"/>
              <a:buFont typeface="Source Code Pro" panose="020B0309030403020204"/>
              <a:buChar char="■"/>
              <a:defRPr>
                <a:solidFill>
                  <a:schemeClr val="dk2"/>
                </a:solidFill>
                <a:latin typeface="Source Code Pro" panose="020B0309030403020204"/>
                <a:ea typeface="Source Code Pro" panose="020B0309030403020204"/>
                <a:cs typeface="Source Code Pro" panose="020B0309030403020204"/>
                <a:sym typeface="Source Code Pro" panose="020B0309030403020204"/>
              </a:defRPr>
            </a:lvl6pPr>
            <a:lvl7pPr marL="3200400" lvl="6" indent="-317500">
              <a:lnSpc>
                <a:spcPct val="115000"/>
              </a:lnSpc>
              <a:spcBef>
                <a:spcPts val="0"/>
              </a:spcBef>
              <a:spcAft>
                <a:spcPts val="0"/>
              </a:spcAft>
              <a:buClr>
                <a:schemeClr val="dk2"/>
              </a:buClr>
              <a:buSzPts val="1400"/>
              <a:buFont typeface="Source Code Pro" panose="020B0309030403020204"/>
              <a:buChar char="●"/>
              <a:defRPr>
                <a:solidFill>
                  <a:schemeClr val="dk2"/>
                </a:solidFill>
                <a:latin typeface="Source Code Pro" panose="020B0309030403020204"/>
                <a:ea typeface="Source Code Pro" panose="020B0309030403020204"/>
                <a:cs typeface="Source Code Pro" panose="020B0309030403020204"/>
                <a:sym typeface="Source Code Pro" panose="020B0309030403020204"/>
              </a:defRPr>
            </a:lvl7pPr>
            <a:lvl8pPr marL="3657600" lvl="7" indent="-317500">
              <a:lnSpc>
                <a:spcPct val="115000"/>
              </a:lnSpc>
              <a:spcBef>
                <a:spcPts val="0"/>
              </a:spcBef>
              <a:spcAft>
                <a:spcPts val="0"/>
              </a:spcAft>
              <a:buClr>
                <a:schemeClr val="dk2"/>
              </a:buClr>
              <a:buSzPts val="1400"/>
              <a:buFont typeface="Source Code Pro" panose="020B0309030403020204"/>
              <a:buChar char="○"/>
              <a:defRPr>
                <a:solidFill>
                  <a:schemeClr val="dk2"/>
                </a:solidFill>
                <a:latin typeface="Source Code Pro" panose="020B0309030403020204"/>
                <a:ea typeface="Source Code Pro" panose="020B0309030403020204"/>
                <a:cs typeface="Source Code Pro" panose="020B0309030403020204"/>
                <a:sym typeface="Source Code Pro" panose="020B0309030403020204"/>
              </a:defRPr>
            </a:lvl8pPr>
            <a:lvl9pPr marL="4114800" lvl="8" indent="-317500">
              <a:lnSpc>
                <a:spcPct val="115000"/>
              </a:lnSpc>
              <a:spcBef>
                <a:spcPts val="0"/>
              </a:spcBef>
              <a:spcAft>
                <a:spcPts val="0"/>
              </a:spcAft>
              <a:buClr>
                <a:schemeClr val="dk2"/>
              </a:buClr>
              <a:buSzPts val="1400"/>
              <a:buFont typeface="Source Code Pro" panose="020B0309030403020204"/>
              <a:buChar char="■"/>
              <a:defRPr>
                <a:solidFill>
                  <a:schemeClr val="dk2"/>
                </a:solidFill>
                <a:latin typeface="Source Code Pro" panose="020B0309030403020204"/>
                <a:ea typeface="Source Code Pro" panose="020B0309030403020204"/>
                <a:cs typeface="Source Code Pro" panose="020B0309030403020204"/>
                <a:sym typeface="Source Code Pro" panose="020B0309030403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ource Code Pro" panose="020B0309030403020204"/>
                <a:ea typeface="Source Code Pro" panose="020B0309030403020204"/>
                <a:cs typeface="Source Code Pro" panose="020B0309030403020204"/>
                <a:sym typeface="Source Code Pro" panose="020B0309030403020204"/>
              </a:defRPr>
            </a:lvl1pPr>
            <a:lvl2pPr lvl="1" algn="r">
              <a:buNone/>
              <a:defRPr sz="1000">
                <a:solidFill>
                  <a:schemeClr val="dk2"/>
                </a:solidFill>
                <a:latin typeface="Source Code Pro" panose="020B0309030403020204"/>
                <a:ea typeface="Source Code Pro" panose="020B0309030403020204"/>
                <a:cs typeface="Source Code Pro" panose="020B0309030403020204"/>
                <a:sym typeface="Source Code Pro" panose="020B0309030403020204"/>
              </a:defRPr>
            </a:lvl2pPr>
            <a:lvl3pPr lvl="2" algn="r">
              <a:buNone/>
              <a:defRPr sz="1000">
                <a:solidFill>
                  <a:schemeClr val="dk2"/>
                </a:solidFill>
                <a:latin typeface="Source Code Pro" panose="020B0309030403020204"/>
                <a:ea typeface="Source Code Pro" panose="020B0309030403020204"/>
                <a:cs typeface="Source Code Pro" panose="020B0309030403020204"/>
                <a:sym typeface="Source Code Pro" panose="020B0309030403020204"/>
              </a:defRPr>
            </a:lvl3pPr>
            <a:lvl4pPr lvl="3" algn="r">
              <a:buNone/>
              <a:defRPr sz="1000">
                <a:solidFill>
                  <a:schemeClr val="dk2"/>
                </a:solidFill>
                <a:latin typeface="Source Code Pro" panose="020B0309030403020204"/>
                <a:ea typeface="Source Code Pro" panose="020B0309030403020204"/>
                <a:cs typeface="Source Code Pro" panose="020B0309030403020204"/>
                <a:sym typeface="Source Code Pro" panose="020B0309030403020204"/>
              </a:defRPr>
            </a:lvl4pPr>
            <a:lvl5pPr lvl="4" algn="r">
              <a:buNone/>
              <a:defRPr sz="1000">
                <a:solidFill>
                  <a:schemeClr val="dk2"/>
                </a:solidFill>
                <a:latin typeface="Source Code Pro" panose="020B0309030403020204"/>
                <a:ea typeface="Source Code Pro" panose="020B0309030403020204"/>
                <a:cs typeface="Source Code Pro" panose="020B0309030403020204"/>
                <a:sym typeface="Source Code Pro" panose="020B0309030403020204"/>
              </a:defRPr>
            </a:lvl5pPr>
            <a:lvl6pPr lvl="5" algn="r">
              <a:buNone/>
              <a:defRPr sz="1000">
                <a:solidFill>
                  <a:schemeClr val="dk2"/>
                </a:solidFill>
                <a:latin typeface="Source Code Pro" panose="020B0309030403020204"/>
                <a:ea typeface="Source Code Pro" panose="020B0309030403020204"/>
                <a:cs typeface="Source Code Pro" panose="020B0309030403020204"/>
                <a:sym typeface="Source Code Pro" panose="020B0309030403020204"/>
              </a:defRPr>
            </a:lvl6pPr>
            <a:lvl7pPr lvl="6" algn="r">
              <a:buNone/>
              <a:defRPr sz="1000">
                <a:solidFill>
                  <a:schemeClr val="dk2"/>
                </a:solidFill>
                <a:latin typeface="Source Code Pro" panose="020B0309030403020204"/>
                <a:ea typeface="Source Code Pro" panose="020B0309030403020204"/>
                <a:cs typeface="Source Code Pro" panose="020B0309030403020204"/>
                <a:sym typeface="Source Code Pro" panose="020B0309030403020204"/>
              </a:defRPr>
            </a:lvl7pPr>
            <a:lvl8pPr lvl="7" algn="r">
              <a:buNone/>
              <a:defRPr sz="1000">
                <a:solidFill>
                  <a:schemeClr val="dk2"/>
                </a:solidFill>
                <a:latin typeface="Source Code Pro" panose="020B0309030403020204"/>
                <a:ea typeface="Source Code Pro" panose="020B0309030403020204"/>
                <a:cs typeface="Source Code Pro" panose="020B0309030403020204"/>
                <a:sym typeface="Source Code Pro" panose="020B0309030403020204"/>
              </a:defRPr>
            </a:lvl8pPr>
            <a:lvl9pPr lvl="8" algn="r">
              <a:buNone/>
              <a:defRPr sz="1000">
                <a:solidFill>
                  <a:schemeClr val="dk2"/>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comments" Target="../comments/comment2.xml"/><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comments" Target="../comments/comment3.xml"/><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Cover page</a:t>
            </a:r>
            <a:endParaRPr lang="en-GB"/>
          </a:p>
          <a:p>
            <a:pPr marL="0" lvl="0" indent="0" algn="ctr" rtl="0">
              <a:spcBef>
                <a:spcPts val="0"/>
              </a:spcBef>
              <a:spcAft>
                <a:spcPts val="0"/>
              </a:spcAft>
              <a:buNone/>
            </a:pPr>
            <a:r>
              <a:rPr lang="en-GB"/>
              <a:t>(Justina)</a:t>
            </a:r>
            <a:endParaRPr lang="en-GB"/>
          </a:p>
        </p:txBody>
      </p:sp>
      <p:sp>
        <p:nvSpPr>
          <p:cNvPr id="63" name="Google Shape;63;p13"/>
          <p:cNvSpPr txBox="1"/>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p>
        </p:txBody>
      </p:sp>
      <p:pic>
        <p:nvPicPr>
          <p:cNvPr id="64" name="Google Shape;64;p13"/>
          <p:cNvPicPr preferRelativeResize="0"/>
          <p:nvPr/>
        </p:nvPicPr>
        <p:blipFill>
          <a:blip r:embed="rId1"/>
          <a:stretch>
            <a:fillRect/>
          </a:stretch>
        </p:blipFill>
        <p:spPr>
          <a:xfrm>
            <a:off x="0" y="0"/>
            <a:ext cx="9144000" cy="5143500"/>
          </a:xfrm>
          <a:prstGeom prst="rect">
            <a:avLst/>
          </a:prstGeom>
          <a:noFill/>
          <a:ln>
            <a:noFill/>
          </a:ln>
        </p:spPr>
      </p:pic>
      <p:sp>
        <p:nvSpPr>
          <p:cNvPr id="65" name="Google Shape;65;p13"/>
          <p:cNvSpPr txBox="1"/>
          <p:nvPr/>
        </p:nvSpPr>
        <p:spPr>
          <a:xfrm>
            <a:off x="1297150" y="2346150"/>
            <a:ext cx="649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7" name="Google Shape;127;p23"/>
          <p:cNvSpPr txBox="1"/>
          <p:nvPr>
            <p:ph type="body" idx="2"/>
          </p:nvPr>
        </p:nvSpPr>
        <p:spPr>
          <a:xfrm>
            <a:off x="391250" y="1429600"/>
            <a:ext cx="1933800" cy="24423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GB" sz="2200">
                <a:solidFill>
                  <a:schemeClr val="lt1"/>
                </a:solidFill>
                <a:latin typeface="Oswald Medium"/>
                <a:ea typeface="Oswald Medium"/>
                <a:cs typeface="Oswald Medium"/>
                <a:sym typeface="Oswald Medium"/>
              </a:rPr>
              <a:t>Increase of revenue of high end </a:t>
            </a:r>
            <a:r>
              <a:rPr lang="en-GB" sz="2200">
                <a:solidFill>
                  <a:schemeClr val="lt1"/>
                </a:solidFill>
                <a:latin typeface="Oswald Medium"/>
                <a:ea typeface="Oswald Medium"/>
                <a:cs typeface="Oswald Medium"/>
                <a:sym typeface="Oswald Medium"/>
              </a:rPr>
              <a:t>tech </a:t>
            </a:r>
            <a:r>
              <a:rPr lang="en-GB" sz="2200">
                <a:solidFill>
                  <a:schemeClr val="lt1"/>
                </a:solidFill>
                <a:latin typeface="Oswald Medium"/>
                <a:ea typeface="Oswald Medium"/>
                <a:cs typeface="Oswald Medium"/>
                <a:sym typeface="Oswald Medium"/>
              </a:rPr>
              <a:t>products from 2017 - 2018</a:t>
            </a:r>
            <a:endParaRPr sz="2200">
              <a:solidFill>
                <a:schemeClr val="lt1"/>
              </a:solidFill>
              <a:latin typeface="Oswald Medium"/>
              <a:ea typeface="Oswald Medium"/>
              <a:cs typeface="Oswald Medium"/>
              <a:sym typeface="Oswald Medium"/>
            </a:endParaRPr>
          </a:p>
        </p:txBody>
      </p:sp>
      <p:sp>
        <p:nvSpPr>
          <p:cNvPr id="128" name="Google Shape;128;p23"/>
          <p:cNvSpPr/>
          <p:nvPr/>
        </p:nvSpPr>
        <p:spPr>
          <a:xfrm>
            <a:off x="2325050" y="0"/>
            <a:ext cx="2444700" cy="5143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pic>
        <p:nvPicPr>
          <p:cNvPr id="129" name="Google Shape;129;p23"/>
          <p:cNvPicPr preferRelativeResize="0"/>
          <p:nvPr/>
        </p:nvPicPr>
        <p:blipFill>
          <a:blip r:embed="rId1"/>
          <a:stretch>
            <a:fillRect/>
          </a:stretch>
        </p:blipFill>
        <p:spPr>
          <a:xfrm>
            <a:off x="2412850" y="651725"/>
            <a:ext cx="6692952" cy="3779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24"/>
          <p:cNvSpPr txBox="1"/>
          <p:nvPr>
            <p:ph type="body" idx="2"/>
          </p:nvPr>
        </p:nvSpPr>
        <p:spPr>
          <a:xfrm>
            <a:off x="391250" y="1054825"/>
            <a:ext cx="2330700" cy="2939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GB" sz="2200">
                <a:solidFill>
                  <a:schemeClr val="lt1"/>
                </a:solidFill>
                <a:latin typeface="Oswald Medium"/>
                <a:ea typeface="Oswald Medium"/>
                <a:cs typeface="Oswald Medium"/>
                <a:sym typeface="Oswald Medium"/>
              </a:rPr>
              <a:t>More than 75 % of customers are satisfied this their orders</a:t>
            </a:r>
            <a:endParaRPr sz="2200">
              <a:solidFill>
                <a:schemeClr val="lt1"/>
              </a:solidFill>
              <a:latin typeface="Oswald Medium"/>
              <a:ea typeface="Oswald Medium"/>
              <a:cs typeface="Oswald Medium"/>
              <a:sym typeface="Oswald Medium"/>
            </a:endParaRPr>
          </a:p>
        </p:txBody>
      </p:sp>
      <p:sp>
        <p:nvSpPr>
          <p:cNvPr id="135" name="Google Shape;135;p24"/>
          <p:cNvSpPr/>
          <p:nvPr/>
        </p:nvSpPr>
        <p:spPr>
          <a:xfrm>
            <a:off x="2721950" y="-47375"/>
            <a:ext cx="2487600" cy="519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pic>
        <p:nvPicPr>
          <p:cNvPr id="136" name="Google Shape;136;p24"/>
          <p:cNvPicPr preferRelativeResize="0"/>
          <p:nvPr/>
        </p:nvPicPr>
        <p:blipFill>
          <a:blip r:embed="rId1"/>
          <a:stretch>
            <a:fillRect/>
          </a:stretch>
        </p:blipFill>
        <p:spPr>
          <a:xfrm>
            <a:off x="2834100" y="828763"/>
            <a:ext cx="6235625" cy="3391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26"/>
          <p:cNvSpPr txBox="1"/>
          <p:nvPr>
            <p:ph type="body" idx="2"/>
          </p:nvPr>
        </p:nvSpPr>
        <p:spPr>
          <a:xfrm>
            <a:off x="142450" y="617350"/>
            <a:ext cx="1785600" cy="3695100"/>
          </a:xfrm>
          <a:prstGeom prst="rect">
            <a:avLst/>
          </a:prstGeom>
        </p:spPr>
        <p:txBody>
          <a:bodyPr spcFirstLastPara="1" wrap="square" lIns="91425" tIns="91425" rIns="91425" bIns="91425" anchor="ctr" anchorCtr="0">
            <a:normAutofit/>
          </a:bodyPr>
          <a:lstStyle/>
          <a:p>
            <a:pPr marL="457200" lvl="0" indent="-361950" algn="l" rtl="0">
              <a:spcBef>
                <a:spcPts val="0"/>
              </a:spcBef>
              <a:spcAft>
                <a:spcPts val="0"/>
              </a:spcAft>
              <a:buClr>
                <a:schemeClr val="lt1"/>
              </a:buClr>
              <a:buSzPts val="2100"/>
              <a:buFont typeface="Oswald Medium"/>
              <a:buChar char="●"/>
            </a:pPr>
            <a:r>
              <a:rPr lang="en-GB" sz="2100">
                <a:solidFill>
                  <a:schemeClr val="lt1"/>
                </a:solidFill>
                <a:latin typeface="Oswald Medium"/>
                <a:ea typeface="Oswald Medium"/>
                <a:cs typeface="Oswald Medium"/>
                <a:sym typeface="Oswald Medium"/>
              </a:rPr>
              <a:t>Revenue </a:t>
            </a:r>
            <a:endParaRPr sz="2100">
              <a:solidFill>
                <a:schemeClr val="lt1"/>
              </a:solidFill>
              <a:latin typeface="Oswald Medium"/>
              <a:ea typeface="Oswald Medium"/>
              <a:cs typeface="Oswald Medium"/>
              <a:sym typeface="Oswald Medium"/>
            </a:endParaRPr>
          </a:p>
          <a:p>
            <a:pPr marL="0" lvl="0" indent="0" algn="l" rtl="0">
              <a:spcBef>
                <a:spcPts val="1200"/>
              </a:spcBef>
              <a:spcAft>
                <a:spcPts val="0"/>
              </a:spcAft>
              <a:buNone/>
            </a:pPr>
            <a:r>
              <a:rPr lang="en-GB" sz="2100">
                <a:solidFill>
                  <a:schemeClr val="lt1"/>
                </a:solidFill>
                <a:latin typeface="Oswald Medium"/>
                <a:ea typeface="Oswald Medium"/>
                <a:cs typeface="Oswald Medium"/>
                <a:sym typeface="Oswald Medium"/>
              </a:rPr>
              <a:t>Growth in 2017</a:t>
            </a:r>
            <a:endParaRPr sz="2100">
              <a:solidFill>
                <a:schemeClr val="lt1"/>
              </a:solidFill>
              <a:latin typeface="Oswald Medium"/>
              <a:ea typeface="Oswald Medium"/>
              <a:cs typeface="Oswald Medium"/>
              <a:sym typeface="Oswald Medium"/>
            </a:endParaRPr>
          </a:p>
          <a:p>
            <a:pPr marL="457200" lvl="0" indent="-361950" algn="l" rtl="0">
              <a:spcBef>
                <a:spcPts val="1200"/>
              </a:spcBef>
              <a:spcAft>
                <a:spcPts val="0"/>
              </a:spcAft>
              <a:buClr>
                <a:schemeClr val="lt1"/>
              </a:buClr>
              <a:buSzPts val="2100"/>
              <a:buFont typeface="Oswald Medium"/>
              <a:buChar char="●"/>
            </a:pPr>
            <a:r>
              <a:rPr lang="en-GB" sz="2100">
                <a:solidFill>
                  <a:schemeClr val="lt1"/>
                </a:solidFill>
                <a:latin typeface="Oswald Medium"/>
                <a:ea typeface="Oswald Medium"/>
                <a:cs typeface="Oswald Medium"/>
                <a:sym typeface="Oswald Medium"/>
              </a:rPr>
              <a:t>Decline in 2018</a:t>
            </a:r>
            <a:endParaRPr sz="2100">
              <a:solidFill>
                <a:schemeClr val="lt1"/>
              </a:solidFill>
              <a:latin typeface="Oswald Medium"/>
              <a:ea typeface="Oswald Medium"/>
              <a:cs typeface="Oswald Medium"/>
              <a:sym typeface="Oswald Medium"/>
            </a:endParaRPr>
          </a:p>
        </p:txBody>
      </p:sp>
      <p:sp>
        <p:nvSpPr>
          <p:cNvPr id="148" name="Google Shape;148;p26"/>
          <p:cNvSpPr/>
          <p:nvPr/>
        </p:nvSpPr>
        <p:spPr>
          <a:xfrm>
            <a:off x="2127300" y="0"/>
            <a:ext cx="2444700" cy="5143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pic>
        <p:nvPicPr>
          <p:cNvPr id="149" name="Google Shape;149;p26"/>
          <p:cNvPicPr preferRelativeResize="0"/>
          <p:nvPr/>
        </p:nvPicPr>
        <p:blipFill>
          <a:blip r:embed="rId1"/>
          <a:stretch>
            <a:fillRect/>
          </a:stretch>
        </p:blipFill>
        <p:spPr>
          <a:xfrm>
            <a:off x="2221075" y="712300"/>
            <a:ext cx="6770525" cy="4276124"/>
          </a:xfrm>
          <a:prstGeom prst="rect">
            <a:avLst/>
          </a:prstGeom>
          <a:noFill/>
          <a:ln>
            <a:noFill/>
          </a:ln>
        </p:spPr>
      </p:pic>
      <p:sp>
        <p:nvSpPr>
          <p:cNvPr id="150" name="Google Shape;150;p26"/>
          <p:cNvSpPr txBox="1"/>
          <p:nvPr>
            <p:ph type="title"/>
          </p:nvPr>
        </p:nvSpPr>
        <p:spPr>
          <a:xfrm>
            <a:off x="3088125" y="86500"/>
            <a:ext cx="5174100" cy="625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sz="4045">
                <a:solidFill>
                  <a:schemeClr val="dk2"/>
                </a:solidFill>
              </a:rPr>
              <a:t>Revenues 2017 - 2018</a:t>
            </a:r>
            <a:endParaRPr lang="en-GB" sz="4045">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27"/>
          <p:cNvSpPr txBox="1"/>
          <p:nvPr/>
        </p:nvSpPr>
        <p:spPr>
          <a:xfrm>
            <a:off x="249300" y="1918000"/>
            <a:ext cx="3972300" cy="116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56" name="Google Shape;156;p27"/>
          <p:cNvSpPr txBox="1"/>
          <p:nvPr>
            <p:ph type="body" idx="2"/>
          </p:nvPr>
        </p:nvSpPr>
        <p:spPr>
          <a:xfrm>
            <a:off x="249300" y="651075"/>
            <a:ext cx="18621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GB" sz="2200">
                <a:solidFill>
                  <a:schemeClr val="lt1"/>
                </a:solidFill>
                <a:latin typeface="Oswald Medium"/>
                <a:ea typeface="Oswald Medium"/>
                <a:cs typeface="Oswald Medium"/>
                <a:sym typeface="Oswald Medium"/>
              </a:rPr>
              <a:t>Total average delay in delivery is 14 days</a:t>
            </a:r>
            <a:endParaRPr sz="2200">
              <a:solidFill>
                <a:schemeClr val="lt1"/>
              </a:solidFill>
              <a:latin typeface="Oswald Medium"/>
              <a:ea typeface="Oswald Medium"/>
              <a:cs typeface="Oswald Medium"/>
              <a:sym typeface="Oswald Medium"/>
            </a:endParaRPr>
          </a:p>
        </p:txBody>
      </p:sp>
      <p:sp>
        <p:nvSpPr>
          <p:cNvPr id="157" name="Google Shape;157;p27"/>
          <p:cNvSpPr txBox="1"/>
          <p:nvPr>
            <p:ph type="title"/>
          </p:nvPr>
        </p:nvSpPr>
        <p:spPr>
          <a:xfrm>
            <a:off x="4449900" y="152400"/>
            <a:ext cx="3744900" cy="73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3240">
                <a:solidFill>
                  <a:srgbClr val="0E0E0E"/>
                </a:solidFill>
              </a:rPr>
              <a:t>Delivery</a:t>
            </a:r>
            <a:endParaRPr sz="3240">
              <a:solidFill>
                <a:srgbClr val="0E0E0E"/>
              </a:solidFill>
            </a:endParaRPr>
          </a:p>
        </p:txBody>
      </p:sp>
      <p:sp>
        <p:nvSpPr>
          <p:cNvPr id="158" name="Google Shape;158;p27"/>
          <p:cNvSpPr/>
          <p:nvPr/>
        </p:nvSpPr>
        <p:spPr>
          <a:xfrm>
            <a:off x="8435025" y="4239075"/>
            <a:ext cx="500400" cy="183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sp>
        <p:nvSpPr>
          <p:cNvPr id="159" name="Google Shape;159;p27"/>
          <p:cNvSpPr/>
          <p:nvPr/>
        </p:nvSpPr>
        <p:spPr>
          <a:xfrm>
            <a:off x="8506350" y="4237925"/>
            <a:ext cx="429000" cy="183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sp>
        <p:nvSpPr>
          <p:cNvPr id="160" name="Google Shape;160;p27"/>
          <p:cNvSpPr/>
          <p:nvPr/>
        </p:nvSpPr>
        <p:spPr>
          <a:xfrm>
            <a:off x="2325050" y="0"/>
            <a:ext cx="2444700" cy="5143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pic>
        <p:nvPicPr>
          <p:cNvPr id="161" name="Google Shape;161;p27"/>
          <p:cNvPicPr preferRelativeResize="0"/>
          <p:nvPr/>
        </p:nvPicPr>
        <p:blipFill>
          <a:blip r:embed="rId1"/>
          <a:stretch>
            <a:fillRect/>
          </a:stretch>
        </p:blipFill>
        <p:spPr>
          <a:xfrm>
            <a:off x="2600575" y="885900"/>
            <a:ext cx="6391026" cy="4024000"/>
          </a:xfrm>
          <a:prstGeom prst="rect">
            <a:avLst/>
          </a:prstGeom>
          <a:noFill/>
          <a:ln>
            <a:noFill/>
          </a:ln>
        </p:spPr>
      </p:pic>
      <p:sp>
        <p:nvSpPr>
          <p:cNvPr id="162" name="Google Shape;162;p27"/>
          <p:cNvSpPr/>
          <p:nvPr/>
        </p:nvSpPr>
        <p:spPr>
          <a:xfrm>
            <a:off x="8316900" y="4239075"/>
            <a:ext cx="618600" cy="183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sp>
        <p:nvSpPr>
          <p:cNvPr id="163" name="Google Shape;163;p27"/>
          <p:cNvSpPr/>
          <p:nvPr/>
        </p:nvSpPr>
        <p:spPr>
          <a:xfrm>
            <a:off x="2981300" y="885900"/>
            <a:ext cx="4197300" cy="183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28"/>
          <p:cNvSpPr txBox="1"/>
          <p:nvPr>
            <p:ph type="ctrTitle"/>
          </p:nvPr>
        </p:nvSpPr>
        <p:spPr>
          <a:xfrm>
            <a:off x="411175" y="644300"/>
            <a:ext cx="8282400" cy="2109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Conclusions </a:t>
            </a:r>
            <a:endParaRPr lang="en-GB"/>
          </a:p>
        </p:txBody>
      </p:sp>
      <p:sp>
        <p:nvSpPr>
          <p:cNvPr id="169" name="Google Shape;169;p28"/>
          <p:cNvSpPr txBox="1"/>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p>
            <a:pPr marL="457200" lvl="0" indent="-370840" algn="ctr" rtl="0">
              <a:lnSpc>
                <a:spcPct val="115000"/>
              </a:lnSpc>
              <a:spcBef>
                <a:spcPts val="0"/>
              </a:spcBef>
              <a:spcAft>
                <a:spcPts val="0"/>
              </a:spcAft>
              <a:buClr>
                <a:srgbClr val="38761D"/>
              </a:buClr>
              <a:buSzPts val="2240"/>
              <a:buAutoNum type="arabicPeriod"/>
            </a:pPr>
            <a:r>
              <a:rPr lang="en-GB" sz="2240" b="1">
                <a:solidFill>
                  <a:srgbClr val="38761D"/>
                </a:solidFill>
              </a:rPr>
              <a:t>SALES are improving</a:t>
            </a:r>
            <a:endParaRPr sz="2240" b="1">
              <a:solidFill>
                <a:srgbClr val="38761D"/>
              </a:solidFill>
            </a:endParaRPr>
          </a:p>
          <a:p>
            <a:pPr marL="457200" lvl="0" indent="-370840" algn="ctr" rtl="0">
              <a:lnSpc>
                <a:spcPct val="115000"/>
              </a:lnSpc>
              <a:spcBef>
                <a:spcPts val="0"/>
              </a:spcBef>
              <a:spcAft>
                <a:spcPts val="0"/>
              </a:spcAft>
              <a:buClr>
                <a:srgbClr val="38761D"/>
              </a:buClr>
              <a:buSzPts val="2240"/>
              <a:buAutoNum type="arabicPeriod"/>
            </a:pPr>
            <a:r>
              <a:rPr lang="en-GB" sz="2240" b="1">
                <a:solidFill>
                  <a:srgbClr val="38761D"/>
                </a:solidFill>
              </a:rPr>
              <a:t>DELIVERY TIME is long, but improving</a:t>
            </a:r>
            <a:endParaRPr sz="2240" b="1">
              <a:solidFill>
                <a:srgbClr val="38761D"/>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30"/>
          <p:cNvSpPr txBox="1"/>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Cover page</a:t>
            </a:r>
            <a:endParaRPr lang="en-GB"/>
          </a:p>
          <a:p>
            <a:pPr marL="0" lvl="0" indent="0" algn="ctr" rtl="0">
              <a:spcBef>
                <a:spcPts val="0"/>
              </a:spcBef>
              <a:spcAft>
                <a:spcPts val="0"/>
              </a:spcAft>
              <a:buNone/>
            </a:pPr>
            <a:r>
              <a:rPr lang="en-GB"/>
              <a:t>(Justina)</a:t>
            </a:r>
            <a:endParaRPr lang="en-GB"/>
          </a:p>
        </p:txBody>
      </p:sp>
      <p:sp>
        <p:nvSpPr>
          <p:cNvPr id="181" name="Google Shape;181;p30"/>
          <p:cNvSpPr txBox="1"/>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p>
        </p:txBody>
      </p:sp>
      <p:pic>
        <p:nvPicPr>
          <p:cNvPr id="182" name="Google Shape;182;p30"/>
          <p:cNvPicPr preferRelativeResize="0"/>
          <p:nvPr/>
        </p:nvPicPr>
        <p:blipFill>
          <a:blip r:embed="rId1"/>
          <a:stretch>
            <a:fillRect/>
          </a:stretch>
        </p:blipFill>
        <p:spPr>
          <a:xfrm>
            <a:off x="0" y="0"/>
            <a:ext cx="9144000" cy="5143500"/>
          </a:xfrm>
          <a:prstGeom prst="rect">
            <a:avLst/>
          </a:prstGeom>
          <a:noFill/>
          <a:ln>
            <a:noFill/>
          </a:ln>
        </p:spPr>
      </p:pic>
      <p:sp>
        <p:nvSpPr>
          <p:cNvPr id="183" name="Google Shape;183;p30"/>
          <p:cNvSpPr txBox="1"/>
          <p:nvPr/>
        </p:nvSpPr>
        <p:spPr>
          <a:xfrm>
            <a:off x="1297150" y="2346150"/>
            <a:ext cx="649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184" name="Google Shape;184;p30"/>
          <p:cNvSpPr txBox="1"/>
          <p:nvPr/>
        </p:nvSpPr>
        <p:spPr>
          <a:xfrm>
            <a:off x="2270825" y="1803575"/>
            <a:ext cx="4752600" cy="12621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7000">
                <a:solidFill>
                  <a:schemeClr val="lt1"/>
                </a:solidFill>
                <a:latin typeface="Oswald Medium"/>
                <a:ea typeface="Oswald Medium"/>
                <a:cs typeface="Oswald Medium"/>
                <a:sym typeface="Oswald Medium"/>
              </a:rPr>
              <a:t>Thank you! </a:t>
            </a:r>
            <a:r>
              <a:rPr lang="en-GB" sz="4900">
                <a:solidFill>
                  <a:schemeClr val="dk2"/>
                </a:solidFill>
                <a:latin typeface="Source Code Pro" panose="020B0309030403020204"/>
                <a:ea typeface="Source Code Pro" panose="020B0309030403020204"/>
                <a:cs typeface="Source Code Pro" panose="020B0309030403020204"/>
                <a:sym typeface="Source Code Pro" panose="020B0309030403020204"/>
              </a:rPr>
              <a:t>🚀</a:t>
            </a:r>
            <a:endParaRPr sz="4900">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
        <p:nvSpPr>
          <p:cNvPr id="185" name="Google Shape;185;p30"/>
          <p:cNvSpPr txBox="1"/>
          <p:nvPr/>
        </p:nvSpPr>
        <p:spPr>
          <a:xfrm>
            <a:off x="2323600" y="1488900"/>
            <a:ext cx="649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34075" y="1677150"/>
            <a:ext cx="4045200" cy="1789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OUTLINE</a:t>
            </a:r>
            <a:endParaRPr lang="en-GB"/>
          </a:p>
        </p:txBody>
      </p:sp>
      <p:sp>
        <p:nvSpPr>
          <p:cNvPr id="71" name="Google Shape;71;p14"/>
          <p:cNvSpPr txBox="1"/>
          <p:nvPr>
            <p:ph type="body" idx="2"/>
          </p:nvPr>
        </p:nvSpPr>
        <p:spPr>
          <a:xfrm>
            <a:off x="4939500" y="527400"/>
            <a:ext cx="3907200" cy="4088700"/>
          </a:xfrm>
          <a:prstGeom prst="rect">
            <a:avLst/>
          </a:prstGeom>
        </p:spPr>
        <p:txBody>
          <a:bodyPr spcFirstLastPara="1" wrap="square" lIns="91425" tIns="91425" rIns="91425" bIns="91425" anchor="ctr" anchorCtr="0">
            <a:noAutofit/>
          </a:bodyPr>
          <a:lstStyle/>
          <a:p>
            <a:pPr marL="457200" lvl="0" indent="-374650" algn="l" rtl="0">
              <a:lnSpc>
                <a:spcPct val="200000"/>
              </a:lnSpc>
              <a:spcBef>
                <a:spcPts val="0"/>
              </a:spcBef>
              <a:spcAft>
                <a:spcPts val="0"/>
              </a:spcAft>
              <a:buClr>
                <a:srgbClr val="38761D"/>
              </a:buClr>
              <a:buSzPts val="2300"/>
              <a:buChar char="●"/>
            </a:pPr>
            <a:r>
              <a:rPr lang="en-GB" sz="2300">
                <a:solidFill>
                  <a:srgbClr val="38761D"/>
                </a:solidFill>
                <a:latin typeface="Oswald Medium"/>
                <a:ea typeface="Oswald Medium"/>
                <a:cs typeface="Oswald Medium"/>
                <a:sym typeface="Oswald Medium"/>
              </a:rPr>
              <a:t>INTRODUCTION</a:t>
            </a:r>
            <a:endParaRPr sz="2300">
              <a:solidFill>
                <a:srgbClr val="38761D"/>
              </a:solidFill>
              <a:latin typeface="Oswald Medium"/>
              <a:ea typeface="Oswald Medium"/>
              <a:cs typeface="Oswald Medium"/>
              <a:sym typeface="Oswald Medium"/>
            </a:endParaRPr>
          </a:p>
          <a:p>
            <a:pPr marL="457200" lvl="0" indent="-374650" algn="l" rtl="0">
              <a:lnSpc>
                <a:spcPct val="200000"/>
              </a:lnSpc>
              <a:spcBef>
                <a:spcPts val="0"/>
              </a:spcBef>
              <a:spcAft>
                <a:spcPts val="0"/>
              </a:spcAft>
              <a:buClr>
                <a:srgbClr val="38761D"/>
              </a:buClr>
              <a:buSzPts val="2300"/>
              <a:buFont typeface="Oswald Medium"/>
              <a:buChar char="●"/>
            </a:pPr>
            <a:r>
              <a:rPr lang="en-GB" sz="2300">
                <a:solidFill>
                  <a:srgbClr val="38761D"/>
                </a:solidFill>
                <a:latin typeface="Oswald Medium"/>
                <a:ea typeface="Oswald Medium"/>
                <a:cs typeface="Oswald Medium"/>
                <a:sym typeface="Oswald Medium"/>
              </a:rPr>
              <a:t>RECOMMENDATION</a:t>
            </a:r>
            <a:endParaRPr sz="2300">
              <a:solidFill>
                <a:srgbClr val="38761D"/>
              </a:solidFill>
              <a:latin typeface="Oswald Medium"/>
              <a:ea typeface="Oswald Medium"/>
              <a:cs typeface="Oswald Medium"/>
              <a:sym typeface="Oswald Medium"/>
            </a:endParaRPr>
          </a:p>
          <a:p>
            <a:pPr marL="457200" lvl="0" indent="-374650" algn="l" rtl="0">
              <a:lnSpc>
                <a:spcPct val="200000"/>
              </a:lnSpc>
              <a:spcBef>
                <a:spcPts val="0"/>
              </a:spcBef>
              <a:spcAft>
                <a:spcPts val="0"/>
              </a:spcAft>
              <a:buClr>
                <a:srgbClr val="38761D"/>
              </a:buClr>
              <a:buSzPts val="2300"/>
              <a:buFont typeface="Oswald Medium"/>
              <a:buChar char="●"/>
            </a:pPr>
            <a:r>
              <a:rPr lang="en-GB" sz="2300">
                <a:solidFill>
                  <a:srgbClr val="38761D"/>
                </a:solidFill>
                <a:latin typeface="Oswald Medium"/>
                <a:ea typeface="Oswald Medium"/>
                <a:cs typeface="Oswald Medium"/>
                <a:sym typeface="Oswald Medium"/>
              </a:rPr>
              <a:t>GENERAL </a:t>
            </a:r>
            <a:r>
              <a:rPr lang="en-GB" sz="2300">
                <a:solidFill>
                  <a:srgbClr val="38761D"/>
                </a:solidFill>
                <a:latin typeface="Oswald Medium"/>
                <a:ea typeface="Oswald Medium"/>
                <a:cs typeface="Oswald Medium"/>
                <a:sym typeface="Oswald Medium"/>
              </a:rPr>
              <a:t>figures</a:t>
            </a:r>
            <a:endParaRPr sz="2300">
              <a:solidFill>
                <a:srgbClr val="38761D"/>
              </a:solidFill>
              <a:latin typeface="Oswald Medium"/>
              <a:ea typeface="Oswald Medium"/>
              <a:cs typeface="Oswald Medium"/>
              <a:sym typeface="Oswald Medium"/>
            </a:endParaRPr>
          </a:p>
          <a:p>
            <a:pPr marL="457200" lvl="0" indent="-374650" algn="l" rtl="0">
              <a:lnSpc>
                <a:spcPct val="200000"/>
              </a:lnSpc>
              <a:spcBef>
                <a:spcPts val="0"/>
              </a:spcBef>
              <a:spcAft>
                <a:spcPts val="0"/>
              </a:spcAft>
              <a:buClr>
                <a:srgbClr val="38761D"/>
              </a:buClr>
              <a:buSzPts val="2300"/>
              <a:buFont typeface="Oswald Medium"/>
              <a:buChar char="●"/>
            </a:pPr>
            <a:r>
              <a:rPr lang="en-GB" sz="2300">
                <a:solidFill>
                  <a:srgbClr val="38761D"/>
                </a:solidFill>
                <a:latin typeface="Oswald Medium"/>
                <a:ea typeface="Oswald Medium"/>
                <a:cs typeface="Oswald Medium"/>
                <a:sym typeface="Oswald Medium"/>
              </a:rPr>
              <a:t>Deeper dive into HIGH-END TECH products </a:t>
            </a:r>
            <a:endParaRPr sz="2300">
              <a:solidFill>
                <a:srgbClr val="38761D"/>
              </a:solidFill>
              <a:latin typeface="Oswald Medium"/>
              <a:ea typeface="Oswald Medium"/>
              <a:cs typeface="Oswald Medium"/>
              <a:sym typeface="Oswald Medium"/>
            </a:endParaRPr>
          </a:p>
          <a:p>
            <a:pPr marL="457200" lvl="0" indent="-374650" algn="l" rtl="0">
              <a:lnSpc>
                <a:spcPct val="200000"/>
              </a:lnSpc>
              <a:spcBef>
                <a:spcPts val="0"/>
              </a:spcBef>
              <a:spcAft>
                <a:spcPts val="0"/>
              </a:spcAft>
              <a:buClr>
                <a:srgbClr val="38761D"/>
              </a:buClr>
              <a:buSzPts val="2300"/>
              <a:buFont typeface="Oswald Medium"/>
              <a:buChar char="●"/>
            </a:pPr>
            <a:r>
              <a:rPr lang="en-GB" sz="2300">
                <a:solidFill>
                  <a:srgbClr val="38761D"/>
                </a:solidFill>
                <a:latin typeface="Oswald Medium"/>
                <a:ea typeface="Oswald Medium"/>
                <a:cs typeface="Oswald Medium"/>
                <a:sym typeface="Oswald Medium"/>
              </a:rPr>
              <a:t>CONCLUSION</a:t>
            </a:r>
            <a:endParaRPr sz="2300">
              <a:solidFill>
                <a:srgbClr val="38761D"/>
              </a:solidFill>
              <a:latin typeface="Oswald Medium"/>
              <a:ea typeface="Oswald Medium"/>
              <a:cs typeface="Oswald Medium"/>
              <a:sym typeface="Oswald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sp>
        <p:nvSpPr>
          <p:cNvPr id="76" name="Google Shape;76;p15"/>
          <p:cNvSpPr txBox="1"/>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Should ENIAC sign a deal with MAGIST?</a:t>
            </a:r>
            <a:endParaRPr lang="en-GB"/>
          </a:p>
        </p:txBody>
      </p:sp>
      <p:sp>
        <p:nvSpPr>
          <p:cNvPr id="77" name="Google Shape;77;p15"/>
          <p:cNvSpPr txBox="1"/>
          <p:nvPr>
            <p:ph type="subTitle" idx="1"/>
          </p:nvPr>
        </p:nvSpPr>
        <p:spPr>
          <a:xfrm>
            <a:off x="1706300" y="3319325"/>
            <a:ext cx="8282400" cy="1260600"/>
          </a:xfrm>
          <a:prstGeom prst="rect">
            <a:avLst/>
          </a:prstGeom>
        </p:spPr>
        <p:txBody>
          <a:bodyPr spcFirstLastPara="1" wrap="square" lIns="91425" tIns="91425" rIns="91425" bIns="91425" anchor="ctr" anchorCtr="0">
            <a:normAutofit fontScale="25000"/>
          </a:bodyPr>
          <a:lstStyle/>
          <a:p>
            <a:pPr marL="0" lvl="0" indent="0" algn="l" rtl="0">
              <a:lnSpc>
                <a:spcPct val="115000"/>
              </a:lnSpc>
              <a:spcBef>
                <a:spcPts val="0"/>
              </a:spcBef>
              <a:spcAft>
                <a:spcPts val="0"/>
              </a:spcAft>
              <a:buNone/>
            </a:pPr>
            <a:r>
              <a:rPr lang="en-GB" sz="20200">
                <a:solidFill>
                  <a:srgbClr val="000000"/>
                </a:solidFill>
                <a:latin typeface="Arial" panose="020B0604020202020204"/>
                <a:ea typeface="Arial" panose="020B0604020202020204"/>
                <a:cs typeface="Arial" panose="020B0604020202020204"/>
                <a:sym typeface="Arial" panose="020B0604020202020204"/>
              </a:rPr>
              <a:t>🇩🇪 ✈️ 🇧🇷 🟰 🤑💸⁉️</a:t>
            </a:r>
            <a:endParaRPr sz="20200">
              <a:solidFill>
                <a:srgbClr val="000000"/>
              </a:solidFill>
              <a:latin typeface="Arial" panose="020B0604020202020204"/>
              <a:ea typeface="Arial" panose="020B0604020202020204"/>
              <a:cs typeface="Arial" panose="020B0604020202020204"/>
              <a:sym typeface="Arial" panose="020B0604020202020204"/>
            </a:endParaRPr>
          </a:p>
          <a:p>
            <a:pPr marL="0" lvl="0" indent="0" algn="ctr" rtl="0">
              <a:spcBef>
                <a:spcPts val="0"/>
              </a:spcBef>
              <a:spcAft>
                <a:spcPts val="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16"/>
          <p:cNvSpPr txBox="1"/>
          <p:nvPr>
            <p:ph type="ctrTitle"/>
          </p:nvPr>
        </p:nvSpPr>
        <p:spPr>
          <a:xfrm>
            <a:off x="411175" y="644300"/>
            <a:ext cx="8282400" cy="2109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YES: </a:t>
            </a:r>
            <a:endParaRPr lang="en-GB"/>
          </a:p>
        </p:txBody>
      </p:sp>
      <p:sp>
        <p:nvSpPr>
          <p:cNvPr id="83" name="Google Shape;83;p16"/>
          <p:cNvSpPr txBox="1"/>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p>
            <a:pPr marL="914400" lvl="0" indent="457200" algn="l" rtl="0">
              <a:lnSpc>
                <a:spcPct val="115000"/>
              </a:lnSpc>
              <a:spcBef>
                <a:spcPts val="0"/>
              </a:spcBef>
              <a:spcAft>
                <a:spcPts val="0"/>
              </a:spcAft>
              <a:buNone/>
            </a:pPr>
            <a:r>
              <a:rPr lang="en-GB" sz="5340">
                <a:solidFill>
                  <a:srgbClr val="38761D"/>
                </a:solidFill>
              </a:rPr>
              <a:t>ONE YEAR</a:t>
            </a:r>
            <a:r>
              <a:rPr lang="en-GB" sz="5340">
                <a:solidFill>
                  <a:srgbClr val="38761D"/>
                </a:solidFill>
              </a:rPr>
              <a:t> TRIAL DEAL </a:t>
            </a:r>
            <a:endParaRPr sz="5340">
              <a:solidFill>
                <a:srgbClr val="38761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7"/>
          <p:cNvSpPr txBox="1"/>
          <p:nvPr>
            <p:ph type="subTitle" idx="1"/>
          </p:nvPr>
        </p:nvSpPr>
        <p:spPr>
          <a:xfrm>
            <a:off x="212850" y="1047076"/>
            <a:ext cx="4045200" cy="1345500"/>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770"/>
              <a:buNone/>
            </a:pPr>
            <a:r>
              <a:rPr lang="en-GB" sz="3900">
                <a:latin typeface="Oswald SemiBold"/>
                <a:ea typeface="Oswald SemiBold"/>
                <a:cs typeface="Oswald SemiBold"/>
                <a:sym typeface="Oswald SemiBold"/>
              </a:rPr>
              <a:t>MAGIST’s POPULARITY GREW BY 1</a:t>
            </a:r>
            <a:r>
              <a:rPr lang="en-GB" sz="3900">
                <a:latin typeface="Oswald SemiBold"/>
                <a:ea typeface="Oswald SemiBold"/>
                <a:cs typeface="Oswald SemiBold"/>
                <a:sym typeface="Oswald SemiBold"/>
              </a:rPr>
              <a:t>9</a:t>
            </a:r>
            <a:r>
              <a:rPr lang="en-GB" sz="3900">
                <a:latin typeface="Oswald SemiBold"/>
                <a:ea typeface="Oswald SemiBold"/>
                <a:cs typeface="Oswald SemiBold"/>
                <a:sym typeface="Oswald SemiBold"/>
              </a:rPr>
              <a:t>% (2017-2O18)</a:t>
            </a:r>
            <a:endParaRPr sz="3900">
              <a:latin typeface="Oswald SemiBold"/>
              <a:ea typeface="Oswald SemiBold"/>
              <a:cs typeface="Oswald SemiBold"/>
              <a:sym typeface="Oswald SemiBold"/>
            </a:endParaRPr>
          </a:p>
        </p:txBody>
      </p:sp>
      <p:sp>
        <p:nvSpPr>
          <p:cNvPr id="89" name="Google Shape;89;p17"/>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p>
        </p:txBody>
      </p:sp>
      <p:pic>
        <p:nvPicPr>
          <p:cNvPr id="90" name="Google Shape;90;p17"/>
          <p:cNvPicPr preferRelativeResize="0"/>
          <p:nvPr/>
        </p:nvPicPr>
        <p:blipFill>
          <a:blip r:embed="rId1"/>
          <a:stretch>
            <a:fillRect/>
          </a:stretch>
        </p:blipFill>
        <p:spPr>
          <a:xfrm>
            <a:off x="4572000" y="311458"/>
            <a:ext cx="4571999" cy="45647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8"/>
          <p:cNvSpPr txBox="1"/>
          <p:nvPr>
            <p:ph type="ctrTitle"/>
          </p:nvPr>
        </p:nvSpPr>
        <p:spPr>
          <a:xfrm>
            <a:off x="411175" y="644300"/>
            <a:ext cx="8282400" cy="2109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General figures</a:t>
            </a:r>
            <a:endParaRPr lang="en-GB"/>
          </a:p>
        </p:txBody>
      </p:sp>
      <p:sp>
        <p:nvSpPr>
          <p:cNvPr id="96" name="Google Shape;96;p18"/>
          <p:cNvSpPr txBox="1"/>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19"/>
          <p:cNvSpPr txBox="1"/>
          <p:nvPr>
            <p:ph type="body" idx="2"/>
          </p:nvPr>
        </p:nvSpPr>
        <p:spPr>
          <a:xfrm>
            <a:off x="391250" y="1077050"/>
            <a:ext cx="3837000" cy="32358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GB" sz="2200">
                <a:solidFill>
                  <a:schemeClr val="lt1"/>
                </a:solidFill>
                <a:latin typeface="Oswald Medium"/>
                <a:ea typeface="Oswald Medium"/>
                <a:cs typeface="Oswald Medium"/>
                <a:sym typeface="Oswald Medium"/>
              </a:rPr>
              <a:t>Almost </a:t>
            </a:r>
            <a:r>
              <a:rPr lang="en-GB" sz="2200" b="1">
                <a:solidFill>
                  <a:schemeClr val="lt1"/>
                </a:solidFill>
                <a:latin typeface="Oswald"/>
                <a:ea typeface="Oswald"/>
                <a:cs typeface="Oswald"/>
                <a:sym typeface="Oswald"/>
              </a:rPr>
              <a:t>1/4</a:t>
            </a:r>
            <a:r>
              <a:rPr lang="en-GB" sz="2200">
                <a:solidFill>
                  <a:schemeClr val="lt1"/>
                </a:solidFill>
                <a:latin typeface="Oswald Medium"/>
                <a:ea typeface="Oswald Medium"/>
                <a:cs typeface="Oswald Medium"/>
                <a:sym typeface="Oswald Medium"/>
              </a:rPr>
              <a:t> of the company’s total </a:t>
            </a:r>
            <a:r>
              <a:rPr lang="en-GB" sz="2200" b="1">
                <a:solidFill>
                  <a:schemeClr val="lt1"/>
                </a:solidFill>
                <a:latin typeface="Oswald"/>
                <a:ea typeface="Oswald"/>
                <a:cs typeface="Oswald"/>
                <a:sym typeface="Oswald"/>
              </a:rPr>
              <a:t>revenues</a:t>
            </a:r>
            <a:r>
              <a:rPr lang="en-GB" sz="2200">
                <a:solidFill>
                  <a:schemeClr val="lt1"/>
                </a:solidFill>
                <a:latin typeface="Oswald Medium"/>
                <a:ea typeface="Oswald Medium"/>
                <a:cs typeface="Oswald Medium"/>
                <a:sym typeface="Oswald Medium"/>
              </a:rPr>
              <a:t> comes from tech categories.</a:t>
            </a:r>
            <a:endParaRPr sz="2200">
              <a:solidFill>
                <a:schemeClr val="lt1"/>
              </a:solidFill>
              <a:latin typeface="Oswald Medium"/>
              <a:ea typeface="Oswald Medium"/>
              <a:cs typeface="Oswald Medium"/>
              <a:sym typeface="Oswald Medium"/>
            </a:endParaRPr>
          </a:p>
        </p:txBody>
      </p:sp>
      <p:sp>
        <p:nvSpPr>
          <p:cNvPr id="102" name="Google Shape;102;p19"/>
          <p:cNvSpPr txBox="1"/>
          <p:nvPr/>
        </p:nvSpPr>
        <p:spPr>
          <a:xfrm>
            <a:off x="5088550" y="5000625"/>
            <a:ext cx="40773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pic>
        <p:nvPicPr>
          <p:cNvPr id="103" name="Google Shape;103;p19"/>
          <p:cNvPicPr preferRelativeResize="0"/>
          <p:nvPr/>
        </p:nvPicPr>
        <p:blipFill>
          <a:blip r:embed="rId1"/>
          <a:stretch>
            <a:fillRect/>
          </a:stretch>
        </p:blipFill>
        <p:spPr>
          <a:xfrm>
            <a:off x="4853225" y="358214"/>
            <a:ext cx="4077299" cy="44270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20"/>
          <p:cNvSpPr txBox="1"/>
          <p:nvPr>
            <p:ph type="body" idx="2"/>
          </p:nvPr>
        </p:nvSpPr>
        <p:spPr>
          <a:xfrm>
            <a:off x="186825" y="663700"/>
            <a:ext cx="3352200" cy="36489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GB" sz="2200">
                <a:solidFill>
                  <a:schemeClr val="lt1"/>
                </a:solidFill>
                <a:latin typeface="Oswald Medium"/>
                <a:ea typeface="Oswald Medium"/>
                <a:cs typeface="Oswald Medium"/>
                <a:sym typeface="Oswald Medium"/>
              </a:rPr>
              <a:t>Out of the 5 best performing categories, two belong to tech.</a:t>
            </a:r>
            <a:endParaRPr sz="2200">
              <a:solidFill>
                <a:schemeClr val="lt1"/>
              </a:solidFill>
              <a:latin typeface="Oswald Medium"/>
              <a:ea typeface="Oswald Medium"/>
              <a:cs typeface="Oswald Medium"/>
              <a:sym typeface="Oswald Medium"/>
            </a:endParaRPr>
          </a:p>
        </p:txBody>
      </p:sp>
      <p:sp>
        <p:nvSpPr>
          <p:cNvPr id="109" name="Google Shape;109;p20"/>
          <p:cNvSpPr/>
          <p:nvPr/>
        </p:nvSpPr>
        <p:spPr>
          <a:xfrm>
            <a:off x="3824650" y="-21975"/>
            <a:ext cx="890100" cy="5220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pic>
        <p:nvPicPr>
          <p:cNvPr id="110" name="Google Shape;110;p20"/>
          <p:cNvPicPr preferRelativeResize="0"/>
          <p:nvPr/>
        </p:nvPicPr>
        <p:blipFill>
          <a:blip r:embed="rId1"/>
          <a:stretch>
            <a:fillRect/>
          </a:stretch>
        </p:blipFill>
        <p:spPr>
          <a:xfrm>
            <a:off x="3933150" y="663700"/>
            <a:ext cx="5144900" cy="387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21"/>
          <p:cNvSpPr txBox="1"/>
          <p:nvPr>
            <p:ph type="ctrTitle"/>
          </p:nvPr>
        </p:nvSpPr>
        <p:spPr>
          <a:xfrm>
            <a:off x="411175" y="644300"/>
            <a:ext cx="8282400" cy="2109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Insights</a:t>
            </a:r>
            <a:endParaRPr lang="en-GB"/>
          </a:p>
        </p:txBody>
      </p:sp>
      <p:sp>
        <p:nvSpPr>
          <p:cNvPr id="116" name="Google Shape;116;p21"/>
          <p:cNvSpPr txBox="1"/>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724</Words>
  <Application>WPS Presentation</Application>
  <PresentationFormat/>
  <Paragraphs>54</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Arial</vt:lpstr>
      <vt:lpstr>Oswald</vt:lpstr>
      <vt:lpstr>Source Code Pro</vt:lpstr>
      <vt:lpstr>Oswald Medium</vt:lpstr>
      <vt:lpstr>Oswald SemiBold</vt:lpstr>
      <vt:lpstr>Microsoft YaHei</vt:lpstr>
      <vt:lpstr>Arial Unicode MS</vt:lpstr>
      <vt:lpstr>Roboto</vt:lpstr>
      <vt:lpstr>Modern Writer</vt:lpstr>
      <vt:lpstr>(Justina)</vt:lpstr>
      <vt:lpstr>OUTLINE</vt:lpstr>
      <vt:lpstr>Should ENIAC sign a deal with MAGIST?</vt:lpstr>
      <vt:lpstr>YES: </vt:lpstr>
      <vt:lpstr>PowerPoint 演示文稿</vt:lpstr>
      <vt:lpstr>General figures</vt:lpstr>
      <vt:lpstr>PowerPoint 演示文稿</vt:lpstr>
      <vt:lpstr>PowerPoint 演示文稿</vt:lpstr>
      <vt:lpstr>Insights</vt:lpstr>
      <vt:lpstr>PowerPoint 演示文稿</vt:lpstr>
      <vt:lpstr>PowerPoint 演示文稿</vt:lpstr>
      <vt:lpstr>Revenues 2017 - 2018</vt:lpstr>
      <vt:lpstr>Delivery</vt:lpstr>
      <vt:lpstr>Conclusions </vt:lpstr>
      <vt:lpstr>(Justina)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(Justina)</dc:title>
  <dc:creator/>
  <cp:lastModifiedBy>Evangelos</cp:lastModifiedBy>
  <cp:revision>1</cp:revision>
  <dcterms:created xsi:type="dcterms:W3CDTF">2024-11-22T15:24:25Z</dcterms:created>
  <dcterms:modified xsi:type="dcterms:W3CDTF">2024-11-22T15:24:26Z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ACC98500D11B40F49A4D3114509E2331_12</vt:lpwstr>
  </property>
  <property fmtid="{D5CDD505-2E9C-101B-9397-08002B2CF9AE}" pid="3" name="KSOProductBuildVer">
    <vt:lpwstr>1033-12.2.0.18911</vt:lpwstr>
  </property>
</Properties>
</file>