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62" r:id="rId3"/>
    <p:sldId id="258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6517" autoAdjust="0"/>
  </p:normalViewPr>
  <p:slideViewPr>
    <p:cSldViewPr snapToGrid="0">
      <p:cViewPr varScale="1">
        <p:scale>
          <a:sx n="115" d="100"/>
          <a:sy n="115" d="100"/>
        </p:scale>
        <p:origin x="318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997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580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728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7627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059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11/29/2021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87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11/29/2021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240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843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62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298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41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05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58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24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416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77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635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0468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  <p:sldLayoutId id="214748376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A5536-4B6C-4322-92F1-CF2FA0746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725" y="1362075"/>
            <a:ext cx="4800600" cy="2534653"/>
          </a:xfrm>
        </p:spPr>
        <p:txBody>
          <a:bodyPr anchor="t">
            <a:normAutofit fontScale="90000"/>
          </a:bodyPr>
          <a:lstStyle/>
          <a:p>
            <a:pPr algn="l"/>
            <a:r>
              <a:rPr lang="es-AR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Modelo de Robos de </a:t>
            </a:r>
            <a:br>
              <a:rPr lang="es-AR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</a:br>
            <a:r>
              <a:rPr lang="es-AR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La Plata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7FF847-0562-46A7-900C-BE295332C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762000"/>
            <a:ext cx="5200650" cy="1066800"/>
          </a:xfrm>
        </p:spPr>
        <p:txBody>
          <a:bodyPr>
            <a:normAutofit/>
          </a:bodyPr>
          <a:lstStyle/>
          <a:p>
            <a:r>
              <a:rPr lang="es-AR" sz="2200" dirty="0">
                <a:solidFill>
                  <a:schemeClr val="tx2">
                    <a:alpha val="60000"/>
                  </a:schemeClr>
                </a:solidFill>
              </a:rPr>
              <a:t>Sistemas de Tiempo Real: Grupo 8 </a:t>
            </a:r>
          </a:p>
          <a:p>
            <a:endParaRPr lang="es-AR" sz="2200" dirty="0">
              <a:solidFill>
                <a:schemeClr val="tx2">
                  <a:alpha val="60000"/>
                </a:schemeClr>
              </a:solidFill>
            </a:endParaRPr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1F6AA9E6-0642-424B-BC69-9254235403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r="3" b="9642"/>
          <a:stretch/>
        </p:blipFill>
        <p:spPr>
          <a:xfrm>
            <a:off x="6108193" y="11"/>
            <a:ext cx="6083807" cy="685798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6CBB27A-4AA3-4399-A1F1-F833C97B8FAC}"/>
              </a:ext>
            </a:extLst>
          </p:cNvPr>
          <p:cNvSpPr txBox="1"/>
          <p:nvPr/>
        </p:nvSpPr>
        <p:spPr>
          <a:xfrm>
            <a:off x="200025" y="5029201"/>
            <a:ext cx="580176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800" dirty="0">
                <a:solidFill>
                  <a:schemeClr val="tx2">
                    <a:alpha val="60000"/>
                  </a:schemeClr>
                </a:solidFill>
              </a:rPr>
              <a:t>Integrantes: </a:t>
            </a:r>
          </a:p>
          <a:p>
            <a:r>
              <a:rPr lang="es-AR" sz="1800" dirty="0">
                <a:solidFill>
                  <a:schemeClr val="tx2">
                    <a:alpha val="60000"/>
                  </a:schemeClr>
                </a:solidFill>
              </a:rPr>
              <a:t>Compagnucci Evaristo</a:t>
            </a:r>
          </a:p>
          <a:p>
            <a:r>
              <a:rPr lang="es-AR" dirty="0">
                <a:solidFill>
                  <a:schemeClr val="tx2">
                    <a:alpha val="60000"/>
                  </a:schemeClr>
                </a:solidFill>
              </a:rPr>
              <a:t>Heras Francisco</a:t>
            </a:r>
          </a:p>
          <a:p>
            <a:r>
              <a:rPr lang="es-AR" sz="1800" dirty="0">
                <a:solidFill>
                  <a:schemeClr val="tx2">
                    <a:alpha val="60000"/>
                  </a:schemeClr>
                </a:solidFill>
              </a:rPr>
              <a:t>Pi </a:t>
            </a:r>
            <a:r>
              <a:rPr lang="es-AR" dirty="0">
                <a:solidFill>
                  <a:schemeClr val="tx2">
                    <a:alpha val="60000"/>
                  </a:schemeClr>
                </a:solidFill>
              </a:rPr>
              <a:t>Puig Tomas</a:t>
            </a:r>
          </a:p>
          <a:p>
            <a:r>
              <a:rPr lang="es-AR" sz="1800" dirty="0">
                <a:solidFill>
                  <a:schemeClr val="tx2">
                    <a:alpha val="60000"/>
                  </a:schemeClr>
                </a:solidFill>
              </a:rPr>
              <a:t>Reinoso Francisco</a:t>
            </a:r>
          </a:p>
          <a:p>
            <a:endParaRPr lang="es-AR" sz="1800" dirty="0">
              <a:solidFill>
                <a:schemeClr val="tx2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171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14385-8F35-4D68-BD74-FFA627F42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u="sng" noProof="0" dirty="0"/>
              <a:t>Presentación</a:t>
            </a:r>
            <a:r>
              <a:rPr lang="en-US" u="sng" dirty="0"/>
              <a:t> del Proyecto</a:t>
            </a:r>
            <a:endParaRPr lang="es-AR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92081-ED5B-411A-8012-AF7FDC672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Se mostrara el Desarrollo del Trabajo Final del Grupo 8, centrado en la representación en NetLogo</a:t>
            </a:r>
          </a:p>
          <a:p>
            <a:r>
              <a:rPr lang="es-AR" dirty="0"/>
              <a:t>La misma abordara la temática de los robos y muertes por robos sobre una parte de la población</a:t>
            </a:r>
          </a:p>
          <a:p>
            <a:r>
              <a:rPr lang="es-AR" dirty="0"/>
              <a:t>Se decidió centrarse en la Ciudad de La Plata con una simulación tomando a 1000 personas cada 5 ladrones</a:t>
            </a:r>
          </a:p>
          <a:p>
            <a:r>
              <a:rPr lang="es-AR" b="0" i="0" dirty="0">
                <a:solidFill>
                  <a:srgbClr val="DCDDDE"/>
                </a:solidFill>
                <a:effectLst/>
                <a:latin typeface="Whitney"/>
              </a:rPr>
              <a:t>Las estadísticas usadas representan los robos cada 1 año. Entonces, las 24 horas de la simulación representaran todo el año en 24 horas.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505651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E99EB342-F05F-41C1-9A0F-0437524926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8" t="1892" r="2906" b="9333"/>
          <a:stretch/>
        </p:blipFill>
        <p:spPr>
          <a:xfrm>
            <a:off x="3951196" y="623807"/>
            <a:ext cx="7592422" cy="4820347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2DACC21-E822-4623-8A6E-A36645369633}"/>
              </a:ext>
            </a:extLst>
          </p:cNvPr>
          <p:cNvSpPr txBox="1"/>
          <p:nvPr/>
        </p:nvSpPr>
        <p:spPr>
          <a:xfrm>
            <a:off x="2330117" y="5957194"/>
            <a:ext cx="84521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dirty="0">
                <a:solidFill>
                  <a:schemeClr val="tx2">
                    <a:alpha val="60000"/>
                  </a:schemeClr>
                </a:solidFill>
              </a:rPr>
              <a:t>http://www.seguridadciudadana.org.ar/estadisticas/datos-a-nivel-subnacional/estadisticas-criminales-2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0DFDD4-F94E-482A-BB76-4CC67FBAC682}"/>
              </a:ext>
            </a:extLst>
          </p:cNvPr>
          <p:cNvSpPr txBox="1"/>
          <p:nvPr/>
        </p:nvSpPr>
        <p:spPr>
          <a:xfrm>
            <a:off x="648382" y="1721622"/>
            <a:ext cx="316004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AR" sz="1800" dirty="0">
                <a:solidFill>
                  <a:schemeClr val="tx1">
                    <a:alpha val="60000"/>
                  </a:schemeClr>
                </a:solidFill>
              </a:rPr>
              <a:t>Obtenemos el índice de </a:t>
            </a:r>
            <a:endParaRPr lang="es-AR" dirty="0">
              <a:solidFill>
                <a:schemeClr val="tx1">
                  <a:alpha val="60000"/>
                </a:schemeClr>
              </a:solidFill>
            </a:endParaRPr>
          </a:p>
          <a:p>
            <a:pPr algn="l"/>
            <a:r>
              <a:rPr lang="es-AR" sz="1800" dirty="0">
                <a:solidFill>
                  <a:schemeClr val="tx1">
                    <a:alpha val="60000"/>
                  </a:schemeClr>
                </a:solidFill>
              </a:rPr>
              <a:t>Robos y la Población de la</a:t>
            </a:r>
          </a:p>
          <a:p>
            <a:pPr algn="l"/>
            <a:r>
              <a:rPr lang="es-AR" dirty="0">
                <a:solidFill>
                  <a:schemeClr val="tx1">
                    <a:alpha val="60000"/>
                  </a:schemeClr>
                </a:solidFill>
              </a:rPr>
              <a:t>Ciudad de La Plata en 2019.</a:t>
            </a:r>
          </a:p>
          <a:p>
            <a:pPr algn="l"/>
            <a:endParaRPr lang="en-US" sz="1800" dirty="0">
              <a:solidFill>
                <a:schemeClr val="tx1">
                  <a:alpha val="60000"/>
                </a:schemeClr>
              </a:solidFill>
            </a:endParaRPr>
          </a:p>
          <a:p>
            <a:pPr algn="l"/>
            <a:r>
              <a:rPr lang="es-AR" sz="1800" dirty="0">
                <a:solidFill>
                  <a:schemeClr val="tx1">
                    <a:alpha val="60000"/>
                  </a:schemeClr>
                </a:solidFill>
              </a:rPr>
              <a:t>Existen 887 robos </a:t>
            </a:r>
            <a:endParaRPr lang="es-AR" dirty="0">
              <a:solidFill>
                <a:schemeClr val="tx1">
                  <a:alpha val="60000"/>
                </a:schemeClr>
              </a:solidFill>
            </a:endParaRPr>
          </a:p>
          <a:p>
            <a:pPr algn="l"/>
            <a:r>
              <a:rPr lang="es-AR" sz="1800" dirty="0">
                <a:solidFill>
                  <a:schemeClr val="tx1">
                    <a:alpha val="60000"/>
                  </a:schemeClr>
                </a:solidFill>
              </a:rPr>
              <a:t>Cada</a:t>
            </a:r>
            <a:r>
              <a:rPr lang="en-US" sz="18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s-AR" sz="1800" dirty="0">
                <a:solidFill>
                  <a:schemeClr val="tx1">
                    <a:alpha val="60000"/>
                  </a:schemeClr>
                </a:solidFill>
              </a:rPr>
              <a:t>100</a:t>
            </a:r>
            <a:r>
              <a:rPr lang="en-US" sz="18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s-AR" sz="1800" dirty="0">
                <a:solidFill>
                  <a:schemeClr val="tx1">
                    <a:alpha val="60000"/>
                  </a:schemeClr>
                </a:solidFill>
              </a:rPr>
              <a:t>mil</a:t>
            </a:r>
            <a:r>
              <a:rPr lang="en-US" sz="18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s-AR" sz="1800" dirty="0">
                <a:solidFill>
                  <a:schemeClr val="tx1">
                    <a:alpha val="60000"/>
                  </a:schemeClr>
                </a:solidFill>
              </a:rPr>
              <a:t>habitantes</a:t>
            </a:r>
          </a:p>
          <a:p>
            <a:pPr algn="l"/>
            <a:endParaRPr lang="en-US" dirty="0">
              <a:solidFill>
                <a:schemeClr val="tx1">
                  <a:alpha val="60000"/>
                </a:schemeClr>
              </a:solidFill>
            </a:endParaRPr>
          </a:p>
          <a:p>
            <a:pPr algn="l"/>
            <a:r>
              <a:rPr lang="es-AR" sz="1800" dirty="0">
                <a:solidFill>
                  <a:schemeClr val="tx1">
                    <a:alpha val="60000"/>
                  </a:schemeClr>
                </a:solidFill>
              </a:rPr>
              <a:t>Pasándolo a nuestro modelo, </a:t>
            </a:r>
          </a:p>
          <a:p>
            <a:pPr algn="l"/>
            <a:r>
              <a:rPr lang="es-AR" dirty="0">
                <a:solidFill>
                  <a:schemeClr val="tx1">
                    <a:alpha val="60000"/>
                  </a:schemeClr>
                </a:solidFill>
              </a:rPr>
              <a:t>Obtenemos</a:t>
            </a: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 que </a:t>
            </a:r>
            <a:r>
              <a:rPr lang="es-AR" dirty="0">
                <a:solidFill>
                  <a:schemeClr val="tx1">
                    <a:alpha val="60000"/>
                  </a:schemeClr>
                </a:solidFill>
              </a:rPr>
              <a:t>cada</a:t>
            </a: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 1000 </a:t>
            </a:r>
          </a:p>
          <a:p>
            <a:pPr algn="l"/>
            <a:r>
              <a:rPr lang="es-AR" sz="1800" dirty="0">
                <a:solidFill>
                  <a:schemeClr val="tx1">
                    <a:alpha val="60000"/>
                  </a:schemeClr>
                </a:solidFill>
              </a:rPr>
              <a:t>Habitantes</a:t>
            </a:r>
            <a:r>
              <a:rPr lang="en-US" sz="18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s-AR" sz="1800" dirty="0">
                <a:solidFill>
                  <a:schemeClr val="tx1">
                    <a:alpha val="60000"/>
                  </a:schemeClr>
                </a:solidFill>
              </a:rPr>
              <a:t>hay</a:t>
            </a:r>
            <a:r>
              <a:rPr lang="en-US" sz="1800" dirty="0">
                <a:solidFill>
                  <a:schemeClr val="tx1">
                    <a:alpha val="60000"/>
                  </a:schemeClr>
                </a:solidFill>
              </a:rPr>
              <a:t> 8,87 </a:t>
            </a:r>
            <a:r>
              <a:rPr lang="es-AR" sz="1800" dirty="0">
                <a:solidFill>
                  <a:schemeClr val="tx1">
                    <a:alpha val="60000"/>
                  </a:schemeClr>
                </a:solidFill>
              </a:rPr>
              <a:t>robos</a:t>
            </a:r>
            <a:r>
              <a:rPr lang="en-US" sz="1800" dirty="0">
                <a:solidFill>
                  <a:schemeClr val="tx1">
                    <a:alpha val="60000"/>
                  </a:schemeClr>
                </a:solidFill>
              </a:rPr>
              <a:t>.</a:t>
            </a:r>
          </a:p>
          <a:p>
            <a:pPr algn="l"/>
            <a:endParaRPr lang="en-US" sz="1800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6A326D-2D95-40E3-A8A9-CF43D88AEA96}"/>
              </a:ext>
            </a:extLst>
          </p:cNvPr>
          <p:cNvSpPr txBox="1"/>
          <p:nvPr/>
        </p:nvSpPr>
        <p:spPr>
          <a:xfrm>
            <a:off x="648382" y="623807"/>
            <a:ext cx="31600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3200" dirty="0"/>
              <a:t>Tasa de Robos</a:t>
            </a:r>
          </a:p>
        </p:txBody>
      </p:sp>
    </p:spTree>
    <p:extLst>
      <p:ext uri="{BB962C8B-B14F-4D97-AF65-F5344CB8AC3E}">
        <p14:creationId xmlns:p14="http://schemas.microsoft.com/office/powerpoint/2010/main" val="492067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6935C-64E4-470D-8522-E20A75646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Tasa de </a:t>
            </a:r>
            <a:r>
              <a:rPr lang="es-AR" noProof="0" dirty="0"/>
              <a:t>Ladrones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CD764-D23C-456C-B07B-DB51E7EEC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331259"/>
            <a:ext cx="5287963" cy="4195481"/>
          </a:xfrm>
        </p:spPr>
        <p:txBody>
          <a:bodyPr/>
          <a:lstStyle/>
          <a:p>
            <a:r>
              <a:rPr lang="es-AR" dirty="0"/>
              <a:t>De la pagina del </a:t>
            </a:r>
            <a:r>
              <a:rPr lang="es-AR" i="1" dirty="0" err="1"/>
              <a:t>mpba</a:t>
            </a:r>
            <a:r>
              <a:rPr lang="es-AR" dirty="0"/>
              <a:t>, obtenemos que existen 3781 detenidos (asumimos que son ladrones en su totalidad). </a:t>
            </a:r>
            <a:br>
              <a:rPr lang="es-AR" dirty="0"/>
            </a:br>
            <a:r>
              <a:rPr lang="es-AR" dirty="0"/>
              <a:t>Luego, la población total de La Plata es de 708.733 personas.</a:t>
            </a:r>
          </a:p>
          <a:p>
            <a:r>
              <a:rPr lang="es-AR" dirty="0"/>
              <a:t>Por lo tanto, (3781*100) / 708.733k = 0.5% de la población son ladrones</a:t>
            </a:r>
          </a:p>
          <a:p>
            <a:r>
              <a:rPr lang="es-AR" dirty="0"/>
              <a:t>Traducido a nuestro modelo, obtenemos que cada 1000 personas, hay 5 ladrones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21E27E-39B6-462E-AB50-65F2FF9D3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760" y="452718"/>
            <a:ext cx="5020129" cy="58008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8B9AA47-F4A7-4BFC-A039-FB8377988825}"/>
              </a:ext>
            </a:extLst>
          </p:cNvPr>
          <p:cNvSpPr txBox="1"/>
          <p:nvPr/>
        </p:nvSpPr>
        <p:spPr>
          <a:xfrm>
            <a:off x="2150268" y="6405281"/>
            <a:ext cx="78914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2">
                    <a:alpha val="60000"/>
                  </a:schemeClr>
                </a:solidFill>
              </a:rPr>
              <a:t> https://www.mpba.gov.ar/files/content/Informe%20RUD%202016.pdf</a:t>
            </a:r>
          </a:p>
        </p:txBody>
      </p:sp>
    </p:spTree>
    <p:extLst>
      <p:ext uri="{BB962C8B-B14F-4D97-AF65-F5344CB8AC3E}">
        <p14:creationId xmlns:p14="http://schemas.microsoft.com/office/powerpoint/2010/main" val="3188417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A160544-9B2C-4624-9B97-36F3DF30D2E3}"/>
              </a:ext>
            </a:extLst>
          </p:cNvPr>
          <p:cNvSpPr/>
          <p:nvPr/>
        </p:nvSpPr>
        <p:spPr>
          <a:xfrm>
            <a:off x="6657975" y="3429000"/>
            <a:ext cx="4095750" cy="176212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571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7" name="Content Placeholder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3F3D55E-F5ED-4719-8462-7FD735729A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33" y="462243"/>
            <a:ext cx="10074334" cy="2376207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3C3EEDF-9247-4974-A9A9-B659A5AFC2E2}"/>
              </a:ext>
            </a:extLst>
          </p:cNvPr>
          <p:cNvSpPr txBox="1"/>
          <p:nvPr/>
        </p:nvSpPr>
        <p:spPr>
          <a:xfrm>
            <a:off x="1058833" y="3069015"/>
            <a:ext cx="503716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AR" sz="1800" dirty="0">
                <a:solidFill>
                  <a:schemeClr val="tx2">
                    <a:alpha val="60000"/>
                  </a:schemeClr>
                </a:solidFill>
              </a:rPr>
              <a:t>Obtenemos la relación existente entre muertes y robos. Es decir, cada cuantos robos hay una muerte.</a:t>
            </a:r>
            <a:br>
              <a:rPr lang="es-AR" sz="1800" dirty="0">
                <a:solidFill>
                  <a:schemeClr val="tx2">
                    <a:alpha val="60000"/>
                  </a:schemeClr>
                </a:solidFill>
              </a:rPr>
            </a:br>
            <a:r>
              <a:rPr lang="es-AR" sz="1800" dirty="0">
                <a:solidFill>
                  <a:schemeClr val="tx2">
                    <a:alpha val="60000"/>
                  </a:schemeClr>
                </a:solidFill>
              </a:rPr>
              <a:t>Tomando los datos entre 2015 y 2019 (ya que hay una menor variación) obtenemos un 2% de muertes por robo. </a:t>
            </a:r>
            <a:br>
              <a:rPr lang="es-AR" sz="1800" dirty="0">
                <a:solidFill>
                  <a:schemeClr val="tx2">
                    <a:alpha val="60000"/>
                  </a:schemeClr>
                </a:solidFill>
              </a:rPr>
            </a:br>
            <a:r>
              <a:rPr lang="es-AR" sz="1800" dirty="0">
                <a:solidFill>
                  <a:schemeClr val="tx2">
                    <a:alpha val="60000"/>
                  </a:schemeClr>
                </a:solidFill>
              </a:rPr>
              <a:t>Es decir, que cada 100 robos habrían 2 muertes.</a:t>
            </a:r>
            <a:endParaRPr lang="en-US" sz="1800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073B80-66BD-43B8-82E0-C7A533D19629}"/>
              </a:ext>
            </a:extLst>
          </p:cNvPr>
          <p:cNvSpPr txBox="1"/>
          <p:nvPr/>
        </p:nvSpPr>
        <p:spPr>
          <a:xfrm>
            <a:off x="5534025" y="3623012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0" algn="ctr">
              <a:buNone/>
            </a:pPr>
            <a:r>
              <a:rPr lang="es-AR" sz="1800" dirty="0">
                <a:solidFill>
                  <a:schemeClr val="tx1">
                    <a:alpha val="60000"/>
                  </a:schemeClr>
                </a:solidFill>
              </a:rPr>
              <a:t>Promedio de Muertes en Robos </a:t>
            </a:r>
          </a:p>
          <a:p>
            <a:pPr marL="228600" indent="0" algn="ctr">
              <a:buNone/>
            </a:pPr>
            <a:r>
              <a:rPr lang="es-AR" sz="1800" dirty="0">
                <a:solidFill>
                  <a:schemeClr val="tx1">
                    <a:alpha val="60000"/>
                  </a:schemeClr>
                </a:solidFill>
              </a:rPr>
              <a:t>=</a:t>
            </a:r>
          </a:p>
          <a:p>
            <a:pPr marL="228600" indent="0" algn="ctr">
              <a:buNone/>
            </a:pPr>
            <a:r>
              <a:rPr lang="es-AR" sz="1800" dirty="0">
                <a:solidFill>
                  <a:schemeClr val="tx1">
                    <a:alpha val="60000"/>
                  </a:schemeClr>
                </a:solidFill>
              </a:rPr>
              <a:t>(Robos agravados * 100) </a:t>
            </a:r>
          </a:p>
          <a:p>
            <a:pPr marL="228600" indent="0" algn="ctr">
              <a:buNone/>
            </a:pPr>
            <a:r>
              <a:rPr lang="es-AR" sz="1800" dirty="0">
                <a:solidFill>
                  <a:schemeClr val="tx1">
                    <a:alpha val="60000"/>
                  </a:schemeClr>
                </a:solidFill>
              </a:rPr>
              <a:t> </a:t>
            </a:r>
          </a:p>
          <a:p>
            <a:pPr marL="228600" indent="0" algn="ctr">
              <a:buNone/>
            </a:pPr>
            <a:r>
              <a:rPr lang="es-AR" sz="1800" dirty="0">
                <a:solidFill>
                  <a:schemeClr val="tx1">
                    <a:alpha val="60000"/>
                  </a:schemeClr>
                </a:solidFill>
              </a:rPr>
              <a:t>(Robos agravados + Robos)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660E65-842F-4A96-A546-37108141AE44}"/>
              </a:ext>
            </a:extLst>
          </p:cNvPr>
          <p:cNvCxnSpPr/>
          <p:nvPr/>
        </p:nvCxnSpPr>
        <p:spPr>
          <a:xfrm>
            <a:off x="7254875" y="4641850"/>
            <a:ext cx="2879725" cy="0"/>
          </a:xfrm>
          <a:prstGeom prst="line">
            <a:avLst/>
          </a:prstGeom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71B9194-646A-4217-9C34-1FFD806C0FB6}"/>
              </a:ext>
            </a:extLst>
          </p:cNvPr>
          <p:cNvSpPr txBox="1"/>
          <p:nvPr/>
        </p:nvSpPr>
        <p:spPr>
          <a:xfrm>
            <a:off x="2975524" y="6395757"/>
            <a:ext cx="51170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2">
                    <a:alpha val="60000"/>
                  </a:schemeClr>
                </a:solidFill>
              </a:rPr>
              <a:t>https://estadisticascriminales.minseg.gob.ar</a:t>
            </a:r>
          </a:p>
        </p:txBody>
      </p:sp>
    </p:spTree>
    <p:extLst>
      <p:ext uri="{BB962C8B-B14F-4D97-AF65-F5344CB8AC3E}">
        <p14:creationId xmlns:p14="http://schemas.microsoft.com/office/powerpoint/2010/main" val="10913868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128</TotalTime>
  <Words>338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Whitney</vt:lpstr>
      <vt:lpstr>Wingdings 3</vt:lpstr>
      <vt:lpstr>Ion</vt:lpstr>
      <vt:lpstr>Modelo de Robos de  La Plata</vt:lpstr>
      <vt:lpstr>Presentación del Proyecto</vt:lpstr>
      <vt:lpstr>PowerPoint Presentation</vt:lpstr>
      <vt:lpstr>Tasa de Ladrones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de Robos de  La Plata</dc:title>
  <dc:creator>Francisco Reinoso</dc:creator>
  <cp:lastModifiedBy>Francisco Reinoso</cp:lastModifiedBy>
  <cp:revision>4</cp:revision>
  <dcterms:created xsi:type="dcterms:W3CDTF">2021-11-29T16:43:43Z</dcterms:created>
  <dcterms:modified xsi:type="dcterms:W3CDTF">2021-11-29T18:54:35Z</dcterms:modified>
</cp:coreProperties>
</file>