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2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517" autoAdjust="0"/>
  </p:normalViewPr>
  <p:slideViewPr>
    <p:cSldViewPr snapToGrid="0">
      <p:cViewPr>
        <p:scale>
          <a:sx n="100" d="100"/>
          <a:sy n="100" d="100"/>
        </p:scale>
        <p:origin x="876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8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62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05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0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1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6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5536-4B6C-4322-92F1-CF2FA074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1362075"/>
            <a:ext cx="4800600" cy="2534653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A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Modelo de Robos de </a:t>
            </a:r>
            <a:br>
              <a:rPr lang="es-A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s-A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Plata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FF847-0562-46A7-900C-BE295332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762000"/>
            <a:ext cx="5200650" cy="1066800"/>
          </a:xfrm>
        </p:spPr>
        <p:txBody>
          <a:bodyPr>
            <a:normAutofit/>
          </a:bodyPr>
          <a:lstStyle/>
          <a:p>
            <a:r>
              <a:rPr lang="es-AR" sz="2200" dirty="0">
                <a:solidFill>
                  <a:schemeClr val="tx2">
                    <a:alpha val="60000"/>
                  </a:schemeClr>
                </a:solidFill>
              </a:rPr>
              <a:t>Sistemas de Tiempo Real: Grupo 8 </a:t>
            </a:r>
          </a:p>
          <a:p>
            <a:endParaRPr lang="es-AR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F6AA9E6-0642-424B-BC69-925423540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3" b="9642"/>
          <a:stretch/>
        </p:blipFill>
        <p:spPr>
          <a:xfrm>
            <a:off x="6108193" y="11"/>
            <a:ext cx="6083807" cy="68579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CBB27A-4AA3-4399-A1F1-F833C97B8FAC}"/>
              </a:ext>
            </a:extLst>
          </p:cNvPr>
          <p:cNvSpPr txBox="1"/>
          <p:nvPr/>
        </p:nvSpPr>
        <p:spPr>
          <a:xfrm>
            <a:off x="200025" y="502920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Integrantes: </a:t>
            </a:r>
          </a:p>
          <a:p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Evaristo</a:t>
            </a:r>
          </a:p>
          <a:p>
            <a:r>
              <a:rPr lang="es-AR" dirty="0">
                <a:solidFill>
                  <a:schemeClr val="tx2">
                    <a:alpha val="60000"/>
                  </a:schemeClr>
                </a:solidFill>
              </a:rPr>
              <a:t>Heras Francisco</a:t>
            </a:r>
          </a:p>
          <a:p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Pi </a:t>
            </a:r>
            <a:r>
              <a:rPr lang="es-AR" dirty="0">
                <a:solidFill>
                  <a:schemeClr val="tx2">
                    <a:alpha val="60000"/>
                  </a:schemeClr>
                </a:solidFill>
              </a:rPr>
              <a:t>Puig Tomas</a:t>
            </a:r>
          </a:p>
          <a:p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Reinoso Francisco</a:t>
            </a:r>
          </a:p>
          <a:p>
            <a:endParaRPr lang="es-AR" sz="1800" dirty="0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7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4385-8F35-4D68-BD74-FFA627F4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noProof="0" dirty="0"/>
              <a:t>Presentación</a:t>
            </a:r>
            <a:r>
              <a:rPr lang="en-US" u="sng" dirty="0"/>
              <a:t> del Proyecto</a:t>
            </a:r>
            <a:endParaRPr lang="es-A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2081-ED5B-411A-8012-AF7FDC67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Se mostrara el Desarrollo del Trabajo Final del Grupo 8, centrado en la representación en </a:t>
            </a:r>
            <a:r>
              <a:rPr lang="es-AR" dirty="0" err="1"/>
              <a:t>NetLogo</a:t>
            </a:r>
            <a:endParaRPr lang="es-AR" dirty="0"/>
          </a:p>
          <a:p>
            <a:r>
              <a:rPr lang="es-AR" dirty="0"/>
              <a:t>La misma abordara la temática de los robos y muertes por robos sobre una parte de la población</a:t>
            </a:r>
          </a:p>
          <a:p>
            <a:r>
              <a:rPr lang="es-AR" dirty="0"/>
              <a:t>Se decidió centrarse en la Ciudad de La Plata con una simulación tomando a 1000 personas cada 5 ladrones</a:t>
            </a:r>
          </a:p>
          <a:p>
            <a:r>
              <a:rPr lang="es-AR" b="0" i="0" dirty="0">
                <a:solidFill>
                  <a:srgbClr val="DCDDDE"/>
                </a:solidFill>
                <a:effectLst/>
                <a:latin typeface="Whitney"/>
              </a:rPr>
              <a:t>Las estadísticas usadas representan los robos cada 1 año. Entonces, las 24 horas de la simulación representaran todo el año en 24 horas.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565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99EB342-F05F-41C1-9A0F-043752492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1892" r="2906" b="9333"/>
          <a:stretch/>
        </p:blipFill>
        <p:spPr>
          <a:xfrm>
            <a:off x="3951196" y="623807"/>
            <a:ext cx="7592422" cy="482034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DACC21-E822-4623-8A6E-A36645369633}"/>
              </a:ext>
            </a:extLst>
          </p:cNvPr>
          <p:cNvSpPr txBox="1"/>
          <p:nvPr/>
        </p:nvSpPr>
        <p:spPr>
          <a:xfrm>
            <a:off x="2330117" y="5957194"/>
            <a:ext cx="84521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chemeClr val="tx2">
                    <a:alpha val="60000"/>
                  </a:schemeClr>
                </a:solidFill>
              </a:rPr>
              <a:t>http://www.seguridadciudadana.org.ar/estadisticas/datos-a-nivel-subnacional/estadisticas-criminales-2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DFDD4-F94E-482A-BB76-4CC67FBAC682}"/>
              </a:ext>
            </a:extLst>
          </p:cNvPr>
          <p:cNvSpPr txBox="1"/>
          <p:nvPr/>
        </p:nvSpPr>
        <p:spPr>
          <a:xfrm>
            <a:off x="648382" y="1721622"/>
            <a:ext cx="31600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Obtenemos el índice de </a:t>
            </a:r>
            <a:endParaRPr lang="es-AR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Robos y la Población de la</a:t>
            </a:r>
          </a:p>
          <a:p>
            <a:pPr algn="l"/>
            <a:r>
              <a:rPr lang="es-AR" dirty="0">
                <a:solidFill>
                  <a:schemeClr val="tx1">
                    <a:alpha val="60000"/>
                  </a:schemeClr>
                </a:solidFill>
              </a:rPr>
              <a:t>Ciudad de La Plata en 2019.</a:t>
            </a:r>
          </a:p>
          <a:p>
            <a:pPr algn="l"/>
            <a:endParaRPr lang="en-US" sz="1800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Existen 887 robos </a:t>
            </a:r>
            <a:endParaRPr lang="es-AR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Cada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100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mil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habitantes</a:t>
            </a:r>
          </a:p>
          <a:p>
            <a:pPr algn="l"/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Pasándolo a nuestro modelo, </a:t>
            </a:r>
          </a:p>
          <a:p>
            <a:pPr algn="l"/>
            <a:r>
              <a:rPr lang="es-AR" dirty="0">
                <a:solidFill>
                  <a:schemeClr val="tx1">
                    <a:alpha val="60000"/>
                  </a:schemeClr>
                </a:solidFill>
              </a:rPr>
              <a:t>Obtenemos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que </a:t>
            </a:r>
            <a:r>
              <a:rPr lang="es-AR" dirty="0">
                <a:solidFill>
                  <a:schemeClr val="tx1">
                    <a:alpha val="6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1000 </a:t>
            </a:r>
          </a:p>
          <a:p>
            <a:pPr algn="l"/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Habitantes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hay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 8,87 </a:t>
            </a: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robos</a:t>
            </a: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algn="l"/>
            <a:endParaRPr lang="en-US" sz="18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A326D-2D95-40E3-A8A9-CF43D88AEA96}"/>
              </a:ext>
            </a:extLst>
          </p:cNvPr>
          <p:cNvSpPr txBox="1"/>
          <p:nvPr/>
        </p:nvSpPr>
        <p:spPr>
          <a:xfrm>
            <a:off x="648382" y="623807"/>
            <a:ext cx="3160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200" dirty="0"/>
              <a:t>Tasa de Robos</a:t>
            </a:r>
          </a:p>
        </p:txBody>
      </p:sp>
    </p:spTree>
    <p:extLst>
      <p:ext uri="{BB962C8B-B14F-4D97-AF65-F5344CB8AC3E}">
        <p14:creationId xmlns:p14="http://schemas.microsoft.com/office/powerpoint/2010/main" val="49206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935C-64E4-470D-8522-E20A7564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Tasa de </a:t>
            </a:r>
            <a:r>
              <a:rPr lang="es-AR" noProof="0" dirty="0"/>
              <a:t>Ladrones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D764-D23C-456C-B07B-DB51E7E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5287963" cy="4195481"/>
          </a:xfrm>
        </p:spPr>
        <p:txBody>
          <a:bodyPr/>
          <a:lstStyle/>
          <a:p>
            <a:r>
              <a:rPr lang="es-AR" dirty="0"/>
              <a:t>De la pagina del </a:t>
            </a:r>
            <a:r>
              <a:rPr lang="es-AR" i="1" dirty="0" err="1"/>
              <a:t>mpba</a:t>
            </a:r>
            <a:r>
              <a:rPr lang="es-AR" dirty="0"/>
              <a:t>, obtenemos que existen 3781 detenidos (asumimos que son ladrones en su totalidad). </a:t>
            </a:r>
            <a:br>
              <a:rPr lang="es-AR" dirty="0"/>
            </a:br>
            <a:r>
              <a:rPr lang="es-AR" dirty="0"/>
              <a:t>Luego, la población total de La Plata es de 708.733 personas.</a:t>
            </a:r>
          </a:p>
          <a:p>
            <a:r>
              <a:rPr lang="es-AR" dirty="0"/>
              <a:t>Por lo tanto, (3781*100) / 708.733k = 0.5% de la población son ladrones</a:t>
            </a:r>
          </a:p>
          <a:p>
            <a:r>
              <a:rPr lang="es-AR" dirty="0"/>
              <a:t>Traducido a nuestro modelo, obtenemos que cada 1000 personas, hay 5 ladrones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21E27E-39B6-462E-AB50-65F2FF9D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760" y="452718"/>
            <a:ext cx="5020129" cy="5800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B9AA47-F4A7-4BFC-A039-FB8377988825}"/>
              </a:ext>
            </a:extLst>
          </p:cNvPr>
          <p:cNvSpPr txBox="1"/>
          <p:nvPr/>
        </p:nvSpPr>
        <p:spPr>
          <a:xfrm>
            <a:off x="2150268" y="6405281"/>
            <a:ext cx="7891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https://www.mpba.gov.ar/files/content/Informe%20RUD%202016.pdf</a:t>
            </a:r>
          </a:p>
        </p:txBody>
      </p:sp>
    </p:spTree>
    <p:extLst>
      <p:ext uri="{BB962C8B-B14F-4D97-AF65-F5344CB8AC3E}">
        <p14:creationId xmlns:p14="http://schemas.microsoft.com/office/powerpoint/2010/main" val="31884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160544-9B2C-4624-9B97-36F3DF30D2E3}"/>
              </a:ext>
            </a:extLst>
          </p:cNvPr>
          <p:cNvSpPr/>
          <p:nvPr/>
        </p:nvSpPr>
        <p:spPr>
          <a:xfrm>
            <a:off x="6657975" y="3429000"/>
            <a:ext cx="4095750" cy="17621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F3D55E-F5ED-4719-8462-7FD735729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33" y="462243"/>
            <a:ext cx="10074334" cy="237620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C3EEDF-9247-4974-A9A9-B659A5AFC2E2}"/>
              </a:ext>
            </a:extLst>
          </p:cNvPr>
          <p:cNvSpPr txBox="1"/>
          <p:nvPr/>
        </p:nvSpPr>
        <p:spPr>
          <a:xfrm>
            <a:off x="1058833" y="3069015"/>
            <a:ext cx="5037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Obtenemos la relación existente entre muertes y robos. Es decir, cada cuantos robos hay una muerte.</a:t>
            </a:r>
            <a:br>
              <a:rPr lang="es-AR" sz="1800" dirty="0">
                <a:solidFill>
                  <a:schemeClr val="tx2">
                    <a:alpha val="60000"/>
                  </a:schemeClr>
                </a:solidFill>
              </a:rPr>
            </a:br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Tomando los datos entre 2015 y 2019 (ya que hay una menor variación) obtenemos un 2% de muertes por robo. </a:t>
            </a:r>
            <a:br>
              <a:rPr lang="es-AR" sz="1800" dirty="0">
                <a:solidFill>
                  <a:schemeClr val="tx2">
                    <a:alpha val="60000"/>
                  </a:schemeClr>
                </a:solidFill>
              </a:rPr>
            </a:br>
            <a:r>
              <a:rPr lang="es-AR" sz="1800" dirty="0">
                <a:solidFill>
                  <a:schemeClr val="tx2">
                    <a:alpha val="60000"/>
                  </a:schemeClr>
                </a:solidFill>
              </a:rPr>
              <a:t>Es decir, que cada 100 robos habrían 2 muertes.</a:t>
            </a: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73B80-66BD-43B8-82E0-C7A533D19629}"/>
              </a:ext>
            </a:extLst>
          </p:cNvPr>
          <p:cNvSpPr txBox="1"/>
          <p:nvPr/>
        </p:nvSpPr>
        <p:spPr>
          <a:xfrm>
            <a:off x="5534025" y="362301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Promedio de Muertes en Robos </a:t>
            </a:r>
          </a:p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=</a:t>
            </a:r>
          </a:p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(Robos agravados * 100) </a:t>
            </a:r>
          </a:p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pPr marL="228600" indent="0" algn="ctr">
              <a:buNone/>
            </a:pPr>
            <a:r>
              <a:rPr lang="es-AR" sz="1800" dirty="0">
                <a:solidFill>
                  <a:schemeClr val="tx1">
                    <a:alpha val="60000"/>
                  </a:schemeClr>
                </a:solidFill>
              </a:rPr>
              <a:t>(Robos agravados + Robos)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60E65-842F-4A96-A546-37108141AE44}"/>
              </a:ext>
            </a:extLst>
          </p:cNvPr>
          <p:cNvCxnSpPr/>
          <p:nvPr/>
        </p:nvCxnSpPr>
        <p:spPr>
          <a:xfrm>
            <a:off x="7254875" y="4641850"/>
            <a:ext cx="2879725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86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328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Whitney</vt:lpstr>
      <vt:lpstr>Wingdings 3</vt:lpstr>
      <vt:lpstr>Ion</vt:lpstr>
      <vt:lpstr>Modelo de Robos de  La Plata</vt:lpstr>
      <vt:lpstr>Presentación del Proyecto</vt:lpstr>
      <vt:lpstr>PowerPoint Presentation</vt:lpstr>
      <vt:lpstr>Tasa de Ladrones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Robos de  La Plata</dc:title>
  <dc:creator>Francisco Reinoso</dc:creator>
  <cp:lastModifiedBy>Francisco Reinoso</cp:lastModifiedBy>
  <cp:revision>2</cp:revision>
  <dcterms:created xsi:type="dcterms:W3CDTF">2021-11-29T16:43:43Z</dcterms:created>
  <dcterms:modified xsi:type="dcterms:W3CDTF">2021-11-29T18:46:41Z</dcterms:modified>
</cp:coreProperties>
</file>